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0a06fe57b_0_1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0a06fe57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0a06fe57b_0_1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80a06fe57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0a06fe57b_0_1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0a06fe57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0ba1db1bc_0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0ba1db1b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0a06fe57b_0_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0a06fe57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0a06fe57b_0_1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0a06fe57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0a06fe57b_0_1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0a06fe57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0a06fe57b_0_1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80a06fe57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0a06fe57b_0_1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0a06fe57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0c30728ac_3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80c30728a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0a06fe57b_0_1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80a06fe57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0a06fe57b_0_1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0a06fe57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998400"/>
            <a:ext cx="3645900" cy="486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1323600"/>
            <a:ext cx="3158100" cy="4210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2169600"/>
            <a:ext cx="2951400" cy="21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4355907"/>
            <a:ext cx="2951400" cy="9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644133"/>
            <a:ext cx="8520600" cy="21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8926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898500"/>
            <a:ext cx="8124900" cy="23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21800"/>
            <a:ext cx="85206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21800"/>
            <a:ext cx="85206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21800"/>
            <a:ext cx="85206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517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477267"/>
            <a:ext cx="4045200" cy="224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936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21800"/>
            <a:ext cx="85206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2620050"/>
            <a:ext cx="2951400" cy="16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данных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288" y="4392182"/>
            <a:ext cx="2951400" cy="9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Лапотников,</a:t>
            </a:r>
            <a:r>
              <a:rPr lang="ru"/>
              <a:t> </a:t>
            </a:r>
            <a:r>
              <a:rPr lang="ru"/>
              <a:t>Максимов,</a:t>
            </a:r>
            <a:br>
              <a:rPr lang="ru"/>
            </a:br>
            <a:r>
              <a:rPr lang="ru"/>
              <a:t>Попов, Сон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3096250" y="1433101"/>
            <a:ext cx="29514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Swift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521800"/>
            <a:ext cx="85206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Array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3450"/>
            <a:ext cx="8839197" cy="3571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521800"/>
            <a:ext cx="85206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Set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536624"/>
            <a:ext cx="85206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Неупорядоченное множество уникальных значений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38" y="2390674"/>
            <a:ext cx="7896524" cy="31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521800"/>
            <a:ext cx="85206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Dictionary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25" y="1961125"/>
            <a:ext cx="8652549" cy="31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096250" y="2620050"/>
            <a:ext cx="2951400" cy="16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521800"/>
            <a:ext cx="85206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Объявление переменных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768575"/>
            <a:ext cx="8134200" cy="18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i="1" lang="ru" sz="2100"/>
              <a:t>let</a:t>
            </a:r>
            <a:r>
              <a:rPr lang="ru" sz="2100"/>
              <a:t> - объявление константы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i="1" lang="ru" sz="2100"/>
              <a:t>var</a:t>
            </a:r>
            <a:r>
              <a:rPr lang="ru" sz="2100"/>
              <a:t> - объявление переменной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Можно явно указывать тип переменной,  инициализировать позже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Либо инициализировать сразу, чтобы тип вывелся автоматически</a:t>
            </a:r>
            <a:endParaRPr sz="210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563" y="3634875"/>
            <a:ext cx="6952480" cy="291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521800"/>
            <a:ext cx="85206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Integer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i="1" lang="ru" sz="2100"/>
              <a:t>Int</a:t>
            </a:r>
            <a:endParaRPr b="1" i="1"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b="1" i="1" lang="ru" sz="2100"/>
              <a:t>Int32</a:t>
            </a:r>
            <a:r>
              <a:rPr lang="ru" sz="2100"/>
              <a:t> на 32-битных машинах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b="1" i="1" lang="ru" sz="2100"/>
              <a:t>Int64</a:t>
            </a:r>
            <a:r>
              <a:rPr lang="ru" sz="2100"/>
              <a:t> на 64-битных машинах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i="1" lang="ru" sz="2100"/>
              <a:t>UInt</a:t>
            </a:r>
            <a:r>
              <a:rPr lang="ru" sz="2100"/>
              <a:t> - unsigned integer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ru" sz="2100"/>
              <a:t>Такого же размера как и </a:t>
            </a:r>
            <a:r>
              <a:rPr b="1" i="1" lang="ru" sz="2100"/>
              <a:t>Int</a:t>
            </a:r>
            <a:endParaRPr b="1" i="1"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ru" sz="2100"/>
              <a:t>Можно указать желаемый размер - 9, 16, 32, 64 бита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313" y="4230826"/>
            <a:ext cx="7853375" cy="13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521800"/>
            <a:ext cx="85206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Числа с плавающей точкой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i="1" lang="ru" sz="2100"/>
              <a:t>Double</a:t>
            </a:r>
            <a:r>
              <a:rPr lang="ru" sz="2100"/>
              <a:t> –  64-битный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i="1" lang="ru" sz="2100"/>
              <a:t>Float</a:t>
            </a:r>
            <a:r>
              <a:rPr lang="ru" sz="2100"/>
              <a:t> – 32-битный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По умолчанию swift создаст </a:t>
            </a:r>
            <a:r>
              <a:rPr b="1" i="1" lang="ru" sz="2100"/>
              <a:t>Double</a:t>
            </a:r>
            <a:endParaRPr b="1" i="1" sz="21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588" y="3588173"/>
            <a:ext cx="7186826" cy="24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521800"/>
            <a:ext cx="85206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Numeric literals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536630"/>
            <a:ext cx="8520600" cy="20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Десятичное число - без префикса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Двоичное число - с префиксом </a:t>
            </a:r>
            <a:r>
              <a:rPr i="1" lang="ru" sz="2100"/>
              <a:t>“0b”</a:t>
            </a:r>
            <a:endParaRPr i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Восьмеричное число - с префиксом “</a:t>
            </a:r>
            <a:r>
              <a:rPr i="1" lang="ru" sz="2100"/>
              <a:t>0o</a:t>
            </a:r>
            <a:r>
              <a:rPr lang="ru" sz="2100"/>
              <a:t>”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Шестнадцатеричное число - с префиксом “</a:t>
            </a:r>
            <a:r>
              <a:rPr i="1" lang="ru" sz="2100"/>
              <a:t>0x</a:t>
            </a:r>
            <a:r>
              <a:rPr lang="ru" sz="2100"/>
              <a:t>”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Экспонента - “</a:t>
            </a:r>
            <a:r>
              <a:rPr i="1" lang="ru" sz="2100"/>
              <a:t>e</a:t>
            </a:r>
            <a:r>
              <a:rPr lang="ru" sz="2100"/>
              <a:t>” - по основанию 10 для десятичных чисел</a:t>
            </a:r>
            <a:endParaRPr sz="21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200" y="3575925"/>
            <a:ext cx="6632924" cy="29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521800"/>
            <a:ext cx="85206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Строки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i="1" lang="ru" sz="2100"/>
              <a:t>Character</a:t>
            </a:r>
            <a:r>
              <a:rPr lang="ru" sz="2100"/>
              <a:t> - тип, обозначающий один символ Unicode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i="1" lang="ru" sz="2100"/>
              <a:t>String</a:t>
            </a:r>
            <a:r>
              <a:rPr lang="ru" sz="2100"/>
              <a:t> -  </a:t>
            </a:r>
            <a:r>
              <a:rPr b="1" i="1" lang="ru" sz="2100"/>
              <a:t>Character</a:t>
            </a:r>
            <a:endParaRPr b="1" i="1" sz="21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75" y="3002600"/>
            <a:ext cx="7749394" cy="26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521800"/>
            <a:ext cx="85206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Boolean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89519"/>
            <a:ext cx="8520599" cy="3278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521800"/>
            <a:ext cx="85206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Tuple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536627"/>
            <a:ext cx="85206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Кортеж различных типов и значений в одной переменной</a:t>
            </a:r>
            <a:endParaRPr sz="210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500" y="2466850"/>
            <a:ext cx="7227000" cy="28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521800"/>
            <a:ext cx="85206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Optionals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Тип, который может не иметь значения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Обозначается “?” после типа данных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Отсутствие значения обозначается специальным значением nil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3082700"/>
            <a:ext cx="809625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