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6dfe054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6dfe054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dfe054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dfe054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dfe054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dfe054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dfe054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dfe054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6dfe0541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6dfe0541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c727dc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3c727dc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3c727dc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3c727dc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6dfe054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6dfe054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dfe054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dfe054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3c727dc1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3c727dc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6dfe054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6dfe054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6dfe054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6dfe054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6dfe054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6dfe054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dfe054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dfe054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75" y="16826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 SWIFT</a:t>
            </a:r>
            <a:br>
              <a:rPr lang="ru"/>
            </a:br>
            <a:r>
              <a:rPr lang="ru"/>
              <a:t>Функции</a:t>
            </a:r>
            <a:r>
              <a:rPr lang="ru"/>
              <a:t> и замыкания</a:t>
            </a:r>
            <a:r>
              <a:rPr lang="ru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Попов, Максимов, Лапотников, Сон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функции в виде аргумента другой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713" y="1017450"/>
            <a:ext cx="4916567" cy="3821251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Безымянные функции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0" y="2353788"/>
            <a:ext cx="4608099" cy="9666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32" name="Google Shape;132;p23"/>
          <p:cNvSpPr txBox="1"/>
          <p:nvPr/>
        </p:nvSpPr>
        <p:spPr>
          <a:xfrm>
            <a:off x="311688" y="1619625"/>
            <a:ext cx="30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Замыкающие выражения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7688"/>
            <a:ext cx="2927597" cy="4617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699" y="1726963"/>
            <a:ext cx="3919400" cy="22203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Безымянные функции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47063" y="1078800"/>
            <a:ext cx="30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Сокращенный синтаксис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5387"/>
            <a:ext cx="4189267" cy="2298988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584" y="1017450"/>
            <a:ext cx="5670642" cy="8413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Безымянные функции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247063" y="1078800"/>
            <a:ext cx="30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Сокращенный синтаксис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5387"/>
            <a:ext cx="4189267" cy="2298988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584" y="1017450"/>
            <a:ext cx="5670642" cy="8413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Выходящие замыкания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@escaping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4" y="1320950"/>
            <a:ext cx="3401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По умолчанию все переданные в функцию замыкания имеют ограниченную этой функцией область видимости, то есть если вы решите сохранить замыкание для дальнейшего использования, то получите сообщение об ошибке</a:t>
            </a:r>
            <a:br>
              <a:rPr lang="ru" sz="1800">
                <a:latin typeface="Lato"/>
                <a:ea typeface="Lato"/>
                <a:cs typeface="Lato"/>
                <a:sym typeface="Lato"/>
              </a:rPr>
            </a:br>
            <a:r>
              <a:rPr lang="ru" sz="1800">
                <a:latin typeface="Lato"/>
                <a:ea typeface="Lato"/>
                <a:cs typeface="Lato"/>
                <a:sym typeface="Lato"/>
              </a:rPr>
              <a:t>Чтобы позволить замыканию </a:t>
            </a:r>
            <a:r>
              <a:rPr b="1" i="1" lang="ru" sz="1800">
                <a:latin typeface="Lato"/>
                <a:ea typeface="Lato"/>
                <a:cs typeface="Lato"/>
                <a:sym typeface="Lato"/>
              </a:rPr>
              <a:t>выйти</a:t>
            </a:r>
            <a:r>
              <a:rPr lang="ru" sz="1800">
                <a:latin typeface="Lato"/>
                <a:ea typeface="Lato"/>
                <a:cs typeface="Lato"/>
                <a:sym typeface="Lato"/>
              </a:rPr>
              <a:t> из функции необходимо указать атрибут </a:t>
            </a:r>
            <a:r>
              <a:rPr b="1" lang="ru" sz="1800">
                <a:latin typeface="Courier New"/>
                <a:ea typeface="Courier New"/>
                <a:cs typeface="Courier New"/>
                <a:sym typeface="Courier New"/>
              </a:rPr>
              <a:t>@escaping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3100" l="-1385" r="-1272" t="-7136"/>
          <a:stretch/>
        </p:blipFill>
        <p:spPr>
          <a:xfrm>
            <a:off x="3713100" y="1541750"/>
            <a:ext cx="5262999" cy="2227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547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функций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3" y="1164050"/>
            <a:ext cx="8019775" cy="9383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75" y="2434225"/>
            <a:ext cx="8019776" cy="914838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75" y="3680900"/>
            <a:ext cx="8019777" cy="11568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функций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100" y="1229800"/>
            <a:ext cx="4025825" cy="2683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параметры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073600"/>
            <a:ext cx="802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По умолчанию при вызове функции </a:t>
            </a:r>
            <a:r>
              <a:rPr b="1" lang="ru" sz="1600">
                <a:latin typeface="Lato"/>
                <a:ea typeface="Lato"/>
                <a:cs typeface="Lato"/>
                <a:sym typeface="Lato"/>
              </a:rPr>
              <a:t>необходимо указывать имена аргументов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25" y="1645075"/>
            <a:ext cx="5255162" cy="13137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100" y="3130125"/>
            <a:ext cx="6441800" cy="13137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параметры. Передача по значению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73600"/>
            <a:ext cx="65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По умолчанию все входные параметры </a:t>
            </a:r>
            <a:r>
              <a:rPr b="1" lang="ru" sz="1600">
                <a:latin typeface="Lato"/>
                <a:ea typeface="Lato"/>
                <a:cs typeface="Lato"/>
                <a:sym typeface="Lato"/>
              </a:rPr>
              <a:t>константные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50" y="1681925"/>
            <a:ext cx="2605904" cy="14718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9016" l="0" r="3809" t="0"/>
          <a:stretch/>
        </p:blipFill>
        <p:spPr>
          <a:xfrm>
            <a:off x="1663788" y="3331000"/>
            <a:ext cx="5816425" cy="14126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параметры. Передача по ссылке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75" y="1560850"/>
            <a:ext cx="5972626" cy="33121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97" name="Google Shape;97;p18"/>
          <p:cNvSpPr txBox="1"/>
          <p:nvPr/>
        </p:nvSpPr>
        <p:spPr>
          <a:xfrm>
            <a:off x="311700" y="1073600"/>
            <a:ext cx="761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Для передачи аргумента по ссылке используется ключевое слово </a:t>
            </a: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inout</a:t>
            </a:r>
            <a:r>
              <a:rPr lang="ru" sz="1600">
                <a:latin typeface="Lato"/>
                <a:ea typeface="Lato"/>
                <a:cs typeface="Lato"/>
                <a:sym typeface="Lato"/>
              </a:rPr>
              <a:t> и </a:t>
            </a:r>
            <a:r>
              <a:rPr b="1" lang="ru" sz="16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Переменное число аргументов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25" y="1433523"/>
            <a:ext cx="7566125" cy="22764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Перегрузка функций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0" y="1945350"/>
            <a:ext cx="3481200" cy="17597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10" name="Google Shape;110;p20"/>
          <p:cNvSpPr txBox="1"/>
          <p:nvPr/>
        </p:nvSpPr>
        <p:spPr>
          <a:xfrm>
            <a:off x="456388" y="1017450"/>
            <a:ext cx="30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Перегрузка аргументов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75" y="1531904"/>
            <a:ext cx="4805626" cy="2738199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12" name="Google Shape;112;p20"/>
          <p:cNvSpPr txBox="1"/>
          <p:nvPr/>
        </p:nvSpPr>
        <p:spPr>
          <a:xfrm>
            <a:off x="4402688" y="1017450"/>
            <a:ext cx="405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Перегрузка возвращаемого значения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Функциональный тип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0" y="1404302"/>
            <a:ext cx="8839203" cy="17401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19" name="Google Shape;119;p21"/>
          <p:cNvSpPr txBox="1"/>
          <p:nvPr/>
        </p:nvSpPr>
        <p:spPr>
          <a:xfrm>
            <a:off x="3048738" y="3531250"/>
            <a:ext cx="30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Всегда </a:t>
            </a:r>
            <a:r>
              <a:rPr b="1" lang="ru" sz="1800">
                <a:latin typeface="Lato"/>
                <a:ea typeface="Lato"/>
                <a:cs typeface="Lato"/>
                <a:sym typeface="Lato"/>
              </a:rPr>
              <a:t>по ссылке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