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5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6" r:id="rId2"/>
    <p:sldId id="322" r:id="rId3"/>
    <p:sldId id="323" r:id="rId4"/>
    <p:sldId id="324" r:id="rId5"/>
    <p:sldId id="303" r:id="rId6"/>
    <p:sldId id="304" r:id="rId7"/>
    <p:sldId id="325" r:id="rId8"/>
    <p:sldId id="327" r:id="rId9"/>
    <p:sldId id="328" r:id="rId10"/>
    <p:sldId id="326" r:id="rId11"/>
    <p:sldId id="330" r:id="rId12"/>
    <p:sldId id="329" r:id="rId13"/>
    <p:sldId id="331" r:id="rId14"/>
    <p:sldId id="336" r:id="rId15"/>
    <p:sldId id="333" r:id="rId16"/>
    <p:sldId id="334" r:id="rId17"/>
    <p:sldId id="335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352DC73-8B9A-F246-B647-1ADDDE25B012}">
          <p14:sldIdLst>
            <p14:sldId id="266"/>
            <p14:sldId id="322"/>
            <p14:sldId id="323"/>
          </p14:sldIdLst>
        </p14:section>
        <p14:section name="Partie 1: Préparation, Nettoyage et Analyse exploratoire" id="{4CAEBAFE-4E9B-42A3-B922-266C775C3E49}">
          <p14:sldIdLst>
            <p14:sldId id="324"/>
          </p14:sldIdLst>
        </p14:section>
        <p14:section name="Partie 2: Analyse des Clusterings et Visualisations" id="{BCAB48AD-E98A-4B7F-8BBB-135B90F07253}">
          <p14:sldIdLst>
            <p14:sldId id="303"/>
            <p14:sldId id="304"/>
            <p14:sldId id="325"/>
            <p14:sldId id="327"/>
            <p14:sldId id="328"/>
            <p14:sldId id="326"/>
            <p14:sldId id="330"/>
            <p14:sldId id="329"/>
            <p14:sldId id="331"/>
            <p14:sldId id="336"/>
            <p14:sldId id="333"/>
            <p14:sldId id="334"/>
            <p14:sldId id="335"/>
          </p14:sldIdLst>
        </p14:section>
        <p14:section name="Analyse" id="{E27E871E-20F2-3C44-BDB2-2E62F779A36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71716E"/>
    <a:srgbClr val="EBD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974" autoAdjust="0"/>
  </p:normalViewPr>
  <p:slideViewPr>
    <p:cSldViewPr snapToGrid="0">
      <p:cViewPr varScale="1">
        <p:scale>
          <a:sx n="76" d="100"/>
          <a:sy n="76" d="100"/>
        </p:scale>
        <p:origin x="32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02:51:5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33 6272,'-48'-21'2368,"38"10"-1856,20 11-1216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03:17:58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219 109 6400,'-64'-17'2368,"15"-15"-1856,10-3-64,11 17-96,10 11-256,-3 7 0,21 7-800,21 18 480,15 10 96,23 25 128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03:23:2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3072,'-17'0'1216,"17"7"-928,10 10 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03:24:45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12800,'35'32'0,"-35"119"-32,21-91 128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14:57:1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9856,'-8'0'3680,"3"0"-2848,60 8-2656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BC3FD-70AF-46A5-8F9D-1E6FCC6100C7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8DB95-0DAE-4C4A-9DC6-E6BF9FE939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22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8DB95-0DAE-4C4A-9DC6-E6BF9FE9393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624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8DB95-0DAE-4C4A-9DC6-E6BF9FE9393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822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8DB95-0DAE-4C4A-9DC6-E6BF9FE9393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932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8DB95-0DAE-4C4A-9DC6-E6BF9FE9393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366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8DB95-0DAE-4C4A-9DC6-E6BF9FE9393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616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8DB95-0DAE-4C4A-9DC6-E6BF9FE9393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594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8DB95-0DAE-4C4A-9DC6-E6BF9FE9393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264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8DB95-0DAE-4C4A-9DC6-E6BF9FE9393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30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8DB95-0DAE-4C4A-9DC6-E6BF9FE9393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715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8DB95-0DAE-4C4A-9DC6-E6BF9FE9393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65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8DB95-0DAE-4C4A-9DC6-E6BF9FE9393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092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8DB95-0DAE-4C4A-9DC6-E6BF9FE9393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6C3A7-8C32-B5CE-594D-BE1F84E96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7277E7-8C1B-2BD7-E164-2BD02FAA6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5DB38B-8D2D-FF28-0C70-745009C2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820492-6BFC-9B4C-A2F5-B336DD564D3E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7CCF9E-69E0-BBF3-5C14-27F0C453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79464A-EA3B-B763-2E72-B018D990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57F982-015B-0F45-BB05-0EC3BE993C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46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FA96F0-65DF-0B78-B1D9-5F473F43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55B9CE-574A-5A12-70D0-71AFC7A78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228A4C-D9D5-884E-8A56-9DA45753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820492-6BFC-9B4C-A2F5-B336DD564D3E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3F70E4-A147-72A7-510B-C0A07248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54DB0B-6812-A0CB-34A5-DF681F88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57F982-015B-0F45-BB05-0EC3BE993C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34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01399D8-03B7-CF01-234E-D5E0E4597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CB0838-CD82-8134-BB7B-534343676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37C4CF-30A8-37C8-C9B7-A900D8D2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820492-6BFC-9B4C-A2F5-B336DD564D3E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DC561F-9667-CA3A-8BAD-68E751ED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8BD297-EFD6-1E3B-39C5-29A4F04F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57F982-015B-0F45-BB05-0EC3BE993C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18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98F99-57DD-29FC-BF2F-1A427D9B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562BAA-CB5C-E556-A176-2C23D5F72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92B11C-1C98-E157-7D6D-8782F31D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820492-6BFC-9B4C-A2F5-B336DD564D3E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01B6EA-388C-6885-CF9A-415F0ECE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99C2C6-F863-5A07-6841-FD1B6722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57F982-015B-0F45-BB05-0EC3BE993C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92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88999-B803-8CA0-82AB-EC56E350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182A30-FBDF-D0B1-13DE-5C829463C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B40972-BA3F-5C27-3833-972D4EAB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820492-6BFC-9B4C-A2F5-B336DD564D3E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A0856E-654C-5CE5-3841-9A808B62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C18D7C-9B43-E82B-ED00-D7A380F3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57F982-015B-0F45-BB05-0EC3BE993C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44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A6943-C401-C477-052D-4F3F522E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BE7B7E-70DD-4A43-5B11-99F53284F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2511E2-9D47-761D-F078-5F0D3CD25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83ADCF-2048-12CB-81B4-CA124237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820492-6BFC-9B4C-A2F5-B336DD564D3E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E6CCA1-837C-30FC-208B-4C0F7E35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BED535-A431-3D57-7397-D632BBDE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57F982-015B-0F45-BB05-0EC3BE993C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14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7C51F8-9CC3-CFD8-0BDC-D6450219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9FF850-CBFC-7324-62D1-D77F8603D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5A9618-8061-D4C3-E7DB-5C783F385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5DB991-4A59-EB79-0477-F2CD71949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DADAD8-D0F2-ED6C-3D5D-86E9271B7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13A7B35-C7FE-BECE-C771-6A41243B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820492-6BFC-9B4C-A2F5-B336DD564D3E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51784B8-ECBD-ED14-1603-1FE0ECC8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4784BF-3AC8-78EB-6B70-16EF0756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57F982-015B-0F45-BB05-0EC3BE993C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6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58662-91B9-1993-8153-66B904E8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371E37-D632-8887-6E80-ABB8DE36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820492-6BFC-9B4C-A2F5-B336DD564D3E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6B00E9-8BC9-B51C-2193-FF3545E0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E9EFC0-D5F4-925A-A8BF-2214B76D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57F982-015B-0F45-BB05-0EC3BE993C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0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3C5A40-5456-31B2-C7CA-15C01307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820492-6BFC-9B4C-A2F5-B336DD564D3E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F70926E-2D33-42FF-0D39-01D05314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0979D8-F6DC-BB7D-AD76-8D4248FE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57F982-015B-0F45-BB05-0EC3BE993C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32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0596D5-E226-0418-9060-3E331E89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2F3D16-DAAF-91A7-9CD5-CC9C60B37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143394-4A5C-A48B-D5DB-B2CDDDEC4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7BABA0-B08D-227F-06AE-A68A64D5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820492-6BFC-9B4C-A2F5-B336DD564D3E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44ED7A-A9C1-1CFD-C23E-D814DFCC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35CBA6-C3CB-7D35-320C-DBF6D311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57F982-015B-0F45-BB05-0EC3BE993C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88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26B9A6-EEC7-93CA-8BD2-006373F1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679505-8A06-0B21-FA9B-BE40D3FD5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621DB7-9FD1-A230-13A6-793FCCDD7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76C119-35C7-30FB-8CFB-5346D23D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820492-6BFC-9B4C-A2F5-B336DD564D3E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54177E-2001-F792-2B2E-8A82A78D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CB116F-897E-80DF-2E63-5C287EEB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57F982-015B-0F45-BB05-0EC3BE993C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39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56AFA59-13D4-FFE0-6B5B-B8CE9E72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BA99EB-CB3D-0A59-7DD8-AA0DD2260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B692DFA-2616-D37E-E08E-89635DEE278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45436" y="6579346"/>
            <a:ext cx="2298246" cy="174804"/>
          </a:xfrm>
          <a:prstGeom prst="rect">
            <a:avLst/>
          </a:prstGeom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5A13CCD-CE99-E2F2-8752-2C06B96D4DBB}"/>
              </a:ext>
            </a:extLst>
          </p:cNvPr>
          <p:cNvSpPr txBox="1"/>
          <p:nvPr userDrawn="1"/>
        </p:nvSpPr>
        <p:spPr>
          <a:xfrm>
            <a:off x="83004" y="6482082"/>
            <a:ext cx="29931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7451EB"/>
                </a:solidFill>
                <a:latin typeface="Montserrat SemiBold" pitchFamily="2" charset="77"/>
              </a:rPr>
              <a:t>SEBASTIEN MORICHON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6995EA6-C1B9-C362-6825-58DE2B4C9098}"/>
              </a:ext>
            </a:extLst>
          </p:cNvPr>
          <p:cNvSpPr txBox="1"/>
          <p:nvPr userDrawn="1"/>
        </p:nvSpPr>
        <p:spPr>
          <a:xfrm>
            <a:off x="5536391" y="6482082"/>
            <a:ext cx="10727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7451EB"/>
                </a:solidFill>
                <a:latin typeface="Montserrat SemiBold" pitchFamily="2" charset="77"/>
              </a:rPr>
              <a:t>01/2023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8F146F4-9F57-253C-FD2E-FCFE8F37580E}"/>
              </a:ext>
            </a:extLst>
          </p:cNvPr>
          <p:cNvCxnSpPr/>
          <p:nvPr userDrawn="1"/>
        </p:nvCxnSpPr>
        <p:spPr>
          <a:xfrm>
            <a:off x="375557" y="6421040"/>
            <a:ext cx="11339158" cy="0"/>
          </a:xfrm>
          <a:prstGeom prst="line">
            <a:avLst/>
          </a:prstGeom>
          <a:ln w="19050">
            <a:solidFill>
              <a:srgbClr val="745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7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Poulets se promenant sur une pelouse">
            <a:extLst>
              <a:ext uri="{FF2B5EF4-FFF2-40B4-BE49-F238E27FC236}">
                <a16:creationId xmlns:a16="http://schemas.microsoft.com/office/drawing/2014/main" id="{B7DC6A6F-88CB-A93F-DD1D-388C8633D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8031" r="803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itre 1">
            <a:extLst>
              <a:ext uri="{FF2B5EF4-FFF2-40B4-BE49-F238E27FC236}">
                <a16:creationId xmlns:a16="http://schemas.microsoft.com/office/drawing/2014/main" id="{6981C315-2B60-3427-C439-1DC1E959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/>
              <a:t>PROJET 9</a:t>
            </a:r>
          </a:p>
          <a:p>
            <a:endParaRPr lang="en-US" b="1"/>
          </a:p>
          <a:p>
            <a:r>
              <a:rPr lang="en-US" b="1"/>
              <a:t>Produisez une étude de marché avec R ou Python</a:t>
            </a:r>
            <a:endParaRPr lang="en-US" b="1" i="0" u="none" strike="noStrike">
              <a:effectLst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BD8C7D9F-DD9D-74DF-A9C6-2EB3D0ECCA49}"/>
                  </a:ext>
                </a:extLst>
              </p14:cNvPr>
              <p14:cNvContentPartPr/>
              <p14:nvPr/>
            </p14:nvContentPartPr>
            <p14:xfrm>
              <a:off x="1683662" y="597821"/>
              <a:ext cx="21240" cy="1188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BD8C7D9F-DD9D-74DF-A9C6-2EB3D0ECCA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022" y="589181"/>
                <a:ext cx="388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434D467C-7104-F03A-8870-1216A8194F1E}"/>
                  </a:ext>
                </a:extLst>
              </p14:cNvPr>
              <p14:cNvContentPartPr/>
              <p14:nvPr/>
            </p14:nvContentPartPr>
            <p14:xfrm>
              <a:off x="7919223" y="-3716413"/>
              <a:ext cx="78840" cy="4608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434D467C-7104-F03A-8870-1216A8194F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10223" y="-3725413"/>
                <a:ext cx="964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5CAE8202-DFD4-F2E9-FF29-6ED28DFCADB2}"/>
                  </a:ext>
                </a:extLst>
              </p14:cNvPr>
              <p14:cNvContentPartPr/>
              <p14:nvPr/>
            </p14:nvContentPartPr>
            <p14:xfrm>
              <a:off x="8985903" y="-3064093"/>
              <a:ext cx="6840" cy="93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5CAE8202-DFD4-F2E9-FF29-6ED28DFCAD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77263" y="-3072733"/>
                <a:ext cx="244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EA888138-A1EC-0D64-34F8-607D47AC080C}"/>
                  </a:ext>
                </a:extLst>
              </p14:cNvPr>
              <p14:cNvContentPartPr/>
              <p14:nvPr/>
            </p14:nvContentPartPr>
            <p14:xfrm>
              <a:off x="7625103" y="-2177053"/>
              <a:ext cx="20520" cy="87840"/>
            </p14:xfrm>
          </p:contentPart>
        </mc:Choice>
        <mc:Fallback xmlns=""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EA888138-A1EC-0D64-34F8-607D47AC08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16463" y="-2186053"/>
                <a:ext cx="38160" cy="1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4691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388ACF6-92B0-3902-BF6A-3BC23B3E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b="1" dirty="0"/>
              <a:t>Caractéristiques des Groupes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B777C0A-ED9C-6A49-6875-65F3E80796CF}"/>
              </a:ext>
            </a:extLst>
          </p:cNvPr>
          <p:cNvSpPr txBox="1"/>
          <p:nvPr/>
        </p:nvSpPr>
        <p:spPr>
          <a:xfrm>
            <a:off x="635686" y="1953574"/>
            <a:ext cx="11221236" cy="4818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b="1" dirty="0"/>
              <a:t>Groupe 1 : C</a:t>
            </a:r>
            <a:r>
              <a:rPr lang="fr-FR" sz="2000" dirty="0"/>
              <a:t>omposé de </a:t>
            </a:r>
            <a:r>
              <a:rPr lang="fr-FR" sz="2000" b="1" dirty="0"/>
              <a:t>62 pays </a:t>
            </a:r>
            <a:r>
              <a:rPr lang="fr-FR" sz="2000" dirty="0"/>
              <a:t>relativement </a:t>
            </a:r>
            <a:r>
              <a:rPr lang="fr-FR" sz="2000" b="1" dirty="0"/>
              <a:t>riches et stables</a:t>
            </a:r>
            <a:r>
              <a:rPr lang="fr-FR" sz="2000" dirty="0"/>
              <a:t> sur le plan politique.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b="1" dirty="0"/>
              <a:t>Groupe 2 : </a:t>
            </a:r>
            <a:r>
              <a:rPr lang="fr-FR" sz="2000" dirty="0"/>
              <a:t>Composé de </a:t>
            </a:r>
            <a:r>
              <a:rPr lang="fr-FR" sz="2000" b="1" dirty="0"/>
              <a:t>82 pays </a:t>
            </a:r>
            <a:r>
              <a:rPr lang="fr-FR" sz="2000" dirty="0"/>
              <a:t>relativement </a:t>
            </a:r>
            <a:r>
              <a:rPr lang="fr-FR" sz="2000" b="1" dirty="0"/>
              <a:t>pauvres et instables </a:t>
            </a:r>
            <a:r>
              <a:rPr lang="fr-FR" sz="2000" dirty="0"/>
              <a:t>sur le plan politique, mais qui connaissent une </a:t>
            </a:r>
            <a:r>
              <a:rPr lang="fr-FR" sz="2000" b="1" dirty="0"/>
              <a:t>croissance économique relativement rapide</a:t>
            </a:r>
            <a:r>
              <a:rPr lang="fr-FR" sz="2000" dirty="0"/>
              <a:t>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fr-FR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b="1" dirty="0"/>
              <a:t>Groupe 3 : C</a:t>
            </a:r>
            <a:r>
              <a:rPr lang="fr-FR" sz="2000" dirty="0"/>
              <a:t>omposé de </a:t>
            </a:r>
            <a:r>
              <a:rPr lang="fr-FR" sz="2000" b="1" dirty="0"/>
              <a:t>8 pays </a:t>
            </a:r>
            <a:r>
              <a:rPr lang="fr-FR" sz="2000" dirty="0"/>
              <a:t>relativement riches et stables sur le plan politique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b="1" dirty="0"/>
              <a:t>Groupe 4 : </a:t>
            </a:r>
            <a:r>
              <a:rPr lang="fr-FR" sz="2000" dirty="0"/>
              <a:t> Composé de </a:t>
            </a:r>
            <a:r>
              <a:rPr lang="fr-FR" sz="2000" b="1" dirty="0"/>
              <a:t>7 pays </a:t>
            </a:r>
            <a:r>
              <a:rPr lang="fr-FR" sz="2000" dirty="0"/>
              <a:t>relativement </a:t>
            </a:r>
            <a:r>
              <a:rPr lang="fr-FR" sz="2000" b="1" dirty="0"/>
              <a:t>pauvres et instables </a:t>
            </a:r>
            <a:r>
              <a:rPr lang="fr-FR" sz="2000" dirty="0"/>
              <a:t>sur le plan politique, en </a:t>
            </a:r>
            <a:r>
              <a:rPr lang="fr-FR" sz="2000" b="1" dirty="0"/>
              <a:t>difficulté économique</a:t>
            </a:r>
            <a:r>
              <a:rPr lang="fr-FR" sz="2000" dirty="0"/>
              <a:t>. 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fr-FR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b="1" dirty="0"/>
              <a:t>Groupe 5 : </a:t>
            </a:r>
            <a:r>
              <a:rPr lang="fr-FR" sz="2000" b="1" i="0" dirty="0">
                <a:solidFill>
                  <a:srgbClr val="000000"/>
                </a:solidFill>
                <a:effectLst/>
              </a:rPr>
              <a:t> </a:t>
            </a:r>
            <a:r>
              <a:rPr lang="fr-FR" sz="2000" i="0" dirty="0">
                <a:solidFill>
                  <a:srgbClr val="000000"/>
                </a:solidFill>
                <a:effectLst/>
              </a:rPr>
              <a:t>C</a:t>
            </a:r>
            <a:r>
              <a:rPr lang="fr-FR" sz="2000" dirty="0"/>
              <a:t>omposé de </a:t>
            </a:r>
            <a:r>
              <a:rPr lang="fr-FR" sz="2000" b="1" dirty="0"/>
              <a:t>3 pays </a:t>
            </a:r>
            <a:r>
              <a:rPr lang="fr-FR" sz="2000" dirty="0"/>
              <a:t>relativement </a:t>
            </a:r>
            <a:r>
              <a:rPr lang="fr-FR" sz="2000" b="1" dirty="0"/>
              <a:t>riches avec un peu d’instabilité </a:t>
            </a:r>
            <a:r>
              <a:rPr lang="fr-FR" sz="2000" dirty="0"/>
              <a:t>sur le plan politique et qui connaissent une </a:t>
            </a:r>
            <a:r>
              <a:rPr lang="fr-FR" sz="2000" b="1" dirty="0"/>
              <a:t>forte croissance économique</a:t>
            </a:r>
            <a:r>
              <a:rPr lang="fr-FR" sz="2000" dirty="0"/>
              <a:t>.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8984D93E-7AA2-70AD-AC76-18AA2D76C847}"/>
                  </a:ext>
                </a:extLst>
              </p14:cNvPr>
              <p14:cNvContentPartPr/>
              <p14:nvPr/>
            </p14:nvContentPartPr>
            <p14:xfrm>
              <a:off x="6506811" y="4886761"/>
              <a:ext cx="20520" cy="324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8984D93E-7AA2-70AD-AC76-18AA2D76C8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97811" y="4878121"/>
                <a:ext cx="38160" cy="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659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6" name="Freeform: Shape 9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8" name="Freeform: Shape 9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DF2AF94A-B884-723F-B056-DF9EF8AD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686178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b="1" dirty="0"/>
              <a:t>2.3. </a:t>
            </a:r>
            <a:r>
              <a:rPr lang="en-US" sz="2600" b="1" dirty="0" err="1"/>
              <a:t>Comparaison</a:t>
            </a:r>
            <a:r>
              <a:rPr lang="en-US" sz="2600" b="1" dirty="0"/>
              <a:t> des deux </a:t>
            </a:r>
            <a:r>
              <a:rPr lang="en-US" sz="2600" b="1" dirty="0" err="1"/>
              <a:t>Méthodes</a:t>
            </a:r>
            <a:r>
              <a:rPr lang="en-US" sz="2600" b="1" dirty="0"/>
              <a:t> de Clustering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Content Placeholder 90">
            <a:extLst>
              <a:ext uri="{FF2B5EF4-FFF2-40B4-BE49-F238E27FC236}">
                <a16:creationId xmlns:a16="http://schemas.microsoft.com/office/drawing/2014/main" id="{B11159B6-CBF9-9EF7-5A69-EEDBF9CAD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075436" cy="3207258"/>
          </a:xfrm>
        </p:spPr>
        <p:txBody>
          <a:bodyPr anchor="t">
            <a:normAutofit/>
          </a:bodyPr>
          <a:lstStyle/>
          <a:p>
            <a:r>
              <a:rPr lang="en-US" sz="1500" b="1" dirty="0"/>
              <a:t>Cluster 0 :</a:t>
            </a:r>
            <a:r>
              <a:rPr lang="en-US" sz="1500" dirty="0"/>
              <a:t> K-Means -&gt; </a:t>
            </a:r>
            <a:r>
              <a:rPr lang="en-US" sz="1500" b="1" dirty="0"/>
              <a:t>62</a:t>
            </a:r>
            <a:r>
              <a:rPr lang="en-US" sz="1500" dirty="0"/>
              <a:t> pays; CAH -&gt; </a:t>
            </a:r>
            <a:r>
              <a:rPr lang="en-US" sz="1500" b="1" dirty="0"/>
              <a:t>91 </a:t>
            </a:r>
            <a:r>
              <a:rPr lang="en-US" sz="1500" dirty="0"/>
              <a:t>pays</a:t>
            </a:r>
          </a:p>
          <a:p>
            <a:r>
              <a:rPr lang="en-US" sz="1500" b="1" dirty="0"/>
              <a:t>Cluster 1 :</a:t>
            </a:r>
            <a:r>
              <a:rPr lang="en-US" sz="1500" dirty="0"/>
              <a:t> K-Means -&gt; </a:t>
            </a:r>
            <a:r>
              <a:rPr lang="en-US" sz="1500" b="1" dirty="0"/>
              <a:t>82</a:t>
            </a:r>
            <a:r>
              <a:rPr lang="en-US" sz="1500" dirty="0"/>
              <a:t> pays; CAH -&gt; </a:t>
            </a:r>
            <a:r>
              <a:rPr lang="en-US" sz="1500" b="1" dirty="0"/>
              <a:t>2 </a:t>
            </a:r>
            <a:r>
              <a:rPr lang="en-US" sz="1500" dirty="0"/>
              <a:t>pays</a:t>
            </a:r>
          </a:p>
          <a:p>
            <a:r>
              <a:rPr lang="en-US" sz="1500" b="1" dirty="0"/>
              <a:t>Cluster 2 : </a:t>
            </a:r>
            <a:r>
              <a:rPr lang="en-US" sz="1500" dirty="0"/>
              <a:t>K-Means -&gt; </a:t>
            </a:r>
            <a:r>
              <a:rPr lang="en-US" sz="1500" b="1" dirty="0"/>
              <a:t>8</a:t>
            </a:r>
            <a:r>
              <a:rPr lang="en-US" sz="1500" dirty="0"/>
              <a:t> pays; CAH -&gt; </a:t>
            </a:r>
            <a:r>
              <a:rPr lang="en-US" sz="1500" b="1" dirty="0"/>
              <a:t>57</a:t>
            </a:r>
            <a:r>
              <a:rPr lang="en-US" sz="1500" dirty="0"/>
              <a:t> pays</a:t>
            </a:r>
          </a:p>
          <a:p>
            <a:r>
              <a:rPr lang="en-US" sz="1500" b="1" dirty="0"/>
              <a:t>Cluster 3 : </a:t>
            </a:r>
            <a:r>
              <a:rPr lang="en-US" sz="1500" dirty="0"/>
              <a:t>K-Means -&gt; </a:t>
            </a:r>
            <a:r>
              <a:rPr lang="en-US" sz="1500" b="1" dirty="0"/>
              <a:t>7</a:t>
            </a:r>
            <a:r>
              <a:rPr lang="en-US" sz="1500" dirty="0"/>
              <a:t> pays; CAH -&gt; </a:t>
            </a:r>
            <a:r>
              <a:rPr lang="en-US" sz="1500" b="1" dirty="0"/>
              <a:t>7 </a:t>
            </a:r>
            <a:r>
              <a:rPr lang="en-US" sz="1500" dirty="0"/>
              <a:t>pays</a:t>
            </a:r>
          </a:p>
          <a:p>
            <a:r>
              <a:rPr lang="en-US" sz="1500" b="1" dirty="0"/>
              <a:t>Cluster 4 :</a:t>
            </a:r>
            <a:r>
              <a:rPr lang="en-US" sz="1500" dirty="0"/>
              <a:t> K-Means -&gt; </a:t>
            </a:r>
            <a:r>
              <a:rPr lang="en-US" sz="1500" b="1" dirty="0"/>
              <a:t>3</a:t>
            </a:r>
            <a:r>
              <a:rPr lang="en-US" sz="1500" dirty="0"/>
              <a:t> pays; CAH -&gt; </a:t>
            </a:r>
            <a:r>
              <a:rPr lang="en-US" sz="1500" b="1" dirty="0"/>
              <a:t>5 </a:t>
            </a:r>
            <a:r>
              <a:rPr lang="en-US" sz="1500" dirty="0"/>
              <a:t>pays</a:t>
            </a:r>
          </a:p>
          <a:p>
            <a:endParaRPr lang="en-US" sz="1500" dirty="0"/>
          </a:p>
          <a:p>
            <a:r>
              <a:rPr lang="fr-FR" sz="1500" b="0" i="0" dirty="0">
                <a:solidFill>
                  <a:srgbClr val="000000"/>
                </a:solidFill>
                <a:effectLst/>
              </a:rPr>
              <a:t>L'indice de rang ajusté (ARI) de  </a:t>
            </a:r>
            <a:r>
              <a:rPr lang="fr-FR" sz="1500" b="1" i="0" dirty="0">
                <a:solidFill>
                  <a:srgbClr val="000000"/>
                </a:solidFill>
                <a:effectLst/>
              </a:rPr>
              <a:t>0,447</a:t>
            </a:r>
            <a:r>
              <a:rPr lang="fr-FR" sz="1500" b="0" i="0" dirty="0">
                <a:solidFill>
                  <a:srgbClr val="000000"/>
                </a:solidFill>
                <a:effectLst/>
              </a:rPr>
              <a:t> suggère une </a:t>
            </a:r>
            <a:r>
              <a:rPr lang="fr-FR" sz="1500" b="1" i="0" dirty="0">
                <a:solidFill>
                  <a:srgbClr val="000000"/>
                </a:solidFill>
                <a:effectLst/>
              </a:rPr>
              <a:t>correspondance modérée</a:t>
            </a:r>
            <a:r>
              <a:rPr lang="fr-FR" sz="1500" b="0" i="0" dirty="0">
                <a:solidFill>
                  <a:srgbClr val="000000"/>
                </a:solidFill>
                <a:effectLst/>
              </a:rPr>
              <a:t> entre les deux méthodes de clustering.</a:t>
            </a:r>
            <a:endParaRPr lang="en-US" sz="1500" dirty="0"/>
          </a:p>
        </p:txBody>
      </p:sp>
      <p:pic>
        <p:nvPicPr>
          <p:cNvPr id="4" name="Espace réservé du contenu 3" descr="Une image contenant texte, Tracé, ligne, capture d’écran&#10;&#10;Description générée automatiquement">
            <a:extLst>
              <a:ext uri="{FF2B5EF4-FFF2-40B4-BE49-F238E27FC236}">
                <a16:creationId xmlns:a16="http://schemas.microsoft.com/office/drawing/2014/main" id="{B523941B-204E-DA0A-D9E5-B06F61E0B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598" y="1380683"/>
            <a:ext cx="7214308" cy="368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0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388ACF6-92B0-3902-BF6A-3BC23B3E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2.4. </a:t>
            </a:r>
            <a:r>
              <a:rPr lang="fr-FR" sz="4000" b="1" dirty="0"/>
              <a:t>Analyse des Centroïdes des Classes</a:t>
            </a:r>
            <a:endParaRPr lang="en-US" sz="4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B777C0A-ED9C-6A49-6875-65F3E80796CF}"/>
              </a:ext>
            </a:extLst>
          </p:cNvPr>
          <p:cNvSpPr txBox="1"/>
          <p:nvPr/>
        </p:nvSpPr>
        <p:spPr>
          <a:xfrm>
            <a:off x="591848" y="3045156"/>
            <a:ext cx="10168128" cy="3264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100" dirty="0"/>
              <a:t>Groupe 1:  Indique des </a:t>
            </a:r>
            <a:r>
              <a:rPr lang="fr-FR" sz="2100" b="1" dirty="0"/>
              <a:t>pays en développemen</a:t>
            </a:r>
            <a:r>
              <a:rPr lang="fr-FR" sz="2100" dirty="0"/>
              <a:t>t où l'industrie avicole est encore en développement et pourrait représenter une </a:t>
            </a:r>
            <a:r>
              <a:rPr lang="fr-FR" sz="2100" b="1" dirty="0"/>
              <a:t>opportunité d'exportation de poulets pour répondre à la demande croissante.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100" b="1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100" dirty="0"/>
              <a:t>Groupe 2 : Ces pays pourraient nécessiter des </a:t>
            </a:r>
            <a:r>
              <a:rPr lang="fr-FR" sz="2100" b="1" dirty="0"/>
              <a:t>importations de produits agroalimentaires </a:t>
            </a:r>
            <a:r>
              <a:rPr lang="fr-FR" sz="2100" dirty="0"/>
              <a:t>pour répondre à la </a:t>
            </a:r>
            <a:r>
              <a:rPr lang="fr-FR" sz="2100" b="1" dirty="0"/>
              <a:t>demande urbaine croissante.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fr-FR" sz="2100" b="1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100" dirty="0"/>
              <a:t>Groupe 3 : Ces pays pourraient représenter des </a:t>
            </a:r>
            <a:r>
              <a:rPr lang="fr-FR" sz="2100" b="1" dirty="0"/>
              <a:t>marchés potentiels </a:t>
            </a:r>
            <a:r>
              <a:rPr lang="fr-FR" sz="2100" dirty="0"/>
              <a:t>pour l'exportation de </a:t>
            </a:r>
            <a:r>
              <a:rPr lang="fr-FR" sz="2100" b="1" dirty="0"/>
              <a:t>poulets de haute qualité</a:t>
            </a:r>
            <a:r>
              <a:rPr lang="fr-FR" sz="2100" dirty="0"/>
              <a:t>, grâce à leur </a:t>
            </a:r>
            <a:r>
              <a:rPr lang="fr-FR" sz="2100" b="1" dirty="0"/>
              <a:t>pouvoir d’achat élevé </a:t>
            </a:r>
            <a:r>
              <a:rPr lang="fr-FR" sz="2100" dirty="0"/>
              <a:t>ainsi que  leurs </a:t>
            </a:r>
            <a:r>
              <a:rPr lang="fr-FR" sz="2100" b="1" dirty="0"/>
              <a:t>importations de viande de volailles</a:t>
            </a:r>
            <a:r>
              <a:rPr lang="fr-FR" sz="2100" dirty="0"/>
              <a:t>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fr-FR" sz="21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100" dirty="0"/>
              <a:t>Groupe 4 : Ces pays pourraient nécessiter des efforts supplémentaires pour développer leur industrie avicole et  présentent des </a:t>
            </a:r>
            <a:r>
              <a:rPr lang="fr-FR" sz="2100" b="1" dirty="0"/>
              <a:t>opportunités limitées </a:t>
            </a:r>
            <a:r>
              <a:rPr lang="fr-FR" sz="2100" dirty="0"/>
              <a:t>pour l'exportation de poulets.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fr-FR" sz="21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100" dirty="0"/>
              <a:t>Groupe 5 : Ces pays pourraient être des </a:t>
            </a:r>
            <a:r>
              <a:rPr lang="fr-FR" sz="2100" b="1" dirty="0"/>
              <a:t>marchés prometteurs </a:t>
            </a:r>
            <a:r>
              <a:rPr lang="fr-FR" sz="2100" dirty="0"/>
              <a:t>pour l'exportation de poulets de </a:t>
            </a:r>
            <a:r>
              <a:rPr lang="fr-FR" sz="2100" b="1" dirty="0"/>
              <a:t>qualité supérieure, grâce au pouvoir d’achat élevé et leurs perspectives de croissance.</a:t>
            </a:r>
            <a:endParaRPr lang="en-US" sz="2100" b="1" dirty="0"/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1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6C5AE2-C95D-E454-1CD7-1E602D617A7F}"/>
              </a:ext>
            </a:extLst>
          </p:cNvPr>
          <p:cNvSpPr txBox="1"/>
          <p:nvPr/>
        </p:nvSpPr>
        <p:spPr>
          <a:xfrm>
            <a:off x="523058" y="2385504"/>
            <a:ext cx="11199550" cy="437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fr-FR" dirty="0"/>
              <a:t>Les </a:t>
            </a:r>
            <a:r>
              <a:rPr lang="fr-FR" b="1" dirty="0"/>
              <a:t>Centroïdes</a:t>
            </a:r>
            <a:r>
              <a:rPr lang="fr-FR" dirty="0"/>
              <a:t> représentent les </a:t>
            </a:r>
            <a:r>
              <a:rPr lang="fr-FR" b="1" dirty="0"/>
              <a:t>valeurs moyennes de chaque variable dans chaque classe</a:t>
            </a:r>
            <a:r>
              <a:rPr lang="fr-FR" dirty="0"/>
              <a:t>, ce qui permet </a:t>
            </a:r>
            <a:r>
              <a:rPr lang="fr-FR" b="1" dirty="0"/>
              <a:t>d'identifier les profils caractéristiques</a:t>
            </a:r>
            <a:r>
              <a:rPr lang="fr-FR" dirty="0"/>
              <a:t> de chaque groupe.</a:t>
            </a:r>
          </a:p>
        </p:txBody>
      </p:sp>
    </p:spTree>
    <p:extLst>
      <p:ext uri="{BB962C8B-B14F-4D97-AF65-F5344CB8AC3E}">
        <p14:creationId xmlns:p14="http://schemas.microsoft.com/office/powerpoint/2010/main" val="381111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388ACF6-92B0-3902-BF6A-3BC23B3E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2.5. </a:t>
            </a:r>
            <a:r>
              <a:rPr lang="fr-FR" sz="4000" b="1" dirty="0"/>
              <a:t>L’Analyse en Composantes Principales (ACP)</a:t>
            </a:r>
            <a:endParaRPr lang="en-US" sz="4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B777C0A-ED9C-6A49-6875-65F3E80796CF}"/>
              </a:ext>
            </a:extLst>
          </p:cNvPr>
          <p:cNvSpPr txBox="1"/>
          <p:nvPr/>
        </p:nvSpPr>
        <p:spPr>
          <a:xfrm>
            <a:off x="626850" y="3142046"/>
            <a:ext cx="10168128" cy="3264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/>
              <a:t>La </a:t>
            </a:r>
            <a:r>
              <a:rPr lang="fr-FR" sz="1600" b="1" dirty="0"/>
              <a:t>Matrice de Covariance</a:t>
            </a:r>
            <a:r>
              <a:rPr lang="fr-FR" sz="1600" dirty="0"/>
              <a:t>, le calcul des </a:t>
            </a:r>
            <a:r>
              <a:rPr lang="fr-FR" sz="1600" b="1" dirty="0"/>
              <a:t>Valeurs Propres </a:t>
            </a:r>
            <a:r>
              <a:rPr lang="fr-FR" sz="1600" dirty="0"/>
              <a:t>et </a:t>
            </a:r>
            <a:r>
              <a:rPr lang="fr-FR" sz="1600" b="1" dirty="0"/>
              <a:t>Vecteurs Propres </a:t>
            </a:r>
            <a:r>
              <a:rPr lang="fr-FR" sz="1600" dirty="0"/>
              <a:t>et </a:t>
            </a:r>
            <a:r>
              <a:rPr lang="fr-FR" sz="1600"/>
              <a:t>le </a:t>
            </a:r>
            <a:r>
              <a:rPr lang="fr-FR" sz="1600" b="1" dirty="0"/>
              <a:t>C</a:t>
            </a:r>
            <a:r>
              <a:rPr lang="fr-FR" sz="1600" b="1"/>
              <a:t>ercle </a:t>
            </a:r>
            <a:r>
              <a:rPr lang="fr-FR" sz="1600" b="1" dirty="0"/>
              <a:t>de corrélation </a:t>
            </a:r>
            <a:r>
              <a:rPr lang="fr-FR" sz="1600" dirty="0"/>
              <a:t>ont été utilisés pour évaluer la </a:t>
            </a:r>
            <a:r>
              <a:rPr lang="fr-FR" sz="1600" b="1" dirty="0"/>
              <a:t>variance expliquée</a:t>
            </a:r>
            <a:r>
              <a:rPr lang="fr-FR" sz="1600" dirty="0"/>
              <a:t>, sélectionner le </a:t>
            </a:r>
            <a:r>
              <a:rPr lang="fr-FR" sz="1600" b="1" dirty="0"/>
              <a:t>nombre de composantes principales</a:t>
            </a:r>
            <a:r>
              <a:rPr lang="fr-FR" sz="1600" dirty="0"/>
              <a:t>, interpréter les </a:t>
            </a:r>
            <a:r>
              <a:rPr lang="fr-FR" sz="1600" b="1" dirty="0"/>
              <a:t>relations entre variables et composantes principales</a:t>
            </a:r>
            <a:r>
              <a:rPr lang="fr-FR" sz="1600" dirty="0"/>
              <a:t>, et </a:t>
            </a:r>
            <a:r>
              <a:rPr lang="fr-FR" sz="1600" b="1" dirty="0"/>
              <a:t>réduire la dimensionnalité des données</a:t>
            </a:r>
            <a:r>
              <a:rPr lang="fr-FR" sz="1600" dirty="0"/>
              <a:t>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fr-FR" sz="16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b="1" dirty="0"/>
              <a:t>3 Composantes </a:t>
            </a:r>
            <a:r>
              <a:rPr lang="fr-FR" sz="1600" dirty="0"/>
              <a:t>expliquent ensemble </a:t>
            </a:r>
            <a:r>
              <a:rPr lang="fr-FR" sz="1600" b="1" dirty="0"/>
              <a:t>74.23%</a:t>
            </a:r>
            <a:r>
              <a:rPr lang="fr-FR" sz="1600" dirty="0"/>
              <a:t> de la variance totale.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b="1" dirty="0"/>
              <a:t>Composante 1 :  </a:t>
            </a:r>
            <a:r>
              <a:rPr lang="fr-FR" sz="1600" dirty="0"/>
              <a:t>Peut être interprétée comme </a:t>
            </a:r>
            <a:r>
              <a:rPr lang="fr-FR" sz="1600" b="1" dirty="0"/>
              <a:t>Niveau d'urbanisation et disponibilité alimentaire</a:t>
            </a:r>
            <a:r>
              <a:rPr lang="fr-FR" sz="1600" dirty="0"/>
              <a:t>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fr-FR" sz="16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b="1" dirty="0"/>
              <a:t>Composante 2 : </a:t>
            </a:r>
            <a:r>
              <a:rPr lang="fr-FR" sz="1600" dirty="0"/>
              <a:t>Peut être interprétée comme </a:t>
            </a:r>
            <a:r>
              <a:rPr lang="fr-FR" sz="1600" b="1" dirty="0"/>
              <a:t>Répartition de la population entre zones rurales et urbaines</a:t>
            </a:r>
            <a:r>
              <a:rPr lang="fr-FR" sz="1600" dirty="0"/>
              <a:t>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fr-FR" sz="16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b="1" dirty="0"/>
              <a:t>Composante 3 : </a:t>
            </a:r>
            <a:r>
              <a:rPr lang="fr-FR" sz="1600" dirty="0"/>
              <a:t>Peut être interprétée comme </a:t>
            </a:r>
            <a:r>
              <a:rPr lang="fr-FR" sz="1600" b="1" dirty="0"/>
              <a:t>Importations et richesse économique</a:t>
            </a:r>
            <a:r>
              <a:rPr lang="fr-FR" sz="1600" dirty="0"/>
              <a:t>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16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6C5AE2-C95D-E454-1CD7-1E602D617A7F}"/>
              </a:ext>
            </a:extLst>
          </p:cNvPr>
          <p:cNvSpPr txBox="1"/>
          <p:nvPr/>
        </p:nvSpPr>
        <p:spPr>
          <a:xfrm>
            <a:off x="523058" y="2385504"/>
            <a:ext cx="11199550" cy="437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fr-FR" sz="1600" b="1" dirty="0"/>
              <a:t>L'Analyse en Composantes Principales </a:t>
            </a:r>
            <a:r>
              <a:rPr lang="fr-FR" sz="1600" dirty="0"/>
              <a:t>(ACP) a servi à </a:t>
            </a:r>
            <a:r>
              <a:rPr lang="fr-FR" sz="1600" b="1" dirty="0"/>
              <a:t>faciliter notre compréhension </a:t>
            </a:r>
            <a:r>
              <a:rPr lang="fr-FR" sz="1600" dirty="0"/>
              <a:t>des données  en permettant de </a:t>
            </a:r>
            <a:r>
              <a:rPr lang="fr-FR" sz="1600" b="1" dirty="0"/>
              <a:t>réduire la dimensionnalité</a:t>
            </a:r>
            <a:r>
              <a:rPr lang="fr-FR" sz="1600" dirty="0"/>
              <a:t>, de visualiser les données et </a:t>
            </a:r>
            <a:r>
              <a:rPr lang="fr-FR" sz="1600" b="1" dirty="0"/>
              <a:t>d'identifier les variables les plus influentes</a:t>
            </a:r>
            <a:r>
              <a:rPr lang="fr-F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8991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DF2AF94A-B884-723F-B056-DF9EF8AD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b="1" dirty="0" err="1"/>
              <a:t>Visualisation</a:t>
            </a:r>
            <a:r>
              <a:rPr lang="en-US" sz="3600" b="1" dirty="0"/>
              <a:t> de la Variance </a:t>
            </a:r>
            <a:r>
              <a:rPr lang="en-US" sz="3600" b="1" dirty="0" err="1"/>
              <a:t>Expliquée</a:t>
            </a:r>
            <a:r>
              <a:rPr lang="en-US" sz="3600" b="1" dirty="0"/>
              <a:t> </a:t>
            </a:r>
            <a:endParaRPr lang="en-US" sz="3700" b="1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E94AFE25-07EA-01FB-2ED6-D389D1554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8466666E-0D36-C39D-C4BF-A847C7333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06" t="1" r="-117" b="-684"/>
          <a:stretch/>
        </p:blipFill>
        <p:spPr>
          <a:xfrm>
            <a:off x="5154415" y="974185"/>
            <a:ext cx="6545032" cy="54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5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DF2AF94A-B884-723F-B056-DF9EF8AD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700" b="1" dirty="0" err="1"/>
              <a:t>Visualisation</a:t>
            </a:r>
            <a:r>
              <a:rPr lang="en-US" sz="3700" b="1" dirty="0"/>
              <a:t> du Cercle de Correlation 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E94AFE25-07EA-01FB-2ED6-D389D1554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8466666E-0D36-C39D-C4BF-A847C7333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4" t="-895" r="-2197" b="-1596"/>
          <a:stretch/>
        </p:blipFill>
        <p:spPr>
          <a:xfrm>
            <a:off x="5773173" y="752167"/>
            <a:ext cx="5753742" cy="539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6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388ACF6-92B0-3902-BF6A-3BC23B3E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2.6. </a:t>
            </a:r>
            <a:r>
              <a:rPr lang="fr-FR" sz="4000" b="1" dirty="0"/>
              <a:t>Conclusions et Recommandations</a:t>
            </a:r>
            <a:endParaRPr lang="en-US" sz="4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B777C0A-ED9C-6A49-6875-65F3E80796CF}"/>
              </a:ext>
            </a:extLst>
          </p:cNvPr>
          <p:cNvSpPr txBox="1"/>
          <p:nvPr/>
        </p:nvSpPr>
        <p:spPr>
          <a:xfrm>
            <a:off x="626850" y="3142046"/>
            <a:ext cx="10168128" cy="3264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100" dirty="0"/>
              <a:t>Les pays peuvent être regroupés en </a:t>
            </a:r>
            <a:r>
              <a:rPr lang="fr-FR" sz="2100" b="1" dirty="0"/>
              <a:t>5 Groupes distincts</a:t>
            </a:r>
            <a:r>
              <a:rPr lang="fr-FR" sz="2100" dirty="0"/>
              <a:t> en fonction de leurs caractéristiques, selon les résultats de la CAH et des k-</a:t>
            </a:r>
            <a:r>
              <a:rPr lang="fr-FR" sz="2100" dirty="0" err="1"/>
              <a:t>means</a:t>
            </a:r>
            <a:r>
              <a:rPr lang="fr-FR" sz="2100" dirty="0"/>
              <a:t>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fr-FR" sz="16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100" dirty="0"/>
              <a:t>Parmi les 5 clusters obtenus, les </a:t>
            </a:r>
            <a:r>
              <a:rPr lang="fr-FR" sz="2100" b="1" dirty="0"/>
              <a:t>2 Groupes les plus pertinents </a:t>
            </a:r>
            <a:r>
              <a:rPr lang="fr-FR" sz="2100" dirty="0"/>
              <a:t>pour notre objectif d'exporter des poulets sont les </a:t>
            </a:r>
            <a:r>
              <a:rPr lang="fr-FR" sz="2100" b="1" dirty="0"/>
              <a:t>clusters 2 et 4</a:t>
            </a:r>
            <a:r>
              <a:rPr lang="fr-FR" sz="2100" dirty="0"/>
              <a:t>. Ces deux groupes se distinguent par leur </a:t>
            </a:r>
            <a:r>
              <a:rPr lang="fr-FR" sz="2100" b="1" dirty="0"/>
              <a:t>potentiel économique, </a:t>
            </a:r>
            <a:r>
              <a:rPr lang="fr-FR" sz="2100" dirty="0"/>
              <a:t>leur</a:t>
            </a:r>
            <a:r>
              <a:rPr lang="fr-FR" sz="2100" b="1" dirty="0"/>
              <a:t> niveau de développement </a:t>
            </a:r>
            <a:r>
              <a:rPr lang="fr-FR" sz="2100" dirty="0"/>
              <a:t>et leur </a:t>
            </a:r>
            <a:r>
              <a:rPr lang="fr-FR" sz="2100" b="1" dirty="0"/>
              <a:t>demande croissante </a:t>
            </a:r>
            <a:r>
              <a:rPr lang="fr-FR" sz="2100" dirty="0"/>
              <a:t>de produits agroalimentaires, ce qui en fait des </a:t>
            </a:r>
            <a:r>
              <a:rPr lang="fr-FR" sz="2100" b="1" dirty="0"/>
              <a:t>marchés cibles attractifs pour nos poulets</a:t>
            </a:r>
            <a:r>
              <a:rPr lang="fr-FR" sz="2100" dirty="0"/>
              <a:t>. En nous concentrant sur ces groupes, nous pourrons </a:t>
            </a:r>
            <a:r>
              <a:rPr lang="fr-FR" sz="2100" b="1" dirty="0"/>
              <a:t>maximiser nos efforts </a:t>
            </a:r>
            <a:r>
              <a:rPr lang="fr-FR" sz="2100" dirty="0"/>
              <a:t>d'exportation en capitalisant sur les </a:t>
            </a:r>
            <a:r>
              <a:rPr lang="fr-FR" sz="2100" b="1" dirty="0"/>
              <a:t>opportunités commerciales existantes </a:t>
            </a:r>
            <a:r>
              <a:rPr lang="fr-FR" sz="2100" dirty="0"/>
              <a:t>et en répondant aux besoins spécifiques de ces marchés.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1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100" dirty="0"/>
              <a:t>Si l'entreprise cherche des marchés </a:t>
            </a:r>
            <a:r>
              <a:rPr lang="fr-FR" sz="2100" b="1" dirty="0"/>
              <a:t>stables et prospères</a:t>
            </a:r>
            <a:r>
              <a:rPr lang="fr-FR" sz="2100" dirty="0"/>
              <a:t>, le </a:t>
            </a:r>
            <a:r>
              <a:rPr lang="fr-FR" sz="2100" b="1" dirty="0"/>
              <a:t>Cluster 0</a:t>
            </a:r>
            <a:r>
              <a:rPr lang="fr-FR" sz="2100" dirty="0"/>
              <a:t> serait aussi un </a:t>
            </a:r>
            <a:r>
              <a:rPr lang="fr-FR" sz="2100" b="1" dirty="0"/>
              <a:t>choix judicieux</a:t>
            </a:r>
            <a:r>
              <a:rPr lang="fr-FR" sz="2100" dirty="0"/>
              <a:t>, car il est composé de pays relativement </a:t>
            </a:r>
            <a:r>
              <a:rPr lang="fr-FR" sz="2100" b="1" dirty="0"/>
              <a:t>riches et stables sur le plan politique</a:t>
            </a:r>
            <a:r>
              <a:rPr lang="fr-FR" sz="2100" dirty="0"/>
              <a:t>, avec une croissance économique rapide.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100" dirty="0"/>
              <a:t>Si l'entreprise cherche à s'implanter dans des </a:t>
            </a:r>
            <a:r>
              <a:rPr lang="fr-FR" sz="2100" b="1" dirty="0"/>
              <a:t>marchés en développement </a:t>
            </a:r>
            <a:r>
              <a:rPr lang="fr-FR" sz="2100" dirty="0"/>
              <a:t>avec un potentiel de croissance élevé, le </a:t>
            </a:r>
            <a:r>
              <a:rPr lang="fr-FR" sz="2100" b="1" dirty="0"/>
              <a:t>Cluster 1</a:t>
            </a:r>
            <a:r>
              <a:rPr lang="fr-FR" sz="2100" dirty="0"/>
              <a:t> pourrait être une </a:t>
            </a:r>
            <a:r>
              <a:rPr lang="fr-FR" sz="2100" b="1" dirty="0"/>
              <a:t>option intéressante</a:t>
            </a:r>
            <a:r>
              <a:rPr lang="fr-FR" sz="2100" dirty="0"/>
              <a:t>, car il est composé de </a:t>
            </a:r>
            <a:r>
              <a:rPr lang="fr-FR" sz="2100" b="1" dirty="0"/>
              <a:t>pays pauvres mais avec un taux de croissance économique rapide</a:t>
            </a:r>
            <a:r>
              <a:rPr lang="fr-FR" sz="2100" dirty="0"/>
              <a:t>. Cependant, il faut prendre en compte </a:t>
            </a:r>
            <a:r>
              <a:rPr lang="fr-FR" sz="2100" b="1" dirty="0"/>
              <a:t>l'instabilité politique </a:t>
            </a:r>
            <a:r>
              <a:rPr lang="fr-FR" sz="2100" dirty="0"/>
              <a:t>qui peut impacter les activités de l'entreprise.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fr-FR" sz="16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100" dirty="0"/>
              <a:t>Le </a:t>
            </a:r>
            <a:r>
              <a:rPr lang="fr-FR" sz="2100" b="1" dirty="0"/>
              <a:t>Cluster 3</a:t>
            </a:r>
            <a:r>
              <a:rPr lang="fr-FR" sz="2100" dirty="0"/>
              <a:t> serait un </a:t>
            </a:r>
            <a:r>
              <a:rPr lang="fr-FR" sz="2100" b="1" dirty="0"/>
              <a:t>choix risqué</a:t>
            </a:r>
            <a:r>
              <a:rPr lang="fr-FR" sz="2100" dirty="0"/>
              <a:t>, car il est composé de </a:t>
            </a:r>
            <a:r>
              <a:rPr lang="fr-FR" sz="2100" b="1" dirty="0"/>
              <a:t>pays pauvres et instables sur le plan politique</a:t>
            </a:r>
            <a:r>
              <a:rPr lang="fr-FR" sz="2100" dirty="0"/>
              <a:t>, avec une faible disponibilité alimentaire.</a:t>
            </a:r>
            <a:endParaRPr lang="en-US" sz="21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6C5AE2-C95D-E454-1CD7-1E602D617A7F}"/>
              </a:ext>
            </a:extLst>
          </p:cNvPr>
          <p:cNvSpPr txBox="1"/>
          <p:nvPr/>
        </p:nvSpPr>
        <p:spPr>
          <a:xfrm>
            <a:off x="523058" y="2385504"/>
            <a:ext cx="11199550" cy="437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fr-FR" sz="1600" dirty="0"/>
              <a:t>Nos analyses approfondies nous ont permis de tirer les conclusions suivantes :</a:t>
            </a:r>
          </a:p>
        </p:txBody>
      </p:sp>
    </p:spTree>
    <p:extLst>
      <p:ext uri="{BB962C8B-B14F-4D97-AF65-F5344CB8AC3E}">
        <p14:creationId xmlns:p14="http://schemas.microsoft.com/office/powerpoint/2010/main" val="3480615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388ACF6-92B0-3902-BF6A-3BC23B3E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2.7. </a:t>
            </a:r>
            <a:r>
              <a:rPr lang="fr-FR" sz="4000" b="1" dirty="0"/>
              <a:t>Perspectives et prochaines étapes</a:t>
            </a:r>
            <a:endParaRPr lang="en-US" sz="4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B777C0A-ED9C-6A49-6875-65F3E80796CF}"/>
              </a:ext>
            </a:extLst>
          </p:cNvPr>
          <p:cNvSpPr txBox="1"/>
          <p:nvPr/>
        </p:nvSpPr>
        <p:spPr>
          <a:xfrm>
            <a:off x="626850" y="3189950"/>
            <a:ext cx="10168128" cy="3264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/>
              <a:t>Explorer davantage les différences entre les clusters en effectuant des analyses statistiques plus détaillées.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/>
              <a:t>Étendre l'analyse à d'autres variables pertinentes pour obtenir une compréhension plus approfondie des marchés potentiels.</a:t>
            </a:r>
          </a:p>
          <a:p>
            <a:pPr algn="l"/>
            <a:endParaRPr lang="fr-F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/>
              <a:t>Continuer à surveiller et à mettre à jour les données pour maintenir la pertinence des résultats à mesure que le paysage économique évolue.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6C5AE2-C95D-E454-1CD7-1E602D617A7F}"/>
              </a:ext>
            </a:extLst>
          </p:cNvPr>
          <p:cNvSpPr txBox="1"/>
          <p:nvPr/>
        </p:nvSpPr>
        <p:spPr>
          <a:xfrm>
            <a:off x="523058" y="2385504"/>
            <a:ext cx="11199550" cy="437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fr-FR" sz="2000" dirty="0"/>
              <a:t>Bien que notre étude soit complète, il existe encore des perspectives d'approfondissement. Nous suggérons les prochaines étapes suivantes :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556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388ACF6-92B0-3902-BF6A-3BC23B3E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b="1" dirty="0"/>
              <a:t>INTRODUCTION</a:t>
            </a:r>
            <a:endParaRPr lang="en-US" sz="4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3964917-DE67-02D6-5D58-DB65E5B22670}"/>
              </a:ext>
            </a:extLst>
          </p:cNvPr>
          <p:cNvSpPr txBox="1"/>
          <p:nvPr/>
        </p:nvSpPr>
        <p:spPr>
          <a:xfrm>
            <a:off x="638111" y="2221992"/>
            <a:ext cx="109270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Roboto Black" panose="02000000000000000000" pitchFamily="2" charset="0"/>
                <a:ea typeface="Roboto Black" panose="02000000000000000000" pitchFamily="2" charset="0"/>
              </a:rPr>
              <a:t>Mission : 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Pour le lancement à l’international de l'entreprise agroalimentaire française La Poule qui Chante, proposer une analyse des groupements de pays que l’on peut cibler pour exporter nos poulets.</a:t>
            </a:r>
            <a:endParaRPr lang="fr-FR" sz="20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fr-FR" sz="2400" b="1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E63402-5A85-E33A-4F93-B503E7864910}"/>
              </a:ext>
            </a:extLst>
          </p:cNvPr>
          <p:cNvSpPr txBox="1"/>
          <p:nvPr/>
        </p:nvSpPr>
        <p:spPr>
          <a:xfrm>
            <a:off x="678227" y="3607156"/>
            <a:ext cx="1104438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Objectif : </a:t>
            </a:r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Comprendre les caractéristiques des pays qui pourraient être des marchés potentiels et de formuler des recommandations basées sur nos résultats.</a:t>
            </a:r>
          </a:p>
          <a:p>
            <a:r>
              <a:rPr lang="fr-FR" sz="2400" b="1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F35F1A-D1FC-D03A-F07E-5A54894BF7B0}"/>
              </a:ext>
            </a:extLst>
          </p:cNvPr>
          <p:cNvSpPr txBox="1"/>
          <p:nvPr/>
        </p:nvSpPr>
        <p:spPr>
          <a:xfrm>
            <a:off x="678228" y="4833301"/>
            <a:ext cx="1113123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Les Données :</a:t>
            </a:r>
            <a:r>
              <a:rPr lang="fr-FR" sz="2400" b="1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Les données composées de 5 tables, ont été collectées sur le site de la FAO (Food and Agriculture </a:t>
            </a:r>
            <a:r>
              <a:rPr lang="fr-FR" sz="2000" dirty="0" err="1">
                <a:latin typeface="Roboto" panose="02000000000000000000" pitchFamily="2" charset="0"/>
                <a:ea typeface="Roboto" panose="02000000000000000000" pitchFamily="2" charset="0"/>
              </a:rPr>
              <a:t>Organization</a:t>
            </a:r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) avec les critères de l’analyse PESTEL.</a:t>
            </a:r>
          </a:p>
          <a:p>
            <a:endParaRPr lang="fr-FR" sz="2400" b="1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ADFD509-98BA-A86C-2EC9-026719D0D7FE}"/>
              </a:ext>
            </a:extLst>
          </p:cNvPr>
          <p:cNvSpPr txBox="1"/>
          <p:nvPr/>
        </p:nvSpPr>
        <p:spPr>
          <a:xfrm>
            <a:off x="413000" y="2216117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65D973-8D3A-393D-621D-43CBD9E9DBF0}"/>
              </a:ext>
            </a:extLst>
          </p:cNvPr>
          <p:cNvSpPr txBox="1"/>
          <p:nvPr/>
        </p:nvSpPr>
        <p:spPr>
          <a:xfrm>
            <a:off x="382543" y="3597881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0F2AF3-1778-9F2F-7EE9-1BBAC0DF2F2D}"/>
              </a:ext>
            </a:extLst>
          </p:cNvPr>
          <p:cNvSpPr txBox="1"/>
          <p:nvPr/>
        </p:nvSpPr>
        <p:spPr>
          <a:xfrm>
            <a:off x="382543" y="4830088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Montserrat" pitchFamily="2" charset="7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7637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388ACF6-92B0-3902-BF6A-3BC23B3E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b="1" dirty="0"/>
              <a:t>Méthodologie Générale</a:t>
            </a:r>
            <a:endParaRPr lang="en-US" sz="4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E63402-5A85-E33A-4F93-B503E7864910}"/>
              </a:ext>
            </a:extLst>
          </p:cNvPr>
          <p:cNvSpPr txBox="1"/>
          <p:nvPr/>
        </p:nvSpPr>
        <p:spPr>
          <a:xfrm>
            <a:off x="678227" y="3467874"/>
            <a:ext cx="1962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Roboto Black" panose="02000000000000000000" pitchFamily="2" charset="0"/>
                <a:ea typeface="Roboto Black" panose="02000000000000000000" pitchFamily="2" charset="0"/>
              </a:rPr>
              <a:t>Partie 1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F35F1A-D1FC-D03A-F07E-5A54894BF7B0}"/>
              </a:ext>
            </a:extLst>
          </p:cNvPr>
          <p:cNvSpPr txBox="1"/>
          <p:nvPr/>
        </p:nvSpPr>
        <p:spPr>
          <a:xfrm>
            <a:off x="678228" y="4833301"/>
            <a:ext cx="1447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Partie 2 :</a:t>
            </a:r>
            <a:endParaRPr lang="fr-FR" sz="2400" b="1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ADFD509-98BA-A86C-2EC9-026719D0D7FE}"/>
              </a:ext>
            </a:extLst>
          </p:cNvPr>
          <p:cNvSpPr txBox="1"/>
          <p:nvPr/>
        </p:nvSpPr>
        <p:spPr>
          <a:xfrm>
            <a:off x="413000" y="3469622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65D973-8D3A-393D-621D-43CBD9E9DBF0}"/>
              </a:ext>
            </a:extLst>
          </p:cNvPr>
          <p:cNvSpPr txBox="1"/>
          <p:nvPr/>
        </p:nvSpPr>
        <p:spPr>
          <a:xfrm>
            <a:off x="382543" y="4827169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784175-1737-28D7-A31B-7EED6FFA19E0}"/>
              </a:ext>
            </a:extLst>
          </p:cNvPr>
          <p:cNvSpPr/>
          <p:nvPr/>
        </p:nvSpPr>
        <p:spPr>
          <a:xfrm>
            <a:off x="678227" y="2213695"/>
            <a:ext cx="11000829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Notre analyse s'est déroulée en deux parties distinctes, chacune réalisée dans un notebook différent.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3F2081-DB58-5657-80D5-CBDE29031908}"/>
              </a:ext>
            </a:extLst>
          </p:cNvPr>
          <p:cNvSpPr/>
          <p:nvPr/>
        </p:nvSpPr>
        <p:spPr>
          <a:xfrm>
            <a:off x="1992307" y="3501778"/>
            <a:ext cx="955694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Le premier Notebook est dédié à la </a:t>
            </a:r>
            <a:r>
              <a:rPr lang="fr-FR" sz="2000" b="1" dirty="0">
                <a:latin typeface="Roboto" panose="02000000000000000000" pitchFamily="2" charset="0"/>
                <a:ea typeface="Roboto" panose="02000000000000000000" pitchFamily="2" charset="0"/>
              </a:rPr>
              <a:t>Préparation</a:t>
            </a:r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, au </a:t>
            </a:r>
            <a:r>
              <a:rPr lang="fr-FR" sz="2000" b="1" dirty="0">
                <a:latin typeface="Roboto" panose="02000000000000000000" pitchFamily="2" charset="0"/>
                <a:ea typeface="Roboto" panose="02000000000000000000" pitchFamily="2" charset="0"/>
              </a:rPr>
              <a:t>Nettoyage</a:t>
            </a:r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 des données et à </a:t>
            </a:r>
            <a:r>
              <a:rPr lang="fr-FR" sz="2000" b="1" dirty="0">
                <a:latin typeface="Roboto" panose="02000000000000000000" pitchFamily="2" charset="0"/>
                <a:ea typeface="Roboto" panose="02000000000000000000" pitchFamily="2" charset="0"/>
              </a:rPr>
              <a:t>l’Analyse exploratoire </a:t>
            </a:r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initiale.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5A8CFD-C855-A020-4BF9-0D7F93BC71F2}"/>
              </a:ext>
            </a:extLst>
          </p:cNvPr>
          <p:cNvSpPr/>
          <p:nvPr/>
        </p:nvSpPr>
        <p:spPr>
          <a:xfrm>
            <a:off x="2041585" y="4884772"/>
            <a:ext cx="9427777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Le deuxième Notebook  aborde les aspects de </a:t>
            </a:r>
            <a:r>
              <a:rPr lang="fr-FR" sz="2000" b="1" dirty="0">
                <a:latin typeface="Roboto" panose="02000000000000000000" pitchFamily="2" charset="0"/>
                <a:ea typeface="Roboto" panose="02000000000000000000" pitchFamily="2" charset="0"/>
              </a:rPr>
              <a:t>Clustering</a:t>
            </a:r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, y compris la </a:t>
            </a:r>
            <a:r>
              <a:rPr lang="fr-FR" sz="2000" b="1" dirty="0">
                <a:latin typeface="Roboto" panose="02000000000000000000" pitchFamily="2" charset="0"/>
                <a:ea typeface="Roboto" panose="02000000000000000000" pitchFamily="2" charset="0"/>
              </a:rPr>
              <a:t>Classification Ascendante Hiérarchique</a:t>
            </a:r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 (CAH), la </a:t>
            </a:r>
            <a:r>
              <a:rPr lang="fr-FR" sz="2000" b="1" dirty="0">
                <a:latin typeface="Roboto" panose="02000000000000000000" pitchFamily="2" charset="0"/>
                <a:ea typeface="Roboto" panose="02000000000000000000" pitchFamily="2" charset="0"/>
              </a:rPr>
              <a:t>Méthode des k-</a:t>
            </a:r>
            <a:r>
              <a:rPr lang="fr-FR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means</a:t>
            </a:r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 et </a:t>
            </a:r>
            <a:r>
              <a:rPr lang="fr-FR" sz="2000" b="1" dirty="0">
                <a:latin typeface="Roboto" panose="02000000000000000000" pitchFamily="2" charset="0"/>
                <a:ea typeface="Roboto" panose="02000000000000000000" pitchFamily="2" charset="0"/>
              </a:rPr>
              <a:t>l’Analyse en Composantes Principales </a:t>
            </a:r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(ACP).</a:t>
            </a:r>
          </a:p>
        </p:txBody>
      </p:sp>
    </p:spTree>
    <p:extLst>
      <p:ext uri="{BB962C8B-B14F-4D97-AF65-F5344CB8AC3E}">
        <p14:creationId xmlns:p14="http://schemas.microsoft.com/office/powerpoint/2010/main" val="413839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388ACF6-92B0-3902-BF6A-3BC23B3E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b="1" dirty="0"/>
              <a:t>Partie 1: Préparation et Nettoyage des Données</a:t>
            </a:r>
            <a:endParaRPr lang="en-US" sz="4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ADFD509-98BA-A86C-2EC9-026719D0D7FE}"/>
              </a:ext>
            </a:extLst>
          </p:cNvPr>
          <p:cNvSpPr txBox="1"/>
          <p:nvPr/>
        </p:nvSpPr>
        <p:spPr>
          <a:xfrm>
            <a:off x="413000" y="290039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65D973-8D3A-393D-621D-43CBD9E9DBF0}"/>
              </a:ext>
            </a:extLst>
          </p:cNvPr>
          <p:cNvSpPr txBox="1"/>
          <p:nvPr/>
        </p:nvSpPr>
        <p:spPr>
          <a:xfrm>
            <a:off x="382543" y="4833211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784175-1737-28D7-A31B-7EED6FFA19E0}"/>
              </a:ext>
            </a:extLst>
          </p:cNvPr>
          <p:cNvSpPr/>
          <p:nvPr/>
        </p:nvSpPr>
        <p:spPr>
          <a:xfrm>
            <a:off x="678227" y="2213695"/>
            <a:ext cx="11000829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Toutes les opérations et vérifications ont été réalisées, notamment la suppression des valeurs manquantes, vérification des doublons et des valeurs aberrantes.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9A9A3D-66BE-0BDA-679F-5F29CA662A77}"/>
              </a:ext>
            </a:extLst>
          </p:cNvPr>
          <p:cNvSpPr txBox="1"/>
          <p:nvPr/>
        </p:nvSpPr>
        <p:spPr>
          <a:xfrm>
            <a:off x="709974" y="2956798"/>
            <a:ext cx="9644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Roboto Black" panose="02000000000000000000" pitchFamily="2" charset="0"/>
                <a:ea typeface="Roboto Black" panose="02000000000000000000" pitchFamily="2" charset="0"/>
              </a:rPr>
              <a:t>Composition des Tables 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B5E50B-19DA-FB4E-ADAA-0D6A2F09A0F5}"/>
              </a:ext>
            </a:extLst>
          </p:cNvPr>
          <p:cNvSpPr/>
          <p:nvPr/>
        </p:nvSpPr>
        <p:spPr>
          <a:xfrm>
            <a:off x="748349" y="3338099"/>
            <a:ext cx="10515599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Table </a:t>
            </a:r>
            <a:r>
              <a:rPr lang="fr-FR" b="1" dirty="0" err="1">
                <a:latin typeface="Roboto" panose="02000000000000000000" pitchFamily="2" charset="0"/>
                <a:ea typeface="Roboto" panose="02000000000000000000" pitchFamily="2" charset="0"/>
              </a:rPr>
              <a:t>Disponibilite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:  5 Variables et  172 pays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Table 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Population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: 2 Variables et 236 pays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Table </a:t>
            </a:r>
            <a:r>
              <a:rPr lang="fr-FR" b="1" dirty="0" err="1">
                <a:latin typeface="Roboto" panose="02000000000000000000" pitchFamily="2" charset="0"/>
                <a:ea typeface="Roboto" panose="02000000000000000000" pitchFamily="2" charset="0"/>
              </a:rPr>
              <a:t>Demographie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: 3 Variables et 234 pays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Table </a:t>
            </a:r>
            <a:r>
              <a:rPr lang="fr-FR" b="1" dirty="0" err="1">
                <a:latin typeface="Roboto" panose="02000000000000000000" pitchFamily="2" charset="0"/>
                <a:ea typeface="Roboto" panose="02000000000000000000" pitchFamily="2" charset="0"/>
              </a:rPr>
              <a:t>Stabilite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: 2 Variables et 197 pays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Table 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Economie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: 3 Variables et 211 pays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DCA342A-544B-C20F-24E8-C3632E78324A}"/>
              </a:ext>
            </a:extLst>
          </p:cNvPr>
          <p:cNvSpPr txBox="1"/>
          <p:nvPr/>
        </p:nvSpPr>
        <p:spPr>
          <a:xfrm>
            <a:off x="709974" y="4875468"/>
            <a:ext cx="8928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Roboto Black" panose="02000000000000000000" pitchFamily="2" charset="0"/>
                <a:ea typeface="Roboto Black" panose="02000000000000000000" pitchFamily="2" charset="0"/>
              </a:rPr>
              <a:t>Création de la Base de Données pour l’étude de Marché : </a:t>
            </a:r>
            <a:r>
              <a:rPr lang="fr-FR" sz="2000" b="1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E0F4C6-DDF0-AE3B-4369-CD87F9D2E75E}"/>
              </a:ext>
            </a:extLst>
          </p:cNvPr>
          <p:cNvSpPr/>
          <p:nvPr/>
        </p:nvSpPr>
        <p:spPr>
          <a:xfrm>
            <a:off x="748349" y="5274346"/>
            <a:ext cx="11000469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Jointure interne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des 5 tables sur la clé primaire ‘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Zone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’ qui indique le pays.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Sélection de 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11 Variables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pertinentes dont 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10 variables numériques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Suppression de l’Inde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pour éviter un cluster formé d’un seul pays dans les analyses.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162 Pays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retenus.</a:t>
            </a:r>
          </a:p>
        </p:txBody>
      </p:sp>
    </p:spTree>
    <p:extLst>
      <p:ext uri="{BB962C8B-B14F-4D97-AF65-F5344CB8AC3E}">
        <p14:creationId xmlns:p14="http://schemas.microsoft.com/office/powerpoint/2010/main" val="317016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388ACF6-92B0-3902-BF6A-3BC23B3E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Partie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2: 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Analyse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Clusterings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et 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Visualisations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B777C0A-ED9C-6A49-6875-65F3E80796CF}"/>
              </a:ext>
            </a:extLst>
          </p:cNvPr>
          <p:cNvSpPr txBox="1"/>
          <p:nvPr/>
        </p:nvSpPr>
        <p:spPr>
          <a:xfrm>
            <a:off x="1115568" y="2912758"/>
            <a:ext cx="10168128" cy="32642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Après le test des trois </a:t>
            </a:r>
            <a:r>
              <a:rPr lang="en-US" sz="2000" dirty="0" err="1"/>
              <a:t>normalisations</a:t>
            </a:r>
            <a:r>
              <a:rPr lang="en-US" sz="2000" dirty="0"/>
              <a:t> </a:t>
            </a:r>
            <a:r>
              <a:rPr lang="en-US" sz="2000" dirty="0" err="1"/>
              <a:t>MinMaxScaler</a:t>
            </a:r>
            <a:r>
              <a:rPr lang="en-US" sz="2000" dirty="0"/>
              <a:t>, </a:t>
            </a:r>
            <a:r>
              <a:rPr lang="en-US" sz="2000" dirty="0" err="1"/>
              <a:t>StandardScaler</a:t>
            </a:r>
            <a:r>
              <a:rPr lang="en-US" sz="2000" dirty="0"/>
              <a:t> et </a:t>
            </a:r>
            <a:r>
              <a:rPr lang="en-US" sz="2000" dirty="0" err="1"/>
              <a:t>RobustScaler</a:t>
            </a:r>
            <a:r>
              <a:rPr lang="en-US" sz="2000" dirty="0"/>
              <a:t>, la </a:t>
            </a:r>
            <a:r>
              <a:rPr lang="en-US" sz="2000" dirty="0" err="1"/>
              <a:t>Normalisation</a:t>
            </a:r>
            <a:r>
              <a:rPr lang="en-US" sz="2000" dirty="0"/>
              <a:t> </a:t>
            </a:r>
            <a:r>
              <a:rPr lang="en-US" sz="2000" b="1" dirty="0" err="1"/>
              <a:t>MinMaxScaler</a:t>
            </a:r>
            <a:r>
              <a:rPr lang="en-US" sz="2000" dirty="0"/>
              <a:t> a </a:t>
            </a:r>
            <a:r>
              <a:rPr lang="en-US" sz="2000" dirty="0" err="1"/>
              <a:t>donné</a:t>
            </a:r>
            <a:r>
              <a:rPr lang="en-US" sz="2000" dirty="0"/>
              <a:t> de </a:t>
            </a:r>
            <a:r>
              <a:rPr lang="en-US" sz="2000" dirty="0" err="1"/>
              <a:t>meilleurs</a:t>
            </a:r>
            <a:r>
              <a:rPr lang="en-US" sz="2000" dirty="0"/>
              <a:t> </a:t>
            </a:r>
            <a:r>
              <a:rPr lang="en-US" sz="2000" dirty="0" err="1"/>
              <a:t>résultats</a:t>
            </a:r>
            <a:r>
              <a:rPr lang="en-US" sz="2000" dirty="0"/>
              <a:t> avec la </a:t>
            </a:r>
            <a:r>
              <a:rPr lang="en-US" sz="2000" b="1" dirty="0"/>
              <a:t>classification la plus </a:t>
            </a:r>
            <a:r>
              <a:rPr lang="en-US" sz="2000" b="1" dirty="0" err="1"/>
              <a:t>équilibrée</a:t>
            </a:r>
            <a:r>
              <a:rPr lang="en-US" sz="2000" b="1" dirty="0"/>
              <a:t> </a:t>
            </a:r>
            <a:r>
              <a:rPr lang="en-US" sz="2000" dirty="0"/>
              <a:t>. Elle </a:t>
            </a:r>
            <a:r>
              <a:rPr lang="en-US" sz="2000" dirty="0" err="1"/>
              <a:t>permet</a:t>
            </a:r>
            <a:r>
              <a:rPr lang="en-US" sz="2000" dirty="0"/>
              <a:t> de </a:t>
            </a:r>
            <a:r>
              <a:rPr lang="en-US" sz="2000" dirty="0" err="1"/>
              <a:t>ramener</a:t>
            </a:r>
            <a:r>
              <a:rPr lang="en-US" sz="2000" dirty="0"/>
              <a:t> </a:t>
            </a:r>
            <a:r>
              <a:rPr lang="en-US" sz="2000" dirty="0" err="1"/>
              <a:t>nos</a:t>
            </a:r>
            <a:r>
              <a:rPr lang="en-US" sz="2000" dirty="0"/>
              <a:t> variables à la </a:t>
            </a:r>
            <a:r>
              <a:rPr lang="en-US" sz="2000" dirty="0" err="1"/>
              <a:t>même</a:t>
            </a:r>
            <a:r>
              <a:rPr lang="en-US" sz="2000" dirty="0"/>
              <a:t> </a:t>
            </a:r>
            <a:r>
              <a:rPr lang="en-US" sz="2000" b="1" dirty="0" err="1"/>
              <a:t>échelle</a:t>
            </a:r>
            <a:r>
              <a:rPr lang="en-US" sz="2000" b="1" dirty="0"/>
              <a:t> entre 0 et 1</a:t>
            </a:r>
            <a:r>
              <a:rPr lang="en-US" sz="2000" dirty="0"/>
              <a:t>, </a:t>
            </a:r>
            <a:r>
              <a:rPr lang="en-US" sz="2000" dirty="0" err="1"/>
              <a:t>afin</a:t>
            </a:r>
            <a:r>
              <a:rPr lang="en-US" sz="2000" dirty="0"/>
              <a:t> </a:t>
            </a:r>
            <a:r>
              <a:rPr lang="en-US" sz="2000" b="1" dirty="0" err="1"/>
              <a:t>d’éviter</a:t>
            </a:r>
            <a:r>
              <a:rPr lang="en-US" sz="2000" b="1" dirty="0"/>
              <a:t> </a:t>
            </a:r>
            <a:r>
              <a:rPr lang="en-US" sz="2000" b="1" dirty="0" err="1"/>
              <a:t>l’effet</a:t>
            </a:r>
            <a:r>
              <a:rPr lang="en-US" sz="2000" b="1" dirty="0"/>
              <a:t> de taille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 </a:t>
            </a:r>
            <a:r>
              <a:rPr lang="en-US" sz="2000" b="1" dirty="0" err="1"/>
              <a:t>Méthode</a:t>
            </a:r>
            <a:r>
              <a:rPr lang="en-US" sz="2000" b="1" dirty="0"/>
              <a:t> de la CAH </a:t>
            </a:r>
            <a:r>
              <a:rPr lang="en-US" sz="2000" dirty="0"/>
              <a:t>a </a:t>
            </a:r>
            <a:r>
              <a:rPr lang="en-US" sz="2000" dirty="0" err="1"/>
              <a:t>permis</a:t>
            </a:r>
            <a:r>
              <a:rPr lang="en-US" sz="2000" dirty="0"/>
              <a:t> de </a:t>
            </a:r>
            <a:r>
              <a:rPr lang="en-US" sz="2000" b="1" dirty="0" err="1"/>
              <a:t>regrouper</a:t>
            </a:r>
            <a:r>
              <a:rPr lang="en-US" sz="2000" b="1" dirty="0"/>
              <a:t> les pays </a:t>
            </a:r>
            <a:r>
              <a:rPr lang="en-US" sz="2000" b="1" dirty="0" err="1"/>
              <a:t>en</a:t>
            </a:r>
            <a:r>
              <a:rPr lang="en-US" sz="2000" b="1" dirty="0"/>
              <a:t> clusters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fonction</a:t>
            </a:r>
            <a:r>
              <a:rPr lang="en-US" sz="2000" dirty="0"/>
              <a:t> de </a:t>
            </a:r>
            <a:r>
              <a:rPr lang="en-US" sz="2000" dirty="0" err="1"/>
              <a:t>leurs</a:t>
            </a:r>
            <a:r>
              <a:rPr lang="en-US" sz="2000" dirty="0"/>
              <a:t> </a:t>
            </a:r>
            <a:r>
              <a:rPr lang="en-US" sz="2000" dirty="0" err="1"/>
              <a:t>caractéristiques</a:t>
            </a:r>
            <a:r>
              <a:rPr lang="en-US" sz="2000" dirty="0"/>
              <a:t> </a:t>
            </a:r>
            <a:r>
              <a:rPr lang="en-US" sz="2000" dirty="0" err="1"/>
              <a:t>similaires</a:t>
            </a:r>
            <a:r>
              <a:rPr lang="en-US" sz="2000" dirty="0"/>
              <a:t>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Le </a:t>
            </a:r>
            <a:r>
              <a:rPr lang="en-US" sz="2000" b="1" dirty="0" err="1"/>
              <a:t>Dendrogramme</a:t>
            </a:r>
            <a:r>
              <a:rPr lang="en-US" sz="2000" dirty="0"/>
              <a:t> </a:t>
            </a:r>
            <a:r>
              <a:rPr lang="en-US" sz="2000" dirty="0" err="1"/>
              <a:t>obtenu</a:t>
            </a:r>
            <a:r>
              <a:rPr lang="en-US" sz="2000" dirty="0"/>
              <a:t> </a:t>
            </a:r>
            <a:r>
              <a:rPr lang="en-US" sz="2000" dirty="0" err="1"/>
              <a:t>permet</a:t>
            </a:r>
            <a:r>
              <a:rPr lang="en-US" sz="2000" dirty="0"/>
              <a:t> de </a:t>
            </a:r>
            <a:r>
              <a:rPr lang="en-US" sz="2000" dirty="0" err="1"/>
              <a:t>visualiser</a:t>
            </a:r>
            <a:r>
              <a:rPr lang="en-US" sz="2000" dirty="0"/>
              <a:t> les </a:t>
            </a:r>
            <a:r>
              <a:rPr lang="en-US" sz="2000" b="1" dirty="0"/>
              <a:t>4 </a:t>
            </a:r>
            <a:r>
              <a:rPr lang="en-US" sz="2000" b="1" dirty="0" err="1"/>
              <a:t>derniers</a:t>
            </a:r>
            <a:r>
              <a:rPr lang="en-US" sz="2000" b="1" dirty="0"/>
              <a:t> clusters</a:t>
            </a:r>
            <a:r>
              <a:rPr lang="en-US" sz="2000" dirty="0"/>
              <a:t> </a:t>
            </a:r>
            <a:r>
              <a:rPr lang="en-US" sz="2000" dirty="0" err="1"/>
              <a:t>identifiés</a:t>
            </a:r>
            <a:r>
              <a:rPr lang="en-US" sz="2000" dirty="0"/>
              <a:t> et les pays qui les </a:t>
            </a:r>
            <a:r>
              <a:rPr lang="en-US" sz="2000" dirty="0" err="1"/>
              <a:t>composent</a:t>
            </a:r>
            <a:r>
              <a:rPr lang="en-US" sz="2000" dirty="0"/>
              <a:t>. </a:t>
            </a:r>
            <a:r>
              <a:rPr lang="en-US" sz="2000" dirty="0" err="1"/>
              <a:t>Mais</a:t>
            </a:r>
            <a:r>
              <a:rPr lang="en-US" sz="2000" dirty="0"/>
              <a:t> la CAH ne </a:t>
            </a:r>
            <a:r>
              <a:rPr lang="en-US" sz="2000" dirty="0" err="1"/>
              <a:t>définit</a:t>
            </a:r>
            <a:r>
              <a:rPr lang="en-US" sz="2000" dirty="0"/>
              <a:t> pas de </a:t>
            </a:r>
            <a:r>
              <a:rPr lang="en-US" sz="2000" dirty="0" err="1"/>
              <a:t>nombre</a:t>
            </a:r>
            <a:r>
              <a:rPr lang="en-US" sz="2000" dirty="0"/>
              <a:t> de clusters optimal.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6C5AE2-C95D-E454-1CD7-1E602D617A7F}"/>
              </a:ext>
            </a:extLst>
          </p:cNvPr>
          <p:cNvSpPr txBox="1"/>
          <p:nvPr/>
        </p:nvSpPr>
        <p:spPr>
          <a:xfrm>
            <a:off x="523058" y="2385504"/>
            <a:ext cx="10168128" cy="437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2.1. Classification </a:t>
            </a:r>
            <a:r>
              <a:rPr lang="en-US" sz="2800" b="1" dirty="0" err="1"/>
              <a:t>Ascendante</a:t>
            </a:r>
            <a:r>
              <a:rPr lang="en-US" sz="2800" b="1" dirty="0"/>
              <a:t> </a:t>
            </a:r>
            <a:r>
              <a:rPr lang="en-US" sz="2800" b="1" dirty="0" err="1"/>
              <a:t>Hiérarchique</a:t>
            </a:r>
            <a:r>
              <a:rPr lang="en-US" sz="2800" b="1" dirty="0"/>
              <a:t> (CAH) </a:t>
            </a:r>
          </a:p>
        </p:txBody>
      </p:sp>
    </p:spTree>
    <p:extLst>
      <p:ext uri="{BB962C8B-B14F-4D97-AF65-F5344CB8AC3E}">
        <p14:creationId xmlns:p14="http://schemas.microsoft.com/office/powerpoint/2010/main" val="137322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DF2AF94A-B884-723F-B056-DF9EF8AD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4000" b="1" dirty="0" err="1"/>
              <a:t>Visualisation</a:t>
            </a:r>
            <a:r>
              <a:rPr lang="en-US" sz="4000" b="1" dirty="0"/>
              <a:t> du </a:t>
            </a:r>
            <a:r>
              <a:rPr lang="en-US" sz="4000" b="1" dirty="0" err="1"/>
              <a:t>Dendrogramme</a:t>
            </a:r>
            <a:r>
              <a:rPr lang="en-US" sz="4000" b="1" dirty="0"/>
              <a:t> de la CAH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8466666E-0D36-C39D-C4BF-A847C7333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2126" r="2" b="2"/>
          <a:stretch/>
        </p:blipFill>
        <p:spPr>
          <a:xfrm>
            <a:off x="484113" y="2264804"/>
            <a:ext cx="11223774" cy="4312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972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388ACF6-92B0-3902-BF6A-3BC23B3E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Partie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2: 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Analyse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Clusterings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et 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Visualisations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B777C0A-ED9C-6A49-6875-65F3E80796CF}"/>
              </a:ext>
            </a:extLst>
          </p:cNvPr>
          <p:cNvSpPr txBox="1"/>
          <p:nvPr/>
        </p:nvSpPr>
        <p:spPr>
          <a:xfrm>
            <a:off x="1115568" y="2912758"/>
            <a:ext cx="10168128" cy="3264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Contrairement à la CAH, la Méthode des K-</a:t>
            </a:r>
            <a:r>
              <a:rPr lang="fr-FR" sz="2000" dirty="0" err="1"/>
              <a:t>Means</a:t>
            </a:r>
            <a:r>
              <a:rPr lang="fr-FR" sz="2000" dirty="0"/>
              <a:t> nécessite de déterminer au préalable le </a:t>
            </a:r>
            <a:r>
              <a:rPr lang="fr-FR" sz="2000" b="1" dirty="0"/>
              <a:t>nombre de clusters optimal</a:t>
            </a:r>
            <a:r>
              <a:rPr lang="fr-FR" sz="2000" dirty="0"/>
              <a:t>.</a:t>
            </a:r>
            <a:r>
              <a:rPr lang="en-US" sz="2000" dirty="0"/>
              <a:t> Et le test a </a:t>
            </a:r>
            <a:r>
              <a:rPr lang="en-US" sz="2000" dirty="0" err="1"/>
              <a:t>permis</a:t>
            </a:r>
            <a:r>
              <a:rPr lang="en-US" sz="2000" dirty="0"/>
              <a:t> de </a:t>
            </a:r>
            <a:r>
              <a:rPr lang="en-US" sz="2000" dirty="0" err="1"/>
              <a:t>trouver</a:t>
            </a:r>
            <a:r>
              <a:rPr lang="en-US" sz="2000" dirty="0"/>
              <a:t> un </a:t>
            </a:r>
            <a:r>
              <a:rPr lang="en-US" sz="2000" dirty="0" err="1"/>
              <a:t>nombre</a:t>
            </a:r>
            <a:r>
              <a:rPr lang="en-US" sz="2000" dirty="0"/>
              <a:t> optimal de </a:t>
            </a:r>
            <a:r>
              <a:rPr lang="en-US" sz="2000" b="1" dirty="0"/>
              <a:t>5 Clusters </a:t>
            </a:r>
            <a:r>
              <a:rPr lang="en-US" sz="2000" dirty="0"/>
              <a:t>par la </a:t>
            </a:r>
            <a:r>
              <a:rPr lang="en-US" sz="2000" dirty="0" err="1"/>
              <a:t>méthode</a:t>
            </a:r>
            <a:r>
              <a:rPr lang="en-US" sz="2000" dirty="0"/>
              <a:t> de </a:t>
            </a:r>
            <a:r>
              <a:rPr lang="en-US" sz="2000" b="1" dirty="0"/>
              <a:t>Silhouette </a:t>
            </a:r>
            <a:r>
              <a:rPr lang="fr-FR" sz="2000" dirty="0"/>
              <a:t>qui vise à minimiser la distance intra-cluster et à maximiser la distance inter-cluster.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100" dirty="0"/>
              <a:t>Le </a:t>
            </a:r>
            <a:r>
              <a:rPr lang="fr-FR" sz="2100" b="1" dirty="0" err="1"/>
              <a:t>pairplot</a:t>
            </a:r>
            <a:r>
              <a:rPr lang="fr-FR" sz="2100" dirty="0"/>
              <a:t> des k-</a:t>
            </a:r>
            <a:r>
              <a:rPr lang="fr-FR" sz="2100" dirty="0" err="1"/>
              <a:t>means</a:t>
            </a:r>
            <a:r>
              <a:rPr lang="fr-FR" sz="2100" dirty="0"/>
              <a:t> permet  une </a:t>
            </a:r>
            <a:r>
              <a:rPr lang="fr-FR" sz="2100" b="1" dirty="0"/>
              <a:t>visualisation</a:t>
            </a:r>
            <a:r>
              <a:rPr lang="fr-FR" sz="2100" dirty="0"/>
              <a:t> utile pour évaluer la </a:t>
            </a:r>
            <a:r>
              <a:rPr lang="fr-FR" sz="2100" b="1" dirty="0"/>
              <a:t>qualité des clusters</a:t>
            </a:r>
            <a:r>
              <a:rPr lang="fr-FR" sz="2100" dirty="0"/>
              <a:t> obtenus, identifier les </a:t>
            </a:r>
            <a:r>
              <a:rPr lang="fr-FR" sz="2100" b="1" dirty="0"/>
              <a:t>variables discriminantes </a:t>
            </a:r>
            <a:r>
              <a:rPr lang="fr-FR" sz="2100" dirty="0"/>
              <a:t>et </a:t>
            </a:r>
            <a:r>
              <a:rPr lang="fr-FR" sz="2100" b="1" dirty="0"/>
              <a:t>détecter les relations entre les variables</a:t>
            </a:r>
            <a:r>
              <a:rPr lang="fr-FR" sz="2100" dirty="0"/>
              <a:t>. </a:t>
            </a:r>
            <a:endParaRPr lang="en-US" sz="21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</a:t>
            </a:r>
            <a:r>
              <a:rPr lang="fr-FR" sz="2000" dirty="0"/>
              <a:t>es </a:t>
            </a:r>
            <a:r>
              <a:rPr lang="fr-FR" sz="2000" b="1" dirty="0" err="1"/>
              <a:t>boxplots</a:t>
            </a:r>
            <a:r>
              <a:rPr lang="fr-FR" sz="2000" dirty="0"/>
              <a:t> des variables par cluster complètent notre analyse en fournissant des </a:t>
            </a:r>
            <a:r>
              <a:rPr lang="fr-FR" sz="2000" b="1" dirty="0"/>
              <a:t>informations détaillées</a:t>
            </a:r>
            <a:r>
              <a:rPr lang="fr-FR" sz="2000" dirty="0"/>
              <a:t> sur les </a:t>
            </a:r>
            <a:r>
              <a:rPr lang="fr-FR" sz="2000" b="1" dirty="0"/>
              <a:t>caractéristiques spécifiques de chaque groupe </a:t>
            </a:r>
            <a:r>
              <a:rPr lang="fr-FR" sz="2000" dirty="0"/>
              <a:t>et aident à </a:t>
            </a:r>
            <a:r>
              <a:rPr lang="fr-FR" sz="2000" b="1" dirty="0"/>
              <a:t>interpréter les résultats du clustering </a:t>
            </a:r>
            <a:r>
              <a:rPr lang="fr-FR" sz="2000" dirty="0"/>
              <a:t>de manière plus approfondie.</a:t>
            </a:r>
            <a:endParaRPr lang="en-US" sz="20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6C5AE2-C95D-E454-1CD7-1E602D617A7F}"/>
              </a:ext>
            </a:extLst>
          </p:cNvPr>
          <p:cNvSpPr txBox="1"/>
          <p:nvPr/>
        </p:nvSpPr>
        <p:spPr>
          <a:xfrm>
            <a:off x="523058" y="2385504"/>
            <a:ext cx="10168128" cy="437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2800" b="1" dirty="0"/>
              <a:t>2.2. </a:t>
            </a:r>
            <a:r>
              <a:rPr lang="fr-FR" sz="2800" b="1" dirty="0"/>
              <a:t>L’Analyse par la Méthode des K-</a:t>
            </a:r>
            <a:r>
              <a:rPr lang="fr-FR" sz="2800" b="1" dirty="0" err="1"/>
              <a:t>means</a:t>
            </a:r>
            <a:endParaRPr lang="fr-FR" sz="28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8211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DF2AF94A-B884-723F-B056-DF9EF8AD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400" b="1"/>
              <a:t>Pairplot de Visualisation des Clusters K-means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E94AFE25-07EA-01FB-2ED6-D389D1554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Espace réservé du contenu 15" descr="Une image contenant bâtiment, carré, Symétrie, Rectangle&#10;&#10;Description générée automatiquement">
            <a:extLst>
              <a:ext uri="{FF2B5EF4-FFF2-40B4-BE49-F238E27FC236}">
                <a16:creationId xmlns:a16="http://schemas.microsoft.com/office/drawing/2014/main" id="{8466666E-0D36-C39D-C4BF-A847C7333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" r="1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7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DF2AF94A-B884-723F-B056-DF9EF8AD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400" b="1" dirty="0"/>
              <a:t>Boxplot des </a:t>
            </a:r>
            <a:r>
              <a:rPr lang="en-US" sz="3400" b="1" dirty="0" err="1"/>
              <a:t>Caractéristiques</a:t>
            </a:r>
            <a:r>
              <a:rPr lang="en-US" sz="3400" b="1" dirty="0"/>
              <a:t> des Clusters K-means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ontent Placeholder 71">
            <a:extLst>
              <a:ext uri="{FF2B5EF4-FFF2-40B4-BE49-F238E27FC236}">
                <a16:creationId xmlns:a16="http://schemas.microsoft.com/office/drawing/2014/main" id="{7A0BFCBF-1850-7219-68D8-60695FB59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Espace réservé du contenu 2" descr="Une image contenant diagramme, ligne, Tracé, capture d’écran&#10;&#10;Description générée automatiquement">
            <a:extLst>
              <a:ext uri="{FF2B5EF4-FFF2-40B4-BE49-F238E27FC236}">
                <a16:creationId xmlns:a16="http://schemas.microsoft.com/office/drawing/2014/main" id="{0184F5AB-7AE9-B208-76C4-6E55D07FA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3" y="2318258"/>
            <a:ext cx="11139772" cy="417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6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11126</TotalTime>
  <Words>1442</Words>
  <Application>Microsoft Office PowerPoint</Application>
  <PresentationFormat>Grand écran</PresentationFormat>
  <Paragraphs>127</Paragraphs>
  <Slides>17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Montserrat</vt:lpstr>
      <vt:lpstr>Montserrat SemiBold</vt:lpstr>
      <vt:lpstr>Roboto</vt:lpstr>
      <vt:lpstr>Roboto Black</vt:lpstr>
      <vt:lpstr>Thème Office 2013 – 2022</vt:lpstr>
      <vt:lpstr>PROJET 9  Produisez une étude de marché avec R ou Python</vt:lpstr>
      <vt:lpstr>INTRODUCTION</vt:lpstr>
      <vt:lpstr>Méthodologie Générale</vt:lpstr>
      <vt:lpstr>Partie 1: Préparation et Nettoyage des Données</vt:lpstr>
      <vt:lpstr>Partie 2: Analyse des Clusterings et Visualisations</vt:lpstr>
      <vt:lpstr>Visualisation du Dendrogramme de la CAH</vt:lpstr>
      <vt:lpstr>Partie 2: Analyse des Clusterings et Visualisations</vt:lpstr>
      <vt:lpstr>Pairplot de Visualisation des Clusters K-means</vt:lpstr>
      <vt:lpstr>Boxplot des Caractéristiques des Clusters K-means</vt:lpstr>
      <vt:lpstr>Caractéristiques des Groupes</vt:lpstr>
      <vt:lpstr>2.3. Comparaison des deux Méthodes de Clustering</vt:lpstr>
      <vt:lpstr>2.4. Analyse des Centroïdes des Classes</vt:lpstr>
      <vt:lpstr>2.5. L’Analyse en Composantes Principales (ACP)</vt:lpstr>
      <vt:lpstr>Visualisation de la Variance Expliquée </vt:lpstr>
      <vt:lpstr>Visualisation du Cercle de Correlation </vt:lpstr>
      <vt:lpstr>2.6. Conclusions et Recommandations</vt:lpstr>
      <vt:lpstr>2.7. Perspectives et prochaines étapes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Sebastien.morichon@outlook.fr</dc:creator>
  <cp:lastModifiedBy>Dalience David AKUE M.</cp:lastModifiedBy>
  <cp:revision>14</cp:revision>
  <dcterms:created xsi:type="dcterms:W3CDTF">2022-12-17T12:57:29Z</dcterms:created>
  <dcterms:modified xsi:type="dcterms:W3CDTF">2023-05-25T22:09:33Z</dcterms:modified>
</cp:coreProperties>
</file>