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87" r:id="rId4"/>
    <p:sldId id="260" r:id="rId5"/>
    <p:sldId id="288" r:id="rId6"/>
    <p:sldId id="261" r:id="rId7"/>
    <p:sldId id="289" r:id="rId8"/>
    <p:sldId id="264" r:id="rId9"/>
    <p:sldId id="262" r:id="rId10"/>
    <p:sldId id="257" r:id="rId11"/>
    <p:sldId id="263" r:id="rId12"/>
    <p:sldId id="265" r:id="rId13"/>
    <p:sldId id="269" r:id="rId14"/>
    <p:sldId id="258" r:id="rId15"/>
    <p:sldId id="266" r:id="rId16"/>
    <p:sldId id="267" r:id="rId17"/>
    <p:sldId id="268" r:id="rId18"/>
    <p:sldId id="270" r:id="rId19"/>
    <p:sldId id="271" r:id="rId20"/>
    <p:sldId id="290" r:id="rId21"/>
    <p:sldId id="272" r:id="rId22"/>
    <p:sldId id="291" r:id="rId23"/>
    <p:sldId id="273" r:id="rId24"/>
    <p:sldId id="275" r:id="rId25"/>
    <p:sldId id="276" r:id="rId26"/>
    <p:sldId id="277" r:id="rId27"/>
    <p:sldId id="278" r:id="rId28"/>
    <p:sldId id="279" r:id="rId29"/>
    <p:sldId id="292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Senior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FFFF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3" autoAdjust="0"/>
  </p:normalViewPr>
  <p:slideViewPr>
    <p:cSldViewPr>
      <p:cViewPr>
        <p:scale>
          <a:sx n="50" d="100"/>
          <a:sy n="50" d="100"/>
        </p:scale>
        <p:origin x="-173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15AE-C42A-4443-AB54-3F0B8939F2B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8C5FC-E1FD-47D9-A7B1-4EEAE3DC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http://www.flickr.com/photos/fimoculous/3210330182/sizes/l/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C5FC-E1FD-47D9-A7B1-4EEAE3DC1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6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Estimated Time:</a:t>
            </a:r>
            <a:r>
              <a:rPr lang="en-US" dirty="0" smtClean="0"/>
              <a:t> 2 minutes</a:t>
            </a:r>
          </a:p>
          <a:p>
            <a:endParaRPr lang="en-US" dirty="0" smtClean="0"/>
          </a:p>
          <a:p>
            <a:r>
              <a:rPr lang="en-US" dirty="0" smtClean="0"/>
              <a:t>Now let’s continue with the V (from M</a:t>
            </a:r>
            <a:r>
              <a:rPr lang="en-US" b="1" dirty="0" smtClean="0"/>
              <a:t>V</a:t>
            </a:r>
            <a:r>
              <a:rPr lang="en-US" dirty="0" smtClean="0"/>
              <a:t>C), the Views.</a:t>
            </a:r>
          </a:p>
          <a:p>
            <a:r>
              <a:rPr lang="en-US" dirty="0" smtClean="0"/>
              <a:t>Views</a:t>
            </a:r>
            <a:r>
              <a:rPr lang="en-US" baseline="0" dirty="0" smtClean="0"/>
              <a:t> are visual representations of the models. They are responsible for displaying a model or part of it to the user. The views don’t hold </a:t>
            </a:r>
            <a:r>
              <a:rPr lang="en-US" sz="1200" dirty="0" smtClean="0"/>
              <a:t>application</a:t>
            </a:r>
            <a:r>
              <a:rPr lang="en-US" baseline="0" dirty="0" smtClean="0"/>
              <a:t> logic.</a:t>
            </a:r>
          </a:p>
          <a:p>
            <a:r>
              <a:rPr lang="en-US" baseline="0" dirty="0" smtClean="0"/>
              <a:t>Note that there can be many views of the same model. Maybe one view displays the name and address of a customer while other displays the telephone and the orders from that same customer but both rely on the same model: the customer.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9282-D0A8-4FC3-8EA8-B416BA51A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Estimated Time:</a:t>
            </a:r>
            <a:r>
              <a:rPr lang="en-US" dirty="0" smtClean="0"/>
              <a:t> 2 minutes</a:t>
            </a:r>
          </a:p>
          <a:p>
            <a:endParaRPr lang="en-US" dirty="0" smtClean="0"/>
          </a:p>
          <a:p>
            <a:r>
              <a:rPr lang="en-US" dirty="0" smtClean="0"/>
              <a:t>Finally, we got to the C (from M</a:t>
            </a:r>
            <a:r>
              <a:rPr lang="en-US" b="0" dirty="0" smtClean="0"/>
              <a:t>V</a:t>
            </a:r>
            <a:r>
              <a:rPr lang="en-US" b="1" dirty="0" smtClean="0"/>
              <a:t>C</a:t>
            </a:r>
            <a:r>
              <a:rPr lang="en-US" dirty="0" smtClean="0"/>
              <a:t>), the Controllers.</a:t>
            </a:r>
          </a:p>
          <a:p>
            <a:r>
              <a:rPr lang="en-US" dirty="0" smtClean="0"/>
              <a:t>Controllers are responsible of receiving user requests</a:t>
            </a:r>
            <a:r>
              <a:rPr lang="en-US" baseline="0" dirty="0" smtClean="0"/>
              <a:t> and taking care of them accordingly. In general, controllers would create a model, which they fill with data from a persistence source like a database and pass it to a view.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9282-D0A8-4FC3-8EA8-B416BA51A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Crib - 002a – Creating a new ASP.NET MVC Application – Demo Script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Time: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testing, but don’t create a test project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of an MVC project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ActivitiesController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run app, browse to /Activities/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error, talk about what it means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Routing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View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Activity class w/ Name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DateOpened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ActivitiesController.Details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Details Controller action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Activity, populated via class initializers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new view w/ Details template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&lt;%: encoding syntax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9282-D0A8-4FC3-8EA8-B416BA51AD5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http://www.sxc.hu/photo/1233419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C5FC-E1FD-47D9-A7B1-4EEAE3DC1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6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http://www.flickr.com/photos/picsbycam/3787124260/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C5FC-E1FD-47D9-A7B1-4EEAE3DC1E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http://www.sxc.hu/photo/492545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C5FC-E1FD-47D9-A7B1-4EEAE3DC1E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C5FC-E1FD-47D9-A7B1-4EEAE3DC1E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http://www.sxc.hu/photo/1064377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C5FC-E1FD-47D9-A7B1-4EEAE3DC1E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Estimated Time</a:t>
            </a:r>
            <a:r>
              <a:rPr lang="en-US" dirty="0" smtClean="0"/>
              <a:t>: 2 minutes</a:t>
            </a:r>
          </a:p>
          <a:p>
            <a:endParaRPr lang="en-US" dirty="0" smtClean="0"/>
          </a:p>
          <a:p>
            <a:r>
              <a:rPr lang="en-US" baseline="0" dirty="0" smtClean="0"/>
              <a:t>MVC is a design pattern that stands for Model-View-Controller. What is strives to do is separate the concerns of an application’s presentation layer by assigning specific roles to the three different components.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Controller is responsible for handling all user input. Once input has been received, the Controller will perform any operations/actions it needs to, which might include interacting with the Model.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Model represents the data in the application. Once the Controller retrieves some model data and performs any work with the model/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it needs to it constructs a presentation model that describes the model in terms the View can understand.</a:t>
            </a:r>
          </a:p>
          <a:p>
            <a:endParaRPr lang="en-US" baseline="0" dirty="0" smtClean="0"/>
          </a:p>
          <a:p>
            <a:r>
              <a:rPr lang="en-US" dirty="0" smtClean="0"/>
              <a:t>The View is</a:t>
            </a:r>
            <a:r>
              <a:rPr lang="en-US" baseline="0" dirty="0" smtClean="0"/>
              <a:t> the visual representation of the model. It presents the model data to the actual user in a way that is meaningful. In a web application, this would typically be HTML.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12A5C-4330-4241-88FF-F2EE6603F1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Estimated Time:</a:t>
            </a:r>
            <a:r>
              <a:rPr lang="en-US" dirty="0" smtClean="0"/>
              <a:t> 4 minutes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what does MVC look like when implemented over the web?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an HTTP request comes into the application it is mapped to a controller. Remember as we mentioned in the previous slide, in the MVC design pattern, the controller is the piece of the trifecta that handles all user input. In the case of a web application, user input is represented as HTTP requests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the controller has received input, it performs whatever operations it needs to and then assembles a presentation model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controller then takes the model and passes it off to the view. Remember that the view is simply a visual representation of the model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view then “transforms” the model into whatever format it uses to represent it. In a web application, this would typically be HTML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view then serves the request by responding with its visual representation.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9282-D0A8-4FC3-8EA8-B416BA51A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Estimated Time:</a:t>
            </a:r>
            <a:r>
              <a:rPr lang="en-US" dirty="0" smtClean="0"/>
              <a:t> 2 minutes</a:t>
            </a:r>
          </a:p>
          <a:p>
            <a:endParaRPr lang="en-US" dirty="0" smtClean="0"/>
          </a:p>
          <a:p>
            <a:r>
              <a:rPr lang="en-US" dirty="0" smtClean="0"/>
              <a:t>Let’s first start by the M (of </a:t>
            </a:r>
            <a:r>
              <a:rPr lang="en-US" b="1" dirty="0" smtClean="0"/>
              <a:t>M</a:t>
            </a:r>
            <a:r>
              <a:rPr lang="en-US" dirty="0" smtClean="0"/>
              <a:t>VC), the Models.</a:t>
            </a:r>
          </a:p>
          <a:p>
            <a:r>
              <a:rPr lang="en-US" dirty="0" smtClean="0"/>
              <a:t>Models are the mean</a:t>
            </a:r>
            <a:r>
              <a:rPr lang="en-US" baseline="0" dirty="0" smtClean="0"/>
              <a:t> of communication between the controllers and the views. Whenever a controller processes a request from the user and has to display information, it creates the model and passes it to the view. </a:t>
            </a:r>
          </a:p>
          <a:p>
            <a:r>
              <a:rPr lang="en-US" baseline="0" dirty="0" smtClean="0"/>
              <a:t>The model only holds data. It doesn’t know anything about the </a:t>
            </a:r>
            <a:r>
              <a:rPr lang="en-US" sz="1200" dirty="0" smtClean="0"/>
              <a:t>application </a:t>
            </a:r>
            <a:r>
              <a:rPr lang="en-US" baseline="0" dirty="0" smtClean="0"/>
              <a:t>logic or how to display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9282-D0A8-4FC3-8EA8-B416BA51A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01C1-386D-49B0-8CAA-A4274A0DC16D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6D4E-64E1-442D-B05C-170FDEE6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jgalloway" TargetMode="External"/><Relationship Id="rId2" Type="http://schemas.openxmlformats.org/officeDocument/2006/relationships/hyperlink" Target="mailto:jon.galloway@microsof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rdingcode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 err="1" smtClean="0"/>
              <a:t>Codegarden</a:t>
            </a:r>
            <a:r>
              <a:rPr lang="en-US" dirty="0" smtClean="0"/>
              <a:t>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1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83920" y="1712161"/>
            <a:ext cx="1859280" cy="7262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Caching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00400" y="1712161"/>
            <a:ext cx="2133600" cy="7262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Modules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4922520"/>
            <a:ext cx="215392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Handlers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83920" y="4922520"/>
            <a:ext cx="1901536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Intrinsics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83920" y="2792441"/>
            <a:ext cx="185928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Pages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200400" y="2792441"/>
            <a:ext cx="21336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Controls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1727401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Globalization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83920" y="3857481"/>
            <a:ext cx="1901536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Profile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715000" y="2792441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Master Pages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15000" y="3857481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Membership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857481"/>
            <a:ext cx="215392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Roles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715000" y="4922520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e</a:t>
            </a: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28197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971800"/>
            <a:ext cx="7086599" cy="16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ASP.NET Core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4572000"/>
            <a:ext cx="7086599" cy="16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.NET Runtime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371600"/>
            <a:ext cx="3553810" cy="1600200"/>
          </a:xfrm>
          <a:prstGeom prst="rect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Web Forms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10099" y="1371600"/>
            <a:ext cx="3543300" cy="1600200"/>
          </a:xfrm>
          <a:prstGeom prst="rect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5486400" cy="15240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100" name="Picture 4" descr="http://spunkymunky.files.wordpress.com/2009/02/the_thinker_musee_rodi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250" r="997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143000" y="1600200"/>
            <a:ext cx="7467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Productive way to build web applications</a:t>
            </a:r>
          </a:p>
          <a:p>
            <a:r>
              <a:rPr lang="en-US" sz="2800" dirty="0" smtClean="0"/>
              <a:t>Control and event-based programming model</a:t>
            </a:r>
          </a:p>
          <a:p>
            <a:r>
              <a:rPr lang="en-US" sz="2800" dirty="0" smtClean="0"/>
              <a:t>Controls that abstract HTML, JS and CSS</a:t>
            </a:r>
          </a:p>
          <a:p>
            <a:r>
              <a:rPr lang="en-US" sz="2800" dirty="0" smtClean="0"/>
              <a:t>Rich UI controls – </a:t>
            </a:r>
            <a:r>
              <a:rPr lang="en-US" sz="2800" dirty="0" err="1" smtClean="0"/>
              <a:t>datagrids</a:t>
            </a:r>
            <a:r>
              <a:rPr lang="en-US" sz="2800" dirty="0" smtClean="0"/>
              <a:t>, charts, Ajax</a:t>
            </a:r>
          </a:p>
          <a:p>
            <a:r>
              <a:rPr lang="en-US" sz="2800" dirty="0" smtClean="0"/>
              <a:t>Browser differences are handled for you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Summary: Web Forms handles a lot of things for you.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660633"/>
            <a:ext cx="7086599" cy="884238"/>
          </a:xfrm>
        </p:spPr>
        <p:txBody>
          <a:bodyPr/>
          <a:lstStyle/>
          <a:p>
            <a:r>
              <a:rPr lang="en-US" dirty="0" smtClean="0"/>
              <a:t>ASP.NET Web Forms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3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ggHeadCa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4789297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8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685800"/>
            <a:ext cx="2590800" cy="5638800"/>
            <a:chOff x="609600" y="685800"/>
            <a:chExt cx="2590800" cy="5638800"/>
          </a:xfrm>
        </p:grpSpPr>
        <p:sp>
          <p:nvSpPr>
            <p:cNvPr id="2" name="Rectangle 1"/>
            <p:cNvSpPr/>
            <p:nvPr/>
          </p:nvSpPr>
          <p:spPr>
            <a:xfrm>
              <a:off x="6096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Default.aspx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46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9600" y="685800"/>
            <a:ext cx="2590800" cy="5638800"/>
            <a:chOff x="609600" y="685800"/>
            <a:chExt cx="2590800" cy="5638800"/>
          </a:xfrm>
        </p:grpSpPr>
        <p:sp>
          <p:nvSpPr>
            <p:cNvPr id="2" name="Rectangle 1"/>
            <p:cNvSpPr/>
            <p:nvPr/>
          </p:nvSpPr>
          <p:spPr>
            <a:xfrm>
              <a:off x="6096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Default.aspx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505200" y="685800"/>
            <a:ext cx="2590800" cy="5638800"/>
            <a:chOff x="3581400" y="685800"/>
            <a:chExt cx="2590800" cy="5638800"/>
          </a:xfrm>
        </p:grpSpPr>
        <p:sp>
          <p:nvSpPr>
            <p:cNvPr id="4" name="Rectangle 3"/>
            <p:cNvSpPr/>
            <p:nvPr/>
          </p:nvSpPr>
          <p:spPr>
            <a:xfrm>
              <a:off x="35814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Products.aspx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1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400800" y="685800"/>
            <a:ext cx="2590800" cy="5638800"/>
            <a:chOff x="6400800" y="685800"/>
            <a:chExt cx="2590800" cy="5638800"/>
          </a:xfrm>
        </p:grpSpPr>
        <p:sp>
          <p:nvSpPr>
            <p:cNvPr id="6" name="Rectangle 5"/>
            <p:cNvSpPr/>
            <p:nvPr/>
          </p:nvSpPr>
          <p:spPr>
            <a:xfrm>
              <a:off x="64008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About.aspx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5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599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arm4.static.flickr.com/3471/3787124260_0ee6f3cd01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0" r="-316"/>
          <a:stretch/>
        </p:blipFill>
        <p:spPr bwMode="auto">
          <a:xfrm>
            <a:off x="0" y="-304800"/>
            <a:ext cx="9280478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5400" y="685800"/>
            <a:ext cx="3536096" cy="175432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Hard to avoid</a:t>
            </a:r>
          </a:p>
          <a:p>
            <a:r>
              <a:rPr lang="en-US" sz="3600" dirty="0" smtClean="0"/>
              <a:t>spaghetti code,</a:t>
            </a:r>
          </a:p>
          <a:p>
            <a:r>
              <a:rPr lang="en-US" sz="3600" dirty="0" smtClean="0"/>
              <a:t>spaghetti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6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124200"/>
            <a:ext cx="3255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Viewstate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58" y="22746"/>
            <a:ext cx="11619932" cy="683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27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1116976"/>
            <a:ext cx="8991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&lt;select name="ctl00$uxLanguageSelector$uxLanguageSelector" </a:t>
            </a:r>
            <a:r>
              <a:rPr lang="en-US" sz="3200" dirty="0" err="1"/>
              <a:t>onchange</a:t>
            </a:r>
            <a:r>
              <a:rPr lang="en-US" sz="3200" dirty="0"/>
              <a:t>="</a:t>
            </a:r>
            <a:r>
              <a:rPr lang="en-US" sz="3200" dirty="0" err="1"/>
              <a:t>javascript:setTimeout</a:t>
            </a:r>
            <a:r>
              <a:rPr lang="en-US" sz="3200" dirty="0"/>
              <a:t>('__</a:t>
            </a:r>
            <a:r>
              <a:rPr lang="en-US" sz="3200" dirty="0" err="1"/>
              <a:t>doPostBack</a:t>
            </a:r>
            <a:r>
              <a:rPr lang="en-US" sz="3200" dirty="0"/>
              <a:t>(\'ctl00$uxLanguageSelector$uxLanguageSelector\',\'\')', 0)" id="ctl00_uxLanguageSelector_uxLanguageSelector" class="</a:t>
            </a:r>
            <a:r>
              <a:rPr lang="en-US" sz="3200" dirty="0" err="1"/>
              <a:t>countrySelect</a:t>
            </a:r>
            <a:r>
              <a:rPr lang="en-US" sz="3200" dirty="0"/>
              <a:t>"&gt;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038600"/>
            <a:ext cx="822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62287" y="4648200"/>
            <a:ext cx="671913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2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 Galloway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jongalloway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jon.galloway@microsoft.com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http://weblogs.asp.net/jgalloway</a:t>
            </a:r>
            <a:r>
              <a:rPr lang="en-US" dirty="0" smtClean="0"/>
              <a:t> (blog)</a:t>
            </a:r>
          </a:p>
          <a:p>
            <a:r>
              <a:rPr lang="en-US" dirty="0" smtClean="0">
                <a:hlinkClick r:id="rId4"/>
              </a:rPr>
              <a:t>http://herdingcode.com</a:t>
            </a:r>
            <a:r>
              <a:rPr lang="en-US" dirty="0" smtClean="0"/>
              <a:t> (podcast)</a:t>
            </a:r>
          </a:p>
          <a:p>
            <a:r>
              <a:rPr lang="en-US" dirty="0" smtClean="0"/>
              <a:t>ASP.NET Community Program Manager</a:t>
            </a:r>
          </a:p>
          <a:p>
            <a:r>
              <a:rPr lang="en-US" dirty="0" smtClean="0"/>
              <a:t>ASP.NET Developer (like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1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0"/>
            <a:ext cx="9315450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5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676400"/>
            <a:ext cx="75884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Let’s be fair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ASP.NET 4 Web Forms improves these a bit…</a:t>
            </a:r>
          </a:p>
        </p:txBody>
      </p:sp>
    </p:spTree>
    <p:extLst>
      <p:ext uri="{BB962C8B-B14F-4D97-AF65-F5344CB8AC3E}">
        <p14:creationId xmlns:p14="http://schemas.microsoft.com/office/powerpoint/2010/main" val="313129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xc.hu/pic/l/e/em/emilbacik/1064377_378501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52400"/>
            <a:ext cx="981456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3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304800" y="1600200"/>
            <a:ext cx="8458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build, develop and maintain web apps</a:t>
            </a:r>
          </a:p>
          <a:p>
            <a:r>
              <a:rPr lang="en-US" dirty="0" smtClean="0"/>
              <a:t>Simple to extend and customize</a:t>
            </a:r>
          </a:p>
          <a:p>
            <a:r>
              <a:rPr lang="en-US" dirty="0" smtClean="0"/>
              <a:t>Encourages a clean and robust architecture</a:t>
            </a:r>
          </a:p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143000" y="660633"/>
            <a:ext cx="7086599" cy="8842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ASP.NET MVC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1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101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 bwMode="auto">
          <a:xfrm>
            <a:off x="5524500" y="4114800"/>
            <a:ext cx="2346960" cy="207264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Model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(Data)</a:t>
            </a:r>
          </a:p>
        </p:txBody>
      </p:sp>
      <p:sp>
        <p:nvSpPr>
          <p:cNvPr id="5" name="Cube 4"/>
          <p:cNvSpPr/>
          <p:nvPr/>
        </p:nvSpPr>
        <p:spPr bwMode="auto">
          <a:xfrm>
            <a:off x="1272540" y="4175760"/>
            <a:ext cx="2346960" cy="207264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View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(Presentation)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3589020" y="1752600"/>
            <a:ext cx="2346960" cy="207264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Controller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</a:rPr>
              <a:t>(Logic)</a:t>
            </a:r>
            <a:endParaRPr lang="en-US" sz="20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MVC look like?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MVC Works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044276" y="2427141"/>
            <a:ext cx="16002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Request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73076" y="4255941"/>
            <a:ext cx="1752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73076" y="2350941"/>
            <a:ext cx="1752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Controller</a:t>
            </a:r>
          </a:p>
        </p:txBody>
      </p:sp>
      <p:pic>
        <p:nvPicPr>
          <p:cNvPr id="8" name="Picture 7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1710" y="5322741"/>
            <a:ext cx="846366" cy="846366"/>
          </a:xfrm>
          <a:prstGeom prst="rect">
            <a:avLst/>
          </a:prstGeom>
          <a:noFill/>
        </p:spPr>
      </p:pic>
      <p:pic>
        <p:nvPicPr>
          <p:cNvPr id="9" name="Picture 8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909" y="5363717"/>
            <a:ext cx="696559" cy="783629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 bwMode="auto">
          <a:xfrm>
            <a:off x="3558875" y="5581278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 bwMode="auto">
          <a:xfrm rot="5400000">
            <a:off x="3330276" y="3836841"/>
            <a:ext cx="838200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1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8876" y="3570141"/>
            <a:ext cx="386913" cy="435277"/>
          </a:xfrm>
          <a:prstGeom prst="rect">
            <a:avLst/>
          </a:prstGeom>
          <a:noFill/>
        </p:spPr>
      </p:pic>
      <p:sp>
        <p:nvSpPr>
          <p:cNvPr id="13" name="Left Arrow 12"/>
          <p:cNvSpPr/>
          <p:nvPr/>
        </p:nvSpPr>
        <p:spPr bwMode="auto">
          <a:xfrm>
            <a:off x="968076" y="4408341"/>
            <a:ext cx="1600200" cy="838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Response</a:t>
            </a:r>
          </a:p>
        </p:txBody>
      </p:sp>
      <p:pic>
        <p:nvPicPr>
          <p:cNvPr id="14" name="Picture 13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1476" y="4255941"/>
            <a:ext cx="533400" cy="533400"/>
          </a:xfrm>
          <a:prstGeom prst="rect">
            <a:avLst/>
          </a:prstGeom>
          <a:noFill/>
        </p:spPr>
      </p:pic>
      <p:sp>
        <p:nvSpPr>
          <p:cNvPr id="15" name="TextBox 22"/>
          <p:cNvSpPr txBox="1"/>
          <p:nvPr/>
        </p:nvSpPr>
        <p:spPr>
          <a:xfrm>
            <a:off x="5921076" y="2350941"/>
            <a:ext cx="1973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solidFill>
                  <a:schemeClr val="tx1"/>
                </a:solidFill>
              </a:rPr>
              <a:t>Controller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Retrieves Model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“Does Stuff”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5921076" y="4255941"/>
            <a:ext cx="230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solidFill>
                  <a:schemeClr val="tx1"/>
                </a:solidFill>
              </a:rPr>
              <a:t>View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Visually represents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model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8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3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3048000"/>
            <a:ext cx="7924800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en-US" sz="3200" dirty="0" smtClean="0"/>
              <a:t>The models hold the application data</a:t>
            </a:r>
          </a:p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en-US" sz="3200" dirty="0" smtClean="0"/>
              <a:t>Models are the mean of communication between the controllers and the views</a:t>
            </a:r>
          </a:p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en-US" sz="3200" dirty="0" smtClean="0"/>
              <a:t>Models hold no application logic</a:t>
            </a:r>
          </a:p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endParaRPr lang="en-US" sz="320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5127924" y="1752600"/>
            <a:ext cx="1752600" cy="1066800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View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981200" y="1752600"/>
            <a:ext cx="1752600" cy="1066800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</a:rPr>
              <a:t>Controller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 bwMode="auto">
          <a:xfrm>
            <a:off x="3733800" y="2286000"/>
            <a:ext cx="1394124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Picture 17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828800"/>
            <a:ext cx="696559" cy="783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5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048000"/>
            <a:ext cx="7924800" cy="3078163"/>
          </a:xfrm>
        </p:spPr>
        <p:txBody>
          <a:bodyPr>
            <a:normAutofit/>
          </a:bodyPr>
          <a:lstStyle/>
          <a:p>
            <a:r>
              <a:rPr lang="en-US" dirty="0" smtClean="0"/>
              <a:t>Views are visual representations of a model</a:t>
            </a:r>
          </a:p>
          <a:p>
            <a:r>
              <a:rPr lang="en-US" dirty="0" smtClean="0"/>
              <a:t>There can be many views for the same model</a:t>
            </a:r>
          </a:p>
          <a:p>
            <a:r>
              <a:rPr lang="en-US" dirty="0" smtClean="0"/>
              <a:t>Views contain no application logic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582696" y="1752600"/>
            <a:ext cx="1752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View</a:t>
            </a:r>
          </a:p>
        </p:txBody>
      </p:sp>
      <p:pic>
        <p:nvPicPr>
          <p:cNvPr id="10" name="Picture 9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9234" y="1862817"/>
            <a:ext cx="846366" cy="846366"/>
          </a:xfrm>
          <a:prstGeom prst="rect">
            <a:avLst/>
          </a:prstGeom>
          <a:noFill/>
        </p:spPr>
      </p:pic>
      <p:pic>
        <p:nvPicPr>
          <p:cNvPr id="11" name="Picture 10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894186"/>
            <a:ext cx="696559" cy="783629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 bwMode="auto">
          <a:xfrm>
            <a:off x="3141113" y="2139043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417650" y="2139043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5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730076" y="1828800"/>
            <a:ext cx="16002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Request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752600"/>
            <a:ext cx="1752600" cy="1066800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58876" y="1752600"/>
            <a:ext cx="1752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Controller</a:t>
            </a:r>
          </a:p>
        </p:txBody>
      </p:sp>
      <p:cxnSp>
        <p:nvCxnSpPr>
          <p:cNvPr id="8" name="Straight Arrow Connector 7"/>
          <p:cNvCxnSpPr>
            <a:stCxn id="7" idx="3"/>
            <a:endCxn id="6" idx="1"/>
          </p:cNvCxnSpPr>
          <p:nvPr/>
        </p:nvCxnSpPr>
        <p:spPr bwMode="auto">
          <a:xfrm>
            <a:off x="5311476" y="2286000"/>
            <a:ext cx="1394124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" name="Picture 4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276" y="1828800"/>
            <a:ext cx="696559" cy="783629"/>
          </a:xfrm>
          <a:prstGeom prst="rect">
            <a:avLst/>
          </a:prstGeom>
          <a:noFill/>
        </p:spPr>
      </p:pic>
      <p:sp>
        <p:nvSpPr>
          <p:cNvPr id="10" name="7-Point Star 9"/>
          <p:cNvSpPr/>
          <p:nvPr/>
        </p:nvSpPr>
        <p:spPr>
          <a:xfrm>
            <a:off x="6172200" y="1840059"/>
            <a:ext cx="228600" cy="228600"/>
          </a:xfrm>
          <a:prstGeom prst="star7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>
            <a:solidFill>
              <a:srgbClr xmlns:mc="http://schemas.openxmlformats.org/markup-compatibility/2006" xmlns:a14="http://schemas.microsoft.com/office/drawing/2010/main" val="FFC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62000" y="3048000"/>
            <a:ext cx="7924800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Controllers handle requests from the 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Controllers create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model for the views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 is placed in the controllers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3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4191000"/>
            <a:ext cx="3048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4191000"/>
            <a:ext cx="12954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152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1540" y="1676398"/>
            <a:ext cx="3048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2340" y="1676398"/>
            <a:ext cx="10668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4540" y="1676398"/>
            <a:ext cx="12954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http://site.com/product/details/5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2229709">
            <a:off x="2649802" y="2249354"/>
            <a:ext cx="744769" cy="1825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0637006">
            <a:off x="5100183" y="2346662"/>
            <a:ext cx="680169" cy="1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0584827">
            <a:off x="6158705" y="2198847"/>
            <a:ext cx="717269" cy="183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9383" y="4114800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ProductController.Details</a:t>
            </a:r>
            <a:r>
              <a:rPr lang="en-US" sz="3600" dirty="0" smtClean="0"/>
              <a:t>(5)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132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5410200" cy="690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34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Basics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0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www.dixiworld.com/wp-content/uploads/2010/06/sad_keanu_reeves_00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b="2494"/>
          <a:stretch/>
        </p:blipFill>
        <p:spPr bwMode="auto">
          <a:xfrm>
            <a:off x="1136" y="0"/>
            <a:ext cx="9142863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1249669"/>
            <a:ext cx="5649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Are you in the right place?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8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91718"/>
              </p:ext>
            </p:extLst>
          </p:nvPr>
        </p:nvGraphicFramePr>
        <p:xfrm>
          <a:off x="304800" y="380996"/>
          <a:ext cx="8381850" cy="6161802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447800"/>
                <a:gridCol w="3429000"/>
                <a:gridCol w="3505050"/>
              </a:tblGrid>
              <a:tr h="46545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 main hall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The Back room</a:t>
                      </a:r>
                    </a:p>
                  </a:txBody>
                  <a:tcPr marL="44096" marR="44096" marT="44096" marB="44096" anchor="ctr"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8:00</a:t>
                      </a:r>
                    </a:p>
                  </a:txBody>
                  <a:tcPr marL="44096" marR="44096" marT="44096" marB="44096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Registration</a:t>
                      </a:r>
                    </a:p>
                  </a:txBody>
                  <a:tcPr marL="44096" marR="44096" marT="44096" marB="440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9:00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ASP.NET MVC Bootcamp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Intermediate ASP.NET MVC</a:t>
                      </a:r>
                    </a:p>
                  </a:txBody>
                  <a:tcPr marL="44096" marR="44096" marT="44096" marB="44096" anchor="ctr"/>
                </a:tc>
              </a:tr>
              <a:tr h="8127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10:00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ASP.NET MVC Bootcamp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Extending ASP.NET MVC part 1</a:t>
                      </a:r>
                    </a:p>
                  </a:txBody>
                  <a:tcPr marL="44096" marR="44096" marT="44096" marB="44096" anchor="ctr"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11:00</a:t>
                      </a:r>
                    </a:p>
                  </a:txBody>
                  <a:tcPr marL="44096" marR="44096" marT="44096" marB="44096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/>
                        <a:t>Hands on / lab</a:t>
                      </a:r>
                    </a:p>
                  </a:txBody>
                  <a:tcPr marL="44096" marR="44096" marT="44096" marB="440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11:45</a:t>
                      </a:r>
                    </a:p>
                  </a:txBody>
                  <a:tcPr marL="44096" marR="44096" marT="44096" marB="44096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Lunch</a:t>
                      </a:r>
                    </a:p>
                  </a:txBody>
                  <a:tcPr marL="44096" marR="44096" marT="44096" marB="440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7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12:45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ASP.NET MVC Bootcamp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Extending ASP.NET MVC part 2</a:t>
                      </a:r>
                    </a:p>
                  </a:txBody>
                  <a:tcPr marL="44096" marR="44096" marT="44096" marB="44096" anchor="ctr"/>
                </a:tc>
              </a:tr>
              <a:tr h="8127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13:45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ASP.NET MVC </a:t>
                      </a:r>
                      <a:r>
                        <a:rPr lang="en-US" sz="1700" dirty="0" err="1"/>
                        <a:t>Bootcamp</a:t>
                      </a:r>
                      <a:endParaRPr lang="en-US" sz="1700" dirty="0"/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Beyond Test Driven Development</a:t>
                      </a:r>
                    </a:p>
                  </a:txBody>
                  <a:tcPr marL="44096" marR="44096" marT="44096" marB="44096" anchor="ctr"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14:45</a:t>
                      </a:r>
                    </a:p>
                  </a:txBody>
                  <a:tcPr marL="44096" marR="44096" marT="44096" marB="44096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Hands on / lab</a:t>
                      </a:r>
                    </a:p>
                  </a:txBody>
                  <a:tcPr marL="44096" marR="44096" marT="44096" marB="440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15:30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ASP.NET MVC Web Security</a:t>
                      </a:r>
                    </a:p>
                  </a:txBody>
                  <a:tcPr marL="44096" marR="44096" marT="44096" marB="4409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TBA</a:t>
                      </a:r>
                    </a:p>
                  </a:txBody>
                  <a:tcPr marL="44096" marR="44096" marT="44096" marB="44096" anchor="ctr"/>
                </a:tc>
              </a:tr>
              <a:tr h="46545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16:30</a:t>
                      </a:r>
                    </a:p>
                  </a:txBody>
                  <a:tcPr marL="44096" marR="44096" marT="44096" marB="44096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Panel and Q/A</a:t>
                      </a:r>
                    </a:p>
                  </a:txBody>
                  <a:tcPr marL="44096" marR="44096" marT="44096" marB="440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9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27453"/>
              </p:ext>
            </p:extLst>
          </p:nvPr>
        </p:nvGraphicFramePr>
        <p:xfrm>
          <a:off x="533400" y="1905000"/>
          <a:ext cx="8229600" cy="448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9:00 – 9:50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Introduction to MVC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10:00 – 10:50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Data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11:00 – 11:45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Labs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11:45</a:t>
                      </a:r>
                      <a:r>
                        <a:rPr lang="en-US" sz="3600" baseline="0" dirty="0" smtClean="0"/>
                        <a:t> – 12:45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Lunch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12:45 – 13:30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Forms</a:t>
                      </a:r>
                      <a:r>
                        <a:rPr lang="en-US" sz="3600" baseline="0" dirty="0" smtClean="0"/>
                        <a:t> and validation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13:45</a:t>
                      </a:r>
                      <a:r>
                        <a:rPr lang="en-US" sz="3600" baseline="0" dirty="0" smtClean="0"/>
                        <a:t> – 14:45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Advanced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14:45 – 15:30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Labs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to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7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rm4.static.flickr.com/3494/3210330182_42e15961ce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6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2743200"/>
            <a:ext cx="4837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Not starting over…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8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sxc.hu/pic/l/s/st/straymuse/1233419_7892316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-300" r="-1930" b="-2991"/>
          <a:stretch/>
        </p:blipFill>
        <p:spPr bwMode="auto">
          <a:xfrm>
            <a:off x="-365760" y="-274320"/>
            <a:ext cx="10045788" cy="762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1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1106</Words>
  <Application>Microsoft Office PowerPoint</Application>
  <PresentationFormat>On-screen Show (4:3)</PresentationFormat>
  <Paragraphs>213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ASP.NET MVC Bootcamp</vt:lpstr>
      <vt:lpstr>Hi</vt:lpstr>
      <vt:lpstr>PowerPoint Presentation</vt:lpstr>
      <vt:lpstr>PowerPoint Presentation</vt:lpstr>
      <vt:lpstr>PowerPoint Presentation</vt:lpstr>
      <vt:lpstr>Agenda</vt:lpstr>
      <vt:lpstr>Introduction to ASP.NET MVC</vt:lpstr>
      <vt:lpstr>PowerPoint Presentation</vt:lpstr>
      <vt:lpstr>PowerPoint Presentation</vt:lpstr>
      <vt:lpstr>ASP.NET Core</vt:lpstr>
      <vt:lpstr>PowerPoint Presentation</vt:lpstr>
      <vt:lpstr>Why?</vt:lpstr>
      <vt:lpstr>ASP.NET Web Forms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MVC 101</vt:lpstr>
      <vt:lpstr>How MVC Works</vt:lpstr>
      <vt:lpstr>Models</vt:lpstr>
      <vt:lpstr>Views</vt:lpstr>
      <vt:lpstr>Controllers</vt:lpstr>
      <vt:lpstr>Routing</vt:lpstr>
      <vt:lpstr>ASP.NET MVC Basics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Galloway</dc:creator>
  <cp:lastModifiedBy>Jon Galloway</cp:lastModifiedBy>
  <cp:revision>40</cp:revision>
  <dcterms:created xsi:type="dcterms:W3CDTF">2010-06-17T18:01:16Z</dcterms:created>
  <dcterms:modified xsi:type="dcterms:W3CDTF">2010-06-22T21:26:10Z</dcterms:modified>
</cp:coreProperties>
</file>