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81" r:id="rId4"/>
    <p:sldId id="282" r:id="rId5"/>
    <p:sldId id="283" r:id="rId6"/>
    <p:sldId id="284" r:id="rId7"/>
    <p:sldId id="285" r:id="rId8"/>
    <p:sldId id="286" r:id="rId9"/>
    <p:sldId id="28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Senior" initials="J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FFFFFF"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13" autoAdjust="0"/>
  </p:normalViewPr>
  <p:slideViewPr>
    <p:cSldViewPr>
      <p:cViewPr>
        <p:scale>
          <a:sx n="70" d="100"/>
          <a:sy n="70" d="100"/>
        </p:scale>
        <p:origin x="-11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03T16:32:09.160" idx="1">
    <p:pos x="10" y="10"/>
    <p:text>Add speaker notes to link with initial demo for EF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1F15AE-C42A-4443-AB54-3F0B8939F2BD}" type="datetimeFigureOut">
              <a:rPr lang="en-US" smtClean="0"/>
              <a:t>6/22/2010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58C5FC-E1FD-47D9-A7B1-4EEAE3DC1EA0}" type="slidenum">
              <a:rPr lang="en-US" smtClean="0"/>
              <a:t>‹#›</a:t>
            </a:fld>
            <a:endParaRPr lang="en-US"/>
          </a:p>
        </p:txBody>
      </p:sp>
    </p:spTree>
    <p:extLst>
      <p:ext uri="{BB962C8B-B14F-4D97-AF65-F5344CB8AC3E}">
        <p14:creationId xmlns:p14="http://schemas.microsoft.com/office/powerpoint/2010/main" val="355313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Estimated Time</a:t>
            </a:r>
            <a:r>
              <a:rPr lang="en-US" u="none" dirty="0" smtClean="0"/>
              <a:t>:</a:t>
            </a:r>
            <a:r>
              <a:rPr lang="en-US" dirty="0" smtClean="0"/>
              <a:t> 5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[Potential</a:t>
            </a:r>
            <a:r>
              <a:rPr lang="en-US" baseline="0" dirty="0" smtClean="0"/>
              <a:t> Questions to ask the audience:]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raw SQL script today to access their database? Why?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stored procedures? Why?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ORM?</a:t>
            </a:r>
            <a:endParaRPr lang="en-US" dirty="0" smtClean="0"/>
          </a:p>
          <a:p>
            <a:endParaRPr lang="en-US" dirty="0" smtClean="0"/>
          </a:p>
          <a:p>
            <a:r>
              <a:rPr lang="en-US" baseline="0" dirty="0" smtClean="0"/>
              <a:t>For a long time in the history of programming, the data abstractions that represented the business objects were designed as database objects and were expressed in Entity-Relationship diagrams. This led to databases having great influence on the entity data model that was generated afterwards based on the existing database objects.</a:t>
            </a:r>
          </a:p>
          <a:p>
            <a:endParaRPr lang="en-US" baseline="0" dirty="0" smtClean="0"/>
          </a:p>
          <a:p>
            <a:r>
              <a:rPr lang="en-US" baseline="0" dirty="0" smtClean="0"/>
              <a:t>Then, software engineering evolved and the design focus was transmuted from the database to the software implementation. This lead to a whole new paradigm, where the entity data model were designed first, based on the user needs, and the database objects has to adapt to it.</a:t>
            </a:r>
          </a:p>
          <a:p>
            <a:endParaRPr lang="en-US" baseline="0" dirty="0" smtClean="0"/>
          </a:p>
          <a:p>
            <a:r>
              <a:rPr lang="en-US" baseline="0" dirty="0" smtClean="0"/>
              <a:t>In short, we first create the classes that our application will use and then take care if the persistence method, which can be interchanged without changing the source code!</a:t>
            </a:r>
          </a:p>
        </p:txBody>
      </p:sp>
      <p:sp>
        <p:nvSpPr>
          <p:cNvPr id="4" name="Slide Number Placeholder 3"/>
          <p:cNvSpPr>
            <a:spLocks noGrp="1"/>
          </p:cNvSpPr>
          <p:nvPr>
            <p:ph type="sldNum" sz="quarter" idx="10"/>
          </p:nvPr>
        </p:nvSpPr>
        <p:spPr/>
        <p:txBody>
          <a:bodyPr/>
          <a:lstStyle/>
          <a:p>
            <a:fld id="{E18F9282-D0A8-4FC3-8EA8-B416BA51AD58}" type="slidenum">
              <a:rPr lang="en-US" smtClean="0"/>
              <a:pPr/>
              <a:t>3</a:t>
            </a:fld>
            <a:endParaRPr lang="en-US"/>
          </a:p>
        </p:txBody>
      </p:sp>
    </p:spTree>
    <p:extLst>
      <p:ext uri="{BB962C8B-B14F-4D97-AF65-F5344CB8AC3E}">
        <p14:creationId xmlns:p14="http://schemas.microsoft.com/office/powerpoint/2010/main" val="2121882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Crib - 002b –ADO.NET Entity Framework </a:t>
            </a:r>
          </a:p>
          <a:p>
            <a:r>
              <a:rPr lang="en-US" sz="1200" kern="1200" dirty="0" smtClean="0">
                <a:solidFill>
                  <a:schemeClr val="tx1"/>
                </a:solidFill>
                <a:effectLst/>
                <a:latin typeface="+mn-lt"/>
                <a:ea typeface="+mn-ea"/>
                <a:cs typeface="+mn-cs"/>
              </a:rPr>
              <a:t>Demo Time: 15 </a:t>
            </a:r>
            <a:r>
              <a:rPr lang="en-US" sz="1200" kern="1200" dirty="0" err="1" smtClean="0">
                <a:solidFill>
                  <a:schemeClr val="tx1"/>
                </a:solidFill>
                <a:effectLst/>
                <a:latin typeface="+mn-lt"/>
                <a:ea typeface="+mn-ea"/>
                <a:cs typeface="+mn-cs"/>
              </a:rPr>
              <a:t>mins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Prep: Make sure you drop the </a:t>
            </a:r>
            <a:r>
              <a:rPr lang="en-US" sz="1200" kern="1200" dirty="0" err="1" smtClean="0">
                <a:solidFill>
                  <a:schemeClr val="tx1"/>
                </a:solidFill>
                <a:effectLst/>
                <a:latin typeface="+mn-lt"/>
                <a:ea typeface="+mn-ea"/>
                <a:cs typeface="+mn-cs"/>
              </a:rPr>
              <a:t>PlanMyNightLite</a:t>
            </a:r>
            <a:r>
              <a:rPr lang="en-US" sz="1200" kern="1200" dirty="0" smtClean="0">
                <a:solidFill>
                  <a:schemeClr val="tx1"/>
                </a:solidFill>
                <a:effectLst/>
                <a:latin typeface="+mn-lt"/>
                <a:ea typeface="+mn-ea"/>
                <a:cs typeface="+mn-cs"/>
              </a:rPr>
              <a:t> database if it exists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Open 002b solution</a:t>
            </a:r>
          </a:p>
          <a:p>
            <a:pPr lvl="0"/>
            <a:r>
              <a:rPr lang="en-US" sz="1200" kern="1200" dirty="0" smtClean="0">
                <a:solidFill>
                  <a:schemeClr val="tx1"/>
                </a:solidFill>
                <a:effectLst/>
                <a:latin typeface="+mn-lt"/>
                <a:ea typeface="+mn-ea"/>
                <a:cs typeface="+mn-cs"/>
              </a:rPr>
              <a:t>Delete </a:t>
            </a:r>
            <a:r>
              <a:rPr lang="en-US" sz="1200" kern="1200" dirty="0" err="1" smtClean="0">
                <a:solidFill>
                  <a:schemeClr val="tx1"/>
                </a:solidFill>
                <a:effectLst/>
                <a:latin typeface="+mn-lt"/>
                <a:ea typeface="+mn-ea"/>
                <a:cs typeface="+mn-cs"/>
              </a:rPr>
              <a:t>ActivityModels.cs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Create new Entity Data Model (Empty Model)</a:t>
            </a:r>
          </a:p>
          <a:p>
            <a:pPr lvl="0"/>
            <a:r>
              <a:rPr lang="en-US" sz="1200" b="1" kern="1200" dirty="0" smtClean="0">
                <a:solidFill>
                  <a:schemeClr val="tx1"/>
                </a:solidFill>
                <a:effectLst/>
                <a:latin typeface="+mn-lt"/>
                <a:ea typeface="+mn-ea"/>
                <a:cs typeface="+mn-cs"/>
              </a:rPr>
              <a:t>Create Activity</a:t>
            </a:r>
            <a:r>
              <a:rPr lang="en-US" sz="1200" kern="1200" dirty="0" smtClean="0">
                <a:solidFill>
                  <a:schemeClr val="tx1"/>
                </a:solidFill>
                <a:effectLst/>
                <a:latin typeface="+mn-lt"/>
                <a:ea typeface="+mn-ea"/>
                <a:cs typeface="+mn-cs"/>
              </a:rPr>
              <a:t> entity</a:t>
            </a:r>
          </a:p>
          <a:p>
            <a:pPr lvl="1"/>
            <a:r>
              <a:rPr lang="en-US" sz="1200" kern="1200" dirty="0" smtClean="0">
                <a:solidFill>
                  <a:schemeClr val="tx1"/>
                </a:solidFill>
                <a:effectLst/>
                <a:latin typeface="+mn-lt"/>
                <a:ea typeface="+mn-ea"/>
                <a:cs typeface="+mn-cs"/>
              </a:rPr>
              <a:t>Name</a:t>
            </a:r>
          </a:p>
          <a:p>
            <a:pPr lvl="1"/>
            <a:r>
              <a:rPr lang="en-US" sz="1200" kern="1200" dirty="0" err="1" smtClean="0">
                <a:solidFill>
                  <a:schemeClr val="tx1"/>
                </a:solidFill>
                <a:effectLst/>
                <a:latin typeface="+mn-lt"/>
                <a:ea typeface="+mn-ea"/>
                <a:cs typeface="+mn-cs"/>
              </a:rPr>
              <a:t>DateOpened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DateTime</a:t>
            </a:r>
            <a:r>
              <a:rPr lang="en-US" sz="1200" kern="1200" dirty="0" smtClean="0">
                <a:solidFill>
                  <a:schemeClr val="tx1"/>
                </a:solidFill>
                <a:effectLst/>
                <a:latin typeface="+mn-lt"/>
                <a:ea typeface="+mn-ea"/>
                <a:cs typeface="+mn-cs"/>
              </a:rPr>
              <a:t>)</a:t>
            </a:r>
          </a:p>
          <a:p>
            <a:pPr lvl="0"/>
            <a:r>
              <a:rPr lang="en-US" sz="1200" b="1" kern="1200" dirty="0" smtClean="0">
                <a:solidFill>
                  <a:schemeClr val="tx1"/>
                </a:solidFill>
                <a:effectLst/>
                <a:latin typeface="+mn-lt"/>
                <a:ea typeface="+mn-ea"/>
                <a:cs typeface="+mn-cs"/>
              </a:rPr>
              <a:t>Create </a:t>
            </a:r>
            <a:r>
              <a:rPr lang="en-US" sz="1200" b="1" kern="1200" dirty="0" err="1" smtClean="0">
                <a:solidFill>
                  <a:schemeClr val="tx1"/>
                </a:solidFill>
                <a:effectLst/>
                <a:latin typeface="+mn-lt"/>
                <a:ea typeface="+mn-ea"/>
                <a:cs typeface="+mn-cs"/>
              </a:rPr>
              <a:t>ActivityType</a:t>
            </a:r>
            <a:r>
              <a:rPr lang="en-US" sz="1200" kern="1200" dirty="0" smtClean="0">
                <a:solidFill>
                  <a:schemeClr val="tx1"/>
                </a:solidFill>
                <a:effectLst/>
                <a:latin typeface="+mn-lt"/>
                <a:ea typeface="+mn-ea"/>
                <a:cs typeface="+mn-cs"/>
              </a:rPr>
              <a:t> entity</a:t>
            </a:r>
          </a:p>
          <a:p>
            <a:pPr lvl="1"/>
            <a:r>
              <a:rPr lang="en-US" sz="1200" kern="1200" dirty="0" smtClean="0">
                <a:solidFill>
                  <a:schemeClr val="tx1"/>
                </a:solidFill>
                <a:effectLst/>
                <a:latin typeface="+mn-lt"/>
                <a:ea typeface="+mn-ea"/>
                <a:cs typeface="+mn-cs"/>
              </a:rPr>
              <a:t>Name</a:t>
            </a:r>
          </a:p>
          <a:p>
            <a:pPr lvl="0"/>
            <a:r>
              <a:rPr lang="en-US" sz="1200" kern="1200" dirty="0" smtClean="0">
                <a:solidFill>
                  <a:schemeClr val="tx1"/>
                </a:solidFill>
                <a:effectLst/>
                <a:latin typeface="+mn-lt"/>
                <a:ea typeface="+mn-ea"/>
                <a:cs typeface="+mn-cs"/>
              </a:rPr>
              <a:t>Create </a:t>
            </a:r>
            <a:r>
              <a:rPr lang="en-US" sz="1200" b="1" kern="1200" dirty="0" smtClean="0">
                <a:solidFill>
                  <a:schemeClr val="tx1"/>
                </a:solidFill>
                <a:effectLst/>
                <a:latin typeface="+mn-lt"/>
                <a:ea typeface="+mn-ea"/>
                <a:cs typeface="+mn-cs"/>
              </a:rPr>
              <a:t>Association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Activity (* .. 1) </a:t>
            </a:r>
            <a:r>
              <a:rPr lang="en-US" sz="1200" kern="1200" dirty="0" err="1" smtClean="0">
                <a:solidFill>
                  <a:schemeClr val="tx1"/>
                </a:solidFill>
                <a:effectLst/>
                <a:latin typeface="+mn-lt"/>
                <a:ea typeface="+mn-ea"/>
                <a:cs typeface="+mn-cs"/>
              </a:rPr>
              <a:t>ActivityType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(optional) Show Entity Designer code</a:t>
            </a:r>
          </a:p>
          <a:p>
            <a:pPr lvl="0"/>
            <a:r>
              <a:rPr lang="en-US" sz="1200" kern="1200" dirty="0" smtClean="0">
                <a:solidFill>
                  <a:schemeClr val="tx1"/>
                </a:solidFill>
                <a:effectLst/>
                <a:latin typeface="+mn-lt"/>
                <a:ea typeface="+mn-ea"/>
                <a:cs typeface="+mn-cs"/>
              </a:rPr>
              <a:t>Run and navigate to /Activities/Details/2</a:t>
            </a:r>
          </a:p>
          <a:p>
            <a:pPr lvl="0"/>
            <a:r>
              <a:rPr lang="en-US" sz="1200" b="1" kern="1200" dirty="0" smtClean="0">
                <a:solidFill>
                  <a:schemeClr val="tx1"/>
                </a:solidFill>
                <a:effectLst/>
                <a:latin typeface="+mn-lt"/>
                <a:ea typeface="+mn-ea"/>
                <a:cs typeface="+mn-cs"/>
              </a:rPr>
              <a:t>Generate Database from Model</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Show generated SQL</a:t>
            </a:r>
          </a:p>
          <a:p>
            <a:pPr lvl="1"/>
            <a:r>
              <a:rPr lang="en-US" sz="1200" kern="1200" dirty="0" smtClean="0">
                <a:solidFill>
                  <a:schemeClr val="tx1"/>
                </a:solidFill>
                <a:effectLst/>
                <a:latin typeface="+mn-lt"/>
                <a:ea typeface="+mn-ea"/>
                <a:cs typeface="+mn-cs"/>
              </a:rPr>
              <a:t>Show data for </a:t>
            </a:r>
            <a:r>
              <a:rPr lang="en-US" sz="1200" kern="1200" dirty="0" err="1" smtClean="0">
                <a:solidFill>
                  <a:schemeClr val="tx1"/>
                </a:solidFill>
                <a:effectLst/>
                <a:latin typeface="+mn-lt"/>
                <a:ea typeface="+mn-ea"/>
                <a:cs typeface="+mn-cs"/>
              </a:rPr>
              <a:t>ActivityType</a:t>
            </a:r>
            <a:r>
              <a:rPr lang="en-US" sz="1200" kern="1200" dirty="0" smtClean="0">
                <a:solidFill>
                  <a:schemeClr val="tx1"/>
                </a:solidFill>
                <a:effectLst/>
                <a:latin typeface="+mn-lt"/>
                <a:ea typeface="+mn-ea"/>
                <a:cs typeface="+mn-cs"/>
              </a:rPr>
              <a:t>, add Club</a:t>
            </a:r>
          </a:p>
          <a:p>
            <a:pPr lvl="1"/>
            <a:r>
              <a:rPr lang="en-US" sz="1200" kern="1200" dirty="0" smtClean="0">
                <a:solidFill>
                  <a:schemeClr val="tx1"/>
                </a:solidFill>
                <a:effectLst/>
                <a:latin typeface="+mn-lt"/>
                <a:ea typeface="+mn-ea"/>
                <a:cs typeface="+mn-cs"/>
              </a:rPr>
              <a:t>Show data for Activity, add James’ Disco</a:t>
            </a:r>
          </a:p>
          <a:p>
            <a:pPr lvl="0"/>
            <a:r>
              <a:rPr lang="en-US" sz="1200" kern="1200" dirty="0" smtClean="0">
                <a:solidFill>
                  <a:schemeClr val="tx1"/>
                </a:solidFill>
                <a:effectLst/>
                <a:latin typeface="+mn-lt"/>
                <a:ea typeface="+mn-ea"/>
                <a:cs typeface="+mn-cs"/>
              </a:rPr>
              <a:t>Add a </a:t>
            </a:r>
            <a:r>
              <a:rPr lang="en-US" sz="1200" b="1" kern="1200" dirty="0" smtClean="0">
                <a:solidFill>
                  <a:schemeClr val="tx1"/>
                </a:solidFill>
                <a:effectLst/>
                <a:latin typeface="+mn-lt"/>
                <a:ea typeface="+mn-ea"/>
                <a:cs typeface="+mn-cs"/>
              </a:rPr>
              <a:t>context</a:t>
            </a:r>
            <a:r>
              <a:rPr lang="en-US" sz="1200" kern="1200" dirty="0" smtClean="0">
                <a:solidFill>
                  <a:schemeClr val="tx1"/>
                </a:solidFill>
                <a:effectLst/>
                <a:latin typeface="+mn-lt"/>
                <a:ea typeface="+mn-ea"/>
                <a:cs typeface="+mn-cs"/>
              </a:rPr>
              <a:t> field to </a:t>
            </a:r>
            <a:r>
              <a:rPr lang="en-US" sz="1200" kern="1200" dirty="0" err="1" smtClean="0">
                <a:solidFill>
                  <a:schemeClr val="tx1"/>
                </a:solidFill>
                <a:effectLst/>
                <a:latin typeface="+mn-lt"/>
                <a:ea typeface="+mn-ea"/>
                <a:cs typeface="+mn-cs"/>
              </a:rPr>
              <a:t>ActivitiesController</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PlanMyNightContainer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 new </a:t>
            </a:r>
            <a:r>
              <a:rPr lang="en-US" sz="1200" kern="1200" dirty="0" err="1" smtClean="0">
                <a:solidFill>
                  <a:schemeClr val="tx1"/>
                </a:solidFill>
                <a:effectLst/>
                <a:latin typeface="+mn-lt"/>
                <a:ea typeface="+mn-ea"/>
                <a:cs typeface="+mn-cs"/>
              </a:rPr>
              <a:t>PlanMyNightContainer</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Add </a:t>
            </a:r>
            <a:r>
              <a:rPr lang="en-US" sz="1200" b="1" kern="1200" dirty="0" smtClean="0">
                <a:solidFill>
                  <a:schemeClr val="tx1"/>
                </a:solidFill>
                <a:effectLst/>
                <a:latin typeface="+mn-lt"/>
                <a:ea typeface="+mn-ea"/>
                <a:cs typeface="+mn-cs"/>
              </a:rPr>
              <a:t>Details</a:t>
            </a:r>
            <a:r>
              <a:rPr lang="en-US" sz="1200" kern="1200" dirty="0" smtClean="0">
                <a:solidFill>
                  <a:schemeClr val="tx1"/>
                </a:solidFill>
                <a:effectLst/>
                <a:latin typeface="+mn-lt"/>
                <a:ea typeface="+mn-ea"/>
                <a:cs typeface="+mn-cs"/>
              </a:rPr>
              <a:t> controller action code</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activity = </a:t>
            </a:r>
            <a:r>
              <a:rPr lang="en-US" sz="1200" kern="1200" dirty="0" err="1" smtClean="0">
                <a:solidFill>
                  <a:schemeClr val="tx1"/>
                </a:solidFill>
                <a:effectLst/>
                <a:latin typeface="+mn-lt"/>
                <a:ea typeface="+mn-ea"/>
                <a:cs typeface="+mn-cs"/>
              </a:rPr>
              <a:t>db.Activities.SingleOrDefault</a:t>
            </a:r>
            <a:r>
              <a:rPr lang="en-US" sz="1200" kern="1200" dirty="0" smtClean="0">
                <a:solidFill>
                  <a:schemeClr val="tx1"/>
                </a:solidFill>
                <a:effectLst/>
                <a:latin typeface="+mn-lt"/>
                <a:ea typeface="+mn-ea"/>
                <a:cs typeface="+mn-cs"/>
              </a:rPr>
              <a:t>(a =&gt; </a:t>
            </a:r>
            <a:r>
              <a:rPr lang="en-US" sz="1200" kern="1200" dirty="0" err="1" smtClean="0">
                <a:solidFill>
                  <a:schemeClr val="tx1"/>
                </a:solidFill>
                <a:effectLst/>
                <a:latin typeface="+mn-lt"/>
                <a:ea typeface="+mn-ea"/>
                <a:cs typeface="+mn-cs"/>
              </a:rPr>
              <a:t>a.Id</a:t>
            </a:r>
            <a:r>
              <a:rPr lang="en-US" sz="1200" kern="1200" dirty="0" smtClean="0">
                <a:solidFill>
                  <a:schemeClr val="tx1"/>
                </a:solidFill>
                <a:effectLst/>
                <a:latin typeface="+mn-lt"/>
                <a:ea typeface="+mn-ea"/>
                <a:cs typeface="+mn-cs"/>
              </a:rPr>
              <a:t> == id);</a:t>
            </a:r>
          </a:p>
          <a:p>
            <a:pPr lvl="0"/>
            <a:r>
              <a:rPr lang="en-US" sz="1200" kern="1200" dirty="0" smtClean="0">
                <a:solidFill>
                  <a:schemeClr val="tx1"/>
                </a:solidFill>
                <a:effectLst/>
                <a:latin typeface="+mn-lt"/>
                <a:ea typeface="+mn-ea"/>
                <a:cs typeface="+mn-cs"/>
              </a:rPr>
              <a:t>Add </a:t>
            </a:r>
            <a:r>
              <a:rPr lang="en-US" sz="1200" b="1" kern="1200" dirty="0" smtClean="0">
                <a:solidFill>
                  <a:schemeClr val="tx1"/>
                </a:solidFill>
                <a:effectLst/>
                <a:latin typeface="+mn-lt"/>
                <a:ea typeface="+mn-ea"/>
                <a:cs typeface="+mn-cs"/>
              </a:rPr>
              <a:t>Index</a:t>
            </a:r>
            <a:r>
              <a:rPr lang="en-US" sz="1200" kern="1200" dirty="0" smtClean="0">
                <a:solidFill>
                  <a:schemeClr val="tx1"/>
                </a:solidFill>
                <a:effectLst/>
                <a:latin typeface="+mn-lt"/>
                <a:ea typeface="+mn-ea"/>
                <a:cs typeface="+mn-cs"/>
              </a:rPr>
              <a:t> controller action code</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activities = </a:t>
            </a:r>
            <a:r>
              <a:rPr lang="en-US" sz="1200" kern="1200" dirty="0" err="1" smtClean="0">
                <a:solidFill>
                  <a:schemeClr val="tx1"/>
                </a:solidFill>
                <a:effectLst/>
                <a:latin typeface="+mn-lt"/>
                <a:ea typeface="+mn-ea"/>
                <a:cs typeface="+mn-cs"/>
              </a:rPr>
              <a:t>db.Activities.ToList</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Drop Index view, add </a:t>
            </a:r>
            <a:r>
              <a:rPr lang="en-US" sz="1200" b="1" kern="1200" dirty="0" smtClean="0">
                <a:solidFill>
                  <a:schemeClr val="tx1"/>
                </a:solidFill>
                <a:effectLst/>
                <a:latin typeface="+mn-lt"/>
                <a:ea typeface="+mn-ea"/>
                <a:cs typeface="+mn-cs"/>
              </a:rPr>
              <a:t>new Index view</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Strongly typed to Activity</a:t>
            </a:r>
          </a:p>
          <a:p>
            <a:pPr lvl="1"/>
            <a:r>
              <a:rPr lang="en-US" sz="1200" kern="1200" dirty="0" smtClean="0">
                <a:solidFill>
                  <a:schemeClr val="tx1"/>
                </a:solidFill>
                <a:effectLst/>
                <a:latin typeface="+mn-lt"/>
                <a:ea typeface="+mn-ea"/>
                <a:cs typeface="+mn-cs"/>
              </a:rPr>
              <a:t>Use List template</a:t>
            </a:r>
          </a:p>
          <a:p>
            <a:pPr lvl="0"/>
            <a:r>
              <a:rPr lang="en-US" sz="1200" kern="1200" dirty="0" smtClean="0">
                <a:solidFill>
                  <a:schemeClr val="tx1"/>
                </a:solidFill>
                <a:effectLst/>
                <a:latin typeface="+mn-lt"/>
                <a:ea typeface="+mn-ea"/>
                <a:cs typeface="+mn-cs"/>
              </a:rPr>
              <a:t>Browse to /</a:t>
            </a:r>
            <a:r>
              <a:rPr lang="en-US" sz="1200" kern="1200" dirty="0" err="1" smtClean="0">
                <a:solidFill>
                  <a:schemeClr val="tx1"/>
                </a:solidFill>
                <a:effectLst/>
                <a:latin typeface="+mn-lt"/>
                <a:ea typeface="+mn-ea"/>
                <a:cs typeface="+mn-cs"/>
              </a:rPr>
              <a:t>Activites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Click through to Details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8F9282-D0A8-4FC3-8EA8-B416BA51AD58}" type="slidenum">
              <a:rPr lang="en-US" smtClean="0"/>
              <a:pPr/>
              <a:t>4</a:t>
            </a:fld>
            <a:endParaRPr lang="en-US"/>
          </a:p>
        </p:txBody>
      </p:sp>
    </p:spTree>
    <p:extLst>
      <p:ext uri="{BB962C8B-B14F-4D97-AF65-F5344CB8AC3E}">
        <p14:creationId xmlns:p14="http://schemas.microsoft.com/office/powerpoint/2010/main" val="3877588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a:t>
            </a:r>
            <a:r>
              <a:rPr lang="en-US" baseline="0" dirty="0" smtClean="0"/>
              <a:t> 2 </a:t>
            </a:r>
            <a:r>
              <a:rPr lang="en-US" baseline="0" dirty="0" err="1" smtClean="0"/>
              <a:t>mins</a:t>
            </a:r>
            <a:endParaRPr lang="en-US" baseline="0" dirty="0" smtClean="0"/>
          </a:p>
          <a:p>
            <a:endParaRPr lang="en-US" baseline="0" dirty="0" smtClean="0"/>
          </a:p>
          <a:p>
            <a:r>
              <a:rPr lang="en-US" baseline="0" dirty="0" smtClean="0"/>
              <a:t>Introducing the application we are going to build today.</a:t>
            </a:r>
          </a:p>
          <a:p>
            <a:endParaRPr lang="en-US" baseline="0" dirty="0" smtClean="0"/>
          </a:p>
          <a:p>
            <a:r>
              <a:rPr lang="en-US" dirty="0" smtClean="0"/>
              <a:t>What you are going to see today</a:t>
            </a:r>
          </a:p>
          <a:p>
            <a:pPr lvl="1"/>
            <a:r>
              <a:rPr lang="en-US" dirty="0" smtClean="0"/>
              <a:t>Adding Entity Framework </a:t>
            </a:r>
          </a:p>
          <a:p>
            <a:pPr marL="628650" lvl="1" indent="-171450">
              <a:buFont typeface="Arial" pitchFamily="34" charset="0"/>
              <a:buChar char="•"/>
            </a:pPr>
            <a:r>
              <a:rPr lang="en-US" dirty="0" smtClean="0"/>
              <a:t>	Take the existing application and</a:t>
            </a:r>
            <a:r>
              <a:rPr lang="en-US" baseline="0" dirty="0" smtClean="0"/>
              <a:t> use Entity Framework to handle our data tier, making requests to the database on our behalf so we don’t have to write queries or stored procedures</a:t>
            </a:r>
            <a:endParaRPr lang="en-US" dirty="0" smtClean="0"/>
          </a:p>
          <a:p>
            <a:pPr lvl="1"/>
            <a:r>
              <a:rPr lang="en-US" dirty="0" smtClean="0"/>
              <a:t>Adding new functionality</a:t>
            </a:r>
          </a:p>
          <a:p>
            <a:pPr marL="628650" lvl="1" indent="-171450">
              <a:buFont typeface="Arial" pitchFamily="34" charset="0"/>
              <a:buChar char="•"/>
            </a:pPr>
            <a:r>
              <a:rPr lang="en-US" dirty="0" smtClean="0"/>
              <a:t>	We’ll add new features to the application</a:t>
            </a:r>
            <a:r>
              <a:rPr lang="en-US" baseline="0" dirty="0" smtClean="0"/>
              <a:t> which will involve us working with the Views and Controllers in our application as well as looking at the way that features like templates and HTML Helpers make it easy to provide consistency from data model to view.  We’ll also use validation features to ensure that we receive quality data from our users and ensure that it meets our business rules in our application.</a:t>
            </a:r>
            <a:endParaRPr lang="en-US" dirty="0" smtClean="0"/>
          </a:p>
          <a:p>
            <a:pPr lvl="1"/>
            <a:r>
              <a:rPr lang="en-US" dirty="0" smtClean="0"/>
              <a:t>Using </a:t>
            </a:r>
            <a:r>
              <a:rPr lang="en-US" dirty="0" err="1" smtClean="0"/>
              <a:t>jQuery</a:t>
            </a:r>
            <a:r>
              <a:rPr lang="en-US" dirty="0" smtClean="0"/>
              <a:t> for interactivity</a:t>
            </a:r>
          </a:p>
          <a:p>
            <a:pPr marL="628650" lvl="1" indent="-171450">
              <a:buFont typeface="Arial" pitchFamily="34" charset="0"/>
              <a:buChar char="•"/>
            </a:pPr>
            <a:r>
              <a:rPr lang="en-US" dirty="0" err="1" smtClean="0"/>
              <a:t>jQuery</a:t>
            </a:r>
            <a:r>
              <a:rPr lang="en-US" dirty="0" smtClean="0"/>
              <a:t> lets us build rich</a:t>
            </a:r>
            <a:r>
              <a:rPr lang="en-US" baseline="0" dirty="0" smtClean="0"/>
              <a:t> applications on the client-side with ease.  In the third part of the series of presentations and demos we’ll explore some of the fundamentals of </a:t>
            </a:r>
            <a:r>
              <a:rPr lang="en-US" baseline="0" dirty="0" err="1" smtClean="0"/>
              <a:t>jQuery</a:t>
            </a:r>
            <a:r>
              <a:rPr lang="en-US" baseline="0" dirty="0" smtClean="0"/>
              <a:t> and how you can use </a:t>
            </a:r>
            <a:r>
              <a:rPr lang="en-US" baseline="0" dirty="0" err="1" smtClean="0"/>
              <a:t>templating</a:t>
            </a:r>
            <a:r>
              <a:rPr lang="en-US" baseline="0" dirty="0" smtClean="0"/>
              <a:t> to create rich, data-driven apps too.</a:t>
            </a:r>
            <a:endParaRPr lang="en-US" dirty="0" smtClean="0"/>
          </a:p>
          <a:p>
            <a:pPr lvl="1"/>
            <a:r>
              <a:rPr lang="en-US" dirty="0" smtClean="0"/>
              <a:t>Deploying the app</a:t>
            </a:r>
          </a:p>
          <a:p>
            <a:pPr marL="628650" lvl="1" indent="-171450">
              <a:buFont typeface="Arial" pitchFamily="34" charset="0"/>
              <a:buChar char="•"/>
            </a:pPr>
            <a:r>
              <a:rPr lang="en-US" dirty="0" smtClean="0"/>
              <a:t>Lastly,</a:t>
            </a:r>
            <a:r>
              <a:rPr lang="en-US" baseline="0" dirty="0" smtClean="0"/>
              <a:t> and most logically, deployment.  Deployment doesn’t always have to be a pain – we’ll look at powerful features in Visual Studio 2010 that make it really easy to push changes to different environments with the flexibility and configurability that you need.</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5</a:t>
            </a:fld>
            <a:endParaRPr lang="en-US"/>
          </a:p>
        </p:txBody>
      </p:sp>
    </p:spTree>
    <p:extLst>
      <p:ext uri="{BB962C8B-B14F-4D97-AF65-F5344CB8AC3E}">
        <p14:creationId xmlns:p14="http://schemas.microsoft.com/office/powerpoint/2010/main" val="263383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Estimated Time</a:t>
            </a:r>
            <a:r>
              <a:rPr lang="en-US" u="none" dirty="0" smtClean="0"/>
              <a:t>:</a:t>
            </a:r>
            <a:r>
              <a:rPr lang="en-US" dirty="0" smtClean="0"/>
              <a:t> 3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last demo we saw a basic model – this is the finished model within </a:t>
            </a:r>
            <a:r>
              <a:rPr lang="en-US" baseline="0" dirty="0" err="1" smtClean="0"/>
              <a:t>PlanMyNight</a:t>
            </a:r>
            <a:r>
              <a:rPr lang="en-US" baseline="0" dirty="0" smtClean="0"/>
              <a:t> which as you can see has more properties for things like Address, Rating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Plan My Night we have created our simple, static model that uses stub data and also have a database pre-populated with sample data.  Let’s step into our demo to see how we can update the application to pull from the real database so we can persist changes.</a:t>
            </a:r>
            <a:endParaRPr lang="en-US"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6</a:t>
            </a:fld>
            <a:endParaRPr lang="en-US"/>
          </a:p>
        </p:txBody>
      </p:sp>
    </p:spTree>
    <p:extLst>
      <p:ext uri="{BB962C8B-B14F-4D97-AF65-F5344CB8AC3E}">
        <p14:creationId xmlns:p14="http://schemas.microsoft.com/office/powerpoint/2010/main" val="417383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002c – Adding the Entity Framework to Plan My Night – Demo Script</a:t>
            </a:r>
          </a:p>
          <a:p>
            <a:r>
              <a:rPr lang="en-US" sz="1200" kern="1200" dirty="0" smtClean="0">
                <a:solidFill>
                  <a:schemeClr val="tx1"/>
                </a:solidFill>
                <a:effectLst/>
                <a:latin typeface="+mn-lt"/>
                <a:ea typeface="+mn-ea"/>
                <a:cs typeface="+mn-cs"/>
              </a:rPr>
              <a:t>Demo Time: 15 </a:t>
            </a:r>
            <a:r>
              <a:rPr lang="en-US" sz="1200" kern="1200" dirty="0" err="1" smtClean="0">
                <a:solidFill>
                  <a:schemeClr val="tx1"/>
                </a:solidFill>
                <a:effectLst/>
                <a:latin typeface="+mn-lt"/>
                <a:ea typeface="+mn-ea"/>
                <a:cs typeface="+mn-cs"/>
              </a:rPr>
              <a:t>mins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Ensure you have the database “</a:t>
            </a:r>
            <a:r>
              <a:rPr lang="en-US" sz="1200" kern="1200" dirty="0" err="1" smtClean="0">
                <a:solidFill>
                  <a:schemeClr val="tx1"/>
                </a:solidFill>
                <a:effectLst/>
                <a:latin typeface="+mn-lt"/>
                <a:ea typeface="+mn-ea"/>
                <a:cs typeface="+mn-cs"/>
              </a:rPr>
              <a:t>PlanMyNight</a:t>
            </a:r>
            <a:r>
              <a:rPr lang="en-US" sz="1200" kern="1200" dirty="0" smtClean="0">
                <a:solidFill>
                  <a:schemeClr val="tx1"/>
                </a:solidFill>
                <a:effectLst/>
                <a:latin typeface="+mn-lt"/>
                <a:ea typeface="+mn-ea"/>
                <a:cs typeface="+mn-cs"/>
              </a:rPr>
              <a:t>” created in your local instance of SQL Express (the create DB script is in the assets folder)</a:t>
            </a:r>
          </a:p>
          <a:p>
            <a:pPr lvl="0"/>
            <a:r>
              <a:rPr lang="en-US" sz="1200" kern="1200" dirty="0" smtClean="0">
                <a:solidFill>
                  <a:schemeClr val="tx1"/>
                </a:solidFill>
                <a:effectLst/>
                <a:latin typeface="+mn-lt"/>
                <a:ea typeface="+mn-ea"/>
                <a:cs typeface="+mn-cs"/>
              </a:rPr>
              <a:t>For ease, you may want to save code for implementing </a:t>
            </a:r>
            <a:r>
              <a:rPr lang="en-US" sz="1200" kern="1200" dirty="0" err="1" smtClean="0">
                <a:solidFill>
                  <a:schemeClr val="tx1"/>
                </a:solidFill>
                <a:effectLst/>
                <a:latin typeface="+mn-lt"/>
                <a:ea typeface="+mn-ea"/>
                <a:cs typeface="+mn-cs"/>
              </a:rPr>
              <a:t>ActivitiesRepository</a:t>
            </a:r>
            <a:r>
              <a:rPr lang="en-US" sz="1200" kern="1200" dirty="0" smtClean="0">
                <a:solidFill>
                  <a:schemeClr val="tx1"/>
                </a:solidFill>
                <a:effectLst/>
                <a:latin typeface="+mn-lt"/>
                <a:ea typeface="+mn-ea"/>
                <a:cs typeface="+mn-cs"/>
              </a:rPr>
              <a:t> in your toolbox.</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Show what the application does (ctrl+F5)</a:t>
            </a:r>
          </a:p>
          <a:p>
            <a:pPr lvl="0"/>
            <a:r>
              <a:rPr lang="en-US" sz="1200" kern="1200" dirty="0" smtClean="0">
                <a:solidFill>
                  <a:schemeClr val="tx1"/>
                </a:solidFill>
                <a:effectLst/>
                <a:latin typeface="+mn-lt"/>
                <a:ea typeface="+mn-ea"/>
                <a:cs typeface="+mn-cs"/>
              </a:rPr>
              <a:t>Lap around the code</a:t>
            </a:r>
          </a:p>
          <a:p>
            <a:pPr lvl="1"/>
            <a:r>
              <a:rPr lang="en-US" sz="1200" kern="1200" dirty="0" smtClean="0">
                <a:solidFill>
                  <a:schemeClr val="tx1"/>
                </a:solidFill>
                <a:effectLst/>
                <a:latin typeface="+mn-lt"/>
                <a:ea typeface="+mn-ea"/>
                <a:cs typeface="+mn-cs"/>
              </a:rPr>
              <a:t>Show how we have used MVC for this application</a:t>
            </a:r>
          </a:p>
          <a:p>
            <a:pPr lvl="1"/>
            <a:r>
              <a:rPr lang="en-US" sz="1200" kern="1200" dirty="0" smtClean="0">
                <a:solidFill>
                  <a:schemeClr val="tx1"/>
                </a:solidFill>
                <a:effectLst/>
                <a:latin typeface="+mn-lt"/>
                <a:ea typeface="+mn-ea"/>
                <a:cs typeface="+mn-cs"/>
              </a:rPr>
              <a:t>Explore Model &gt; Entities</a:t>
            </a:r>
          </a:p>
          <a:p>
            <a:pPr lvl="0"/>
            <a:r>
              <a:rPr lang="en-US" sz="1200" kern="1200" dirty="0" smtClean="0">
                <a:solidFill>
                  <a:schemeClr val="tx1"/>
                </a:solidFill>
                <a:effectLst/>
                <a:latin typeface="+mn-lt"/>
                <a:ea typeface="+mn-ea"/>
                <a:cs typeface="+mn-cs"/>
              </a:rPr>
              <a:t>Explore the stub repository </a:t>
            </a:r>
          </a:p>
          <a:p>
            <a:pPr lvl="1"/>
            <a:r>
              <a:rPr lang="en-US" sz="1200" kern="1200" dirty="0" smtClean="0">
                <a:solidFill>
                  <a:schemeClr val="tx1"/>
                </a:solidFill>
                <a:effectLst/>
                <a:latin typeface="+mn-lt"/>
                <a:ea typeface="+mn-ea"/>
                <a:cs typeface="+mn-cs"/>
              </a:rPr>
              <a:t>Show </a:t>
            </a:r>
            <a:r>
              <a:rPr lang="en-US" sz="1200" kern="1200" dirty="0" err="1" smtClean="0">
                <a:solidFill>
                  <a:schemeClr val="tx1"/>
                </a:solidFill>
                <a:effectLst/>
                <a:latin typeface="+mn-lt"/>
                <a:ea typeface="+mn-ea"/>
                <a:cs typeface="+mn-cs"/>
              </a:rPr>
              <a:t>IActivitiesRepository</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Show repository for getting Activity details data</a:t>
            </a:r>
          </a:p>
          <a:p>
            <a:pPr lvl="0"/>
            <a:r>
              <a:rPr lang="en-US" sz="1200" kern="1200" dirty="0" smtClean="0">
                <a:solidFill>
                  <a:schemeClr val="tx1"/>
                </a:solidFill>
                <a:effectLst/>
                <a:latin typeface="+mn-lt"/>
                <a:ea typeface="+mn-ea"/>
                <a:cs typeface="+mn-cs"/>
              </a:rPr>
              <a:t>Remove the old, POCO entities</a:t>
            </a:r>
          </a:p>
          <a:p>
            <a:pPr lvl="0"/>
            <a:r>
              <a:rPr lang="en-US" sz="1200" kern="1200" dirty="0" smtClean="0">
                <a:solidFill>
                  <a:schemeClr val="tx1"/>
                </a:solidFill>
                <a:effectLst/>
                <a:latin typeface="+mn-lt"/>
                <a:ea typeface="+mn-ea"/>
                <a:cs typeface="+mn-cs"/>
              </a:rPr>
              <a:t>Create a new Entity Data Model</a:t>
            </a:r>
          </a:p>
          <a:p>
            <a:pPr lvl="1"/>
            <a:r>
              <a:rPr lang="en-US" sz="1200" kern="1200" dirty="0" smtClean="0">
                <a:solidFill>
                  <a:schemeClr val="tx1"/>
                </a:solidFill>
                <a:effectLst/>
                <a:latin typeface="+mn-lt"/>
                <a:ea typeface="+mn-ea"/>
                <a:cs typeface="+mn-cs"/>
              </a:rPr>
              <a:t>Generate from Database</a:t>
            </a:r>
          </a:p>
          <a:p>
            <a:pPr lvl="1"/>
            <a:r>
              <a:rPr lang="en-US" sz="1200" kern="1200" dirty="0" smtClean="0">
                <a:solidFill>
                  <a:schemeClr val="tx1"/>
                </a:solidFill>
                <a:effectLst/>
                <a:latin typeface="+mn-lt"/>
                <a:ea typeface="+mn-ea"/>
                <a:cs typeface="+mn-cs"/>
              </a:rPr>
              <a:t>Use database .\</a:t>
            </a:r>
            <a:r>
              <a:rPr lang="en-US" sz="1200" kern="1200" dirty="0" err="1" smtClean="0">
                <a:solidFill>
                  <a:schemeClr val="tx1"/>
                </a:solidFill>
                <a:effectLst/>
                <a:latin typeface="+mn-lt"/>
                <a:ea typeface="+mn-ea"/>
                <a:cs typeface="+mn-cs"/>
              </a:rPr>
              <a:t>sqlexpress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PlanMyNight</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Model namespace is </a:t>
            </a:r>
            <a:r>
              <a:rPr lang="en-US" sz="1200" kern="1200" dirty="0" err="1" smtClean="0">
                <a:solidFill>
                  <a:schemeClr val="tx1"/>
                </a:solidFill>
                <a:effectLst/>
                <a:latin typeface="+mn-lt"/>
                <a:ea typeface="+mn-ea"/>
                <a:cs typeface="+mn-cs"/>
              </a:rPr>
              <a:t>PlanMyNight.Models.Entities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Create </a:t>
            </a:r>
            <a:r>
              <a:rPr lang="en-US" sz="1200" kern="1200" dirty="0" err="1" smtClean="0">
                <a:solidFill>
                  <a:schemeClr val="tx1"/>
                </a:solidFill>
                <a:effectLst/>
                <a:latin typeface="+mn-lt"/>
                <a:ea typeface="+mn-ea"/>
                <a:cs typeface="+mn-cs"/>
              </a:rPr>
              <a:t>ActivityRepository</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Implement </a:t>
            </a:r>
            <a:r>
              <a:rPr lang="en-US" sz="1200" kern="1200" dirty="0" err="1" smtClean="0">
                <a:solidFill>
                  <a:schemeClr val="tx1"/>
                </a:solidFill>
                <a:effectLst/>
                <a:latin typeface="+mn-lt"/>
                <a:ea typeface="+mn-ea"/>
                <a:cs typeface="+mn-cs"/>
              </a:rPr>
              <a:t>IActivitesRepository</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All methods use using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context = new </a:t>
            </a:r>
            <a:r>
              <a:rPr lang="en-US" sz="1200" kern="1200" dirty="0" err="1" smtClean="0">
                <a:solidFill>
                  <a:schemeClr val="tx1"/>
                </a:solidFill>
                <a:effectLst/>
                <a:latin typeface="+mn-lt"/>
                <a:ea typeface="+mn-ea"/>
                <a:cs typeface="+mn-cs"/>
              </a:rPr>
              <a:t>PlanMyNightEntities</a:t>
            </a:r>
            <a:r>
              <a:rPr lang="en-US" sz="1200" kern="1200" dirty="0" smtClean="0">
                <a:solidFill>
                  <a:schemeClr val="tx1"/>
                </a:solidFill>
                <a:effectLst/>
                <a:latin typeface="+mn-lt"/>
                <a:ea typeface="+mn-ea"/>
                <a:cs typeface="+mn-cs"/>
              </a:rPr>
              <a:t>())</a:t>
            </a:r>
          </a:p>
          <a:p>
            <a:pPr lvl="1"/>
            <a:r>
              <a:rPr lang="en-US" sz="1200" kern="1200" dirty="0" smtClean="0">
                <a:solidFill>
                  <a:schemeClr val="tx1"/>
                </a:solidFill>
                <a:effectLst/>
                <a:latin typeface="+mn-lt"/>
                <a:ea typeface="+mn-ea"/>
                <a:cs typeface="+mn-cs"/>
              </a:rPr>
              <a:t>Retrieve: return </a:t>
            </a:r>
            <a:r>
              <a:rPr lang="en-US" sz="1200" kern="1200" dirty="0" err="1" smtClean="0">
                <a:solidFill>
                  <a:schemeClr val="tx1"/>
                </a:solidFill>
                <a:effectLst/>
                <a:latin typeface="+mn-lt"/>
                <a:ea typeface="+mn-ea"/>
                <a:cs typeface="+mn-cs"/>
              </a:rPr>
              <a:t>context.Activities.SingleOrDefault</a:t>
            </a:r>
            <a:r>
              <a:rPr lang="en-US" sz="1200" kern="1200" dirty="0" smtClean="0">
                <a:solidFill>
                  <a:schemeClr val="tx1"/>
                </a:solidFill>
                <a:effectLst/>
                <a:latin typeface="+mn-lt"/>
                <a:ea typeface="+mn-ea"/>
                <a:cs typeface="+mn-cs"/>
              </a:rPr>
              <a:t>(a =&gt; </a:t>
            </a:r>
            <a:r>
              <a:rPr lang="en-US" sz="1200" kern="1200" dirty="0" err="1" smtClean="0">
                <a:solidFill>
                  <a:schemeClr val="tx1"/>
                </a:solidFill>
                <a:effectLst/>
                <a:latin typeface="+mn-lt"/>
                <a:ea typeface="+mn-ea"/>
                <a:cs typeface="+mn-cs"/>
              </a:rPr>
              <a:t>a.ActivityType.Id</a:t>
            </a:r>
            <a:r>
              <a:rPr lang="en-US" sz="1200" kern="1200" dirty="0" smtClean="0">
                <a:solidFill>
                  <a:schemeClr val="tx1"/>
                </a:solidFill>
                <a:effectLst/>
                <a:latin typeface="+mn-lt"/>
                <a:ea typeface="+mn-ea"/>
                <a:cs typeface="+mn-cs"/>
              </a:rPr>
              <a:t> == id);</a:t>
            </a:r>
          </a:p>
          <a:p>
            <a:pPr lvl="1"/>
            <a:r>
              <a:rPr lang="en-US" sz="1200" kern="1200" dirty="0" err="1" smtClean="0">
                <a:solidFill>
                  <a:schemeClr val="tx1"/>
                </a:solidFill>
                <a:effectLst/>
                <a:latin typeface="+mn-lt"/>
                <a:ea typeface="+mn-ea"/>
                <a:cs typeface="+mn-cs"/>
              </a:rPr>
              <a:t>RetrieveActivityTypes</a:t>
            </a:r>
            <a:r>
              <a:rPr lang="en-US" sz="1200" kern="1200" dirty="0" smtClean="0">
                <a:solidFill>
                  <a:schemeClr val="tx1"/>
                </a:solidFill>
                <a:effectLst/>
                <a:latin typeface="+mn-lt"/>
                <a:ea typeface="+mn-ea"/>
                <a:cs typeface="+mn-cs"/>
              </a:rPr>
              <a:t>: return </a:t>
            </a:r>
            <a:r>
              <a:rPr lang="en-US" sz="1200" kern="1200" dirty="0" err="1" smtClean="0">
                <a:solidFill>
                  <a:schemeClr val="tx1"/>
                </a:solidFill>
                <a:effectLst/>
                <a:latin typeface="+mn-lt"/>
                <a:ea typeface="+mn-ea"/>
                <a:cs typeface="+mn-cs"/>
              </a:rPr>
              <a:t>context.ActivityTypes.ToList</a:t>
            </a:r>
            <a:r>
              <a:rPr lang="en-US" sz="1200" kern="1200" dirty="0" smtClean="0">
                <a:solidFill>
                  <a:schemeClr val="tx1"/>
                </a:solidFill>
                <a:effectLst/>
                <a:latin typeface="+mn-lt"/>
                <a:ea typeface="+mn-ea"/>
                <a:cs typeface="+mn-cs"/>
              </a:rPr>
              <a:t>();</a:t>
            </a:r>
          </a:p>
          <a:p>
            <a:pPr lvl="1"/>
            <a:r>
              <a:rPr lang="en-US" sz="1200" kern="1200" dirty="0" err="1" smtClean="0">
                <a:solidFill>
                  <a:schemeClr val="tx1"/>
                </a:solidFill>
                <a:effectLst/>
                <a:latin typeface="+mn-lt"/>
                <a:ea typeface="+mn-ea"/>
                <a:cs typeface="+mn-cs"/>
              </a:rPr>
              <a:t>RetrieveStates</a:t>
            </a:r>
            <a:r>
              <a:rPr lang="en-US" sz="1200" kern="1200" dirty="0" smtClean="0">
                <a:solidFill>
                  <a:schemeClr val="tx1"/>
                </a:solidFill>
                <a:effectLst/>
                <a:latin typeface="+mn-lt"/>
                <a:ea typeface="+mn-ea"/>
                <a:cs typeface="+mn-cs"/>
              </a:rPr>
              <a:t>: return </a:t>
            </a:r>
            <a:r>
              <a:rPr lang="en-US" sz="1200" kern="1200" dirty="0" err="1" smtClean="0">
                <a:solidFill>
                  <a:schemeClr val="tx1"/>
                </a:solidFill>
                <a:effectLst/>
                <a:latin typeface="+mn-lt"/>
                <a:ea typeface="+mn-ea"/>
                <a:cs typeface="+mn-cs"/>
              </a:rPr>
              <a:t>context.Activities.Select</a:t>
            </a:r>
            <a:r>
              <a:rPr lang="en-US" sz="1200" kern="1200" dirty="0" smtClean="0">
                <a:solidFill>
                  <a:schemeClr val="tx1"/>
                </a:solidFill>
                <a:effectLst/>
                <a:latin typeface="+mn-lt"/>
                <a:ea typeface="+mn-ea"/>
                <a:cs typeface="+mn-cs"/>
              </a:rPr>
              <a:t>(a =&gt; </a:t>
            </a:r>
            <a:r>
              <a:rPr lang="en-US" sz="1200" kern="1200" dirty="0" err="1" smtClean="0">
                <a:solidFill>
                  <a:schemeClr val="tx1"/>
                </a:solidFill>
                <a:effectLst/>
                <a:latin typeface="+mn-lt"/>
                <a:ea typeface="+mn-ea"/>
                <a:cs typeface="+mn-cs"/>
              </a:rPr>
              <a:t>a.State</a:t>
            </a:r>
            <a:r>
              <a:rPr lang="en-US" sz="1200" kern="1200" dirty="0" smtClean="0">
                <a:solidFill>
                  <a:schemeClr val="tx1"/>
                </a:solidFill>
                <a:effectLst/>
                <a:latin typeface="+mn-lt"/>
                <a:ea typeface="+mn-ea"/>
                <a:cs typeface="+mn-cs"/>
              </a:rPr>
              <a:t>).Distinct().</a:t>
            </a:r>
            <a:r>
              <a:rPr lang="en-US" sz="1200" kern="1200" dirty="0" err="1" smtClean="0">
                <a:solidFill>
                  <a:schemeClr val="tx1"/>
                </a:solidFill>
                <a:effectLst/>
                <a:latin typeface="+mn-lt"/>
                <a:ea typeface="+mn-ea"/>
                <a:cs typeface="+mn-cs"/>
              </a:rPr>
              <a:t>ToList</a:t>
            </a:r>
            <a:r>
              <a:rPr lang="en-US" sz="1200" kern="1200" dirty="0" smtClean="0">
                <a:solidFill>
                  <a:schemeClr val="tx1"/>
                </a:solidFill>
                <a:effectLst/>
                <a:latin typeface="+mn-lt"/>
                <a:ea typeface="+mn-ea"/>
                <a:cs typeface="+mn-cs"/>
              </a:rPr>
              <a:t>();</a:t>
            </a:r>
          </a:p>
          <a:p>
            <a:pPr lvl="1"/>
            <a:r>
              <a:rPr lang="en-US" sz="1200" kern="1200" dirty="0" err="1" smtClean="0">
                <a:solidFill>
                  <a:schemeClr val="tx1"/>
                </a:solidFill>
                <a:effectLst/>
                <a:latin typeface="+mn-lt"/>
                <a:ea typeface="+mn-ea"/>
                <a:cs typeface="+mn-cs"/>
              </a:rPr>
              <a:t>RateActivity</a:t>
            </a:r>
            <a:r>
              <a:rPr lang="en-US" sz="1200" kern="1200" dirty="0" smtClean="0">
                <a:solidFill>
                  <a:schemeClr val="tx1"/>
                </a:solidFill>
                <a:effectLst/>
                <a:latin typeface="+mn-lt"/>
                <a:ea typeface="+mn-ea"/>
                <a:cs typeface="+mn-cs"/>
              </a:rPr>
              <a:t>: use snippet</a:t>
            </a:r>
          </a:p>
          <a:p>
            <a:pPr lvl="1"/>
            <a:r>
              <a:rPr lang="en-US" sz="1200" kern="1200" dirty="0" smtClean="0">
                <a:solidFill>
                  <a:schemeClr val="tx1"/>
                </a:solidFill>
                <a:effectLst/>
                <a:latin typeface="+mn-lt"/>
                <a:ea typeface="+mn-ea"/>
                <a:cs typeface="+mn-cs"/>
              </a:rPr>
              <a:t>Search: use snippet</a:t>
            </a:r>
          </a:p>
          <a:p>
            <a:pPr lvl="0"/>
            <a:r>
              <a:rPr lang="en-US" sz="1200" kern="1200" dirty="0" smtClean="0">
                <a:solidFill>
                  <a:schemeClr val="tx1"/>
                </a:solidFill>
                <a:effectLst/>
                <a:latin typeface="+mn-lt"/>
                <a:ea typeface="+mn-ea"/>
                <a:cs typeface="+mn-cs"/>
              </a:rPr>
              <a:t>Update </a:t>
            </a:r>
            <a:r>
              <a:rPr lang="en-US" sz="1200" kern="1200" dirty="0" err="1" smtClean="0">
                <a:solidFill>
                  <a:schemeClr val="tx1"/>
                </a:solidFill>
                <a:effectLst/>
                <a:latin typeface="+mn-lt"/>
                <a:ea typeface="+mn-ea"/>
                <a:cs typeface="+mn-cs"/>
              </a:rPr>
              <a:t>HomeController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ActivitiesController</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Explore the newly generated entities</a:t>
            </a:r>
          </a:p>
          <a:p>
            <a:pPr lvl="0"/>
            <a:r>
              <a:rPr lang="en-US" sz="1200" kern="1200" dirty="0" smtClean="0">
                <a:solidFill>
                  <a:schemeClr val="tx1"/>
                </a:solidFill>
                <a:effectLst/>
                <a:latin typeface="+mn-lt"/>
                <a:ea typeface="+mn-ea"/>
                <a:cs typeface="+mn-cs"/>
              </a:rPr>
              <a:t>Show the application saves the rating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8F9282-D0A8-4FC3-8EA8-B416BA51AD58}"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u="none" baseline="0" dirty="0" smtClean="0"/>
              <a:t>: 2 minutes</a:t>
            </a:r>
          </a:p>
          <a:p>
            <a:endParaRPr lang="en-US" u="none" baseline="0" dirty="0" smtClean="0"/>
          </a:p>
          <a:p>
            <a:r>
              <a:rPr lang="en-US" u="none" baseline="0" dirty="0" smtClean="0"/>
              <a:t>Summing up, during this session, we have learnt how, by using the Microsoft Web Platform including ASP.NET MVC and the Entity Framework we are able to create an application and entity models which makes data access simple and powerful.</a:t>
            </a:r>
          </a:p>
          <a:p>
            <a:endParaRPr lang="en-US" u="none" baseline="0" dirty="0" smtClean="0"/>
          </a:p>
          <a:p>
            <a:r>
              <a:rPr lang="en-US" baseline="0" dirty="0" smtClean="0"/>
              <a:t>With the </a:t>
            </a:r>
            <a:r>
              <a:rPr lang="en-US" dirty="0" smtClean="0"/>
              <a:t>ASP.NET MVC, we learnt how the MVC</a:t>
            </a:r>
            <a:r>
              <a:rPr lang="en-US" baseline="0" dirty="0" smtClean="0"/>
              <a:t> design pattern facilitates a separation of concerns making it easier to organize our code into cleaner components.</a:t>
            </a:r>
          </a:p>
          <a:p>
            <a:endParaRPr lang="en-US" baseline="0" dirty="0" smtClean="0"/>
          </a:p>
          <a:p>
            <a:r>
              <a:rPr lang="en-US" baseline="0" dirty="0" smtClean="0"/>
              <a:t>The Entity Framework let us create the application’s Entity Data Model in a matter of minutes. The Entity Framework will automatically generate for us the source code classes and the database in which the data will be persisted. </a:t>
            </a:r>
          </a:p>
          <a:p>
            <a:endParaRPr lang="en-US" baseline="0" dirty="0" smtClean="0"/>
          </a:p>
          <a:p>
            <a:r>
              <a:rPr lang="en-US" baseline="0" dirty="0" smtClean="0"/>
              <a:t>In Part 2, after lunch, we’ll cover some new features in ASP.NET MVC 2 that make it quicker and easier for you to build out your web applications.  We’ll explore common scenarios that you will frequently come across in app development and see how you can solve them by </a:t>
            </a:r>
            <a:r>
              <a:rPr lang="en-US" baseline="0" smtClean="0"/>
              <a:t>working smarter not harder.</a:t>
            </a:r>
            <a:endParaRPr lang="en-US" baseline="0"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8</a:t>
            </a:fld>
            <a:endParaRPr lang="en-US"/>
          </a:p>
        </p:txBody>
      </p:sp>
    </p:spTree>
    <p:extLst>
      <p:ext uri="{BB962C8B-B14F-4D97-AF65-F5344CB8AC3E}">
        <p14:creationId xmlns:p14="http://schemas.microsoft.com/office/powerpoint/2010/main" val="2541463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48255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377500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34999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74310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BB01C1-386D-49B0-8CAA-A4274A0DC16D}" type="datetimeFigureOut">
              <a:rPr lang="en-US" smtClean="0"/>
              <a:t>6/22/2010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1887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BB01C1-386D-49B0-8CAA-A4274A0DC16D}" type="datetimeFigureOut">
              <a:rPr lang="en-US" smtClean="0"/>
              <a:t>6/22/2010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359558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BB01C1-386D-49B0-8CAA-A4274A0DC16D}" type="datetimeFigureOut">
              <a:rPr lang="en-US" smtClean="0"/>
              <a:t>6/22/2010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88786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BB01C1-386D-49B0-8CAA-A4274A0DC16D}" type="datetimeFigureOut">
              <a:rPr lang="en-US" smtClean="0"/>
              <a:t>6/22/2010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98109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B01C1-386D-49B0-8CAA-A4274A0DC16D}" type="datetimeFigureOut">
              <a:rPr lang="en-US" smtClean="0"/>
              <a:t>6/22/2010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83432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B01C1-386D-49B0-8CAA-A4274A0DC16D}" type="datetimeFigureOut">
              <a:rPr lang="en-US" smtClean="0"/>
              <a:t>6/22/2010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31415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B01C1-386D-49B0-8CAA-A4274A0DC16D}" type="datetimeFigureOut">
              <a:rPr lang="en-US" smtClean="0"/>
              <a:t>6/22/2010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27357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B01C1-386D-49B0-8CAA-A4274A0DC16D}" type="datetimeFigureOut">
              <a:rPr lang="en-US" smtClean="0"/>
              <a:t>6/22/2010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86D4E-64E1-442D-B05C-170FDEE6B1C2}" type="slidenum">
              <a:rPr lang="en-US" smtClean="0"/>
              <a:t>‹#›</a:t>
            </a:fld>
            <a:endParaRPr lang="en-US"/>
          </a:p>
        </p:txBody>
      </p:sp>
    </p:spTree>
    <p:extLst>
      <p:ext uri="{BB962C8B-B14F-4D97-AF65-F5344CB8AC3E}">
        <p14:creationId xmlns:p14="http://schemas.microsoft.com/office/powerpoint/2010/main" val="210706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t.ly/vs2010trainingkit" TargetMode="External"/><Relationship Id="rId2" Type="http://schemas.openxmlformats.org/officeDocument/2006/relationships/hyperlink" Target="http://mvcmusicstore.codeple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blogs.amctv.com/future-of-classic/Data_Nemesis_560x330_MCDSTTR_PA022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510"/>
            <a:ext cx="11767127" cy="69342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2" name="Title 1"/>
          <p:cNvSpPr>
            <a:spLocks noGrp="1"/>
          </p:cNvSpPr>
          <p:nvPr>
            <p:ph type="ctrTitle"/>
          </p:nvPr>
        </p:nvSpPr>
        <p:spPr>
          <a:xfrm>
            <a:off x="3657600" y="152400"/>
            <a:ext cx="2971800" cy="1904999"/>
          </a:xfrm>
          <a:solidFill>
            <a:srgbClr xmlns:mc="http://schemas.openxmlformats.org/markup-compatibility/2006" xmlns:a14="http://schemas.microsoft.com/office/drawing/2010/main" val="FFFFFF" mc:Ignorable="">
              <a:alpha val="70980"/>
            </a:srgbClr>
          </a:solidFill>
        </p:spPr>
        <p:txBody>
          <a:bodyPr/>
          <a:lstStyle/>
          <a:p>
            <a:r>
              <a:rPr lang="en-US" dirty="0" smtClean="0"/>
              <a:t>Working with data</a:t>
            </a:r>
            <a:endParaRPr lang="en-US" dirty="0"/>
          </a:p>
        </p:txBody>
      </p:sp>
    </p:spTree>
    <p:extLst>
      <p:ext uri="{BB962C8B-B14F-4D97-AF65-F5344CB8AC3E}">
        <p14:creationId xmlns:p14="http://schemas.microsoft.com/office/powerpoint/2010/main" val="41691157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6190379"/>
              </p:ext>
            </p:extLst>
          </p:nvPr>
        </p:nvGraphicFramePr>
        <p:xfrm>
          <a:off x="457200" y="1600200"/>
          <a:ext cx="8229600" cy="2595880"/>
        </p:xfrm>
        <a:graphic>
          <a:graphicData uri="http://schemas.openxmlformats.org/drawingml/2006/table">
            <a:tbl>
              <a:tblPr bandRow="1">
                <a:tableStyleId>{073A0DAA-6AF3-43AB-8588-CEC1D06C72B9}</a:tableStyleId>
              </a:tblPr>
              <a:tblGrid>
                <a:gridCol w="4114800"/>
                <a:gridCol w="4114800"/>
              </a:tblGrid>
              <a:tr h="370840">
                <a:tc>
                  <a:txBody>
                    <a:bodyPr/>
                    <a:lstStyle/>
                    <a:p>
                      <a:r>
                        <a:rPr lang="en-US" dirty="0" smtClean="0"/>
                        <a:t>9:00 – 9:50</a:t>
                      </a:r>
                      <a:endParaRPr lang="en-US" dirty="0"/>
                    </a:p>
                  </a:txBody>
                  <a:tcPr/>
                </a:tc>
                <a:tc>
                  <a:txBody>
                    <a:bodyPr/>
                    <a:lstStyle/>
                    <a:p>
                      <a:r>
                        <a:rPr lang="en-US" dirty="0" smtClean="0"/>
                        <a:t>Introduction to MVC</a:t>
                      </a:r>
                      <a:endParaRPr lang="en-US" dirty="0"/>
                    </a:p>
                  </a:txBody>
                  <a:tcPr/>
                </a:tc>
              </a:tr>
              <a:tr h="370840">
                <a:tc>
                  <a:txBody>
                    <a:bodyPr/>
                    <a:lstStyle/>
                    <a:p>
                      <a:r>
                        <a:rPr lang="en-US" b="1" dirty="0" smtClean="0"/>
                        <a:t>10:00 – 10:50</a:t>
                      </a:r>
                      <a:endParaRPr lang="en-US" b="1" dirty="0"/>
                    </a:p>
                  </a:txBody>
                  <a:tcPr/>
                </a:tc>
                <a:tc>
                  <a:txBody>
                    <a:bodyPr/>
                    <a:lstStyle/>
                    <a:p>
                      <a:r>
                        <a:rPr lang="en-US" b="1" dirty="0" smtClean="0"/>
                        <a:t>Data</a:t>
                      </a:r>
                      <a:endParaRPr lang="en-US" b="1" dirty="0"/>
                    </a:p>
                  </a:txBody>
                  <a:tcPr/>
                </a:tc>
              </a:tr>
              <a:tr h="370840">
                <a:tc>
                  <a:txBody>
                    <a:bodyPr/>
                    <a:lstStyle/>
                    <a:p>
                      <a:r>
                        <a:rPr lang="en-US" dirty="0" smtClean="0"/>
                        <a:t>11:00 – 11:45</a:t>
                      </a:r>
                      <a:endParaRPr lang="en-US" dirty="0"/>
                    </a:p>
                  </a:txBody>
                  <a:tcPr/>
                </a:tc>
                <a:tc>
                  <a:txBody>
                    <a:bodyPr/>
                    <a:lstStyle/>
                    <a:p>
                      <a:r>
                        <a:rPr lang="en-US" dirty="0" smtClean="0"/>
                        <a:t>Labs</a:t>
                      </a:r>
                      <a:endParaRPr lang="en-US" dirty="0"/>
                    </a:p>
                  </a:txBody>
                  <a:tcPr/>
                </a:tc>
              </a:tr>
              <a:tr h="370840">
                <a:tc>
                  <a:txBody>
                    <a:bodyPr/>
                    <a:lstStyle/>
                    <a:p>
                      <a:r>
                        <a:rPr lang="en-US" dirty="0" smtClean="0"/>
                        <a:t>11:45</a:t>
                      </a:r>
                      <a:r>
                        <a:rPr lang="en-US" baseline="0" dirty="0" smtClean="0"/>
                        <a:t> – 12:45</a:t>
                      </a:r>
                      <a:endParaRPr lang="en-US" dirty="0"/>
                    </a:p>
                  </a:txBody>
                  <a:tcPr/>
                </a:tc>
                <a:tc>
                  <a:txBody>
                    <a:bodyPr/>
                    <a:lstStyle/>
                    <a:p>
                      <a:r>
                        <a:rPr lang="en-US" dirty="0" smtClean="0"/>
                        <a:t>Lunch</a:t>
                      </a:r>
                      <a:endParaRPr lang="en-US" dirty="0"/>
                    </a:p>
                  </a:txBody>
                  <a:tcPr/>
                </a:tc>
              </a:tr>
              <a:tr h="370840">
                <a:tc>
                  <a:txBody>
                    <a:bodyPr/>
                    <a:lstStyle/>
                    <a:p>
                      <a:r>
                        <a:rPr lang="en-US" dirty="0" smtClean="0"/>
                        <a:t>12:45 – 13:30</a:t>
                      </a:r>
                      <a:endParaRPr lang="en-US" dirty="0"/>
                    </a:p>
                  </a:txBody>
                  <a:tcPr/>
                </a:tc>
                <a:tc>
                  <a:txBody>
                    <a:bodyPr/>
                    <a:lstStyle/>
                    <a:p>
                      <a:r>
                        <a:rPr lang="en-US" dirty="0" smtClean="0"/>
                        <a:t>Forms</a:t>
                      </a:r>
                      <a:r>
                        <a:rPr lang="en-US" baseline="0" dirty="0" smtClean="0"/>
                        <a:t> and validation</a:t>
                      </a:r>
                      <a:endParaRPr lang="en-US" dirty="0"/>
                    </a:p>
                  </a:txBody>
                  <a:tcPr/>
                </a:tc>
              </a:tr>
              <a:tr h="370840">
                <a:tc>
                  <a:txBody>
                    <a:bodyPr/>
                    <a:lstStyle/>
                    <a:p>
                      <a:r>
                        <a:rPr lang="en-US" dirty="0" smtClean="0"/>
                        <a:t>13:45</a:t>
                      </a:r>
                      <a:r>
                        <a:rPr lang="en-US" baseline="0" dirty="0" smtClean="0"/>
                        <a:t> – 14:45</a:t>
                      </a:r>
                      <a:endParaRPr lang="en-US" dirty="0"/>
                    </a:p>
                  </a:txBody>
                  <a:tcPr/>
                </a:tc>
                <a:tc>
                  <a:txBody>
                    <a:bodyPr/>
                    <a:lstStyle/>
                    <a:p>
                      <a:r>
                        <a:rPr lang="en-US" dirty="0" smtClean="0"/>
                        <a:t>Advanced</a:t>
                      </a:r>
                      <a:endParaRPr lang="en-US" dirty="0"/>
                    </a:p>
                  </a:txBody>
                  <a:tcPr/>
                </a:tc>
              </a:tr>
              <a:tr h="370840">
                <a:tc>
                  <a:txBody>
                    <a:bodyPr/>
                    <a:lstStyle/>
                    <a:p>
                      <a:r>
                        <a:rPr lang="en-US" dirty="0" smtClean="0"/>
                        <a:t>14:45 – 15:30</a:t>
                      </a:r>
                      <a:endParaRPr lang="en-US" dirty="0"/>
                    </a:p>
                  </a:txBody>
                  <a:tcPr/>
                </a:tc>
                <a:tc>
                  <a:txBody>
                    <a:bodyPr/>
                    <a:lstStyle/>
                    <a:p>
                      <a:r>
                        <a:rPr lang="en-US" dirty="0" smtClean="0"/>
                        <a:t>Labs</a:t>
                      </a:r>
                      <a:endParaRPr lang="en-US" dirty="0"/>
                    </a:p>
                  </a:txBody>
                  <a:tcPr/>
                </a:tc>
              </a:tr>
            </a:tbl>
          </a:graphicData>
        </a:graphic>
      </p:graphicFrame>
    </p:spTree>
    <p:extLst>
      <p:ext uri="{BB962C8B-B14F-4D97-AF65-F5344CB8AC3E}">
        <p14:creationId xmlns:p14="http://schemas.microsoft.com/office/powerpoint/2010/main" val="16328598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ADO.NET Entity Framework</a:t>
            </a:r>
            <a:endParaRPr lang="en-US" dirty="0"/>
          </a:p>
        </p:txBody>
      </p:sp>
      <p:sp>
        <p:nvSpPr>
          <p:cNvPr id="4" name="Flowchart: Magnetic Disk 3"/>
          <p:cNvSpPr/>
          <p:nvPr/>
        </p:nvSpPr>
        <p:spPr bwMode="auto">
          <a:xfrm>
            <a:off x="3020038" y="1981200"/>
            <a:ext cx="1676400" cy="1524000"/>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2200" kern="1200">
                <a:solidFill>
                  <a:schemeClr val="lt1"/>
                </a:solidFill>
                <a:latin typeface="+mn-lt"/>
                <a:ea typeface="+mn-ea"/>
                <a:cs typeface="+mn-cs"/>
              </a:defRPr>
            </a:lvl1pPr>
            <a:lvl2pPr marL="457200" algn="ctr" rtl="0" fontAlgn="base">
              <a:spcBef>
                <a:spcPct val="0"/>
              </a:spcBef>
              <a:spcAft>
                <a:spcPct val="0"/>
              </a:spcAft>
              <a:defRPr sz="2200" kern="1200">
                <a:solidFill>
                  <a:schemeClr val="lt1"/>
                </a:solidFill>
                <a:latin typeface="+mn-lt"/>
                <a:ea typeface="+mn-ea"/>
                <a:cs typeface="+mn-cs"/>
              </a:defRPr>
            </a:lvl2pPr>
            <a:lvl3pPr marL="914400" algn="ctr" rtl="0" fontAlgn="base">
              <a:spcBef>
                <a:spcPct val="0"/>
              </a:spcBef>
              <a:spcAft>
                <a:spcPct val="0"/>
              </a:spcAft>
              <a:defRPr sz="2200" kern="1200">
                <a:solidFill>
                  <a:schemeClr val="lt1"/>
                </a:solidFill>
                <a:latin typeface="+mn-lt"/>
                <a:ea typeface="+mn-ea"/>
                <a:cs typeface="+mn-cs"/>
              </a:defRPr>
            </a:lvl3pPr>
            <a:lvl4pPr marL="1371600" algn="ctr" rtl="0" fontAlgn="base">
              <a:spcBef>
                <a:spcPct val="0"/>
              </a:spcBef>
              <a:spcAft>
                <a:spcPct val="0"/>
              </a:spcAft>
              <a:defRPr sz="2200" kern="1200">
                <a:solidFill>
                  <a:schemeClr val="lt1"/>
                </a:solidFill>
                <a:latin typeface="+mn-lt"/>
                <a:ea typeface="+mn-ea"/>
                <a:cs typeface="+mn-cs"/>
              </a:defRPr>
            </a:lvl4pPr>
            <a:lvl5pPr marL="1828800" algn="ctr" rtl="0" fontAlgn="base">
              <a:spcBef>
                <a:spcPct val="0"/>
              </a:spcBef>
              <a:spcAft>
                <a:spcPct val="0"/>
              </a:spcAft>
              <a:defRPr sz="2200" kern="1200">
                <a:solidFill>
                  <a:schemeClr val="lt1"/>
                </a:solidFill>
                <a:latin typeface="+mn-lt"/>
                <a:ea typeface="+mn-ea"/>
                <a:cs typeface="+mn-cs"/>
              </a:defRPr>
            </a:lvl5pPr>
            <a:lvl6pPr marL="2286000" algn="l" defTabSz="914400" rtl="0" eaLnBrk="1" latinLnBrk="0" hangingPunct="1">
              <a:defRPr sz="2200" kern="1200">
                <a:solidFill>
                  <a:schemeClr val="lt1"/>
                </a:solidFill>
                <a:latin typeface="+mn-lt"/>
                <a:ea typeface="+mn-ea"/>
                <a:cs typeface="+mn-cs"/>
              </a:defRPr>
            </a:lvl6pPr>
            <a:lvl7pPr marL="2743200" algn="l" defTabSz="914400" rtl="0" eaLnBrk="1" latinLnBrk="0" hangingPunct="1">
              <a:defRPr sz="2200" kern="1200">
                <a:solidFill>
                  <a:schemeClr val="lt1"/>
                </a:solidFill>
                <a:latin typeface="+mn-lt"/>
                <a:ea typeface="+mn-ea"/>
                <a:cs typeface="+mn-cs"/>
              </a:defRPr>
            </a:lvl7pPr>
            <a:lvl8pPr marL="3200400" algn="l" defTabSz="914400" rtl="0" eaLnBrk="1" latinLnBrk="0" hangingPunct="1">
              <a:defRPr sz="2200" kern="1200">
                <a:solidFill>
                  <a:schemeClr val="lt1"/>
                </a:solidFill>
                <a:latin typeface="+mn-lt"/>
                <a:ea typeface="+mn-ea"/>
                <a:cs typeface="+mn-cs"/>
              </a:defRPr>
            </a:lvl8pPr>
            <a:lvl9pPr marL="3657600" algn="l" defTabSz="914400" rtl="0" eaLnBrk="1" latinLnBrk="0" hangingPunct="1">
              <a:defRPr sz="2200"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Existing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5" name="Right Arrow 4"/>
          <p:cNvSpPr/>
          <p:nvPr/>
        </p:nvSpPr>
        <p:spPr bwMode="auto">
          <a:xfrm>
            <a:off x="5077438" y="2514600"/>
            <a:ext cx="990600" cy="4572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6" name="Rectangle 5"/>
          <p:cNvSpPr/>
          <p:nvPr/>
        </p:nvSpPr>
        <p:spPr bwMode="auto">
          <a:xfrm>
            <a:off x="6449038" y="2286000"/>
            <a:ext cx="1600200" cy="914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2200" kern="1200">
                <a:solidFill>
                  <a:schemeClr val="lt1"/>
                </a:solidFill>
                <a:latin typeface="+mn-lt"/>
                <a:ea typeface="+mn-ea"/>
                <a:cs typeface="+mn-cs"/>
              </a:defRPr>
            </a:lvl1pPr>
            <a:lvl2pPr marL="457200" algn="ctr" rtl="0" fontAlgn="base">
              <a:spcBef>
                <a:spcPct val="0"/>
              </a:spcBef>
              <a:spcAft>
                <a:spcPct val="0"/>
              </a:spcAft>
              <a:defRPr sz="2200" kern="1200">
                <a:solidFill>
                  <a:schemeClr val="lt1"/>
                </a:solidFill>
                <a:latin typeface="+mn-lt"/>
                <a:ea typeface="+mn-ea"/>
                <a:cs typeface="+mn-cs"/>
              </a:defRPr>
            </a:lvl2pPr>
            <a:lvl3pPr marL="914400" algn="ctr" rtl="0" fontAlgn="base">
              <a:spcBef>
                <a:spcPct val="0"/>
              </a:spcBef>
              <a:spcAft>
                <a:spcPct val="0"/>
              </a:spcAft>
              <a:defRPr sz="2200" kern="1200">
                <a:solidFill>
                  <a:schemeClr val="lt1"/>
                </a:solidFill>
                <a:latin typeface="+mn-lt"/>
                <a:ea typeface="+mn-ea"/>
                <a:cs typeface="+mn-cs"/>
              </a:defRPr>
            </a:lvl3pPr>
            <a:lvl4pPr marL="1371600" algn="ctr" rtl="0" fontAlgn="base">
              <a:spcBef>
                <a:spcPct val="0"/>
              </a:spcBef>
              <a:spcAft>
                <a:spcPct val="0"/>
              </a:spcAft>
              <a:defRPr sz="2200" kern="1200">
                <a:solidFill>
                  <a:schemeClr val="lt1"/>
                </a:solidFill>
                <a:latin typeface="+mn-lt"/>
                <a:ea typeface="+mn-ea"/>
                <a:cs typeface="+mn-cs"/>
              </a:defRPr>
            </a:lvl4pPr>
            <a:lvl5pPr marL="1828800" algn="ctr" rtl="0" fontAlgn="base">
              <a:spcBef>
                <a:spcPct val="0"/>
              </a:spcBef>
              <a:spcAft>
                <a:spcPct val="0"/>
              </a:spcAft>
              <a:defRPr sz="2200" kern="1200">
                <a:solidFill>
                  <a:schemeClr val="lt1"/>
                </a:solidFill>
                <a:latin typeface="+mn-lt"/>
                <a:ea typeface="+mn-ea"/>
                <a:cs typeface="+mn-cs"/>
              </a:defRPr>
            </a:lvl5pPr>
            <a:lvl6pPr marL="2286000" algn="l" defTabSz="914400" rtl="0" eaLnBrk="1" latinLnBrk="0" hangingPunct="1">
              <a:defRPr sz="2200" kern="1200">
                <a:solidFill>
                  <a:schemeClr val="lt1"/>
                </a:solidFill>
                <a:latin typeface="+mn-lt"/>
                <a:ea typeface="+mn-ea"/>
                <a:cs typeface="+mn-cs"/>
              </a:defRPr>
            </a:lvl6pPr>
            <a:lvl7pPr marL="2743200" algn="l" defTabSz="914400" rtl="0" eaLnBrk="1" latinLnBrk="0" hangingPunct="1">
              <a:defRPr sz="2200" kern="1200">
                <a:solidFill>
                  <a:schemeClr val="lt1"/>
                </a:solidFill>
                <a:latin typeface="+mn-lt"/>
                <a:ea typeface="+mn-ea"/>
                <a:cs typeface="+mn-cs"/>
              </a:defRPr>
            </a:lvl7pPr>
            <a:lvl8pPr marL="3200400" algn="l" defTabSz="914400" rtl="0" eaLnBrk="1" latinLnBrk="0" hangingPunct="1">
              <a:defRPr sz="2200" kern="1200">
                <a:solidFill>
                  <a:schemeClr val="lt1"/>
                </a:solidFill>
                <a:latin typeface="+mn-lt"/>
                <a:ea typeface="+mn-ea"/>
                <a:cs typeface="+mn-cs"/>
              </a:defRPr>
            </a:lvl8pPr>
            <a:lvl9pPr marL="3657600" algn="l" defTabSz="914400" rtl="0" eaLnBrk="1" latinLnBrk="0" hangingPunct="1">
              <a:defRPr sz="2200"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bg1"/>
                </a:solidFill>
                <a:effectLst/>
                <a:latin typeface="Tahoma" pitchFamily="34" charset="0"/>
              </a:rPr>
              <a:t>Generated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bg1"/>
                </a:solidFill>
                <a:effectLst/>
                <a:latin typeface="Tahoma" pitchFamily="34" charset="0"/>
              </a:rPr>
              <a:t>Entity Data</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Model</a:t>
            </a:r>
            <a:endParaRPr kumimoji="0" lang="en-US" sz="1800" b="0" i="0" u="none" strike="noStrike" cap="none" normalizeH="0" baseline="0" dirty="0" smtClean="0">
              <a:solidFill>
                <a:schemeClr val="bg1"/>
              </a:solidFill>
              <a:effectLst/>
              <a:latin typeface="Tahoma" pitchFamily="34" charset="0"/>
            </a:endParaRPr>
          </a:p>
        </p:txBody>
      </p:sp>
      <p:sp>
        <p:nvSpPr>
          <p:cNvPr id="7" name="TextBox 5"/>
          <p:cNvSpPr txBox="1"/>
          <p:nvPr/>
        </p:nvSpPr>
        <p:spPr>
          <a:xfrm>
            <a:off x="1371600" y="2286000"/>
            <a:ext cx="1343638" cy="769441"/>
          </a:xfrm>
          <a:prstGeom prst="rect">
            <a:avLst/>
          </a:prstGeom>
          <a:noFill/>
        </p:spPr>
        <p:txBody>
          <a:bodyPr wrap="none" rtlCol="0">
            <a:spAutoFit/>
          </a:bodyPr>
          <a:ls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a:lstStyle>
          <a:p>
            <a:r>
              <a:rPr lang="en-US" dirty="0" smtClean="0">
                <a:solidFill>
                  <a:schemeClr val="bg1">
                    <a:lumMod val="50000"/>
                  </a:schemeClr>
                </a:solidFill>
              </a:rPr>
              <a:t>Database</a:t>
            </a:r>
          </a:p>
          <a:p>
            <a:pPr algn="l"/>
            <a:r>
              <a:rPr lang="en-US" dirty="0" smtClean="0">
                <a:solidFill>
                  <a:schemeClr val="bg1">
                    <a:lumMod val="50000"/>
                  </a:schemeClr>
                </a:solidFill>
              </a:rPr>
              <a:t>First (v1)</a:t>
            </a:r>
            <a:endParaRPr lang="en-US" dirty="0">
              <a:solidFill>
                <a:schemeClr val="bg1">
                  <a:lumMod val="50000"/>
                </a:schemeClr>
              </a:solidFill>
            </a:endParaRPr>
          </a:p>
        </p:txBody>
      </p:sp>
      <p:sp>
        <p:nvSpPr>
          <p:cNvPr id="8" name="Rectangle 7"/>
          <p:cNvSpPr/>
          <p:nvPr/>
        </p:nvSpPr>
        <p:spPr bwMode="auto">
          <a:xfrm>
            <a:off x="3096238" y="4572000"/>
            <a:ext cx="1600200" cy="914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2200" kern="1200">
                <a:solidFill>
                  <a:schemeClr val="lt1"/>
                </a:solidFill>
                <a:latin typeface="+mn-lt"/>
                <a:ea typeface="+mn-ea"/>
                <a:cs typeface="+mn-cs"/>
              </a:defRPr>
            </a:lvl1pPr>
            <a:lvl2pPr marL="457200" algn="ctr" rtl="0" fontAlgn="base">
              <a:spcBef>
                <a:spcPct val="0"/>
              </a:spcBef>
              <a:spcAft>
                <a:spcPct val="0"/>
              </a:spcAft>
              <a:defRPr sz="2200" kern="1200">
                <a:solidFill>
                  <a:schemeClr val="lt1"/>
                </a:solidFill>
                <a:latin typeface="+mn-lt"/>
                <a:ea typeface="+mn-ea"/>
                <a:cs typeface="+mn-cs"/>
              </a:defRPr>
            </a:lvl2pPr>
            <a:lvl3pPr marL="914400" algn="ctr" rtl="0" fontAlgn="base">
              <a:spcBef>
                <a:spcPct val="0"/>
              </a:spcBef>
              <a:spcAft>
                <a:spcPct val="0"/>
              </a:spcAft>
              <a:defRPr sz="2200" kern="1200">
                <a:solidFill>
                  <a:schemeClr val="lt1"/>
                </a:solidFill>
                <a:latin typeface="+mn-lt"/>
                <a:ea typeface="+mn-ea"/>
                <a:cs typeface="+mn-cs"/>
              </a:defRPr>
            </a:lvl3pPr>
            <a:lvl4pPr marL="1371600" algn="ctr" rtl="0" fontAlgn="base">
              <a:spcBef>
                <a:spcPct val="0"/>
              </a:spcBef>
              <a:spcAft>
                <a:spcPct val="0"/>
              </a:spcAft>
              <a:defRPr sz="2200" kern="1200">
                <a:solidFill>
                  <a:schemeClr val="lt1"/>
                </a:solidFill>
                <a:latin typeface="+mn-lt"/>
                <a:ea typeface="+mn-ea"/>
                <a:cs typeface="+mn-cs"/>
              </a:defRPr>
            </a:lvl4pPr>
            <a:lvl5pPr marL="1828800" algn="ctr" rtl="0" fontAlgn="base">
              <a:spcBef>
                <a:spcPct val="0"/>
              </a:spcBef>
              <a:spcAft>
                <a:spcPct val="0"/>
              </a:spcAft>
              <a:defRPr sz="2200" kern="1200">
                <a:solidFill>
                  <a:schemeClr val="lt1"/>
                </a:solidFill>
                <a:latin typeface="+mn-lt"/>
                <a:ea typeface="+mn-ea"/>
                <a:cs typeface="+mn-cs"/>
              </a:defRPr>
            </a:lvl5pPr>
            <a:lvl6pPr marL="2286000" algn="l" defTabSz="914400" rtl="0" eaLnBrk="1" latinLnBrk="0" hangingPunct="1">
              <a:defRPr sz="2200" kern="1200">
                <a:solidFill>
                  <a:schemeClr val="lt1"/>
                </a:solidFill>
                <a:latin typeface="+mn-lt"/>
                <a:ea typeface="+mn-ea"/>
                <a:cs typeface="+mn-cs"/>
              </a:defRPr>
            </a:lvl6pPr>
            <a:lvl7pPr marL="2743200" algn="l" defTabSz="914400" rtl="0" eaLnBrk="1" latinLnBrk="0" hangingPunct="1">
              <a:defRPr sz="2200" kern="1200">
                <a:solidFill>
                  <a:schemeClr val="lt1"/>
                </a:solidFill>
                <a:latin typeface="+mn-lt"/>
                <a:ea typeface="+mn-ea"/>
                <a:cs typeface="+mn-cs"/>
              </a:defRPr>
            </a:lvl7pPr>
            <a:lvl8pPr marL="3200400" algn="l" defTabSz="914400" rtl="0" eaLnBrk="1" latinLnBrk="0" hangingPunct="1">
              <a:defRPr sz="2200" kern="1200">
                <a:solidFill>
                  <a:schemeClr val="lt1"/>
                </a:solidFill>
                <a:latin typeface="+mn-lt"/>
                <a:ea typeface="+mn-ea"/>
                <a:cs typeface="+mn-cs"/>
              </a:defRPr>
            </a:lvl8pPr>
            <a:lvl9pPr marL="3657600" algn="l" defTabSz="914400" rtl="0" eaLnBrk="1" latinLnBrk="0" hangingPunct="1">
              <a:defRPr sz="2200"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Entity Data</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Model</a:t>
            </a:r>
            <a:endParaRPr kumimoji="0" lang="en-US" sz="2200" b="0" i="0" u="none" strike="noStrike" cap="none" normalizeH="0" baseline="0" dirty="0" smtClean="0">
              <a:solidFill>
                <a:schemeClr val="bg1"/>
              </a:solidFill>
              <a:effectLst/>
              <a:latin typeface="Tahoma" pitchFamily="34" charset="0"/>
            </a:endParaRPr>
          </a:p>
        </p:txBody>
      </p:sp>
      <p:sp>
        <p:nvSpPr>
          <p:cNvPr id="9" name="Right Arrow 8"/>
          <p:cNvSpPr/>
          <p:nvPr/>
        </p:nvSpPr>
        <p:spPr bwMode="auto">
          <a:xfrm>
            <a:off x="5077438" y="4800600"/>
            <a:ext cx="990600" cy="4572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10" name="Flowchart: Magnetic Disk 9"/>
          <p:cNvSpPr/>
          <p:nvPr/>
        </p:nvSpPr>
        <p:spPr bwMode="auto">
          <a:xfrm>
            <a:off x="6449038" y="4267200"/>
            <a:ext cx="1676400" cy="1524000"/>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2200" kern="1200">
                <a:solidFill>
                  <a:schemeClr val="lt1"/>
                </a:solidFill>
                <a:latin typeface="+mn-lt"/>
                <a:ea typeface="+mn-ea"/>
                <a:cs typeface="+mn-cs"/>
              </a:defRPr>
            </a:lvl1pPr>
            <a:lvl2pPr marL="457200" algn="ctr" rtl="0" fontAlgn="base">
              <a:spcBef>
                <a:spcPct val="0"/>
              </a:spcBef>
              <a:spcAft>
                <a:spcPct val="0"/>
              </a:spcAft>
              <a:defRPr sz="2200" kern="1200">
                <a:solidFill>
                  <a:schemeClr val="lt1"/>
                </a:solidFill>
                <a:latin typeface="+mn-lt"/>
                <a:ea typeface="+mn-ea"/>
                <a:cs typeface="+mn-cs"/>
              </a:defRPr>
            </a:lvl2pPr>
            <a:lvl3pPr marL="914400" algn="ctr" rtl="0" fontAlgn="base">
              <a:spcBef>
                <a:spcPct val="0"/>
              </a:spcBef>
              <a:spcAft>
                <a:spcPct val="0"/>
              </a:spcAft>
              <a:defRPr sz="2200" kern="1200">
                <a:solidFill>
                  <a:schemeClr val="lt1"/>
                </a:solidFill>
                <a:latin typeface="+mn-lt"/>
                <a:ea typeface="+mn-ea"/>
                <a:cs typeface="+mn-cs"/>
              </a:defRPr>
            </a:lvl3pPr>
            <a:lvl4pPr marL="1371600" algn="ctr" rtl="0" fontAlgn="base">
              <a:spcBef>
                <a:spcPct val="0"/>
              </a:spcBef>
              <a:spcAft>
                <a:spcPct val="0"/>
              </a:spcAft>
              <a:defRPr sz="2200" kern="1200">
                <a:solidFill>
                  <a:schemeClr val="lt1"/>
                </a:solidFill>
                <a:latin typeface="+mn-lt"/>
                <a:ea typeface="+mn-ea"/>
                <a:cs typeface="+mn-cs"/>
              </a:defRPr>
            </a:lvl4pPr>
            <a:lvl5pPr marL="1828800" algn="ctr" rtl="0" fontAlgn="base">
              <a:spcBef>
                <a:spcPct val="0"/>
              </a:spcBef>
              <a:spcAft>
                <a:spcPct val="0"/>
              </a:spcAft>
              <a:defRPr sz="2200" kern="1200">
                <a:solidFill>
                  <a:schemeClr val="lt1"/>
                </a:solidFill>
                <a:latin typeface="+mn-lt"/>
                <a:ea typeface="+mn-ea"/>
                <a:cs typeface="+mn-cs"/>
              </a:defRPr>
            </a:lvl5pPr>
            <a:lvl6pPr marL="2286000" algn="l" defTabSz="914400" rtl="0" eaLnBrk="1" latinLnBrk="0" hangingPunct="1">
              <a:defRPr sz="2200" kern="1200">
                <a:solidFill>
                  <a:schemeClr val="lt1"/>
                </a:solidFill>
                <a:latin typeface="+mn-lt"/>
                <a:ea typeface="+mn-ea"/>
                <a:cs typeface="+mn-cs"/>
              </a:defRPr>
            </a:lvl6pPr>
            <a:lvl7pPr marL="2743200" algn="l" defTabSz="914400" rtl="0" eaLnBrk="1" latinLnBrk="0" hangingPunct="1">
              <a:defRPr sz="2200" kern="1200">
                <a:solidFill>
                  <a:schemeClr val="lt1"/>
                </a:solidFill>
                <a:latin typeface="+mn-lt"/>
                <a:ea typeface="+mn-ea"/>
                <a:cs typeface="+mn-cs"/>
              </a:defRPr>
            </a:lvl7pPr>
            <a:lvl8pPr marL="3200400" algn="l" defTabSz="914400" rtl="0" eaLnBrk="1" latinLnBrk="0" hangingPunct="1">
              <a:defRPr sz="2200" kern="1200">
                <a:solidFill>
                  <a:schemeClr val="lt1"/>
                </a:solidFill>
                <a:latin typeface="+mn-lt"/>
                <a:ea typeface="+mn-ea"/>
                <a:cs typeface="+mn-cs"/>
              </a:defRPr>
            </a:lvl8pPr>
            <a:lvl9pPr marL="3657600" algn="l" defTabSz="914400" rtl="0" eaLnBrk="1" latinLnBrk="0" hangingPunct="1">
              <a:defRPr sz="2200"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Generated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11" name="TextBox 9"/>
          <p:cNvSpPr txBox="1"/>
          <p:nvPr/>
        </p:nvSpPr>
        <p:spPr>
          <a:xfrm>
            <a:off x="1419838" y="4648200"/>
            <a:ext cx="1316386" cy="769441"/>
          </a:xfrm>
          <a:prstGeom prst="rect">
            <a:avLst/>
          </a:prstGeom>
          <a:noFill/>
        </p:spPr>
        <p:txBody>
          <a:bodyPr wrap="none" rtlCol="0">
            <a:spAutoFit/>
          </a:bodyPr>
          <a:ls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a:lstStyle>
          <a:p>
            <a:pPr algn="l"/>
            <a:r>
              <a:rPr lang="en-US" dirty="0" smtClean="0">
                <a:solidFill>
                  <a:schemeClr val="bg1">
                    <a:lumMod val="50000"/>
                  </a:schemeClr>
                </a:solidFill>
              </a:rPr>
              <a:t>Model</a:t>
            </a:r>
          </a:p>
          <a:p>
            <a:pPr algn="l"/>
            <a:r>
              <a:rPr lang="en-US" dirty="0" smtClean="0">
                <a:solidFill>
                  <a:schemeClr val="bg1">
                    <a:lumMod val="50000"/>
                  </a:schemeClr>
                </a:solidFill>
              </a:rPr>
              <a:t>First (v4)</a:t>
            </a:r>
            <a:endParaRPr lang="en-US" dirty="0">
              <a:solidFill>
                <a:schemeClr val="bg1">
                  <a:lumMod val="50000"/>
                </a:schemeClr>
              </a:solidFill>
            </a:endParaRPr>
          </a:p>
        </p:txBody>
      </p:sp>
    </p:spTree>
    <p:extLst>
      <p:ext uri="{BB962C8B-B14F-4D97-AF65-F5344CB8AC3E}">
        <p14:creationId xmlns:p14="http://schemas.microsoft.com/office/powerpoint/2010/main" val="4675008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ADO.NET Entity Framework</a:t>
            </a:r>
            <a:endParaRPr lang="en-US" dirty="0"/>
          </a:p>
        </p:txBody>
      </p:sp>
      <p:sp>
        <p:nvSpPr>
          <p:cNvPr id="3" name="Text Placeholder 2"/>
          <p:cNvSpPr>
            <a:spLocks noGrp="1"/>
          </p:cNvSpPr>
          <p:nvPr>
            <p:ph type="body" idx="1"/>
          </p:nvPr>
        </p:nvSpPr>
        <p:spPr/>
        <p:txBody>
          <a:bodyPr/>
          <a:lstStyle/>
          <a:p>
            <a:r>
              <a:rPr lang="en-US" dirty="0" smtClean="0"/>
              <a:t>Demo</a:t>
            </a:r>
            <a:endParaRPr lang="en-US" dirty="0"/>
          </a:p>
        </p:txBody>
      </p:sp>
    </p:spTree>
    <p:extLst>
      <p:ext uri="{BB962C8B-B14F-4D97-AF65-F5344CB8AC3E}">
        <p14:creationId xmlns:p14="http://schemas.microsoft.com/office/powerpoint/2010/main" val="25825088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Helps people have a better night out</a:t>
            </a:r>
          </a:p>
          <a:p>
            <a:r>
              <a:rPr lang="en-US" dirty="0" smtClean="0"/>
              <a:t>Features</a:t>
            </a:r>
          </a:p>
          <a:p>
            <a:pPr lvl="1"/>
            <a:r>
              <a:rPr lang="en-US" dirty="0" smtClean="0"/>
              <a:t>Search for activities in my area</a:t>
            </a:r>
          </a:p>
          <a:p>
            <a:pPr lvl="1"/>
            <a:r>
              <a:rPr lang="en-US" dirty="0" smtClean="0"/>
              <a:t>View details about activities</a:t>
            </a:r>
          </a:p>
          <a:p>
            <a:pPr lvl="1"/>
            <a:r>
              <a:rPr lang="en-US" dirty="0" smtClean="0"/>
              <a:t>Rate an activity</a:t>
            </a:r>
          </a:p>
          <a:p>
            <a:r>
              <a:rPr lang="en-US" dirty="0" smtClean="0"/>
              <a:t>What you are going to see today</a:t>
            </a:r>
          </a:p>
          <a:p>
            <a:pPr lvl="1"/>
            <a:r>
              <a:rPr lang="en-US" dirty="0" smtClean="0"/>
              <a:t>Adding Entity Framework </a:t>
            </a:r>
          </a:p>
          <a:p>
            <a:pPr lvl="1"/>
            <a:r>
              <a:rPr lang="en-US" dirty="0" smtClean="0"/>
              <a:t>Adding HTML Helpers and Validation</a:t>
            </a:r>
          </a:p>
          <a:p>
            <a:pPr lvl="1"/>
            <a:r>
              <a:rPr lang="en-US" dirty="0" smtClean="0"/>
              <a:t>Using </a:t>
            </a:r>
            <a:r>
              <a:rPr lang="en-US" dirty="0" err="1" smtClean="0"/>
              <a:t>jQuery</a:t>
            </a:r>
            <a:r>
              <a:rPr lang="en-US" dirty="0" smtClean="0"/>
              <a:t> for interactivity</a:t>
            </a:r>
          </a:p>
          <a:p>
            <a:pPr lvl="1"/>
            <a:r>
              <a:rPr lang="en-US" dirty="0" smtClean="0"/>
              <a:t>Deploying the app</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Introducing “Plan My Night”</a:t>
            </a:r>
            <a:endParaRPr lang="en-US" dirty="0"/>
          </a:p>
        </p:txBody>
      </p:sp>
    </p:spTree>
    <p:extLst>
      <p:ext uri="{BB962C8B-B14F-4D97-AF65-F5344CB8AC3E}">
        <p14:creationId xmlns:p14="http://schemas.microsoft.com/office/powerpoint/2010/main" val="7641365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3" cstate="print">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blip>
          <a:srcRect/>
          <a:stretch>
            <a:fillRect/>
          </a:stretch>
        </p:blipFill>
        <p:spPr bwMode="auto">
          <a:xfrm>
            <a:off x="2362200" y="1600200"/>
            <a:ext cx="4724400" cy="425196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Entity Framework</a:t>
            </a:r>
            <a:endParaRPr lang="en-US" dirty="0"/>
          </a:p>
        </p:txBody>
      </p:sp>
    </p:spTree>
    <p:extLst>
      <p:ext uri="{BB962C8B-B14F-4D97-AF65-F5344CB8AC3E}">
        <p14:creationId xmlns:p14="http://schemas.microsoft.com/office/powerpoint/2010/main" val="12066379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Exploring Plan My Night</a:t>
            </a:r>
          </a:p>
          <a:p>
            <a:r>
              <a:rPr lang="en-US" dirty="0" smtClean="0"/>
              <a:t>Using </a:t>
            </a:r>
            <a:r>
              <a:rPr lang="en-US" smtClean="0"/>
              <a:t>Entity Framework</a:t>
            </a:r>
            <a:endParaRPr lang="en-US" dirty="0"/>
          </a:p>
        </p:txBody>
      </p:sp>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32369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ASP.NET MVC</a:t>
            </a:r>
          </a:p>
          <a:p>
            <a:r>
              <a:rPr lang="en-US" dirty="0" smtClean="0"/>
              <a:t>Entity Framework </a:t>
            </a:r>
          </a:p>
          <a:p>
            <a:r>
              <a:rPr lang="en-US" dirty="0" smtClean="0"/>
              <a:t>Plan My Night</a:t>
            </a:r>
          </a:p>
          <a:p>
            <a:pPr lvl="1"/>
            <a:r>
              <a:rPr lang="en-US" dirty="0" smtClean="0"/>
              <a:t>Adding the data layer using Entity Framework</a:t>
            </a:r>
          </a:p>
          <a:p>
            <a:endParaRPr lang="en-US" dirty="0" smtClean="0"/>
          </a:p>
          <a:p>
            <a:r>
              <a:rPr lang="en-US" smtClean="0"/>
              <a:t>Later…</a:t>
            </a:r>
            <a:endParaRPr lang="en-US" dirty="0"/>
          </a:p>
          <a:p>
            <a:pPr lvl="1"/>
            <a:r>
              <a:rPr lang="en-US" sz="2400" dirty="0" smtClean="0"/>
              <a:t>Leveraging HTML Helpers</a:t>
            </a:r>
          </a:p>
          <a:p>
            <a:pPr lvl="1"/>
            <a:r>
              <a:rPr lang="en-US" sz="2400" dirty="0" smtClean="0"/>
              <a:t>Adding </a:t>
            </a:r>
            <a:r>
              <a:rPr lang="en-US" sz="2400" dirty="0"/>
              <a:t>validation to our </a:t>
            </a:r>
            <a:r>
              <a:rPr lang="en-US" sz="2400" dirty="0" smtClean="0"/>
              <a:t>model</a:t>
            </a:r>
            <a:endParaRPr lang="en-US" dirty="0" smtClean="0"/>
          </a:p>
        </p:txBody>
      </p:sp>
      <p:sp>
        <p:nvSpPr>
          <p:cNvPr id="3" name="Title 2"/>
          <p:cNvSpPr>
            <a:spLocks noGrp="1"/>
          </p:cNvSpPr>
          <p:nvPr>
            <p:ph type="title"/>
          </p:nvPr>
        </p:nvSpPr>
        <p:spPr/>
        <p:txBody>
          <a:bodyPr/>
          <a:lstStyle/>
          <a:p>
            <a:r>
              <a:rPr lang="en-US" dirty="0" smtClean="0"/>
              <a:t>Summary </a:t>
            </a:r>
            <a:endParaRPr lang="en-US" dirty="0"/>
          </a:p>
        </p:txBody>
      </p:sp>
    </p:spTree>
    <p:extLst>
      <p:ext uri="{BB962C8B-B14F-4D97-AF65-F5344CB8AC3E}">
        <p14:creationId xmlns:p14="http://schemas.microsoft.com/office/powerpoint/2010/main" val="22672804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r>
              <a:rPr lang="en-US" dirty="0" smtClean="0"/>
              <a:t>MVC Music Store (recommended)</a:t>
            </a:r>
          </a:p>
          <a:p>
            <a:pPr lvl="1"/>
            <a:r>
              <a:rPr lang="en-US" dirty="0">
                <a:hlinkClick r:id="rId2"/>
              </a:rPr>
              <a:t>http://mvcmusicstore.codeplex.com</a:t>
            </a:r>
            <a:r>
              <a:rPr lang="en-US" dirty="0" smtClean="0">
                <a:hlinkClick r:id="rId2"/>
              </a:rPr>
              <a:t>/</a:t>
            </a:r>
            <a:endParaRPr lang="en-US" dirty="0" smtClean="0"/>
          </a:p>
          <a:p>
            <a:pPr lvl="1"/>
            <a:r>
              <a:rPr lang="en-US" dirty="0" smtClean="0"/>
              <a:t>Follow the PDF included in the download</a:t>
            </a:r>
            <a:endParaRPr lang="en-US" dirty="0"/>
          </a:p>
          <a:p>
            <a:r>
              <a:rPr lang="en-US" dirty="0" smtClean="0"/>
              <a:t>Plan My Night</a:t>
            </a:r>
          </a:p>
          <a:p>
            <a:pPr lvl="1"/>
            <a:r>
              <a:rPr lang="en-US" dirty="0" smtClean="0"/>
              <a:t>Visual Studio 2010 Training Kit</a:t>
            </a:r>
          </a:p>
          <a:p>
            <a:pPr lvl="1"/>
            <a:r>
              <a:rPr lang="en-US" dirty="0">
                <a:hlinkClick r:id="rId3"/>
              </a:rPr>
              <a:t>http://</a:t>
            </a:r>
            <a:r>
              <a:rPr lang="en-US" dirty="0" smtClean="0">
                <a:hlinkClick r:id="rId3"/>
              </a:rPr>
              <a:t>bit.ly/vs2010trainingkit</a:t>
            </a:r>
            <a:endParaRPr lang="en-US" dirty="0" smtClean="0"/>
          </a:p>
          <a:p>
            <a:pPr lvl="1"/>
            <a:r>
              <a:rPr lang="en-US" dirty="0"/>
              <a:t>VS2010TrainingKit\Labs\BuildingRichWebAppMVC2</a:t>
            </a:r>
            <a:endParaRPr lang="en-US" sz="3200" dirty="0" smtClean="0"/>
          </a:p>
          <a:p>
            <a:r>
              <a:rPr lang="en-US" dirty="0" smtClean="0"/>
              <a:t>See me for DVD or USB drive if needed</a:t>
            </a:r>
          </a:p>
          <a:p>
            <a:pPr lvl="1"/>
            <a:endParaRPr lang="en-US" dirty="0"/>
          </a:p>
        </p:txBody>
      </p:sp>
    </p:spTree>
    <p:extLst>
      <p:ext uri="{BB962C8B-B14F-4D97-AF65-F5344CB8AC3E}">
        <p14:creationId xmlns:p14="http://schemas.microsoft.com/office/powerpoint/2010/main" val="14965720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3567</TotalTime>
  <Words>742</Words>
  <Application>Microsoft Office PowerPoint</Application>
  <PresentationFormat>On-screen Show (4:3)</PresentationFormat>
  <Paragraphs>169</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Working with data</vt:lpstr>
      <vt:lpstr>Agenda</vt:lpstr>
      <vt:lpstr>ADO.NET Entity Framework</vt:lpstr>
      <vt:lpstr>ADO.NET Entity Framework</vt:lpstr>
      <vt:lpstr>Introducing “Plan My Night”</vt:lpstr>
      <vt:lpstr>Entity Framework</vt:lpstr>
      <vt:lpstr>Demo</vt:lpstr>
      <vt:lpstr>Summary </vt:lpstr>
      <vt:lpstr>Labs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27</cp:revision>
  <dcterms:created xsi:type="dcterms:W3CDTF">2010-06-17T18:01:16Z</dcterms:created>
  <dcterms:modified xsi:type="dcterms:W3CDTF">2010-06-22T20:56:44Z</dcterms:modified>
</cp:coreProperties>
</file>