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1"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Senior" initials="J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13" autoAdjust="0"/>
  </p:normalViewPr>
  <p:slideViewPr>
    <p:cSldViewPr>
      <p:cViewPr>
        <p:scale>
          <a:sx n="70" d="100"/>
          <a:sy n="70" d="100"/>
        </p:scale>
        <p:origin x="-11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1F15AE-C42A-4443-AB54-3F0B8939F2BD}" type="datetimeFigureOut">
              <a:rPr lang="en-US" smtClean="0"/>
              <a:t>6/19/2010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58C5FC-E1FD-47D9-A7B1-4EEAE3DC1EA0}" type="slidenum">
              <a:rPr lang="en-US" smtClean="0"/>
              <a:t>‹#›</a:t>
            </a:fld>
            <a:endParaRPr lang="en-US"/>
          </a:p>
        </p:txBody>
      </p:sp>
    </p:spTree>
    <p:extLst>
      <p:ext uri="{BB962C8B-B14F-4D97-AF65-F5344CB8AC3E}">
        <p14:creationId xmlns:p14="http://schemas.microsoft.com/office/powerpoint/2010/main" val="355313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Estimate</a:t>
            </a:r>
            <a:r>
              <a:rPr lang="en-US" u="sng" baseline="0" dirty="0" smtClean="0"/>
              <a:t>d Time:</a:t>
            </a:r>
            <a:r>
              <a:rPr lang="en-US" u="none" baseline="0" dirty="0" smtClean="0"/>
              <a:t> 2 </a:t>
            </a:r>
            <a:r>
              <a:rPr lang="en-US" u="none" baseline="0" dirty="0" err="1" smtClean="0"/>
              <a:t>mins</a:t>
            </a:r>
            <a:endParaRPr lang="en-US"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Welcome back to the</a:t>
            </a:r>
            <a:r>
              <a:rPr lang="en-US" u="none" baseline="0" dirty="0" smtClean="0"/>
              <a:t> second part of this 3-part series where we look at how you can build a rich web application with the Microsoft Web Platform. We all remember the ASP.NET MVC Values…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dirty="0" smtClean="0"/>
              <a:t>In the last part, we explored the fundamentals of ASP.NET MVC and how it provides a separation of concerns and create clean and simple testable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We</a:t>
            </a:r>
            <a:r>
              <a:rPr lang="en-US" u="none" baseline="0" dirty="0" smtClean="0"/>
              <a:t> also understood how the Entity Framework can manage the data-tier of our applications with ease.</a:t>
            </a:r>
            <a:endParaRPr lang="en-US" u="none"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2</a:t>
            </a:fld>
            <a:endParaRPr lang="en-US"/>
          </a:p>
        </p:txBody>
      </p:sp>
    </p:spTree>
    <p:extLst>
      <p:ext uri="{BB962C8B-B14F-4D97-AF65-F5344CB8AC3E}">
        <p14:creationId xmlns:p14="http://schemas.microsoft.com/office/powerpoint/2010/main" val="143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a:t>
            </a:r>
            <a:r>
              <a:rPr lang="en-US" dirty="0" err="1" smtClean="0"/>
              <a:t>mins</a:t>
            </a:r>
            <a:endParaRPr lang="en-US" dirty="0" smtClean="0"/>
          </a:p>
          <a:p>
            <a:endParaRPr lang="en-US" dirty="0" smtClean="0"/>
          </a:p>
          <a:p>
            <a:r>
              <a:rPr lang="en-US" dirty="0" smtClean="0"/>
              <a:t>Once</a:t>
            </a:r>
            <a:r>
              <a:rPr lang="en-US" baseline="0" dirty="0" smtClean="0"/>
              <a:t> you have models defined in your application you can annotate them with metadata in order to ensure they are rendered and behave in a reliable way throughout the entire app.  </a:t>
            </a:r>
          </a:p>
          <a:p>
            <a:endParaRPr lang="en-US" baseline="0" dirty="0" smtClean="0"/>
          </a:p>
          <a:p>
            <a:r>
              <a:rPr lang="en-US" baseline="0" dirty="0" smtClean="0"/>
              <a:t>In this example we define how this property </a:t>
            </a:r>
            <a:r>
              <a:rPr lang="en-US" baseline="0" dirty="0" err="1" smtClean="0"/>
              <a:t>EmailAddress</a:t>
            </a:r>
            <a:r>
              <a:rPr lang="en-US" baseline="0" dirty="0" smtClean="0"/>
              <a:t> should be displayed to the user.  This information is used by HTML Helpers when displaying the label for the property and ensures that the </a:t>
            </a:r>
            <a:r>
              <a:rPr lang="en-US" baseline="0" dirty="0" err="1" smtClean="0"/>
              <a:t>DisplayName</a:t>
            </a:r>
            <a:r>
              <a:rPr lang="en-US" baseline="0" dirty="0" smtClean="0"/>
              <a:t> is used for instead of the default property name.  We’ve also defined the data type as </a:t>
            </a:r>
            <a:r>
              <a:rPr lang="en-US" baseline="0" dirty="0" err="1" smtClean="0"/>
              <a:t>EmailAddress</a:t>
            </a:r>
            <a:r>
              <a:rPr lang="en-US" baseline="0" dirty="0" smtClean="0"/>
              <a:t> which means a specific template will be used to render a link with “mailto” already applied.</a:t>
            </a:r>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11</a:t>
            </a:fld>
            <a:endParaRPr lang="en-US"/>
          </a:p>
        </p:txBody>
      </p:sp>
    </p:spTree>
    <p:extLst>
      <p:ext uri="{BB962C8B-B14F-4D97-AF65-F5344CB8AC3E}">
        <p14:creationId xmlns:p14="http://schemas.microsoft.com/office/powerpoint/2010/main" val="271887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baseline="0" dirty="0" smtClean="0"/>
              <a:t>: 2 </a:t>
            </a:r>
            <a:r>
              <a:rPr lang="en-US" baseline="0" dirty="0" err="1" smtClean="0"/>
              <a:t>mins</a:t>
            </a:r>
            <a:endParaRPr lang="en-US" baseline="0" dirty="0" smtClean="0"/>
          </a:p>
          <a:p>
            <a:endParaRPr lang="en-US" baseline="0" dirty="0" smtClean="0"/>
          </a:p>
          <a:p>
            <a:r>
              <a:rPr lang="en-US" dirty="0" smtClean="0"/>
              <a:t>There are a number of </a:t>
            </a:r>
            <a:r>
              <a:rPr lang="en-US" dirty="0" err="1" smtClean="0"/>
              <a:t>DataAnnotations</a:t>
            </a:r>
            <a:r>
              <a:rPr lang="en-US" baseline="0" dirty="0" smtClean="0"/>
              <a:t> that you will find useful when building your applications.  These include:</a:t>
            </a:r>
          </a:p>
          <a:p>
            <a:endParaRPr lang="en-US" baseline="0" dirty="0" smtClean="0"/>
          </a:p>
          <a:p>
            <a:r>
              <a:rPr lang="en-US" sz="1200" kern="1200" dirty="0" err="1" smtClean="0">
                <a:solidFill>
                  <a:schemeClr val="tx1"/>
                </a:solidFill>
                <a:effectLst/>
                <a:latin typeface="+mn-lt"/>
                <a:ea typeface="+mn-ea"/>
                <a:cs typeface="+mn-cs"/>
              </a:rPr>
              <a:t>HiddenInputAttribute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Applying this attribute will generate a hidden input when editing this model. By default, it will also hide all the surrounding HTML, unless you set the </a:t>
            </a:r>
            <a:r>
              <a:rPr lang="en-US" sz="1200" kern="1200" dirty="0" err="1" smtClean="0">
                <a:solidFill>
                  <a:schemeClr val="tx1"/>
                </a:solidFill>
                <a:effectLst/>
                <a:latin typeface="+mn-lt"/>
                <a:ea typeface="+mn-ea"/>
                <a:cs typeface="+mn-cs"/>
              </a:rPr>
              <a:t>DisplayValue</a:t>
            </a:r>
            <a:r>
              <a:rPr lang="en-US" sz="1200" kern="1200" dirty="0" smtClean="0">
                <a:solidFill>
                  <a:schemeClr val="tx1"/>
                </a:solidFill>
                <a:effectLst/>
                <a:latin typeface="+mn-lt"/>
                <a:ea typeface="+mn-ea"/>
                <a:cs typeface="+mn-cs"/>
              </a:rPr>
              <a:t> flag to be true; in this case, it will generate both a displayed value (with its surrounding HTML) and the hidden input. In addition to setting </a:t>
            </a:r>
            <a:r>
              <a:rPr lang="en-US" sz="1200" kern="1200" dirty="0" err="1" smtClean="0">
                <a:solidFill>
                  <a:schemeClr val="tx1"/>
                </a:solidFill>
                <a:effectLst/>
                <a:latin typeface="+mn-lt"/>
                <a:ea typeface="+mn-ea"/>
                <a:cs typeface="+mn-cs"/>
              </a:rPr>
              <a:t>HideSurroundHtml</a:t>
            </a:r>
            <a:r>
              <a:rPr lang="en-US" sz="1200" kern="1200" dirty="0" smtClean="0">
                <a:solidFill>
                  <a:schemeClr val="tx1"/>
                </a:solidFill>
                <a:effectLst/>
                <a:latin typeface="+mn-lt"/>
                <a:ea typeface="+mn-ea"/>
                <a:cs typeface="+mn-cs"/>
              </a:rPr>
              <a:t>, it also sets a </a:t>
            </a:r>
            <a:r>
              <a:rPr lang="en-US" sz="1200" kern="1200" dirty="0" err="1" smtClean="0">
                <a:solidFill>
                  <a:schemeClr val="tx1"/>
                </a:solidFill>
                <a:effectLst/>
                <a:latin typeface="+mn-lt"/>
                <a:ea typeface="+mn-ea"/>
                <a:cs typeface="+mn-cs"/>
              </a:rPr>
              <a:t>TemplateHint</a:t>
            </a:r>
            <a:r>
              <a:rPr lang="en-US" sz="1200" kern="1200" dirty="0" smtClean="0">
                <a:solidFill>
                  <a:schemeClr val="tx1"/>
                </a:solidFill>
                <a:effectLst/>
                <a:latin typeface="+mn-lt"/>
                <a:ea typeface="+mn-ea"/>
                <a:cs typeface="+mn-cs"/>
              </a:rPr>
              <a:t> of “</a:t>
            </a:r>
            <a:r>
              <a:rPr lang="en-US" sz="1200" kern="1200" dirty="0" err="1" smtClean="0">
                <a:solidFill>
                  <a:schemeClr val="tx1"/>
                </a:solidFill>
                <a:effectLst/>
                <a:latin typeface="+mn-lt"/>
                <a:ea typeface="+mn-ea"/>
                <a:cs typeface="+mn-cs"/>
              </a:rPr>
              <a:t>HiddenInput</a:t>
            </a:r>
            <a:r>
              <a:rPr lang="en-US" sz="1200" kern="1200" dirty="0" smtClean="0">
                <a:solidFill>
                  <a:schemeClr val="tx1"/>
                </a:solidFill>
                <a:effectLst/>
                <a:latin typeface="+mn-lt"/>
                <a:ea typeface="+mn-ea"/>
                <a:cs typeface="+mn-cs"/>
              </a:rPr>
              <a:t>” (which can be overridden with [</a:t>
            </a:r>
            <a:r>
              <a:rPr lang="en-US" sz="1200" kern="1200" dirty="0" err="1" smtClean="0">
                <a:solidFill>
                  <a:schemeClr val="tx1"/>
                </a:solidFill>
                <a:effectLst/>
                <a:latin typeface="+mn-lt"/>
                <a:ea typeface="+mn-ea"/>
                <a:cs typeface="+mn-cs"/>
              </a:rPr>
              <a:t>UIHint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UIHintAttribute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will set the </a:t>
            </a:r>
            <a:r>
              <a:rPr lang="en-US" sz="1200" kern="1200" dirty="0" err="1" smtClean="0">
                <a:solidFill>
                  <a:schemeClr val="tx1"/>
                </a:solidFill>
                <a:effectLst/>
                <a:latin typeface="+mn-lt"/>
                <a:ea typeface="+mn-ea"/>
                <a:cs typeface="+mn-cs"/>
              </a:rPr>
              <a:t>TemplateHint</a:t>
            </a:r>
            <a:r>
              <a:rPr lang="en-US" sz="1200" kern="1200" dirty="0" smtClean="0">
                <a:solidFill>
                  <a:schemeClr val="tx1"/>
                </a:solidFill>
                <a:effectLst/>
                <a:latin typeface="+mn-lt"/>
                <a:ea typeface="+mn-ea"/>
                <a:cs typeface="+mn-cs"/>
              </a:rPr>
              <a:t> property with the name of the UI hint. We first look for a </a:t>
            </a:r>
            <a:r>
              <a:rPr lang="en-US" sz="1200" kern="1200" dirty="0" err="1" smtClean="0">
                <a:solidFill>
                  <a:schemeClr val="tx1"/>
                </a:solidFill>
                <a:effectLst/>
                <a:latin typeface="+mn-lt"/>
                <a:ea typeface="+mn-ea"/>
                <a:cs typeface="+mn-cs"/>
              </a:rPr>
              <a:t>PresentationLayer</a:t>
            </a:r>
            <a:r>
              <a:rPr lang="en-US" sz="1200" kern="1200" dirty="0" smtClean="0">
                <a:solidFill>
                  <a:schemeClr val="tx1"/>
                </a:solidFill>
                <a:effectLst/>
                <a:latin typeface="+mn-lt"/>
                <a:ea typeface="+mn-ea"/>
                <a:cs typeface="+mn-cs"/>
              </a:rPr>
              <a:t> type of “MVC”, and if there isn’t one, look for an empty or null </a:t>
            </a:r>
            <a:r>
              <a:rPr lang="en-US" sz="1200" kern="1200" dirty="0" err="1" smtClean="0">
                <a:solidFill>
                  <a:schemeClr val="tx1"/>
                </a:solidFill>
                <a:effectLst/>
                <a:latin typeface="+mn-lt"/>
                <a:ea typeface="+mn-ea"/>
                <a:cs typeface="+mn-cs"/>
              </a:rPr>
              <a:t>PresentationLayer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DataTypeAttribute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will set the </a:t>
            </a:r>
            <a:r>
              <a:rPr lang="en-US" sz="1200" kern="1200" dirty="0" err="1" smtClean="0">
                <a:solidFill>
                  <a:schemeClr val="tx1"/>
                </a:solidFill>
                <a:effectLst/>
                <a:latin typeface="+mn-lt"/>
                <a:ea typeface="+mn-ea"/>
                <a:cs typeface="+mn-cs"/>
              </a:rPr>
              <a:t>DataTypeName</a:t>
            </a:r>
            <a:r>
              <a:rPr lang="en-US" sz="1200" kern="1200" dirty="0" smtClean="0">
                <a:solidFill>
                  <a:schemeClr val="tx1"/>
                </a:solidFill>
                <a:effectLst/>
                <a:latin typeface="+mn-lt"/>
                <a:ea typeface="+mn-ea"/>
                <a:cs typeface="+mn-cs"/>
              </a:rPr>
              <a:t> property. You can use this provide custom validation logic that is associated with a data type that you define.</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ReadOnlyAttribute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will set the </a:t>
            </a:r>
            <a:r>
              <a:rPr lang="en-US" sz="1200" kern="1200" dirty="0" err="1" smtClean="0">
                <a:solidFill>
                  <a:schemeClr val="tx1"/>
                </a:solidFill>
                <a:effectLst/>
                <a:latin typeface="+mn-lt"/>
                <a:ea typeface="+mn-ea"/>
                <a:cs typeface="+mn-cs"/>
              </a:rPr>
              <a:t>IsReadOnly</a:t>
            </a:r>
            <a:r>
              <a:rPr lang="en-US" sz="1200" kern="1200" dirty="0" smtClean="0">
                <a:solidFill>
                  <a:schemeClr val="tx1"/>
                </a:solidFill>
                <a:effectLst/>
                <a:latin typeface="+mn-lt"/>
                <a:ea typeface="+mn-ea"/>
                <a:cs typeface="+mn-cs"/>
              </a:rPr>
              <a:t> property. Note that because we use Type descriptors, any property without a public setter will have the [</a:t>
            </a:r>
            <a:r>
              <a:rPr lang="en-US" sz="1200" kern="1200" dirty="0" err="1" smtClean="0">
                <a:solidFill>
                  <a:schemeClr val="tx1"/>
                </a:solidFill>
                <a:effectLst/>
                <a:latin typeface="+mn-lt"/>
                <a:ea typeface="+mn-ea"/>
                <a:cs typeface="+mn-cs"/>
              </a:rPr>
              <a:t>ReadOnly</a:t>
            </a:r>
            <a:r>
              <a:rPr lang="en-US" sz="1200" kern="1200" dirty="0" smtClean="0">
                <a:solidFill>
                  <a:schemeClr val="tx1"/>
                </a:solidFill>
                <a:effectLst/>
                <a:latin typeface="+mn-lt"/>
                <a:ea typeface="+mn-ea"/>
                <a:cs typeface="+mn-cs"/>
              </a:rPr>
              <a:t>] attribute automatically.</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DisplayFormatAttribute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Setting </a:t>
            </a:r>
            <a:r>
              <a:rPr lang="en-US" sz="1200" kern="1200" dirty="0" err="1" smtClean="0">
                <a:solidFill>
                  <a:schemeClr val="tx1"/>
                </a:solidFill>
                <a:effectLst/>
                <a:latin typeface="+mn-lt"/>
                <a:ea typeface="+mn-ea"/>
                <a:cs typeface="+mn-cs"/>
              </a:rPr>
              <a:t>NullDisplayText</a:t>
            </a:r>
            <a:r>
              <a:rPr lang="en-US" sz="1200" kern="1200" dirty="0" smtClean="0">
                <a:solidFill>
                  <a:schemeClr val="tx1"/>
                </a:solidFill>
                <a:effectLst/>
                <a:latin typeface="+mn-lt"/>
                <a:ea typeface="+mn-ea"/>
                <a:cs typeface="+mn-cs"/>
              </a:rPr>
              <a:t> on this attribute sets </a:t>
            </a:r>
            <a:r>
              <a:rPr lang="en-US" sz="1200" kern="1200" dirty="0" err="1" smtClean="0">
                <a:solidFill>
                  <a:schemeClr val="tx1"/>
                </a:solidFill>
                <a:effectLst/>
                <a:latin typeface="+mn-lt"/>
                <a:ea typeface="+mn-ea"/>
                <a:cs typeface="+mn-cs"/>
              </a:rPr>
              <a:t>NullDisplayText</a:t>
            </a:r>
            <a:r>
              <a:rPr lang="en-US" sz="1200" kern="1200" dirty="0" smtClean="0">
                <a:solidFill>
                  <a:schemeClr val="tx1"/>
                </a:solidFill>
                <a:effectLst/>
                <a:latin typeface="+mn-lt"/>
                <a:ea typeface="+mn-ea"/>
                <a:cs typeface="+mn-cs"/>
              </a:rPr>
              <a:t> on model metadata. Setting </a:t>
            </a:r>
            <a:r>
              <a:rPr lang="en-US" sz="1200" kern="1200" dirty="0" err="1" smtClean="0">
                <a:solidFill>
                  <a:schemeClr val="tx1"/>
                </a:solidFill>
                <a:effectLst/>
                <a:latin typeface="+mn-lt"/>
                <a:ea typeface="+mn-ea"/>
                <a:cs typeface="+mn-cs"/>
              </a:rPr>
              <a:t>DataFormatString</a:t>
            </a:r>
            <a:r>
              <a:rPr lang="en-US" sz="1200" kern="1200" dirty="0" smtClean="0">
                <a:solidFill>
                  <a:schemeClr val="tx1"/>
                </a:solidFill>
                <a:effectLst/>
                <a:latin typeface="+mn-lt"/>
                <a:ea typeface="+mn-ea"/>
                <a:cs typeface="+mn-cs"/>
              </a:rPr>
              <a:t> will set </a:t>
            </a:r>
            <a:r>
              <a:rPr lang="en-US" sz="1200" kern="1200" dirty="0" err="1" smtClean="0">
                <a:solidFill>
                  <a:schemeClr val="tx1"/>
                </a:solidFill>
                <a:effectLst/>
                <a:latin typeface="+mn-lt"/>
                <a:ea typeface="+mn-ea"/>
                <a:cs typeface="+mn-cs"/>
              </a:rPr>
              <a:t>DisplayFormatString</a:t>
            </a:r>
            <a:r>
              <a:rPr lang="en-US" sz="1200" kern="1200" dirty="0" smtClean="0">
                <a:solidFill>
                  <a:schemeClr val="tx1"/>
                </a:solidFill>
                <a:effectLst/>
                <a:latin typeface="+mn-lt"/>
                <a:ea typeface="+mn-ea"/>
                <a:cs typeface="+mn-cs"/>
              </a:rPr>
              <a:t> on model metadata; if </a:t>
            </a:r>
            <a:r>
              <a:rPr lang="en-US" sz="1200" kern="1200" dirty="0" err="1" smtClean="0">
                <a:solidFill>
                  <a:schemeClr val="tx1"/>
                </a:solidFill>
                <a:effectLst/>
                <a:latin typeface="+mn-lt"/>
                <a:ea typeface="+mn-ea"/>
                <a:cs typeface="+mn-cs"/>
              </a:rPr>
              <a:t>ApplyFormatInEditMode</a:t>
            </a:r>
            <a:r>
              <a:rPr lang="en-US" sz="1200" kern="1200" dirty="0" smtClean="0">
                <a:solidFill>
                  <a:schemeClr val="tx1"/>
                </a:solidFill>
                <a:effectLst/>
                <a:latin typeface="+mn-lt"/>
                <a:ea typeface="+mn-ea"/>
                <a:cs typeface="+mn-cs"/>
              </a:rPr>
              <a:t> is set to true, then it will also set the </a:t>
            </a:r>
            <a:r>
              <a:rPr lang="en-US" sz="1200" kern="1200" dirty="0" err="1" smtClean="0">
                <a:solidFill>
                  <a:schemeClr val="tx1"/>
                </a:solidFill>
                <a:effectLst/>
                <a:latin typeface="+mn-lt"/>
                <a:ea typeface="+mn-ea"/>
                <a:cs typeface="+mn-cs"/>
              </a:rPr>
              <a:t>EditFormatString</a:t>
            </a:r>
            <a:r>
              <a:rPr lang="en-US" sz="1200" kern="1200" dirty="0" smtClean="0">
                <a:solidFill>
                  <a:schemeClr val="tx1"/>
                </a:solidFill>
                <a:effectLst/>
                <a:latin typeface="+mn-lt"/>
                <a:ea typeface="+mn-ea"/>
                <a:cs typeface="+mn-cs"/>
              </a:rPr>
              <a:t> on model metadata. Setting </a:t>
            </a:r>
            <a:r>
              <a:rPr lang="en-US" sz="1200" kern="1200" dirty="0" err="1" smtClean="0">
                <a:solidFill>
                  <a:schemeClr val="tx1"/>
                </a:solidFill>
                <a:effectLst/>
                <a:latin typeface="+mn-lt"/>
                <a:ea typeface="+mn-ea"/>
                <a:cs typeface="+mn-cs"/>
              </a:rPr>
              <a:t>ConvertEmptyStringToNull</a:t>
            </a:r>
            <a:r>
              <a:rPr lang="en-US" sz="1200" kern="1200" dirty="0" smtClean="0">
                <a:solidFill>
                  <a:schemeClr val="tx1"/>
                </a:solidFill>
                <a:effectLst/>
                <a:latin typeface="+mn-lt"/>
                <a:ea typeface="+mn-ea"/>
                <a:cs typeface="+mn-cs"/>
              </a:rPr>
              <a:t> on the attribute will set </a:t>
            </a:r>
            <a:r>
              <a:rPr lang="en-US" sz="1200" kern="1200" dirty="0" err="1" smtClean="0">
                <a:solidFill>
                  <a:schemeClr val="tx1"/>
                </a:solidFill>
                <a:effectLst/>
                <a:latin typeface="+mn-lt"/>
                <a:ea typeface="+mn-ea"/>
                <a:cs typeface="+mn-cs"/>
              </a:rPr>
              <a:t>ConvertEmptyStringToNull</a:t>
            </a:r>
            <a:r>
              <a:rPr lang="en-US" sz="1200" kern="1200" dirty="0" smtClean="0">
                <a:solidFill>
                  <a:schemeClr val="tx1"/>
                </a:solidFill>
                <a:effectLst/>
                <a:latin typeface="+mn-lt"/>
                <a:ea typeface="+mn-ea"/>
                <a:cs typeface="+mn-cs"/>
              </a:rPr>
              <a:t> on model metadata.</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ScaffoldColumnAttribute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will set both the </a:t>
            </a:r>
            <a:r>
              <a:rPr lang="en-US" sz="1200" kern="1200" dirty="0" err="1" smtClean="0">
                <a:solidFill>
                  <a:schemeClr val="tx1"/>
                </a:solidFill>
                <a:effectLst/>
                <a:latin typeface="+mn-lt"/>
                <a:ea typeface="+mn-ea"/>
                <a:cs typeface="+mn-cs"/>
              </a:rPr>
              <a:t>ShowForDisplay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ShowForEdit</a:t>
            </a:r>
            <a:r>
              <a:rPr lang="en-US" sz="1200" kern="1200" dirty="0" smtClean="0">
                <a:solidFill>
                  <a:schemeClr val="tx1"/>
                </a:solidFill>
                <a:effectLst/>
                <a:latin typeface="+mn-lt"/>
                <a:ea typeface="+mn-ea"/>
                <a:cs typeface="+mn-cs"/>
              </a:rPr>
              <a:t> properties.</a:t>
            </a:r>
          </a:p>
          <a:p>
            <a:r>
              <a:rPr lang="en-US" sz="1200" kern="1200" dirty="0" err="1" smtClean="0">
                <a:solidFill>
                  <a:schemeClr val="tx1"/>
                </a:solidFill>
                <a:effectLst/>
                <a:latin typeface="+mn-lt"/>
                <a:ea typeface="+mn-ea"/>
                <a:cs typeface="+mn-cs"/>
              </a:rPr>
              <a:t>DisplayNameAttribute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will set the </a:t>
            </a:r>
            <a:r>
              <a:rPr lang="en-US" sz="1200" kern="1200" dirty="0" err="1" smtClean="0">
                <a:solidFill>
                  <a:schemeClr val="tx1"/>
                </a:solidFill>
                <a:effectLst/>
                <a:latin typeface="+mn-lt"/>
                <a:ea typeface="+mn-ea"/>
                <a:cs typeface="+mn-cs"/>
              </a:rPr>
              <a:t>DisplayName</a:t>
            </a:r>
            <a:r>
              <a:rPr lang="en-US" sz="1200" kern="1200" dirty="0" smtClean="0">
                <a:solidFill>
                  <a:schemeClr val="tx1"/>
                </a:solidFill>
                <a:effectLst/>
                <a:latin typeface="+mn-lt"/>
                <a:ea typeface="+mn-ea"/>
                <a:cs typeface="+mn-cs"/>
              </a:rPr>
              <a:t> property. You’ll use this to override the property names (which often come from database columns with ugly names) so they look presentable in field labels and validation messages.</a:t>
            </a:r>
          </a:p>
          <a:p>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12</a:t>
            </a:fld>
            <a:endParaRPr lang="en-US"/>
          </a:p>
        </p:txBody>
      </p:sp>
    </p:spTree>
    <p:extLst>
      <p:ext uri="{BB962C8B-B14F-4D97-AF65-F5344CB8AC3E}">
        <p14:creationId xmlns:p14="http://schemas.microsoft.com/office/powerpoint/2010/main" val="423152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 </a:t>
            </a:r>
            <a:r>
              <a:rPr lang="en-US" baseline="0" dirty="0" smtClean="0"/>
              <a:t>2 </a:t>
            </a:r>
            <a:r>
              <a:rPr lang="en-US" baseline="0" dirty="0" err="1" smtClean="0"/>
              <a:t>mins</a:t>
            </a:r>
            <a:endParaRPr lang="en-US" baseline="0" dirty="0" smtClean="0"/>
          </a:p>
          <a:p>
            <a:endParaRPr lang="en-US" dirty="0" smtClean="0"/>
          </a:p>
          <a:p>
            <a:r>
              <a:rPr lang="en-US" dirty="0" smtClean="0"/>
              <a:t>When you combine the </a:t>
            </a:r>
            <a:r>
              <a:rPr lang="en-US" dirty="0" err="1" smtClean="0"/>
              <a:t>Templated</a:t>
            </a:r>
            <a:r>
              <a:rPr lang="en-US" dirty="0" smtClean="0"/>
              <a:t> Helpers</a:t>
            </a:r>
            <a:r>
              <a:rPr lang="en-US" baseline="0" dirty="0" smtClean="0"/>
              <a:t> and </a:t>
            </a:r>
            <a:r>
              <a:rPr lang="en-US" dirty="0" smtClean="0"/>
              <a:t>scaffolding</a:t>
            </a:r>
            <a:r>
              <a:rPr lang="en-US" baseline="0" dirty="0" smtClean="0"/>
              <a:t> with a data model that can be extended using metadata, the effect can be very powerful.  In this example we have an </a:t>
            </a:r>
            <a:r>
              <a:rPr lang="en-US" baseline="0" dirty="0" err="1" smtClean="0"/>
              <a:t>EditorForModel</a:t>
            </a:r>
            <a:r>
              <a:rPr lang="en-US" baseline="0" dirty="0" smtClean="0"/>
              <a:t> which is responsible for rendering the </a:t>
            </a:r>
            <a:r>
              <a:rPr lang="en-US" baseline="0" dirty="0" err="1" smtClean="0"/>
              <a:t>LogonModel</a:t>
            </a:r>
            <a:r>
              <a:rPr lang="en-US" baseline="0" dirty="0" smtClean="0"/>
              <a:t>.  Using the </a:t>
            </a:r>
            <a:r>
              <a:rPr lang="en-US" baseline="0" dirty="0" err="1" smtClean="0"/>
              <a:t>DataAnnotations</a:t>
            </a:r>
            <a:r>
              <a:rPr lang="en-US" baseline="0" dirty="0" smtClean="0"/>
              <a:t> on the model we can easily manipulate the default behavior of the Scaffolding and change what is rendered – from labels through to the input element.</a:t>
            </a:r>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13</a:t>
            </a:fld>
            <a:endParaRPr lang="en-US"/>
          </a:p>
        </p:txBody>
      </p:sp>
    </p:spTree>
    <p:extLst>
      <p:ext uri="{BB962C8B-B14F-4D97-AF65-F5344CB8AC3E}">
        <p14:creationId xmlns:p14="http://schemas.microsoft.com/office/powerpoint/2010/main" val="247349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Crib Notes – 003a - Demo Script for HTML Helpers</a:t>
            </a:r>
          </a:p>
          <a:p>
            <a:r>
              <a:rPr lang="en-US" sz="1200" kern="1200" dirty="0" smtClean="0">
                <a:solidFill>
                  <a:schemeClr val="tx1"/>
                </a:solidFill>
                <a:effectLst/>
                <a:latin typeface="+mn-lt"/>
                <a:ea typeface="+mn-ea"/>
                <a:cs typeface="+mn-cs"/>
              </a:rPr>
              <a:t>Estimated Time: 25 </a:t>
            </a:r>
            <a:r>
              <a:rPr lang="en-US" sz="1200" kern="1200" dirty="0" err="1" smtClean="0">
                <a:solidFill>
                  <a:schemeClr val="tx1"/>
                </a:solidFill>
                <a:effectLst/>
                <a:latin typeface="+mn-lt"/>
                <a:ea typeface="+mn-ea"/>
                <a:cs typeface="+mn-cs"/>
              </a:rPr>
              <a:t>mins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Creating a strongly-typed view for editing activities (1m)</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Create Activities / Edit action method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Use this code: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 activity = </a:t>
            </a:r>
            <a:r>
              <a:rPr lang="en-US" sz="1200" kern="1200" dirty="0" err="1" smtClean="0">
                <a:solidFill>
                  <a:schemeClr val="tx1"/>
                </a:solidFill>
                <a:effectLst/>
                <a:latin typeface="+mn-lt"/>
                <a:ea typeface="+mn-ea"/>
                <a:cs typeface="+mn-cs"/>
              </a:rPr>
              <a:t>this.repository.Retrieve</a:t>
            </a:r>
            <a:r>
              <a:rPr lang="en-US" sz="1200" kern="1200" dirty="0" smtClean="0">
                <a:solidFill>
                  <a:schemeClr val="tx1"/>
                </a:solidFill>
                <a:effectLst/>
                <a:latin typeface="+mn-lt"/>
                <a:ea typeface="+mn-ea"/>
                <a:cs typeface="+mn-cs"/>
              </a:rPr>
              <a:t>(id);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Create view (strongly typed to Activity, using Edit template)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Show HTML helpers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Show inherits statement</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ActionLink</a:t>
            </a:r>
            <a:r>
              <a:rPr lang="en-US" sz="1200" kern="1200" dirty="0" smtClean="0">
                <a:solidFill>
                  <a:schemeClr val="tx1"/>
                </a:solidFill>
                <a:effectLst/>
                <a:latin typeface="+mn-lt"/>
                <a:ea typeface="+mn-ea"/>
                <a:cs typeface="+mn-cs"/>
              </a:rPr>
              <a:t>: &lt;%: </a:t>
            </a:r>
            <a:r>
              <a:rPr lang="en-US" sz="1200" kern="1200" dirty="0" err="1" smtClean="0">
                <a:solidFill>
                  <a:schemeClr val="tx1"/>
                </a:solidFill>
                <a:effectLst/>
                <a:latin typeface="+mn-lt"/>
                <a:ea typeface="+mn-ea"/>
                <a:cs typeface="+mn-cs"/>
              </a:rPr>
              <a:t>Html.ActionLink</a:t>
            </a:r>
            <a:r>
              <a:rPr lang="en-US" sz="1200" kern="1200" dirty="0" smtClean="0">
                <a:solidFill>
                  <a:schemeClr val="tx1"/>
                </a:solidFill>
                <a:effectLst/>
                <a:latin typeface="+mn-lt"/>
                <a:ea typeface="+mn-ea"/>
                <a:cs typeface="+mn-cs"/>
              </a:rPr>
              <a:t>(“Edit”, “Edit”, “Activities”, new { id = </a:t>
            </a:r>
            <a:r>
              <a:rPr lang="en-US" sz="1200" kern="1200" dirty="0" err="1" smtClean="0">
                <a:solidFill>
                  <a:schemeClr val="tx1"/>
                </a:solidFill>
                <a:effectLst/>
                <a:latin typeface="+mn-lt"/>
                <a:ea typeface="+mn-ea"/>
                <a:cs typeface="+mn-cs"/>
              </a:rPr>
              <a:t>activity.Id</a:t>
            </a:r>
            <a:r>
              <a:rPr lang="en-US" sz="1200" kern="1200" dirty="0" smtClean="0">
                <a:solidFill>
                  <a:schemeClr val="tx1"/>
                </a:solidFill>
                <a:effectLst/>
                <a:latin typeface="+mn-lt"/>
                <a:ea typeface="+mn-ea"/>
                <a:cs typeface="+mn-cs"/>
              </a:rPr>
              <a:t>, }, null) %&gt;</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Run app and show off</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Add wrapper HTML at top of Content block</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&lt;div class="panel </a:t>
            </a:r>
            <a:r>
              <a:rPr lang="en-US" sz="1200" kern="1200" dirty="0" err="1" smtClean="0">
                <a:solidFill>
                  <a:schemeClr val="tx1"/>
                </a:solidFill>
                <a:effectLst/>
                <a:latin typeface="+mn-lt"/>
                <a:ea typeface="+mn-ea"/>
                <a:cs typeface="+mn-cs"/>
              </a:rPr>
              <a:t>searchResults</a:t>
            </a:r>
            <a:r>
              <a:rPr lang="en-US" sz="1200" kern="1200" dirty="0" smtClean="0">
                <a:solidFill>
                  <a:schemeClr val="tx1"/>
                </a:solidFill>
                <a:effectLst/>
                <a:latin typeface="+mn-lt"/>
                <a:ea typeface="+mn-ea"/>
                <a:cs typeface="+mn-cs"/>
              </a:rPr>
              <a:t>"&gt;   &lt;h2&gt;Edit&lt;/h2&gt;  &lt;div class="items"&gt;</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Close </a:t>
            </a:r>
            <a:r>
              <a:rPr lang="en-US" sz="1200" kern="1200" dirty="0" err="1" smtClean="0">
                <a:solidFill>
                  <a:schemeClr val="tx1"/>
                </a:solidFill>
                <a:effectLst/>
                <a:latin typeface="+mn-lt"/>
                <a:ea typeface="+mn-ea"/>
                <a:cs typeface="+mn-cs"/>
              </a:rPr>
              <a:t>div’s</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Show </a:t>
            </a:r>
            <a:r>
              <a:rPr lang="en-US" sz="1200" kern="1200" dirty="0" err="1" smtClean="0">
                <a:solidFill>
                  <a:schemeClr val="tx1"/>
                </a:solidFill>
                <a:effectLst/>
                <a:latin typeface="+mn-lt"/>
                <a:ea typeface="+mn-ea"/>
                <a:cs typeface="+mn-cs"/>
              </a:rPr>
              <a:t>Html.EditorForModel</a:t>
            </a:r>
            <a:r>
              <a:rPr lang="en-US" sz="1200" kern="1200" dirty="0" smtClean="0">
                <a:solidFill>
                  <a:schemeClr val="tx1"/>
                </a:solidFill>
                <a:effectLst/>
                <a:latin typeface="+mn-lt"/>
                <a:ea typeface="+mn-ea"/>
                <a:cs typeface="+mn-cs"/>
              </a:rPr>
              <a:t>()</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Demonstrate - same form</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Back it out so we can customize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Remove fields except from:</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Phone Number</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Name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State</a:t>
            </a:r>
            <a:endParaRPr lang="en-US" sz="16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ActivityTypeId</a:t>
            </a:r>
            <a:r>
              <a:rPr lang="en-US" sz="12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DateOpenedId</a:t>
            </a:r>
            <a:endParaRPr lang="en-US" sz="16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DropDowns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Show </a:t>
            </a:r>
            <a:r>
              <a:rPr lang="en-US" sz="1200" kern="1200" dirty="0" err="1" smtClean="0">
                <a:solidFill>
                  <a:schemeClr val="tx1"/>
                </a:solidFill>
                <a:effectLst/>
                <a:latin typeface="+mn-lt"/>
                <a:ea typeface="+mn-ea"/>
                <a:cs typeface="+mn-cs"/>
              </a:rPr>
              <a:t>SearchFormViewModel</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Create </a:t>
            </a:r>
            <a:r>
              <a:rPr lang="en-US" sz="1200" kern="1200" dirty="0" err="1" smtClean="0">
                <a:solidFill>
                  <a:schemeClr val="tx1"/>
                </a:solidFill>
                <a:effectLst/>
                <a:latin typeface="+mn-lt"/>
                <a:ea typeface="+mn-ea"/>
                <a:cs typeface="+mn-cs"/>
              </a:rPr>
              <a:t>EditActivityViewModel</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Add Activity property named Activity</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SearchFormViewModel</a:t>
            </a:r>
            <a:r>
              <a:rPr lang="en-US" sz="1200" kern="1200" dirty="0" smtClean="0">
                <a:solidFill>
                  <a:schemeClr val="tx1"/>
                </a:solidFill>
                <a:effectLst/>
                <a:latin typeface="+mn-lt"/>
                <a:ea typeface="+mn-ea"/>
                <a:cs typeface="+mn-cs"/>
              </a:rPr>
              <a:t> property named </a:t>
            </a:r>
            <a:r>
              <a:rPr lang="en-US" sz="1200" kern="1200" dirty="0" err="1" smtClean="0">
                <a:solidFill>
                  <a:schemeClr val="tx1"/>
                </a:solidFill>
                <a:effectLst/>
                <a:latin typeface="+mn-lt"/>
                <a:ea typeface="+mn-ea"/>
                <a:cs typeface="+mn-cs"/>
              </a:rPr>
              <a:t>DropDownOptions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Change Edit view to inherit </a:t>
            </a:r>
            <a:r>
              <a:rPr lang="en-US" sz="1200" kern="1200" dirty="0" err="1" smtClean="0">
                <a:solidFill>
                  <a:schemeClr val="tx1"/>
                </a:solidFill>
                <a:effectLst/>
                <a:latin typeface="+mn-lt"/>
                <a:ea typeface="+mn-ea"/>
                <a:cs typeface="+mn-cs"/>
              </a:rPr>
              <a:t>EditActivityViewModel</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Fix broken references in page</a:t>
            </a:r>
            <a:endParaRPr lang="en-US" sz="16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Html.DropDownFor</a:t>
            </a:r>
            <a:r>
              <a:rPr lang="en-US" sz="1200" kern="1200" dirty="0" smtClean="0">
                <a:solidFill>
                  <a:schemeClr val="tx1"/>
                </a:solidFill>
                <a:effectLst/>
                <a:latin typeface="+mn-lt"/>
                <a:ea typeface="+mn-ea"/>
                <a:cs typeface="+mn-cs"/>
              </a:rPr>
              <a:t> on </a:t>
            </a:r>
            <a:r>
              <a:rPr lang="en-US" sz="1200" kern="1200" dirty="0" err="1" smtClean="0">
                <a:solidFill>
                  <a:schemeClr val="tx1"/>
                </a:solidFill>
                <a:effectLst/>
                <a:latin typeface="+mn-lt"/>
                <a:ea typeface="+mn-ea"/>
                <a:cs typeface="+mn-cs"/>
              </a:rPr>
              <a:t>ActivityType</a:t>
            </a:r>
            <a:r>
              <a:rPr lang="en-US" sz="1200" kern="1200" dirty="0" smtClean="0">
                <a:solidFill>
                  <a:schemeClr val="tx1"/>
                </a:solidFill>
                <a:effectLst/>
                <a:latin typeface="+mn-lt"/>
                <a:ea typeface="+mn-ea"/>
                <a:cs typeface="+mn-cs"/>
              </a:rPr>
              <a:t> and State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Run the application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Create template for String</a:t>
            </a:r>
            <a:endParaRPr lang="en-US" sz="16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EditorFor</a:t>
            </a:r>
            <a:r>
              <a:rPr lang="en-US" sz="1200" kern="1200" dirty="0" smtClean="0">
                <a:solidFill>
                  <a:schemeClr val="tx1"/>
                </a:solidFill>
                <a:effectLst/>
                <a:latin typeface="+mn-lt"/>
                <a:ea typeface="+mn-ea"/>
                <a:cs typeface="+mn-cs"/>
              </a:rPr>
              <a:t> w/ </a:t>
            </a:r>
            <a:r>
              <a:rPr lang="en-US" sz="1200" kern="1200" dirty="0" err="1" smtClean="0">
                <a:solidFill>
                  <a:schemeClr val="tx1"/>
                </a:solidFill>
                <a:effectLst/>
                <a:latin typeface="+mn-lt"/>
                <a:ea typeface="+mn-ea"/>
                <a:cs typeface="+mn-cs"/>
              </a:rPr>
              <a:t>PhoneNumber</a:t>
            </a:r>
            <a:endParaRPr lang="en-US" sz="16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DataAnnotations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Create buddy class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DisplayName</a:t>
            </a:r>
            <a:r>
              <a:rPr lang="en-US" sz="1200" kern="1200" dirty="0" smtClean="0">
                <a:solidFill>
                  <a:schemeClr val="tx1"/>
                </a:solidFill>
                <a:effectLst/>
                <a:latin typeface="+mn-lt"/>
                <a:ea typeface="+mn-ea"/>
                <a:cs typeface="+mn-cs"/>
              </a:rPr>
              <a:t>(“Phone Number”)]</a:t>
            </a: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8F9282-D0A8-4FC3-8EA8-B416BA51AD58}" type="slidenum">
              <a:rPr lang="en-US" smtClean="0"/>
              <a:pPr/>
              <a:t>14</a:t>
            </a:fld>
            <a:endParaRPr lang="en-US"/>
          </a:p>
        </p:txBody>
      </p:sp>
    </p:spTree>
    <p:extLst>
      <p:ext uri="{BB962C8B-B14F-4D97-AF65-F5344CB8AC3E}">
        <p14:creationId xmlns:p14="http://schemas.microsoft.com/office/powerpoint/2010/main" val="58558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a:t>
            </a:r>
            <a:r>
              <a:rPr lang="en-US" u="sng" baseline="0" dirty="0" smtClean="0"/>
              <a:t>d Time</a:t>
            </a:r>
            <a:r>
              <a:rPr lang="en-US" baseline="0" dirty="0" smtClean="0"/>
              <a:t>: 3 minutes</a:t>
            </a:r>
          </a:p>
          <a:p>
            <a:endParaRPr lang="en-US" baseline="0" dirty="0" smtClean="0"/>
          </a:p>
          <a:p>
            <a:r>
              <a:rPr lang="en-US" dirty="0" smtClean="0"/>
              <a:t>In</a:t>
            </a:r>
            <a:r>
              <a:rPr lang="en-US" baseline="0" dirty="0" smtClean="0"/>
              <a:t> this demo we got to see features in ASP.NET MVC 2 and Visual Studio 2010 that make it quick and easier to build applications whilst keeping a clean and robust architecture and allow you to extend the base functionality.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15</a:t>
            </a:fld>
            <a:endParaRPr lang="en-US"/>
          </a:p>
        </p:txBody>
      </p:sp>
    </p:spTree>
    <p:extLst>
      <p:ext uri="{BB962C8B-B14F-4D97-AF65-F5344CB8AC3E}">
        <p14:creationId xmlns:p14="http://schemas.microsoft.com/office/powerpoint/2010/main" val="1372718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In</a:t>
            </a:r>
            <a:r>
              <a:rPr lang="en-US" baseline="0" dirty="0" smtClean="0"/>
              <a:t> the past, providing strong validation meant writing a lot of code and adding complexity to your web application. When we add client-side validation to the equation it gets even more complicated.  Really, we don’t want to be spending time solving problems of validation – we want to be spending more time on the core features of an application.  </a:t>
            </a:r>
          </a:p>
          <a:p>
            <a:endParaRPr lang="en-US" baseline="0" dirty="0" smtClean="0"/>
          </a:p>
          <a:p>
            <a:r>
              <a:rPr lang="en-US" dirty="0" smtClean="0"/>
              <a:t>Realistically</a:t>
            </a:r>
            <a:r>
              <a:rPr lang="en-US" baseline="0" dirty="0" smtClean="0"/>
              <a:t>, when you are building web apps today, there’s no excuse not to be doing client-side validation – people expect it.  Luckily in ASP.NET MVC we have ways to make it very easy to do.</a:t>
            </a:r>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16</a:t>
            </a:fld>
            <a:endParaRPr lang="en-US"/>
          </a:p>
        </p:txBody>
      </p:sp>
    </p:spTree>
    <p:extLst>
      <p:ext uri="{BB962C8B-B14F-4D97-AF65-F5344CB8AC3E}">
        <p14:creationId xmlns:p14="http://schemas.microsoft.com/office/powerpoint/2010/main" val="2523554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baseline="0" dirty="0" smtClean="0"/>
              <a:t>: 3 </a:t>
            </a:r>
            <a:r>
              <a:rPr lang="en-US" baseline="0" dirty="0" err="1" smtClean="0"/>
              <a:t>mins</a:t>
            </a:r>
            <a:endParaRPr lang="en-US" baseline="0" dirty="0" smtClean="0"/>
          </a:p>
          <a:p>
            <a:endParaRPr lang="en-US" baseline="0" dirty="0" smtClean="0"/>
          </a:p>
          <a:p>
            <a:pPr marL="0" lvl="0" indent="0">
              <a:buFont typeface="Arial" pitchFamily="34" charset="0"/>
              <a:buNone/>
            </a:pPr>
            <a:r>
              <a:rPr lang="en-US" baseline="0" dirty="0" smtClean="0"/>
              <a:t>ASP.NET MVC 2 gives us built-in validators that solve most of our problems when it comes to validation.  They cover common scenarios like Required fields, Range data, Regular Expressions and length of strings.  As you would expect, the validators provided out of the box are based upon the a series of classes that you can easily extend for your own scenarios.  We’ll discuss this later on after a demo.</a:t>
            </a:r>
          </a:p>
        </p:txBody>
      </p:sp>
      <p:sp>
        <p:nvSpPr>
          <p:cNvPr id="4" name="Slide Number Placeholder 3"/>
          <p:cNvSpPr>
            <a:spLocks noGrp="1"/>
          </p:cNvSpPr>
          <p:nvPr>
            <p:ph type="sldNum" sz="quarter" idx="10"/>
          </p:nvPr>
        </p:nvSpPr>
        <p:spPr/>
        <p:txBody>
          <a:bodyPr/>
          <a:lstStyle/>
          <a:p>
            <a:fld id="{E18F9282-D0A8-4FC3-8EA8-B416BA51AD58}" type="slidenum">
              <a:rPr lang="en-US" smtClean="0"/>
              <a:pPr/>
              <a:t>17</a:t>
            </a:fld>
            <a:endParaRPr lang="en-US"/>
          </a:p>
        </p:txBody>
      </p:sp>
    </p:spTree>
    <p:extLst>
      <p:ext uri="{BB962C8B-B14F-4D97-AF65-F5344CB8AC3E}">
        <p14:creationId xmlns:p14="http://schemas.microsoft.com/office/powerpoint/2010/main" val="271207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smtClean="0"/>
              <a:t>Estimated</a:t>
            </a:r>
            <a:r>
              <a:rPr lang="en-US" sz="1200" u="sng" baseline="0" dirty="0" smtClean="0"/>
              <a:t> Time</a:t>
            </a:r>
            <a:r>
              <a:rPr lang="en-US" sz="1200" baseline="0" dirty="0" smtClean="0"/>
              <a:t>: 3 </a:t>
            </a:r>
            <a:r>
              <a:rPr lang="en-US" sz="1200" baseline="0" dirty="0" err="1" smtClean="0"/>
              <a:t>mins</a:t>
            </a:r>
            <a:endParaRPr lang="en-US" sz="1200" baseline="0" dirty="0" smtClean="0"/>
          </a:p>
          <a:p>
            <a:endParaRPr lang="en-US" sz="1200" baseline="0" dirty="0" smtClean="0"/>
          </a:p>
          <a:p>
            <a:r>
              <a:rPr lang="en-US" sz="1200" baseline="0" dirty="0" smtClean="0"/>
              <a:t>ASP.NET MVC 2 makes client-side validation much more simple and mirrors the server-side logic and parameters onto the client by emitting JSON which is automatically hooked into </a:t>
            </a:r>
            <a:r>
              <a:rPr lang="en-US" sz="1200" baseline="0" dirty="0" err="1" smtClean="0"/>
              <a:t>javascript</a:t>
            </a:r>
            <a:r>
              <a:rPr lang="en-US" sz="1200" baseline="0" dirty="0" smtClean="0"/>
              <a:t> libraries which are included for us.  The client-side validation is also completely extensible too so you can match up your server-side validators with it’s pair on the client.</a:t>
            </a:r>
          </a:p>
        </p:txBody>
      </p:sp>
      <p:sp>
        <p:nvSpPr>
          <p:cNvPr id="4" name="Slide Number Placeholder 3"/>
          <p:cNvSpPr>
            <a:spLocks noGrp="1"/>
          </p:cNvSpPr>
          <p:nvPr>
            <p:ph type="sldNum" sz="quarter" idx="10"/>
          </p:nvPr>
        </p:nvSpPr>
        <p:spPr/>
        <p:txBody>
          <a:bodyPr/>
          <a:lstStyle/>
          <a:p>
            <a:fld id="{E18F9282-D0A8-4FC3-8EA8-B416BA51AD58}" type="slidenum">
              <a:rPr lang="en-US" smtClean="0"/>
              <a:pPr/>
              <a:t>18</a:t>
            </a:fld>
            <a:endParaRPr lang="en-US"/>
          </a:p>
        </p:txBody>
      </p:sp>
    </p:spTree>
    <p:extLst>
      <p:ext uri="{BB962C8B-B14F-4D97-AF65-F5344CB8AC3E}">
        <p14:creationId xmlns:p14="http://schemas.microsoft.com/office/powerpoint/2010/main" val="3436656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Crib Notes - 003b – Validation</a:t>
            </a:r>
          </a:p>
          <a:p>
            <a:r>
              <a:rPr lang="en-US" sz="1200" kern="1200" dirty="0" smtClean="0">
                <a:solidFill>
                  <a:schemeClr val="tx1"/>
                </a:solidFill>
                <a:effectLst/>
                <a:latin typeface="+mn-lt"/>
                <a:ea typeface="+mn-ea"/>
                <a:cs typeface="+mn-cs"/>
              </a:rPr>
              <a:t>Estimate Time: 25 </a:t>
            </a:r>
            <a:r>
              <a:rPr lang="en-US" sz="1200" kern="1200" dirty="0" err="1" smtClean="0">
                <a:solidFill>
                  <a:schemeClr val="tx1"/>
                </a:solidFill>
                <a:effectLst/>
                <a:latin typeface="+mn-lt"/>
                <a:ea typeface="+mn-ea"/>
                <a:cs typeface="+mn-cs"/>
              </a:rPr>
              <a:t>mins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More </a:t>
            </a:r>
            <a:r>
              <a:rPr lang="en-US" sz="1200" kern="1200" dirty="0" err="1" smtClean="0">
                <a:solidFill>
                  <a:schemeClr val="tx1"/>
                </a:solidFill>
                <a:effectLst/>
                <a:latin typeface="+mn-lt"/>
                <a:ea typeface="+mn-ea"/>
                <a:cs typeface="+mn-cs"/>
              </a:rPr>
              <a:t>DisplayName</a:t>
            </a:r>
            <a:r>
              <a:rPr lang="en-US" sz="1200" kern="1200" dirty="0" smtClean="0">
                <a:solidFill>
                  <a:schemeClr val="tx1"/>
                </a:solidFill>
                <a:effectLst/>
                <a:latin typeface="+mn-lt"/>
                <a:ea typeface="+mn-ea"/>
                <a:cs typeface="+mn-cs"/>
              </a:rPr>
              <a:t> attributes</a:t>
            </a:r>
          </a:p>
          <a:p>
            <a:pPr lvl="0"/>
            <a:r>
              <a:rPr lang="en-US" sz="1200" kern="1200" dirty="0" smtClean="0">
                <a:solidFill>
                  <a:schemeClr val="tx1"/>
                </a:solidFill>
                <a:effectLst/>
                <a:latin typeface="+mn-lt"/>
                <a:ea typeface="+mn-ea"/>
                <a:cs typeface="+mn-cs"/>
              </a:rPr>
              <a:t>Add Required attribute to Name property</a:t>
            </a:r>
          </a:p>
          <a:p>
            <a:pPr lvl="0"/>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ErrorMessage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Run it</a:t>
            </a:r>
          </a:p>
          <a:p>
            <a:pPr lvl="0"/>
            <a:r>
              <a:rPr lang="en-US" sz="1200" kern="1200" dirty="0" smtClean="0">
                <a:solidFill>
                  <a:schemeClr val="tx1"/>
                </a:solidFill>
                <a:effectLst/>
                <a:latin typeface="+mn-lt"/>
                <a:ea typeface="+mn-ea"/>
                <a:cs typeface="+mn-cs"/>
              </a:rPr>
              <a:t>Create Edit / Post method (use snippet)</a:t>
            </a:r>
          </a:p>
          <a:p>
            <a:pPr lvl="0"/>
            <a:r>
              <a:rPr lang="en-US" sz="1200" kern="1200" dirty="0" smtClean="0">
                <a:solidFill>
                  <a:schemeClr val="tx1"/>
                </a:solidFill>
                <a:effectLst/>
                <a:latin typeface="+mn-lt"/>
                <a:ea typeface="+mn-ea"/>
                <a:cs typeface="+mn-cs"/>
              </a:rPr>
              <a:t>Make all fields required</a:t>
            </a:r>
          </a:p>
          <a:p>
            <a:pPr lvl="0"/>
            <a:r>
              <a:rPr lang="en-US" sz="1200" kern="1200" dirty="0" smtClean="0">
                <a:solidFill>
                  <a:schemeClr val="tx1"/>
                </a:solidFill>
                <a:effectLst/>
                <a:latin typeface="+mn-lt"/>
                <a:ea typeface="+mn-ea"/>
                <a:cs typeface="+mn-cs"/>
              </a:rPr>
              <a:t>Regular Expression validator for </a:t>
            </a:r>
            <a:r>
              <a:rPr lang="en-US" sz="1200" kern="1200" dirty="0" err="1" smtClean="0">
                <a:solidFill>
                  <a:schemeClr val="tx1"/>
                </a:solidFill>
                <a:effectLst/>
                <a:latin typeface="+mn-lt"/>
                <a:ea typeface="+mn-ea"/>
                <a:cs typeface="+mn-cs"/>
              </a:rPr>
              <a:t>PhoneNumber</a:t>
            </a:r>
            <a:r>
              <a:rPr lang="en-US" sz="1200" kern="1200" dirty="0" smtClean="0">
                <a:solidFill>
                  <a:schemeClr val="tx1"/>
                </a:solidFill>
                <a:effectLst/>
                <a:latin typeface="+mn-lt"/>
                <a:ea typeface="+mn-ea"/>
                <a:cs typeface="+mn-cs"/>
              </a:rPr>
              <a:t>: @”/d{3}-/d{3}-/d{4}”</a:t>
            </a:r>
          </a:p>
          <a:p>
            <a:pPr lvl="0"/>
            <a:r>
              <a:rPr lang="en-US" sz="1200" kern="1200" dirty="0" smtClean="0">
                <a:solidFill>
                  <a:schemeClr val="tx1"/>
                </a:solidFill>
                <a:effectLst/>
                <a:latin typeface="+mn-lt"/>
                <a:ea typeface="+mn-ea"/>
                <a:cs typeface="+mn-cs"/>
              </a:rPr>
              <a:t>Add JS files required for validation to edit</a:t>
            </a:r>
          </a:p>
          <a:p>
            <a:pPr lvl="0"/>
            <a:r>
              <a:rPr lang="en-US" sz="1200" kern="1200" dirty="0" smtClean="0">
                <a:solidFill>
                  <a:schemeClr val="tx1"/>
                </a:solidFill>
                <a:effectLst/>
                <a:latin typeface="+mn-lt"/>
                <a:ea typeface="+mn-ea"/>
                <a:cs typeface="+mn-cs"/>
              </a:rPr>
              <a:t>Add </a:t>
            </a:r>
            <a:r>
              <a:rPr lang="en-US" sz="1200" kern="1200" dirty="0" err="1" smtClean="0">
                <a:solidFill>
                  <a:schemeClr val="tx1"/>
                </a:solidFill>
                <a:effectLst/>
                <a:latin typeface="+mn-lt"/>
                <a:ea typeface="+mn-ea"/>
                <a:cs typeface="+mn-cs"/>
              </a:rPr>
              <a:t>EnableClientValidation</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Exploring the generated JSON for validation</a:t>
            </a:r>
          </a:p>
          <a:p>
            <a:pPr lvl="0"/>
            <a:r>
              <a:rPr lang="en-US" sz="1200" kern="1200" dirty="0" smtClean="0">
                <a:solidFill>
                  <a:schemeClr val="tx1"/>
                </a:solidFill>
                <a:effectLst/>
                <a:latin typeface="+mn-lt"/>
                <a:ea typeface="+mn-ea"/>
                <a:cs typeface="+mn-cs"/>
              </a:rPr>
              <a:t>Exploring a custom validator</a:t>
            </a:r>
          </a:p>
          <a:p>
            <a:pPr lvl="0"/>
            <a:r>
              <a:rPr lang="en-US" sz="1200" kern="1200" dirty="0" smtClean="0">
                <a:solidFill>
                  <a:schemeClr val="tx1"/>
                </a:solidFill>
                <a:effectLst/>
                <a:latin typeface="+mn-lt"/>
                <a:ea typeface="+mn-ea"/>
                <a:cs typeface="+mn-cs"/>
              </a:rPr>
              <a:t>Show off end state</a:t>
            </a:r>
          </a:p>
          <a:p>
            <a:pPr lvl="1"/>
            <a:r>
              <a:rPr lang="en-US" sz="1200" kern="1200" dirty="0" smtClean="0">
                <a:solidFill>
                  <a:schemeClr val="tx1"/>
                </a:solidFill>
                <a:effectLst/>
                <a:latin typeface="+mn-lt"/>
                <a:ea typeface="+mn-ea"/>
                <a:cs typeface="+mn-cs"/>
              </a:rPr>
              <a:t>Customized CSS for Validation</a:t>
            </a:r>
          </a:p>
          <a:p>
            <a:pPr lvl="1"/>
            <a:r>
              <a:rPr lang="en-US" sz="1200" kern="1200" dirty="0" smtClean="0">
                <a:solidFill>
                  <a:schemeClr val="tx1"/>
                </a:solidFill>
                <a:effectLst/>
                <a:latin typeface="+mn-lt"/>
                <a:ea typeface="+mn-ea"/>
                <a:cs typeface="+mn-cs"/>
              </a:rPr>
              <a:t>Search for </a:t>
            </a:r>
            <a:r>
              <a:rPr lang="en-US" sz="1200" kern="1200" dirty="0" err="1" smtClean="0">
                <a:solidFill>
                  <a:schemeClr val="tx1"/>
                </a:solidFill>
                <a:effectLst/>
                <a:latin typeface="+mn-lt"/>
                <a:ea typeface="+mn-ea"/>
                <a:cs typeface="+mn-cs"/>
              </a:rPr>
              <a:t>ParametersMustMatchAttribute</a:t>
            </a:r>
            <a:r>
              <a:rPr lang="en-US" sz="1200" kern="1200" dirty="0" smtClean="0">
                <a:solidFill>
                  <a:schemeClr val="tx1"/>
                </a:solidFill>
                <a:effectLst/>
                <a:latin typeface="+mn-lt"/>
                <a:ea typeface="+mn-ea"/>
                <a:cs typeface="+mn-cs"/>
              </a:rPr>
              <a:t> using ctrl+, then PMM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8F9282-D0A8-4FC3-8EA8-B416BA51AD58}" type="slidenum">
              <a:rPr lang="en-US" smtClean="0"/>
              <a:pPr/>
              <a:t>19</a:t>
            </a:fld>
            <a:endParaRPr lang="en-US"/>
          </a:p>
        </p:txBody>
      </p:sp>
    </p:spTree>
    <p:extLst>
      <p:ext uri="{BB962C8B-B14F-4D97-AF65-F5344CB8AC3E}">
        <p14:creationId xmlns:p14="http://schemas.microsoft.com/office/powerpoint/2010/main" val="494095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baseline="0" dirty="0" smtClean="0"/>
              <a:t>: 3 </a:t>
            </a:r>
            <a:r>
              <a:rPr lang="en-US" baseline="0" dirty="0" err="1" smtClean="0"/>
              <a:t>mins</a:t>
            </a:r>
            <a:endParaRPr lang="en-US" dirty="0" smtClean="0"/>
          </a:p>
          <a:p>
            <a:endParaRPr lang="en-US" dirty="0" smtClean="0"/>
          </a:p>
          <a:p>
            <a:r>
              <a:rPr lang="en-US" dirty="0" smtClean="0"/>
              <a:t>Let’s recap</a:t>
            </a:r>
            <a:r>
              <a:rPr lang="en-US" baseline="0" dirty="0" smtClean="0"/>
              <a:t> on what we saw…</a:t>
            </a:r>
            <a:endParaRPr lang="en-US" dirty="0" smtClean="0"/>
          </a:p>
          <a:p>
            <a:endParaRPr lang="en-US" dirty="0" smtClean="0"/>
          </a:p>
          <a:p>
            <a:pPr marL="228600" indent="-228600">
              <a:buFont typeface="+mj-lt"/>
              <a:buAutoNum type="arabicPeriod"/>
            </a:pPr>
            <a:r>
              <a:rPr lang="en-US" dirty="0" smtClean="0"/>
              <a:t>Quick and easy to</a:t>
            </a:r>
            <a:r>
              <a:rPr lang="en-US" baseline="0" dirty="0" smtClean="0"/>
              <a:t> do validation</a:t>
            </a:r>
            <a:endParaRPr lang="en-US" dirty="0" smtClean="0"/>
          </a:p>
          <a:p>
            <a:pPr marL="685800" lvl="1" indent="-228600">
              <a:buFont typeface="Arial" pitchFamily="34" charset="0"/>
              <a:buChar char="•"/>
            </a:pPr>
            <a:r>
              <a:rPr lang="en-US" dirty="0" err="1" smtClean="0"/>
              <a:t>Aded</a:t>
            </a:r>
            <a:r>
              <a:rPr lang="en-US" dirty="0" smtClean="0"/>
              <a:t> new properties</a:t>
            </a:r>
            <a:r>
              <a:rPr lang="en-US" baseline="0" dirty="0" smtClean="0"/>
              <a:t> in our metadata class and then…</a:t>
            </a:r>
            <a:endParaRPr lang="en-US" dirty="0" smtClean="0"/>
          </a:p>
          <a:p>
            <a:pPr marL="685800" lvl="1" indent="-228600">
              <a:buFont typeface="Arial" pitchFamily="34" charset="0"/>
              <a:buChar char="•"/>
            </a:pPr>
            <a:r>
              <a:rPr lang="en-US" baseline="0" dirty="0" smtClean="0"/>
              <a:t>Added some built-in validators including Required, Range, and Regular Expression</a:t>
            </a:r>
            <a:endParaRPr lang="en-US" dirty="0" smtClean="0"/>
          </a:p>
          <a:p>
            <a:pPr marL="685800" lvl="1" indent="-228600">
              <a:buFont typeface="Arial" pitchFamily="34" charset="0"/>
              <a:buChar char="•"/>
            </a:pPr>
            <a:r>
              <a:rPr lang="en-US" dirty="0" smtClean="0"/>
              <a:t>With one method</a:t>
            </a:r>
            <a:r>
              <a:rPr lang="en-US" baseline="0" dirty="0" smtClean="0"/>
              <a:t> call, w</a:t>
            </a:r>
            <a:r>
              <a:rPr lang="en-US" dirty="0" smtClean="0"/>
              <a:t>e</a:t>
            </a:r>
            <a:r>
              <a:rPr lang="en-US" baseline="0" dirty="0" smtClean="0"/>
              <a:t> saw how simple client-side validation is and how there’s no excuse not to do it! </a:t>
            </a:r>
            <a:endParaRPr lang="en-US" dirty="0" smtClean="0"/>
          </a:p>
          <a:p>
            <a:pPr marL="228600" indent="-228600">
              <a:buFont typeface="+mj-lt"/>
              <a:buAutoNum type="arabicPeriod"/>
            </a:pPr>
            <a:r>
              <a:rPr lang="en-US" dirty="0" smtClean="0"/>
              <a:t>Simple to Extend</a:t>
            </a:r>
          </a:p>
          <a:p>
            <a:pPr marL="685800" lvl="1" indent="-228600">
              <a:buFont typeface="Arial" pitchFamily="34" charset="0"/>
              <a:buChar char="•"/>
            </a:pPr>
            <a:r>
              <a:rPr lang="en-US" dirty="0" smtClean="0"/>
              <a:t>As</a:t>
            </a:r>
            <a:r>
              <a:rPr lang="en-US" baseline="0" dirty="0" smtClean="0"/>
              <a:t> with all parts of MVC we can extend validation too</a:t>
            </a:r>
          </a:p>
          <a:p>
            <a:pPr marL="685800" lvl="1" indent="-228600">
              <a:buFont typeface="Arial" pitchFamily="34" charset="0"/>
              <a:buChar char="•"/>
            </a:pPr>
            <a:r>
              <a:rPr lang="en-US" baseline="0" dirty="0" smtClean="0"/>
              <a:t>We explored a custom validator and using the </a:t>
            </a:r>
            <a:r>
              <a:rPr lang="en-US" baseline="0" dirty="0" err="1" smtClean="0"/>
              <a:t>ValidationAttribute</a:t>
            </a:r>
            <a:endParaRPr lang="en-US" baseline="0" dirty="0" smtClean="0"/>
          </a:p>
          <a:p>
            <a:pPr marL="685800" lvl="1" indent="-228600">
              <a:buFont typeface="Arial" pitchFamily="34" charset="0"/>
              <a:buChar char="•"/>
            </a:pPr>
            <a:r>
              <a:rPr lang="en-US" baseline="0" dirty="0" smtClean="0"/>
              <a:t>We also customized the CSS to make it look better</a:t>
            </a:r>
          </a:p>
          <a:p>
            <a:pPr marL="685800" lvl="1" indent="-228600">
              <a:buFont typeface="Arial" pitchFamily="34" charset="0"/>
              <a:buChar char="•"/>
            </a:pPr>
            <a:r>
              <a:rPr lang="en-US" baseline="0" dirty="0" smtClean="0"/>
              <a:t>Lastly, we added localization using resources and the </a:t>
            </a:r>
            <a:r>
              <a:rPr lang="en-US" baseline="0" dirty="0" err="1" smtClean="0"/>
              <a:t>DataAnnotation</a:t>
            </a:r>
            <a:r>
              <a:rPr lang="en-US" baseline="0" dirty="0" smtClean="0"/>
              <a:t> value for resource types</a:t>
            </a:r>
            <a:endParaRPr lang="en-US"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20</a:t>
            </a:fld>
            <a:endParaRPr lang="en-US"/>
          </a:p>
        </p:txBody>
      </p:sp>
    </p:spTree>
    <p:extLst>
      <p:ext uri="{BB962C8B-B14F-4D97-AF65-F5344CB8AC3E}">
        <p14:creationId xmlns:p14="http://schemas.microsoft.com/office/powerpoint/2010/main" val="203656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u="none" baseline="0" dirty="0" smtClean="0"/>
              <a:t>: 3 minutes</a:t>
            </a:r>
          </a:p>
          <a:p>
            <a:endParaRPr lang="en-US" u="none" baseline="0" dirty="0" smtClean="0"/>
          </a:p>
          <a:p>
            <a:r>
              <a:rPr lang="en-US" u="none" baseline="0" dirty="0" smtClean="0"/>
              <a:t>In this session we are going to be modifying the Plan My Night Application to include HTML Helpers, </a:t>
            </a:r>
            <a:r>
              <a:rPr lang="en-US" u="none" baseline="0" dirty="0" err="1" smtClean="0"/>
              <a:t>Templated</a:t>
            </a:r>
            <a:r>
              <a:rPr lang="en-US" u="none" baseline="0" dirty="0" smtClean="0"/>
              <a:t> Helpers and Validation and how these features will make it easier to enhance our web applications.</a:t>
            </a:r>
            <a:endParaRPr lang="en-US"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3</a:t>
            </a:fld>
            <a:endParaRPr lang="en-US"/>
          </a:p>
        </p:txBody>
      </p:sp>
    </p:spTree>
    <p:extLst>
      <p:ext uri="{BB962C8B-B14F-4D97-AF65-F5344CB8AC3E}">
        <p14:creationId xmlns:p14="http://schemas.microsoft.com/office/powerpoint/2010/main" val="1015153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baseline="0" dirty="0" smtClean="0"/>
              <a:t>: 3 minutes</a:t>
            </a:r>
          </a:p>
          <a:p>
            <a:endParaRPr lang="en-US" baseline="0" dirty="0" smtClean="0"/>
          </a:p>
          <a:p>
            <a:r>
              <a:rPr lang="en-US" baseline="0" dirty="0" smtClean="0"/>
              <a:t>In the demo we saw how you can create a custom validator by inheriting from the </a:t>
            </a:r>
            <a:r>
              <a:rPr lang="en-US" baseline="0" dirty="0" err="1" smtClean="0"/>
              <a:t>ValidationAttribute</a:t>
            </a:r>
            <a:r>
              <a:rPr lang="en-US" baseline="0" dirty="0" smtClean="0"/>
              <a:t> class on the server-side.  On the client-side there is work to be done also.  Luckily the MVC framework provides a pluggable validation </a:t>
            </a:r>
            <a:r>
              <a:rPr lang="en-US" baseline="0" dirty="0" err="1" smtClean="0"/>
              <a:t>arcitecture</a:t>
            </a:r>
            <a:r>
              <a:rPr lang="en-US" baseline="0" dirty="0" smtClean="0"/>
              <a:t> on the client too where you can use the </a:t>
            </a:r>
            <a:r>
              <a:rPr lang="en-US" baseline="0" dirty="0" err="1" smtClean="0"/>
              <a:t>ValidatorRegistry</a:t>
            </a:r>
            <a:r>
              <a:rPr lang="en-US" baseline="0" dirty="0" smtClean="0"/>
              <a:t> to register your custom validator.  Using a standard set of methods you are able to have the framework handle the validation for you.</a:t>
            </a:r>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21</a:t>
            </a:fld>
            <a:endParaRPr lang="en-US"/>
          </a:p>
        </p:txBody>
      </p:sp>
    </p:spTree>
    <p:extLst>
      <p:ext uri="{BB962C8B-B14F-4D97-AF65-F5344CB8AC3E}">
        <p14:creationId xmlns:p14="http://schemas.microsoft.com/office/powerpoint/2010/main" val="2343824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 </a:t>
            </a:r>
            <a:r>
              <a:rPr lang="en-US" baseline="0" dirty="0" smtClean="0"/>
              <a:t>3 </a:t>
            </a:r>
            <a:r>
              <a:rPr lang="en-US" baseline="0" dirty="0" err="1" smtClean="0"/>
              <a:t>mins</a:t>
            </a:r>
            <a:endParaRPr lang="en-US" baseline="0" dirty="0" smtClean="0"/>
          </a:p>
          <a:p>
            <a:endParaRPr lang="en-US" baseline="0" dirty="0" smtClean="0"/>
          </a:p>
          <a:p>
            <a:r>
              <a:rPr lang="en-US" dirty="0" smtClean="0"/>
              <a:t>Other</a:t>
            </a:r>
            <a:r>
              <a:rPr lang="en-US" baseline="0" dirty="0" smtClean="0"/>
              <a:t> areas of validation can be extended too.  For example, instead of using the standard validation provider we ship with MVC you can also plug other ones in like Castle or Enterprise Library.  They all have different strengths and </a:t>
            </a:r>
            <a:r>
              <a:rPr lang="en-US" baseline="0" dirty="0" err="1" smtClean="0"/>
              <a:t>weaknesess</a:t>
            </a:r>
            <a:r>
              <a:rPr lang="en-US" baseline="0" dirty="0" smtClean="0"/>
              <a:t> and MVC allows you to choose.</a:t>
            </a:r>
          </a:p>
          <a:p>
            <a:endParaRPr lang="en-US" baseline="0" dirty="0" smtClean="0"/>
          </a:p>
          <a:p>
            <a:r>
              <a:rPr lang="en-US" baseline="0" dirty="0" smtClean="0"/>
              <a:t>Also, Remote Validation provides you with the ability to do client-side validation on items of data that require information only available on the server side to perform a validation check.  A good example of this is when a user registers and you need to ensure they haven’t chosen an existing username – instead of having the form post-back entirely you can do this asynchronously instead and update an area of the page.  </a:t>
            </a:r>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22</a:t>
            </a:fld>
            <a:endParaRPr lang="en-US"/>
          </a:p>
        </p:txBody>
      </p:sp>
    </p:spTree>
    <p:extLst>
      <p:ext uri="{BB962C8B-B14F-4D97-AF65-F5344CB8AC3E}">
        <p14:creationId xmlns:p14="http://schemas.microsoft.com/office/powerpoint/2010/main" val="2009164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baseline="0" dirty="0" smtClean="0"/>
              <a:t>: 4 </a:t>
            </a:r>
            <a:r>
              <a:rPr lang="en-US" baseline="0" dirty="0" err="1" smtClean="0"/>
              <a:t>mins</a:t>
            </a:r>
            <a:endParaRPr lang="en-US" baseline="0" dirty="0" smtClean="0"/>
          </a:p>
          <a:p>
            <a:endParaRPr lang="en-US" baseline="0" dirty="0" smtClean="0"/>
          </a:p>
          <a:p>
            <a:r>
              <a:rPr lang="en-US" baseline="0" dirty="0" smtClean="0"/>
              <a:t>When an application grows in size it inevitably grows in complexity.  There is more code, more files, more dependencies etc.  Furthermore, when there are multiple individuals and even teams working on the application it becomes challenging to manage who actually owns certain parts of the application.  This is a common problem today.</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23</a:t>
            </a:fld>
            <a:endParaRPr lang="en-US"/>
          </a:p>
        </p:txBody>
      </p:sp>
    </p:spTree>
    <p:extLst>
      <p:ext uri="{BB962C8B-B14F-4D97-AF65-F5344CB8AC3E}">
        <p14:creationId xmlns:p14="http://schemas.microsoft.com/office/powerpoint/2010/main" val="3015673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Demo Time</a:t>
            </a:r>
            <a:r>
              <a:rPr lang="en-US" dirty="0" smtClean="0"/>
              <a:t>: 2</a:t>
            </a:r>
            <a:r>
              <a:rPr lang="en-US" baseline="0" dirty="0" smtClean="0"/>
              <a:t> </a:t>
            </a:r>
            <a:r>
              <a:rPr lang="en-US" dirty="0" err="1" smtClean="0"/>
              <a:t>mins</a:t>
            </a:r>
            <a:endParaRPr lang="en-US" dirty="0" smtClean="0"/>
          </a:p>
          <a:p>
            <a:endParaRPr lang="en-US" dirty="0" smtClean="0"/>
          </a:p>
          <a:p>
            <a:r>
              <a:rPr lang="en-US" dirty="0" smtClean="0"/>
              <a:t>This demo has no script –</a:t>
            </a:r>
            <a:r>
              <a:rPr lang="en-US" baseline="0" dirty="0" smtClean="0"/>
              <a:t> it’s too easy!</a:t>
            </a:r>
          </a:p>
          <a:p>
            <a:endParaRPr lang="en-US" baseline="0" dirty="0" smtClean="0"/>
          </a:p>
          <a:p>
            <a:pPr marL="171450" indent="-171450">
              <a:buFont typeface="Arial" charset="0"/>
              <a:buChar char="•"/>
            </a:pPr>
            <a:r>
              <a:rPr lang="en-US" baseline="0" dirty="0" smtClean="0"/>
              <a:t>Open Plan My Night</a:t>
            </a:r>
          </a:p>
          <a:p>
            <a:pPr marL="171450" indent="-171450">
              <a:buFont typeface="Arial" charset="0"/>
              <a:buChar char="•"/>
            </a:pPr>
            <a:r>
              <a:rPr lang="en-US" baseline="0" dirty="0" smtClean="0"/>
              <a:t>Create a new area named Admin</a:t>
            </a:r>
          </a:p>
          <a:p>
            <a:pPr marL="171450" indent="-171450">
              <a:buFont typeface="Arial" charset="0"/>
              <a:buChar char="•"/>
            </a:pPr>
            <a:r>
              <a:rPr lang="en-US" baseline="0" dirty="0" smtClean="0"/>
              <a:t>Show the routes registered by admin</a:t>
            </a:r>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24</a:t>
            </a:fld>
            <a:endParaRPr lang="en-US"/>
          </a:p>
        </p:txBody>
      </p:sp>
    </p:spTree>
    <p:extLst>
      <p:ext uri="{BB962C8B-B14F-4D97-AF65-F5344CB8AC3E}">
        <p14:creationId xmlns:p14="http://schemas.microsoft.com/office/powerpoint/2010/main" val="3517718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Time: 2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Areas help us to break up applications into separate parts, making it easier to manage the application as it grows in size and complexity.  It also helps when there are multiple people working on the project so they can update code in the areas in isolation.  When you create a new area it also registers its own routes allowing it to handle requests that are intended for the area without us worrying about setting up the routes ourselves.</a:t>
            </a:r>
          </a:p>
          <a:p>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25</a:t>
            </a:fld>
            <a:endParaRPr lang="en-US"/>
          </a:p>
        </p:txBody>
      </p:sp>
    </p:spTree>
    <p:extLst>
      <p:ext uri="{BB962C8B-B14F-4D97-AF65-F5344CB8AC3E}">
        <p14:creationId xmlns:p14="http://schemas.microsoft.com/office/powerpoint/2010/main" val="1497692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u="none" baseline="0" dirty="0" smtClean="0"/>
              <a:t>: 2 minutes</a:t>
            </a:r>
          </a:p>
          <a:p>
            <a:endParaRPr lang="en-US" baseline="0" dirty="0" smtClean="0"/>
          </a:p>
          <a:p>
            <a:r>
              <a:rPr lang="en-US" baseline="0" dirty="0" smtClean="0"/>
              <a:t>[Talk to the features]</a:t>
            </a:r>
            <a:br>
              <a:rPr lang="en-US" baseline="0" dirty="0" smtClean="0"/>
            </a:br>
            <a:endParaRPr lang="en-US" baseline="0" dirty="0" smtClean="0"/>
          </a:p>
          <a:p>
            <a:pPr marL="171450" lvl="0" indent="-171450">
              <a:buFont typeface="Arial" pitchFamily="34" charset="0"/>
              <a:buChar char="•"/>
            </a:pPr>
            <a:r>
              <a:rPr lang="en-US" dirty="0" smtClean="0"/>
              <a:t>Easy to build, develop and maintain web applications</a:t>
            </a:r>
          </a:p>
          <a:p>
            <a:pPr marL="628650" lvl="1" indent="-171450">
              <a:buFont typeface="Arial" pitchFamily="34" charset="0"/>
              <a:buChar char="•"/>
            </a:pPr>
            <a:r>
              <a:rPr lang="en-US" dirty="0" smtClean="0"/>
              <a:t>HTML</a:t>
            </a:r>
            <a:r>
              <a:rPr lang="en-US" baseline="0" dirty="0" smtClean="0"/>
              <a:t> Helpers</a:t>
            </a:r>
          </a:p>
          <a:p>
            <a:pPr marL="628650" lvl="1" indent="-171450">
              <a:buFont typeface="Arial" pitchFamily="34" charset="0"/>
              <a:buChar char="•"/>
            </a:pPr>
            <a:r>
              <a:rPr lang="en-US" baseline="0" dirty="0" err="1" smtClean="0"/>
              <a:t>Templated</a:t>
            </a:r>
            <a:r>
              <a:rPr lang="en-US" baseline="0" dirty="0" smtClean="0"/>
              <a:t> Helpers</a:t>
            </a:r>
          </a:p>
          <a:p>
            <a:pPr marL="628650" lvl="1" indent="-171450">
              <a:buFont typeface="Arial" pitchFamily="34" charset="0"/>
              <a:buChar char="•"/>
            </a:pPr>
            <a:r>
              <a:rPr lang="en-US" baseline="0" dirty="0" smtClean="0"/>
              <a:t>Scaffolding</a:t>
            </a:r>
          </a:p>
          <a:p>
            <a:pPr marL="171450" lvl="0" indent="-171450">
              <a:buFont typeface="Arial" pitchFamily="34" charset="0"/>
              <a:buChar char="•"/>
            </a:pPr>
            <a:r>
              <a:rPr lang="en-US" dirty="0" smtClean="0"/>
              <a:t>Simple to extend and customize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Custom Templates</a:t>
            </a:r>
          </a:p>
          <a:p>
            <a:pPr marL="628650" lvl="1" indent="-171450">
              <a:buFont typeface="Arial" pitchFamily="34" charset="0"/>
              <a:buChar char="•"/>
            </a:pPr>
            <a:r>
              <a:rPr lang="en-US" dirty="0" smtClean="0"/>
              <a:t>Custom</a:t>
            </a:r>
            <a:r>
              <a:rPr lang="en-US" baseline="0" dirty="0" smtClean="0"/>
              <a:t> Validation</a:t>
            </a:r>
          </a:p>
          <a:p>
            <a:pPr marL="628650" lvl="1" indent="-171450">
              <a:buFont typeface="Arial" pitchFamily="34" charset="0"/>
              <a:buChar char="•"/>
            </a:pPr>
            <a:r>
              <a:rPr lang="en-US" dirty="0" smtClean="0"/>
              <a:t>Validation</a:t>
            </a:r>
            <a:r>
              <a:rPr lang="en-US" baseline="0" dirty="0" smtClean="0"/>
              <a:t> CSS</a:t>
            </a:r>
            <a:endParaRPr lang="en-US" dirty="0" smtClean="0"/>
          </a:p>
          <a:p>
            <a:pPr marL="171450" lvl="0" indent="-171450">
              <a:buFont typeface="Arial" pitchFamily="34" charset="0"/>
              <a:buChar char="•"/>
            </a:pPr>
            <a:r>
              <a:rPr lang="en-US" dirty="0" smtClean="0"/>
              <a:t>Encourages a clean and robust architecture</a:t>
            </a:r>
          </a:p>
          <a:p>
            <a:pPr marL="628650" lvl="1" indent="-171450">
              <a:buFont typeface="Arial" pitchFamily="34" charset="0"/>
              <a:buChar char="•"/>
            </a:pPr>
            <a:r>
              <a:rPr lang="en-US" dirty="0" smtClean="0"/>
              <a:t>Vie</a:t>
            </a:r>
            <a:r>
              <a:rPr lang="en-US" baseline="0" dirty="0" smtClean="0"/>
              <a:t>w Models</a:t>
            </a:r>
          </a:p>
          <a:p>
            <a:pPr marL="628650" lvl="1" indent="-171450">
              <a:buFont typeface="Arial" pitchFamily="34" charset="0"/>
              <a:buChar char="•"/>
            </a:pPr>
            <a:r>
              <a:rPr lang="en-US" baseline="0" smtClean="0"/>
              <a:t>Model Metadata</a:t>
            </a:r>
            <a:endParaRPr lang="en-US" baseline="0"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26</a:t>
            </a:fld>
            <a:endParaRPr lang="en-US"/>
          </a:p>
        </p:txBody>
      </p:sp>
    </p:spTree>
    <p:extLst>
      <p:ext uri="{BB962C8B-B14F-4D97-AF65-F5344CB8AC3E}">
        <p14:creationId xmlns:p14="http://schemas.microsoft.com/office/powerpoint/2010/main" val="254146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baseline="0" dirty="0" smtClean="0"/>
              <a:t>: 2 </a:t>
            </a:r>
            <a:r>
              <a:rPr lang="en-US" baseline="0" dirty="0" err="1" smtClean="0"/>
              <a:t>mins</a:t>
            </a:r>
            <a:endParaRPr lang="en-US" baseline="0" dirty="0" smtClean="0"/>
          </a:p>
          <a:p>
            <a:endParaRPr lang="en-US" baseline="0" dirty="0" smtClean="0"/>
          </a:p>
          <a:p>
            <a:r>
              <a:rPr lang="en-US" dirty="0" smtClean="0"/>
              <a:t>There</a:t>
            </a:r>
            <a:r>
              <a:rPr lang="en-US" baseline="0" dirty="0" smtClean="0"/>
              <a:t> has probably been a time when your boss has wanted you to make a change to your web application.  Let’s imagine he or she asks you to add a widget to a text box that shows the date – making it easier to select a valid date field.  The problem is that this change isn’t just in one place – it’s everywhere you display the date.  Of course your boss doesn’t appreciate that you are going to have to make changes across the site, modifying each text box where a date is shown!</a:t>
            </a:r>
          </a:p>
          <a:p>
            <a:endParaRPr lang="en-US" baseline="0" dirty="0" smtClean="0"/>
          </a:p>
          <a:p>
            <a:r>
              <a:rPr lang="en-US" baseline="0" dirty="0" smtClean="0"/>
              <a:t>Over the next few slides, we’ll start to look at some of the ways you can let ASP.NET MVC help you work smarter, not harder.</a:t>
            </a:r>
          </a:p>
        </p:txBody>
      </p:sp>
      <p:sp>
        <p:nvSpPr>
          <p:cNvPr id="4" name="Slide Number Placeholder 3"/>
          <p:cNvSpPr>
            <a:spLocks noGrp="1"/>
          </p:cNvSpPr>
          <p:nvPr>
            <p:ph type="sldNum" sz="quarter" idx="10"/>
          </p:nvPr>
        </p:nvSpPr>
        <p:spPr/>
        <p:txBody>
          <a:bodyPr/>
          <a:lstStyle/>
          <a:p>
            <a:fld id="{E18F9282-D0A8-4FC3-8EA8-B416BA51AD58}" type="slidenum">
              <a:rPr lang="en-US" smtClean="0"/>
              <a:pPr/>
              <a:t>4</a:t>
            </a:fld>
            <a:endParaRPr lang="en-US"/>
          </a:p>
        </p:txBody>
      </p:sp>
    </p:spTree>
    <p:extLst>
      <p:ext uri="{BB962C8B-B14F-4D97-AF65-F5344CB8AC3E}">
        <p14:creationId xmlns:p14="http://schemas.microsoft.com/office/powerpoint/2010/main" val="39268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a:t>
            </a:r>
            <a:r>
              <a:rPr lang="en-US" baseline="0" dirty="0" smtClean="0"/>
              <a:t> min</a:t>
            </a:r>
          </a:p>
          <a:p>
            <a:endParaRPr lang="en-US" baseline="0" dirty="0" smtClean="0"/>
          </a:p>
          <a:p>
            <a:r>
              <a:rPr lang="en-US" baseline="0" dirty="0" smtClean="0"/>
              <a:t>Let’s start off with a simple example…</a:t>
            </a:r>
          </a:p>
          <a:p>
            <a:endParaRPr lang="en-US" baseline="0" dirty="0" smtClean="0"/>
          </a:p>
          <a:p>
            <a:r>
              <a:rPr lang="en-US" baseline="0" dirty="0" smtClean="0"/>
              <a:t>HTML Helpers save us time by emitting HTML for items of data on our behalf.  However, in ASP.NET MVC 1, HTML Helpers were string-based which meant the code was more brittle.  If you made changes to the name of your properties in the database, your HTML Helpers would not flag any issues until runtime.  This meant your code was harder to maintain.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have been some changes in ASP.NET MVC 2 that make HTML Helpers even better to use….</a:t>
            </a:r>
          </a:p>
          <a:p>
            <a:endParaRPr lang="en-US" baseline="0"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5</a:t>
            </a:fld>
            <a:endParaRPr lang="en-US"/>
          </a:p>
        </p:txBody>
      </p:sp>
    </p:spTree>
    <p:extLst>
      <p:ext uri="{BB962C8B-B14F-4D97-AF65-F5344CB8AC3E}">
        <p14:creationId xmlns:p14="http://schemas.microsoft.com/office/powerpoint/2010/main" val="178003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a:t>
            </a:r>
            <a:r>
              <a:rPr lang="en-US" u="sng" baseline="0" dirty="0" smtClean="0"/>
              <a:t>d Time</a:t>
            </a:r>
            <a:r>
              <a:rPr lang="en-US" baseline="0" dirty="0" smtClean="0"/>
              <a:t>: 3 </a:t>
            </a:r>
            <a:r>
              <a:rPr lang="en-US" baseline="0" dirty="0" err="1" smtClean="0"/>
              <a:t>mins</a:t>
            </a:r>
            <a:endParaRPr lang="en-US" baseline="0" dirty="0" smtClean="0"/>
          </a:p>
          <a:p>
            <a:endParaRPr lang="en-US" baseline="0" dirty="0" smtClean="0"/>
          </a:p>
          <a:p>
            <a:r>
              <a:rPr lang="en-US" baseline="0" dirty="0" smtClean="0"/>
              <a:t>In ASP.NET MVC 2 we now provide the support for strongly-typed HTML helpers which make our code easier to maintain and use.  If we now made alterations to our model we would know about changes we needed to make in our views at compile-time.  Also, we get support in Visual Studio for IntelliSense on the model which makes coding faster.</a:t>
            </a:r>
          </a:p>
        </p:txBody>
      </p:sp>
      <p:sp>
        <p:nvSpPr>
          <p:cNvPr id="4" name="Slide Number Placeholder 3"/>
          <p:cNvSpPr>
            <a:spLocks noGrp="1"/>
          </p:cNvSpPr>
          <p:nvPr>
            <p:ph type="sldNum" sz="quarter" idx="10"/>
          </p:nvPr>
        </p:nvSpPr>
        <p:spPr/>
        <p:txBody>
          <a:bodyPr/>
          <a:lstStyle/>
          <a:p>
            <a:fld id="{E18F9282-D0A8-4FC3-8EA8-B416BA51AD58}" type="slidenum">
              <a:rPr lang="en-US" smtClean="0"/>
              <a:pPr/>
              <a:t>6</a:t>
            </a:fld>
            <a:endParaRPr lang="en-US"/>
          </a:p>
        </p:txBody>
      </p:sp>
    </p:spTree>
    <p:extLst>
      <p:ext uri="{BB962C8B-B14F-4D97-AF65-F5344CB8AC3E}">
        <p14:creationId xmlns:p14="http://schemas.microsoft.com/office/powerpoint/2010/main" val="2118102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baseline="0" dirty="0" smtClean="0"/>
              <a:t>: 2 </a:t>
            </a:r>
            <a:r>
              <a:rPr lang="en-US" baseline="0" dirty="0" err="1" smtClean="0"/>
              <a:t>mins</a:t>
            </a:r>
            <a:endParaRPr lang="en-US" baseline="0" dirty="0" smtClean="0"/>
          </a:p>
          <a:p>
            <a:endParaRPr lang="en-US" baseline="0" dirty="0" smtClean="0"/>
          </a:p>
          <a:p>
            <a:r>
              <a:rPr lang="en-US" baseline="0" dirty="0" smtClean="0"/>
              <a:t>There are also HTML helpers that provide a lot of the scaffolding for representing the model in the view automatically.  For instance, the display and editor for model will render a complete UI using your model as a basis.  In this example we’re using a simple model for a user and we are using the </a:t>
            </a:r>
            <a:r>
              <a:rPr lang="en-US" baseline="0" dirty="0" err="1" smtClean="0"/>
              <a:t>EditorForModel</a:t>
            </a:r>
            <a:r>
              <a:rPr lang="en-US" baseline="0" dirty="0" smtClean="0"/>
              <a:t> helper to render the input boxes for us.</a:t>
            </a:r>
          </a:p>
        </p:txBody>
      </p:sp>
      <p:sp>
        <p:nvSpPr>
          <p:cNvPr id="4" name="Slide Number Placeholder 3"/>
          <p:cNvSpPr>
            <a:spLocks noGrp="1"/>
          </p:cNvSpPr>
          <p:nvPr>
            <p:ph type="sldNum" sz="quarter" idx="10"/>
          </p:nvPr>
        </p:nvSpPr>
        <p:spPr/>
        <p:txBody>
          <a:bodyPr/>
          <a:lstStyle/>
          <a:p>
            <a:fld id="{E18F9282-D0A8-4FC3-8EA8-B416BA51AD58}" type="slidenum">
              <a:rPr lang="en-US" smtClean="0"/>
              <a:pPr/>
              <a:t>7</a:t>
            </a:fld>
            <a:endParaRPr lang="en-US"/>
          </a:p>
        </p:txBody>
      </p:sp>
    </p:spTree>
    <p:extLst>
      <p:ext uri="{BB962C8B-B14F-4D97-AF65-F5344CB8AC3E}">
        <p14:creationId xmlns:p14="http://schemas.microsoft.com/office/powerpoint/2010/main" val="231824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baseline="0" dirty="0" smtClean="0"/>
              <a:t>Estimated Time</a:t>
            </a:r>
            <a:r>
              <a:rPr lang="en-US" baseline="0" dirty="0" smtClean="0"/>
              <a:t>: 3 </a:t>
            </a:r>
            <a:r>
              <a:rPr lang="en-US" baseline="0" dirty="0" err="1" smtClean="0"/>
              <a:t>mins</a:t>
            </a:r>
            <a:endParaRPr lang="en-US" baseline="0" dirty="0" smtClean="0"/>
          </a:p>
          <a:p>
            <a:endParaRPr lang="en-US" baseline="0" dirty="0" smtClean="0"/>
          </a:p>
          <a:p>
            <a:r>
              <a:rPr lang="en-US" baseline="0" dirty="0" smtClean="0"/>
              <a:t>Let’s summarize what we’ve just seen.  The HTML templates and scaffolding make development easy.  Even better, they are using built-in templates for rendering different </a:t>
            </a:r>
            <a:r>
              <a:rPr lang="en-US" baseline="0" dirty="0" err="1" smtClean="0"/>
              <a:t>DataTypes</a:t>
            </a:r>
            <a:r>
              <a:rPr lang="en-US" baseline="0" dirty="0" smtClean="0"/>
              <a:t> which can be easily extended and customized for your specific purpose.  This means that the scenario we talked about before with the customized date picker would be easy to implement since you would simply change the </a:t>
            </a:r>
            <a:r>
              <a:rPr lang="en-US" baseline="0" dirty="0" err="1" smtClean="0"/>
              <a:t>DateTime</a:t>
            </a:r>
            <a:r>
              <a:rPr lang="en-US" baseline="0" dirty="0" smtClean="0"/>
              <a:t> template to override the default behavior.  We’ll explore this more in a demo later on.</a:t>
            </a:r>
          </a:p>
        </p:txBody>
      </p:sp>
      <p:sp>
        <p:nvSpPr>
          <p:cNvPr id="4" name="Slide Number Placeholder 3"/>
          <p:cNvSpPr>
            <a:spLocks noGrp="1"/>
          </p:cNvSpPr>
          <p:nvPr>
            <p:ph type="sldNum" sz="quarter" idx="10"/>
          </p:nvPr>
        </p:nvSpPr>
        <p:spPr/>
        <p:txBody>
          <a:bodyPr/>
          <a:lstStyle/>
          <a:p>
            <a:fld id="{E18F9282-D0A8-4FC3-8EA8-B416BA51AD58}" type="slidenum">
              <a:rPr lang="en-US" smtClean="0"/>
              <a:pPr/>
              <a:t>8</a:t>
            </a:fld>
            <a:endParaRPr lang="en-US"/>
          </a:p>
        </p:txBody>
      </p:sp>
    </p:spTree>
    <p:extLst>
      <p:ext uri="{BB962C8B-B14F-4D97-AF65-F5344CB8AC3E}">
        <p14:creationId xmlns:p14="http://schemas.microsoft.com/office/powerpoint/2010/main" val="234817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a:t>
            </a:r>
            <a:r>
              <a:rPr lang="en-US" baseline="0" dirty="0" smtClean="0"/>
              <a:t> 2 </a:t>
            </a:r>
            <a:r>
              <a:rPr lang="en-US" baseline="0" dirty="0" err="1" smtClean="0"/>
              <a:t>mins</a:t>
            </a:r>
            <a:endParaRPr lang="en-US" baseline="0" dirty="0" smtClean="0"/>
          </a:p>
          <a:p>
            <a:endParaRPr lang="en-US" baseline="0" dirty="0" smtClean="0"/>
          </a:p>
          <a:p>
            <a:r>
              <a:rPr lang="en-US" dirty="0" smtClean="0"/>
              <a:t>We made a</a:t>
            </a:r>
            <a:r>
              <a:rPr lang="en-US" baseline="0" dirty="0" smtClean="0"/>
              <a:t> big effort with ASP.NET MVC 2 to make common scenarios easier for web developers.  </a:t>
            </a:r>
            <a:r>
              <a:rPr lang="en-US" dirty="0" smtClean="0"/>
              <a:t>Some</a:t>
            </a:r>
            <a:r>
              <a:rPr lang="en-US" baseline="0" dirty="0" smtClean="0"/>
              <a:t> of the new Display Templates included in ASP.NET MVC 2 are…</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9</a:t>
            </a:fld>
            <a:endParaRPr lang="en-US"/>
          </a:p>
        </p:txBody>
      </p:sp>
    </p:spTree>
    <p:extLst>
      <p:ext uri="{BB962C8B-B14F-4D97-AF65-F5344CB8AC3E}">
        <p14:creationId xmlns:p14="http://schemas.microsoft.com/office/powerpoint/2010/main" val="34363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a:t>
            </a:r>
            <a:r>
              <a:rPr lang="en-US" u="sng" baseline="0" dirty="0" smtClean="0"/>
              <a:t>d Time</a:t>
            </a:r>
            <a:r>
              <a:rPr lang="en-US" baseline="0" dirty="0" smtClean="0"/>
              <a:t>: 2 </a:t>
            </a:r>
            <a:r>
              <a:rPr lang="en-US" baseline="0" dirty="0" err="1" smtClean="0"/>
              <a:t>mins</a:t>
            </a:r>
            <a:endParaRPr lang="en-US" baseline="0" dirty="0" smtClean="0"/>
          </a:p>
          <a:p>
            <a:endParaRPr lang="en-US" baseline="0" dirty="0" smtClean="0"/>
          </a:p>
          <a:p>
            <a:r>
              <a:rPr lang="en-US" baseline="0" dirty="0" smtClean="0"/>
              <a:t>On the editor side, we provide these Editor Templates out of the box – for 90% of the scenarios out there, we’ve got you covered.</a:t>
            </a:r>
            <a:endParaRPr lang="en-US" dirty="0"/>
          </a:p>
        </p:txBody>
      </p:sp>
      <p:sp>
        <p:nvSpPr>
          <p:cNvPr id="4" name="Slide Number Placeholder 3"/>
          <p:cNvSpPr>
            <a:spLocks noGrp="1"/>
          </p:cNvSpPr>
          <p:nvPr>
            <p:ph type="sldNum" sz="quarter" idx="10"/>
          </p:nvPr>
        </p:nvSpPr>
        <p:spPr/>
        <p:txBody>
          <a:bodyPr/>
          <a:lstStyle/>
          <a:p>
            <a:fld id="{E18F9282-D0A8-4FC3-8EA8-B416BA51AD58}" type="slidenum">
              <a:rPr lang="en-US" smtClean="0"/>
              <a:pPr/>
              <a:t>10</a:t>
            </a:fld>
            <a:endParaRPr lang="en-US"/>
          </a:p>
        </p:txBody>
      </p:sp>
    </p:spTree>
    <p:extLst>
      <p:ext uri="{BB962C8B-B14F-4D97-AF65-F5344CB8AC3E}">
        <p14:creationId xmlns:p14="http://schemas.microsoft.com/office/powerpoint/2010/main" val="250500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48255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377500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34999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BB01C1-386D-49B0-8CAA-A4274A0DC16D}" type="datetimeFigureOut">
              <a:rPr lang="en-US" smtClean="0"/>
              <a:t>6/19/2010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74310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BB01C1-386D-49B0-8CAA-A4274A0DC16D}" type="datetimeFigureOut">
              <a:rPr lang="en-US" smtClean="0"/>
              <a:t>6/19/2010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1887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BB01C1-386D-49B0-8CAA-A4274A0DC16D}" type="datetimeFigureOut">
              <a:rPr lang="en-US" smtClean="0"/>
              <a:t>6/19/2010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359558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BB01C1-386D-49B0-8CAA-A4274A0DC16D}" type="datetimeFigureOut">
              <a:rPr lang="en-US" smtClean="0"/>
              <a:t>6/19/2010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88786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BB01C1-386D-49B0-8CAA-A4274A0DC16D}" type="datetimeFigureOut">
              <a:rPr lang="en-US" smtClean="0"/>
              <a:t>6/19/2010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98109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B01C1-386D-49B0-8CAA-A4274A0DC16D}" type="datetimeFigureOut">
              <a:rPr lang="en-US" smtClean="0"/>
              <a:t>6/19/2010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83432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B01C1-386D-49B0-8CAA-A4274A0DC16D}" type="datetimeFigureOut">
              <a:rPr lang="en-US" smtClean="0"/>
              <a:t>6/19/2010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31415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B01C1-386D-49B0-8CAA-A4274A0DC16D}" type="datetimeFigureOut">
              <a:rPr lang="en-US" smtClean="0"/>
              <a:t>6/19/2010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86D4E-64E1-442D-B05C-170FDEE6B1C2}" type="slidenum">
              <a:rPr lang="en-US" smtClean="0"/>
              <a:t>‹#›</a:t>
            </a:fld>
            <a:endParaRPr lang="en-US"/>
          </a:p>
        </p:txBody>
      </p:sp>
    </p:spTree>
    <p:extLst>
      <p:ext uri="{BB962C8B-B14F-4D97-AF65-F5344CB8AC3E}">
        <p14:creationId xmlns:p14="http://schemas.microsoft.com/office/powerpoint/2010/main" val="127357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B01C1-386D-49B0-8CAA-A4274A0DC16D}" type="datetimeFigureOut">
              <a:rPr lang="en-US" smtClean="0"/>
              <a:t>6/19/2010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86D4E-64E1-442D-B05C-170FDEE6B1C2}" type="slidenum">
              <a:rPr lang="en-US" smtClean="0"/>
              <a:t>‹#›</a:t>
            </a:fld>
            <a:endParaRPr lang="en-US"/>
          </a:p>
        </p:txBody>
      </p:sp>
    </p:spTree>
    <p:extLst>
      <p:ext uri="{BB962C8B-B14F-4D97-AF65-F5344CB8AC3E}">
        <p14:creationId xmlns:p14="http://schemas.microsoft.com/office/powerpoint/2010/main" val="210706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470997"/>
              </p:ext>
            </p:extLst>
          </p:nvPr>
        </p:nvGraphicFramePr>
        <p:xfrm>
          <a:off x="457200" y="1600200"/>
          <a:ext cx="8229600" cy="2595880"/>
        </p:xfrm>
        <a:graphic>
          <a:graphicData uri="http://schemas.openxmlformats.org/drawingml/2006/table">
            <a:tbl>
              <a:tblPr bandRow="1">
                <a:tableStyleId>{073A0DAA-6AF3-43AB-8588-CEC1D06C72B9}</a:tableStyleId>
              </a:tblPr>
              <a:tblGrid>
                <a:gridCol w="4114800"/>
                <a:gridCol w="4114800"/>
              </a:tblGrid>
              <a:tr h="370840">
                <a:tc>
                  <a:txBody>
                    <a:bodyPr/>
                    <a:lstStyle/>
                    <a:p>
                      <a:r>
                        <a:rPr lang="en-US" dirty="0" smtClean="0"/>
                        <a:t>9:00 – 9:50</a:t>
                      </a:r>
                      <a:endParaRPr lang="en-US" dirty="0"/>
                    </a:p>
                  </a:txBody>
                  <a:tcPr/>
                </a:tc>
                <a:tc>
                  <a:txBody>
                    <a:bodyPr/>
                    <a:lstStyle/>
                    <a:p>
                      <a:r>
                        <a:rPr lang="en-US" dirty="0" smtClean="0"/>
                        <a:t>Introduction to MVC</a:t>
                      </a:r>
                      <a:endParaRPr lang="en-US" dirty="0"/>
                    </a:p>
                  </a:txBody>
                  <a:tcPr/>
                </a:tc>
              </a:tr>
              <a:tr h="370840">
                <a:tc>
                  <a:txBody>
                    <a:bodyPr/>
                    <a:lstStyle/>
                    <a:p>
                      <a:r>
                        <a:rPr lang="en-US" dirty="0" smtClean="0"/>
                        <a:t>10:00 – 10:50</a:t>
                      </a:r>
                      <a:endParaRPr lang="en-US" dirty="0"/>
                    </a:p>
                  </a:txBody>
                  <a:tcPr/>
                </a:tc>
                <a:tc>
                  <a:txBody>
                    <a:bodyPr/>
                    <a:lstStyle/>
                    <a:p>
                      <a:r>
                        <a:rPr lang="en-US" dirty="0" smtClean="0"/>
                        <a:t>Data</a:t>
                      </a:r>
                      <a:endParaRPr lang="en-US" dirty="0"/>
                    </a:p>
                  </a:txBody>
                  <a:tcPr/>
                </a:tc>
              </a:tr>
              <a:tr h="370840">
                <a:tc>
                  <a:txBody>
                    <a:bodyPr/>
                    <a:lstStyle/>
                    <a:p>
                      <a:r>
                        <a:rPr lang="en-US" dirty="0" smtClean="0"/>
                        <a:t>11:00 – 11:45</a:t>
                      </a:r>
                      <a:endParaRPr lang="en-US" dirty="0"/>
                    </a:p>
                  </a:txBody>
                  <a:tcPr/>
                </a:tc>
                <a:tc>
                  <a:txBody>
                    <a:bodyPr/>
                    <a:lstStyle/>
                    <a:p>
                      <a:r>
                        <a:rPr lang="en-US" dirty="0" smtClean="0"/>
                        <a:t>Labs</a:t>
                      </a:r>
                      <a:endParaRPr lang="en-US" dirty="0"/>
                    </a:p>
                  </a:txBody>
                  <a:tcPr/>
                </a:tc>
              </a:tr>
              <a:tr h="370840">
                <a:tc>
                  <a:txBody>
                    <a:bodyPr/>
                    <a:lstStyle/>
                    <a:p>
                      <a:r>
                        <a:rPr lang="en-US" dirty="0" smtClean="0"/>
                        <a:t>11:45</a:t>
                      </a:r>
                      <a:r>
                        <a:rPr lang="en-US" baseline="0" dirty="0" smtClean="0"/>
                        <a:t> – 12:45</a:t>
                      </a:r>
                      <a:endParaRPr lang="en-US" dirty="0"/>
                    </a:p>
                  </a:txBody>
                  <a:tcPr/>
                </a:tc>
                <a:tc>
                  <a:txBody>
                    <a:bodyPr/>
                    <a:lstStyle/>
                    <a:p>
                      <a:r>
                        <a:rPr lang="en-US" dirty="0" smtClean="0"/>
                        <a:t>Lunch</a:t>
                      </a:r>
                      <a:endParaRPr lang="en-US" dirty="0"/>
                    </a:p>
                  </a:txBody>
                  <a:tcPr/>
                </a:tc>
              </a:tr>
              <a:tr h="370840">
                <a:tc>
                  <a:txBody>
                    <a:bodyPr/>
                    <a:lstStyle/>
                    <a:p>
                      <a:r>
                        <a:rPr lang="en-US" b="1" dirty="0" smtClean="0"/>
                        <a:t>12:45 – 13:30</a:t>
                      </a:r>
                      <a:endParaRPr lang="en-US" b="1" dirty="0"/>
                    </a:p>
                  </a:txBody>
                  <a:tcPr/>
                </a:tc>
                <a:tc>
                  <a:txBody>
                    <a:bodyPr/>
                    <a:lstStyle/>
                    <a:p>
                      <a:r>
                        <a:rPr lang="en-US" b="1" dirty="0" smtClean="0"/>
                        <a:t>Forms</a:t>
                      </a:r>
                      <a:r>
                        <a:rPr lang="en-US" b="1" baseline="0" dirty="0" smtClean="0"/>
                        <a:t> and validation</a:t>
                      </a:r>
                      <a:endParaRPr lang="en-US" b="1" dirty="0"/>
                    </a:p>
                  </a:txBody>
                  <a:tcPr/>
                </a:tc>
              </a:tr>
              <a:tr h="370840">
                <a:tc>
                  <a:txBody>
                    <a:bodyPr/>
                    <a:lstStyle/>
                    <a:p>
                      <a:r>
                        <a:rPr lang="en-US" dirty="0" smtClean="0"/>
                        <a:t>13:45</a:t>
                      </a:r>
                      <a:r>
                        <a:rPr lang="en-US" baseline="0" dirty="0" smtClean="0"/>
                        <a:t> – 14:45</a:t>
                      </a:r>
                      <a:endParaRPr lang="en-US" dirty="0"/>
                    </a:p>
                  </a:txBody>
                  <a:tcPr/>
                </a:tc>
                <a:tc>
                  <a:txBody>
                    <a:bodyPr/>
                    <a:lstStyle/>
                    <a:p>
                      <a:r>
                        <a:rPr lang="en-US" dirty="0" smtClean="0"/>
                        <a:t>Advanced</a:t>
                      </a:r>
                      <a:endParaRPr lang="en-US" dirty="0"/>
                    </a:p>
                  </a:txBody>
                  <a:tcPr/>
                </a:tc>
              </a:tr>
              <a:tr h="370840">
                <a:tc>
                  <a:txBody>
                    <a:bodyPr/>
                    <a:lstStyle/>
                    <a:p>
                      <a:r>
                        <a:rPr lang="en-US" dirty="0" smtClean="0"/>
                        <a:t>14:45 – 15:30</a:t>
                      </a:r>
                      <a:endParaRPr lang="en-US" dirty="0"/>
                    </a:p>
                  </a:txBody>
                  <a:tcPr/>
                </a:tc>
                <a:tc>
                  <a:txBody>
                    <a:bodyPr/>
                    <a:lstStyle/>
                    <a:p>
                      <a:r>
                        <a:rPr lang="en-US" dirty="0" smtClean="0"/>
                        <a:t>Labs</a:t>
                      </a:r>
                      <a:endParaRPr lang="en-US" dirty="0"/>
                    </a:p>
                  </a:txBody>
                  <a:tcPr/>
                </a:tc>
              </a:tr>
            </a:tbl>
          </a:graphicData>
        </a:graphic>
      </p:graphicFrame>
    </p:spTree>
    <p:extLst>
      <p:ext uri="{BB962C8B-B14F-4D97-AF65-F5344CB8AC3E}">
        <p14:creationId xmlns:p14="http://schemas.microsoft.com/office/powerpoint/2010/main" val="16328598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sz="3800" dirty="0" err="1" smtClean="0">
                <a:cs typeface="Consolas" pitchFamily="49" charset="0"/>
              </a:rPr>
              <a:t>EditorForModel</a:t>
            </a:r>
            <a:r>
              <a:rPr lang="en-US" sz="3800" dirty="0">
                <a:cs typeface="Consolas" pitchFamily="49" charset="0"/>
              </a:rPr>
              <a:t>()</a:t>
            </a:r>
          </a:p>
          <a:p>
            <a:endParaRPr lang="en-US" sz="2800" dirty="0" smtClean="0">
              <a:solidFill>
                <a:schemeClr val="accent4"/>
              </a:solidFill>
              <a:latin typeface="Consolas" pitchFamily="49" charset="0"/>
            </a:endParaRPr>
          </a:p>
          <a:p>
            <a:r>
              <a:rPr lang="en-US" sz="2800" dirty="0" smtClean="0">
                <a:solidFill>
                  <a:schemeClr val="accent4"/>
                </a:solidFill>
                <a:latin typeface="Consolas" pitchFamily="49" charset="0"/>
              </a:rPr>
              <a:t>Boolean</a:t>
            </a:r>
            <a:r>
              <a:rPr lang="en-US" dirty="0" smtClean="0">
                <a:solidFill>
                  <a:schemeClr val="accent4"/>
                </a:solidFill>
              </a:rPr>
              <a:t> </a:t>
            </a:r>
            <a:r>
              <a:rPr lang="en-US" dirty="0"/>
              <a:t>– checkbox or 3-state drop-down</a:t>
            </a:r>
          </a:p>
          <a:p>
            <a:r>
              <a:rPr lang="en-US" sz="2800" dirty="0">
                <a:solidFill>
                  <a:schemeClr val="accent4"/>
                </a:solidFill>
                <a:latin typeface="Consolas" pitchFamily="49" charset="0"/>
              </a:rPr>
              <a:t>Collection</a:t>
            </a:r>
            <a:r>
              <a:rPr lang="en-US" dirty="0">
                <a:solidFill>
                  <a:schemeClr val="accent4"/>
                </a:solidFill>
              </a:rPr>
              <a:t> </a:t>
            </a:r>
            <a:r>
              <a:rPr lang="en-US" dirty="0"/>
              <a:t>– iterate and show editor</a:t>
            </a:r>
            <a:endParaRPr lang="en-US" sz="2400" dirty="0"/>
          </a:p>
          <a:p>
            <a:r>
              <a:rPr lang="en-US" sz="2800" dirty="0">
                <a:solidFill>
                  <a:schemeClr val="accent4"/>
                </a:solidFill>
                <a:latin typeface="Consolas" pitchFamily="49" charset="0"/>
              </a:rPr>
              <a:t>Decimal</a:t>
            </a:r>
            <a:r>
              <a:rPr lang="en-US" dirty="0">
                <a:solidFill>
                  <a:schemeClr val="accent4"/>
                </a:solidFill>
              </a:rPr>
              <a:t> </a:t>
            </a:r>
            <a:r>
              <a:rPr lang="en-US" dirty="0"/>
              <a:t>– text box </a:t>
            </a:r>
            <a:r>
              <a:rPr lang="en-US" sz="2400" dirty="0"/>
              <a:t>(with formatting)</a:t>
            </a:r>
          </a:p>
          <a:p>
            <a:r>
              <a:rPr lang="en-US" sz="2800" dirty="0" err="1">
                <a:solidFill>
                  <a:schemeClr val="accent4"/>
                </a:solidFill>
                <a:latin typeface="Consolas" pitchFamily="49" charset="0"/>
              </a:rPr>
              <a:t>HiddenInput</a:t>
            </a:r>
            <a:r>
              <a:rPr lang="en-US" dirty="0">
                <a:solidFill>
                  <a:schemeClr val="accent4"/>
                </a:solidFill>
              </a:rPr>
              <a:t> </a:t>
            </a:r>
            <a:r>
              <a:rPr lang="en-US" dirty="0"/>
              <a:t>– hidden input</a:t>
            </a:r>
          </a:p>
          <a:p>
            <a:r>
              <a:rPr lang="en-US" sz="2800" dirty="0" err="1">
                <a:solidFill>
                  <a:schemeClr val="accent4"/>
                </a:solidFill>
                <a:latin typeface="Consolas" pitchFamily="49" charset="0"/>
              </a:rPr>
              <a:t>MultilineText</a:t>
            </a:r>
            <a:r>
              <a:rPr lang="en-US" dirty="0">
                <a:solidFill>
                  <a:schemeClr val="accent4"/>
                </a:solidFill>
              </a:rPr>
              <a:t> </a:t>
            </a:r>
            <a:r>
              <a:rPr lang="en-US" dirty="0"/>
              <a:t>– text area</a:t>
            </a:r>
          </a:p>
          <a:p>
            <a:r>
              <a:rPr lang="en-US" sz="2800" dirty="0">
                <a:solidFill>
                  <a:schemeClr val="accent4"/>
                </a:solidFill>
                <a:latin typeface="Consolas" pitchFamily="49" charset="0"/>
              </a:rPr>
              <a:t>Object</a:t>
            </a:r>
            <a:r>
              <a:rPr lang="en-US" dirty="0">
                <a:solidFill>
                  <a:schemeClr val="accent4"/>
                </a:solidFill>
              </a:rPr>
              <a:t> </a:t>
            </a:r>
            <a:r>
              <a:rPr lang="en-US" dirty="0"/>
              <a:t>– edit all simple properties</a:t>
            </a:r>
          </a:p>
          <a:p>
            <a:r>
              <a:rPr lang="en-US" sz="2800" dirty="0">
                <a:solidFill>
                  <a:schemeClr val="accent4"/>
                </a:solidFill>
                <a:latin typeface="Consolas" pitchFamily="49" charset="0"/>
              </a:rPr>
              <a:t>Password</a:t>
            </a:r>
            <a:r>
              <a:rPr lang="en-US" dirty="0">
                <a:solidFill>
                  <a:schemeClr val="accent4"/>
                </a:solidFill>
              </a:rPr>
              <a:t> </a:t>
            </a:r>
            <a:r>
              <a:rPr lang="en-US" dirty="0"/>
              <a:t>– text box </a:t>
            </a:r>
            <a:r>
              <a:rPr lang="en-US" sz="2400" dirty="0"/>
              <a:t>(password)</a:t>
            </a:r>
          </a:p>
          <a:p>
            <a:r>
              <a:rPr lang="en-US" sz="2800" dirty="0">
                <a:solidFill>
                  <a:schemeClr val="accent4"/>
                </a:solidFill>
                <a:latin typeface="Consolas" pitchFamily="49" charset="0"/>
              </a:rPr>
              <a:t>String</a:t>
            </a:r>
            <a:r>
              <a:rPr lang="en-US" dirty="0"/>
              <a:t>, </a:t>
            </a:r>
            <a:r>
              <a:rPr lang="en-US" sz="2800" dirty="0">
                <a:solidFill>
                  <a:schemeClr val="accent4"/>
                </a:solidFill>
                <a:latin typeface="Consolas" pitchFamily="49" charset="0"/>
              </a:rPr>
              <a:t>Text</a:t>
            </a:r>
            <a:r>
              <a:rPr lang="en-US" dirty="0">
                <a:solidFill>
                  <a:schemeClr val="accent4"/>
                </a:solidFill>
              </a:rPr>
              <a:t> </a:t>
            </a:r>
            <a:r>
              <a:rPr lang="en-US" dirty="0"/>
              <a:t>– text box</a:t>
            </a:r>
          </a:p>
          <a:p>
            <a:endParaRPr lang="en-US" dirty="0"/>
          </a:p>
        </p:txBody>
      </p:sp>
      <p:sp>
        <p:nvSpPr>
          <p:cNvPr id="3" name="Title 2"/>
          <p:cNvSpPr>
            <a:spLocks noGrp="1"/>
          </p:cNvSpPr>
          <p:nvPr>
            <p:ph type="title"/>
          </p:nvPr>
        </p:nvSpPr>
        <p:spPr/>
        <p:txBody>
          <a:bodyPr/>
          <a:lstStyle/>
          <a:p>
            <a:r>
              <a:rPr lang="en-US" dirty="0" smtClean="0"/>
              <a:t>Built-in Editor Templates</a:t>
            </a:r>
            <a:endParaRPr lang="en-US" dirty="0"/>
          </a:p>
        </p:txBody>
      </p:sp>
    </p:spTree>
    <p:extLst>
      <p:ext uri="{BB962C8B-B14F-4D97-AF65-F5344CB8AC3E}">
        <p14:creationId xmlns:p14="http://schemas.microsoft.com/office/powerpoint/2010/main" val="16053072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Data Annotations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7441671"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35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a:r>
            <a:r>
              <a:rPr lang="en-US" dirty="0" err="1" smtClean="0"/>
              <a:t>HiddenInput</a:t>
            </a:r>
            <a:r>
              <a:rPr lang="en-US" dirty="0" smtClean="0"/>
              <a:t>]</a:t>
            </a:r>
          </a:p>
          <a:p>
            <a:r>
              <a:rPr lang="en-US" dirty="0" smtClean="0"/>
              <a:t>[</a:t>
            </a:r>
            <a:r>
              <a:rPr lang="en-US" dirty="0" err="1" smtClean="0"/>
              <a:t>UIHint</a:t>
            </a:r>
            <a:r>
              <a:rPr lang="en-US" dirty="0" smtClean="0"/>
              <a:t>]</a:t>
            </a:r>
          </a:p>
          <a:p>
            <a:r>
              <a:rPr lang="en-US" dirty="0" smtClean="0"/>
              <a:t>[</a:t>
            </a:r>
            <a:r>
              <a:rPr lang="en-US" dirty="0" err="1" smtClean="0"/>
              <a:t>DataType</a:t>
            </a:r>
            <a:r>
              <a:rPr lang="en-US" dirty="0" smtClean="0"/>
              <a:t>]</a:t>
            </a:r>
          </a:p>
          <a:p>
            <a:r>
              <a:rPr lang="en-US" dirty="0" smtClean="0"/>
              <a:t>[</a:t>
            </a:r>
            <a:r>
              <a:rPr lang="en-US" dirty="0" err="1" smtClean="0"/>
              <a:t>ReadOnly</a:t>
            </a:r>
            <a:r>
              <a:rPr lang="en-US" dirty="0" smtClean="0"/>
              <a:t>]</a:t>
            </a:r>
          </a:p>
          <a:p>
            <a:r>
              <a:rPr lang="en-US" dirty="0" smtClean="0"/>
              <a:t>[</a:t>
            </a:r>
            <a:r>
              <a:rPr lang="en-US" dirty="0" err="1" smtClean="0"/>
              <a:t>DisplayFormat</a:t>
            </a:r>
            <a:r>
              <a:rPr lang="en-US" dirty="0" smtClean="0"/>
              <a:t>]</a:t>
            </a:r>
          </a:p>
          <a:p>
            <a:r>
              <a:rPr lang="en-US" dirty="0" smtClean="0"/>
              <a:t>[</a:t>
            </a:r>
            <a:r>
              <a:rPr lang="en-US" dirty="0" err="1" smtClean="0"/>
              <a:t>ScaffoldColumn</a:t>
            </a:r>
            <a:r>
              <a:rPr lang="en-US" dirty="0" smtClean="0"/>
              <a:t>]</a:t>
            </a:r>
          </a:p>
          <a:p>
            <a:endParaRPr lang="en-US" dirty="0"/>
          </a:p>
        </p:txBody>
      </p:sp>
      <p:sp>
        <p:nvSpPr>
          <p:cNvPr id="3" name="Title 2"/>
          <p:cNvSpPr>
            <a:spLocks noGrp="1"/>
          </p:cNvSpPr>
          <p:nvPr>
            <p:ph type="title"/>
          </p:nvPr>
        </p:nvSpPr>
        <p:spPr/>
        <p:txBody>
          <a:bodyPr/>
          <a:lstStyle/>
          <a:p>
            <a:r>
              <a:rPr lang="en-US" dirty="0" smtClean="0"/>
              <a:t>Data Annotations</a:t>
            </a:r>
            <a:endParaRPr lang="en-US" dirty="0"/>
          </a:p>
        </p:txBody>
      </p:sp>
    </p:spTree>
    <p:extLst>
      <p:ext uri="{BB962C8B-B14F-4D97-AF65-F5344CB8AC3E}">
        <p14:creationId xmlns:p14="http://schemas.microsoft.com/office/powerpoint/2010/main" val="68014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smtClean="0"/>
              <a:t>Auto-Scaffolding + </a:t>
            </a:r>
            <a:r>
              <a:rPr lang="en-US" sz="3600" dirty="0" err="1" smtClean="0"/>
              <a:t>DataAnnotations</a:t>
            </a:r>
            <a:endParaRPr lang="en-US" sz="3600"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982120"/>
            <a:ext cx="3352800" cy="248236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r="46223"/>
          <a:stretch/>
        </p:blipFill>
        <p:spPr>
          <a:xfrm>
            <a:off x="2133600" y="1866900"/>
            <a:ext cx="4999220" cy="16383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00" y="4026799"/>
            <a:ext cx="3124200" cy="2393004"/>
          </a:xfrm>
          <a:prstGeom prst="rect">
            <a:avLst/>
          </a:prstGeom>
        </p:spPr>
      </p:pic>
      <p:sp>
        <p:nvSpPr>
          <p:cNvPr id="7" name="TextBox 6"/>
          <p:cNvSpPr txBox="1"/>
          <p:nvPr/>
        </p:nvSpPr>
        <p:spPr>
          <a:xfrm>
            <a:off x="3014676" y="3327816"/>
            <a:ext cx="606256" cy="830997"/>
          </a:xfrm>
          <a:prstGeom prst="rect">
            <a:avLst/>
          </a:prstGeom>
          <a:noFill/>
        </p:spPr>
        <p:txBody>
          <a:bodyPr wrap="none" rtlCol="0">
            <a:spAutoFit/>
          </a:bodyPr>
          <a:lstStyle/>
          <a:p>
            <a:r>
              <a:rPr lang="en-US" sz="4800" dirty="0" smtClean="0">
                <a:solidFill>
                  <a:schemeClr val="bg1"/>
                </a:solidFill>
              </a:rPr>
              <a:t>+</a:t>
            </a:r>
            <a:endParaRPr lang="en-US" sz="4800" dirty="0">
              <a:solidFill>
                <a:schemeClr val="bg1"/>
              </a:solidFill>
            </a:endParaRPr>
          </a:p>
        </p:txBody>
      </p:sp>
      <p:sp>
        <p:nvSpPr>
          <p:cNvPr id="8" name="TextBox 7"/>
          <p:cNvSpPr txBox="1"/>
          <p:nvPr/>
        </p:nvSpPr>
        <p:spPr>
          <a:xfrm>
            <a:off x="4422944" y="4807803"/>
            <a:ext cx="606256" cy="830997"/>
          </a:xfrm>
          <a:prstGeom prst="rect">
            <a:avLst/>
          </a:prstGeom>
          <a:noFill/>
        </p:spPr>
        <p:txBody>
          <a:bodyPr wrap="none" rtlCol="0">
            <a:spAutoFit/>
          </a:bodyPr>
          <a:lstStyle/>
          <a:p>
            <a:r>
              <a:rPr lang="en-US" sz="4800" dirty="0" smtClean="0">
                <a:solidFill>
                  <a:schemeClr val="bg1"/>
                </a:solidFill>
              </a:rPr>
              <a:t>=</a:t>
            </a:r>
            <a:endParaRPr lang="en-US" sz="4800" dirty="0">
              <a:solidFill>
                <a:schemeClr val="bg1"/>
              </a:solidFill>
            </a:endParaRPr>
          </a:p>
        </p:txBody>
      </p:sp>
    </p:spTree>
    <p:extLst>
      <p:ext uri="{BB962C8B-B14F-4D97-AF65-F5344CB8AC3E}">
        <p14:creationId xmlns:p14="http://schemas.microsoft.com/office/powerpoint/2010/main" val="18594203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HTML helpers in </a:t>
            </a:r>
            <a:br>
              <a:rPr lang="en-US" dirty="0" smtClean="0"/>
            </a:br>
            <a:r>
              <a:rPr lang="en-US" dirty="0" smtClean="0"/>
              <a:t>plan my night</a:t>
            </a:r>
            <a:endParaRPr lang="en-US" dirty="0"/>
          </a:p>
        </p:txBody>
      </p:sp>
      <p:sp>
        <p:nvSpPr>
          <p:cNvPr id="3" name="Text Placeholder 2"/>
          <p:cNvSpPr>
            <a:spLocks noGrp="1"/>
          </p:cNvSpPr>
          <p:nvPr>
            <p:ph type="body" idx="1"/>
          </p:nvPr>
        </p:nvSpPr>
        <p:spPr/>
        <p:txBody>
          <a:bodyPr/>
          <a:lstStyle/>
          <a:p>
            <a:r>
              <a:rPr lang="en-US" dirty="0" smtClean="0"/>
              <a:t>Demo</a:t>
            </a:r>
            <a:endParaRPr lang="en-US" dirty="0"/>
          </a:p>
        </p:txBody>
      </p:sp>
    </p:spTree>
    <p:extLst>
      <p:ext uri="{BB962C8B-B14F-4D97-AF65-F5344CB8AC3E}">
        <p14:creationId xmlns:p14="http://schemas.microsoft.com/office/powerpoint/2010/main" val="39850422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Quick and easy to build apps</a:t>
            </a:r>
          </a:p>
          <a:p>
            <a:pPr lvl="1"/>
            <a:r>
              <a:rPr lang="en-US" dirty="0" err="1" smtClean="0"/>
              <a:t>Templated</a:t>
            </a:r>
            <a:r>
              <a:rPr lang="en-US" dirty="0" smtClean="0"/>
              <a:t> Helpers</a:t>
            </a:r>
          </a:p>
          <a:p>
            <a:pPr lvl="2"/>
            <a:r>
              <a:rPr lang="en-US" dirty="0" smtClean="0"/>
              <a:t>HTML Helpers (expressions and strings)</a:t>
            </a:r>
          </a:p>
          <a:p>
            <a:pPr lvl="1"/>
            <a:r>
              <a:rPr lang="en-US" dirty="0" smtClean="0"/>
              <a:t>Display and Editor Scaffolding</a:t>
            </a:r>
          </a:p>
          <a:p>
            <a:r>
              <a:rPr lang="en-US" dirty="0" smtClean="0"/>
              <a:t>Clean and Robust Architecture</a:t>
            </a:r>
          </a:p>
          <a:p>
            <a:pPr lvl="1"/>
            <a:r>
              <a:rPr lang="en-US" dirty="0" err="1" smtClean="0"/>
              <a:t>ViewModels</a:t>
            </a:r>
            <a:endParaRPr lang="en-US" dirty="0" smtClean="0"/>
          </a:p>
          <a:p>
            <a:pPr lvl="1"/>
            <a:r>
              <a:rPr lang="en-US" dirty="0" smtClean="0"/>
              <a:t>Strongly-typed Views</a:t>
            </a:r>
          </a:p>
          <a:p>
            <a:pPr lvl="1"/>
            <a:r>
              <a:rPr lang="en-US" dirty="0" smtClean="0"/>
              <a:t>Getting started with </a:t>
            </a:r>
            <a:r>
              <a:rPr lang="en-US" dirty="0" err="1" smtClean="0"/>
              <a:t>DataAnnotations</a:t>
            </a:r>
            <a:endParaRPr lang="en-US" dirty="0" smtClean="0"/>
          </a:p>
          <a:p>
            <a:r>
              <a:rPr lang="en-US" dirty="0" smtClean="0"/>
              <a:t>Simple to extend</a:t>
            </a:r>
          </a:p>
          <a:p>
            <a:pPr lvl="1"/>
            <a:r>
              <a:rPr lang="en-US" dirty="0" smtClean="0"/>
              <a:t>Display and Editor Templates</a:t>
            </a:r>
          </a:p>
        </p:txBody>
      </p:sp>
      <p:sp>
        <p:nvSpPr>
          <p:cNvPr id="3" name="Title 2"/>
          <p:cNvSpPr>
            <a:spLocks noGrp="1"/>
          </p:cNvSpPr>
          <p:nvPr>
            <p:ph type="title"/>
          </p:nvPr>
        </p:nvSpPr>
        <p:spPr/>
        <p:txBody>
          <a:bodyPr>
            <a:normAutofit fontScale="90000"/>
          </a:bodyPr>
          <a:lstStyle/>
          <a:p>
            <a:r>
              <a:rPr lang="en-US" dirty="0" smtClean="0"/>
              <a:t>What did we see in the demo?</a:t>
            </a:r>
            <a:endParaRPr lang="en-US" dirty="0"/>
          </a:p>
        </p:txBody>
      </p:sp>
    </p:spTree>
    <p:extLst>
      <p:ext uri="{BB962C8B-B14F-4D97-AF65-F5344CB8AC3E}">
        <p14:creationId xmlns:p14="http://schemas.microsoft.com/office/powerpoint/2010/main" val="25360708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Validation: why so hard?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828800"/>
            <a:ext cx="4953000" cy="412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1679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Apply built-in </a:t>
            </a:r>
            <a:r>
              <a:rPr lang="en-US" dirty="0"/>
              <a:t>validators in </a:t>
            </a:r>
            <a:r>
              <a:rPr lang="en-US" dirty="0" err="1" smtClean="0"/>
              <a:t>DataAnnotations</a:t>
            </a:r>
            <a:r>
              <a:rPr lang="en-US" dirty="0" smtClean="0"/>
              <a:t> to your models</a:t>
            </a:r>
            <a:endParaRPr lang="en-US" dirty="0"/>
          </a:p>
          <a:p>
            <a:pPr lvl="1"/>
            <a:r>
              <a:rPr lang="en-US" dirty="0">
                <a:solidFill>
                  <a:schemeClr val="accent4"/>
                </a:solidFill>
                <a:latin typeface="Consolas" pitchFamily="49" charset="0"/>
                <a:cs typeface="Consolas" pitchFamily="49" charset="0"/>
              </a:rPr>
              <a:t>[Required]</a:t>
            </a:r>
          </a:p>
          <a:p>
            <a:pPr lvl="1"/>
            <a:r>
              <a:rPr lang="en-US" dirty="0">
                <a:solidFill>
                  <a:schemeClr val="accent4"/>
                </a:solidFill>
                <a:latin typeface="Consolas" pitchFamily="49" charset="0"/>
                <a:cs typeface="Consolas" pitchFamily="49" charset="0"/>
              </a:rPr>
              <a:t>[Range]</a:t>
            </a:r>
          </a:p>
          <a:p>
            <a:pPr lvl="1"/>
            <a:r>
              <a:rPr lang="en-US" dirty="0">
                <a:solidFill>
                  <a:schemeClr val="accent4"/>
                </a:solidFill>
                <a:latin typeface="Consolas" pitchFamily="49" charset="0"/>
                <a:cs typeface="Consolas" pitchFamily="49" charset="0"/>
              </a:rPr>
              <a:t>[</a:t>
            </a:r>
            <a:r>
              <a:rPr lang="en-US" dirty="0" err="1">
                <a:solidFill>
                  <a:schemeClr val="accent4"/>
                </a:solidFill>
                <a:latin typeface="Consolas" pitchFamily="49" charset="0"/>
                <a:cs typeface="Consolas" pitchFamily="49" charset="0"/>
              </a:rPr>
              <a:t>RegularExpression</a:t>
            </a:r>
            <a:r>
              <a:rPr lang="en-US" dirty="0">
                <a:solidFill>
                  <a:schemeClr val="accent4"/>
                </a:solidFill>
                <a:latin typeface="Consolas" pitchFamily="49" charset="0"/>
                <a:cs typeface="Consolas" pitchFamily="49" charset="0"/>
              </a:rPr>
              <a:t>]</a:t>
            </a:r>
          </a:p>
          <a:p>
            <a:pPr lvl="1"/>
            <a:r>
              <a:rPr lang="en-US" dirty="0">
                <a:solidFill>
                  <a:schemeClr val="accent4"/>
                </a:solidFill>
                <a:latin typeface="Consolas" pitchFamily="49" charset="0"/>
                <a:cs typeface="Consolas" pitchFamily="49" charset="0"/>
              </a:rPr>
              <a:t>[</a:t>
            </a:r>
            <a:r>
              <a:rPr lang="en-US" dirty="0" err="1">
                <a:solidFill>
                  <a:schemeClr val="accent4"/>
                </a:solidFill>
                <a:latin typeface="Consolas" pitchFamily="49" charset="0"/>
                <a:cs typeface="Consolas" pitchFamily="49" charset="0"/>
              </a:rPr>
              <a:t>StringLength</a:t>
            </a:r>
            <a:r>
              <a:rPr lang="en-US" dirty="0">
                <a:solidFill>
                  <a:schemeClr val="accent4"/>
                </a:solidFill>
                <a:latin typeface="Consolas" pitchFamily="49" charset="0"/>
                <a:cs typeface="Consolas" pitchFamily="49" charset="0"/>
              </a:rPr>
              <a:t>]</a:t>
            </a:r>
          </a:p>
          <a:p>
            <a:r>
              <a:rPr lang="en-US" dirty="0" smtClean="0"/>
              <a:t>Extensible…</a:t>
            </a:r>
            <a:endParaRPr lang="en-US" dirty="0"/>
          </a:p>
        </p:txBody>
      </p:sp>
      <p:sp>
        <p:nvSpPr>
          <p:cNvPr id="3" name="Title 2"/>
          <p:cNvSpPr>
            <a:spLocks noGrp="1"/>
          </p:cNvSpPr>
          <p:nvPr>
            <p:ph type="title"/>
          </p:nvPr>
        </p:nvSpPr>
        <p:spPr/>
        <p:txBody>
          <a:bodyPr>
            <a:normAutofit fontScale="90000"/>
          </a:bodyPr>
          <a:lstStyle/>
          <a:p>
            <a:r>
              <a:rPr lang="en-US" dirty="0" smtClean="0"/>
              <a:t>Easy Validation in ASP.NET MVC 2</a:t>
            </a:r>
            <a:endParaRPr lang="en-US" dirty="0"/>
          </a:p>
        </p:txBody>
      </p:sp>
    </p:spTree>
    <p:extLst>
      <p:ext uri="{BB962C8B-B14F-4D97-AF65-F5344CB8AC3E}">
        <p14:creationId xmlns:p14="http://schemas.microsoft.com/office/powerpoint/2010/main" val="1883608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676400"/>
            <a:ext cx="7086600" cy="4525963"/>
          </a:xfrm>
        </p:spPr>
        <p:txBody>
          <a:bodyPr>
            <a:noAutofit/>
          </a:bodyPr>
          <a:lstStyle/>
          <a:p>
            <a:pPr marL="0" indent="0">
              <a:lnSpc>
                <a:spcPct val="110000"/>
              </a:lnSpc>
              <a:buNone/>
            </a:pPr>
            <a:r>
              <a:rPr lang="en-US" sz="2000" dirty="0">
                <a:latin typeface="Consolas" pitchFamily="49" charset="0"/>
                <a:cs typeface="Consolas" pitchFamily="49" charset="0"/>
              </a:rPr>
              <a:t>"Fields" : [{</a:t>
            </a:r>
            <a:br>
              <a:rPr lang="en-US" sz="2000" dirty="0">
                <a:latin typeface="Consolas" pitchFamily="49" charset="0"/>
                <a:cs typeface="Consolas" pitchFamily="49" charset="0"/>
              </a:rPr>
            </a:br>
            <a:r>
              <a:rPr lang="en-US" sz="2000" dirty="0">
                <a:latin typeface="Consolas" pitchFamily="49" charset="0"/>
                <a:cs typeface="Consolas" pitchFamily="49" charset="0"/>
              </a:rPr>
              <a:t>    "</a:t>
            </a:r>
            <a:r>
              <a:rPr lang="en-US" sz="2000" dirty="0" err="1">
                <a:latin typeface="Consolas" pitchFamily="49" charset="0"/>
                <a:cs typeface="Consolas" pitchFamily="49" charset="0"/>
              </a:rPr>
              <a:t>FieldName</a:t>
            </a:r>
            <a:r>
              <a:rPr lang="en-US" sz="2000" dirty="0">
                <a:latin typeface="Consolas" pitchFamily="49" charset="0"/>
                <a:cs typeface="Consolas" pitchFamily="49" charset="0"/>
              </a:rPr>
              <a:t>" : "Quantity",</a:t>
            </a:r>
            <a:br>
              <a:rPr lang="en-US" sz="2000" dirty="0">
                <a:latin typeface="Consolas" pitchFamily="49" charset="0"/>
                <a:cs typeface="Consolas" pitchFamily="49" charset="0"/>
              </a:rPr>
            </a:br>
            <a:r>
              <a:rPr lang="en-US" sz="2000" dirty="0">
                <a:latin typeface="Consolas" pitchFamily="49" charset="0"/>
                <a:cs typeface="Consolas" pitchFamily="49" charset="0"/>
              </a:rPr>
              <a:t>    "</a:t>
            </a:r>
            <a:r>
              <a:rPr lang="en-US" sz="2000" dirty="0" err="1">
                <a:latin typeface="Consolas" pitchFamily="49" charset="0"/>
                <a:cs typeface="Consolas" pitchFamily="49" charset="0"/>
              </a:rPr>
              <a:t>ValidationRules</a:t>
            </a:r>
            <a:r>
              <a:rPr lang="en-US" sz="2000" dirty="0">
                <a:latin typeface="Consolas" pitchFamily="49" charset="0"/>
                <a:cs typeface="Consolas" pitchFamily="49" charset="0"/>
              </a:rPr>
              <a:t>" : [{</a:t>
            </a:r>
            <a:br>
              <a:rPr lang="en-US" sz="2000" dirty="0">
                <a:latin typeface="Consolas" pitchFamily="49" charset="0"/>
                <a:cs typeface="Consolas" pitchFamily="49" charset="0"/>
              </a:rPr>
            </a:br>
            <a:r>
              <a:rPr lang="en-US" sz="2000" dirty="0">
                <a:latin typeface="Consolas" pitchFamily="49" charset="0"/>
                <a:cs typeface="Consolas" pitchFamily="49" charset="0"/>
              </a:rPr>
              <a:t>        "</a:t>
            </a:r>
            <a:r>
              <a:rPr lang="en-US" sz="2000" dirty="0" err="1">
                <a:latin typeface="Consolas" pitchFamily="49" charset="0"/>
                <a:cs typeface="Consolas" pitchFamily="49" charset="0"/>
              </a:rPr>
              <a:t>ValidationType</a:t>
            </a:r>
            <a:r>
              <a:rPr lang="en-US" sz="2000" dirty="0">
                <a:latin typeface="Consolas" pitchFamily="49" charset="0"/>
                <a:cs typeface="Consolas" pitchFamily="49" charset="0"/>
              </a:rPr>
              <a:t>" : </a:t>
            </a:r>
            <a:r>
              <a:rPr lang="en-US" sz="2000" dirty="0" smtClean="0">
                <a:latin typeface="Consolas" pitchFamily="49" charset="0"/>
                <a:cs typeface="Consolas" pitchFamily="49" charset="0"/>
              </a:rPr>
              <a:t>“range",</a:t>
            </a:r>
            <a:r>
              <a:rPr lang="en-US" sz="2000" dirty="0">
                <a:latin typeface="Consolas" pitchFamily="49" charset="0"/>
                <a:cs typeface="Consolas" pitchFamily="49" charset="0"/>
              </a:rPr>
              <a:t/>
            </a:r>
            <a:br>
              <a:rPr lang="en-US" sz="2000" dirty="0">
                <a:latin typeface="Consolas" pitchFamily="49" charset="0"/>
                <a:cs typeface="Consolas" pitchFamily="49" charset="0"/>
              </a:rPr>
            </a:br>
            <a:r>
              <a:rPr lang="en-US" sz="2000" dirty="0">
                <a:latin typeface="Consolas" pitchFamily="49" charset="0"/>
                <a:cs typeface="Consolas" pitchFamily="49" charset="0"/>
              </a:rPr>
              <a:t>        "</a:t>
            </a:r>
            <a:r>
              <a:rPr lang="en-US" sz="2000" dirty="0" err="1">
                <a:latin typeface="Consolas" pitchFamily="49" charset="0"/>
                <a:cs typeface="Consolas" pitchFamily="49" charset="0"/>
              </a:rPr>
              <a:t>ErrorMessage</a:t>
            </a:r>
            <a:r>
              <a:rPr lang="en-US" sz="2000" dirty="0">
                <a:latin typeface="Consolas" pitchFamily="49" charset="0"/>
                <a:cs typeface="Consolas" pitchFamily="49" charset="0"/>
              </a:rPr>
              <a:t>" : "Value is out of range",</a:t>
            </a:r>
            <a:br>
              <a:rPr lang="en-US" sz="2000" dirty="0">
                <a:latin typeface="Consolas" pitchFamily="49" charset="0"/>
                <a:cs typeface="Consolas" pitchFamily="49" charset="0"/>
              </a:rPr>
            </a:br>
            <a:r>
              <a:rPr lang="en-US" sz="2000" dirty="0">
                <a:latin typeface="Consolas" pitchFamily="49" charset="0"/>
                <a:cs typeface="Consolas" pitchFamily="49" charset="0"/>
              </a:rPr>
              <a:t>        "</a:t>
            </a:r>
            <a:r>
              <a:rPr lang="en-US" sz="2000" dirty="0" err="1">
                <a:latin typeface="Consolas" pitchFamily="49" charset="0"/>
                <a:cs typeface="Consolas" pitchFamily="49" charset="0"/>
              </a:rPr>
              <a:t>ValidationParameters</a:t>
            </a:r>
            <a:r>
              <a:rPr lang="en-US" sz="2000" dirty="0">
                <a:latin typeface="Consolas" pitchFamily="49" charset="0"/>
                <a:cs typeface="Consolas" pitchFamily="49" charset="0"/>
              </a:rPr>
              <a:t>" : {</a:t>
            </a:r>
          </a:p>
          <a:p>
            <a:pPr marL="0" indent="0">
              <a:lnSpc>
                <a:spcPct val="110000"/>
              </a:lnSpc>
              <a:buNone/>
            </a:pPr>
            <a:r>
              <a:rPr lang="en-US" sz="2000" dirty="0">
                <a:latin typeface="Consolas" pitchFamily="49" charset="0"/>
                <a:cs typeface="Consolas" pitchFamily="49" charset="0"/>
              </a:rPr>
              <a:t>            "minimum" : 1,</a:t>
            </a:r>
            <a:br>
              <a:rPr lang="en-US" sz="2000" dirty="0">
                <a:latin typeface="Consolas" pitchFamily="49" charset="0"/>
                <a:cs typeface="Consolas" pitchFamily="49" charset="0"/>
              </a:rPr>
            </a:br>
            <a:r>
              <a:rPr lang="en-US" sz="2000" dirty="0">
                <a:latin typeface="Consolas" pitchFamily="49" charset="0"/>
                <a:cs typeface="Consolas" pitchFamily="49" charset="0"/>
              </a:rPr>
              <a:t>            "maximum" : 50</a:t>
            </a:r>
          </a:p>
          <a:p>
            <a:pPr marL="0" indent="0">
              <a:lnSpc>
                <a:spcPct val="110000"/>
              </a:lnSpc>
              <a:buNone/>
            </a:pPr>
            <a:r>
              <a:rPr lang="en-US" sz="2000" dirty="0">
                <a:latin typeface="Consolas" pitchFamily="49" charset="0"/>
                <a:cs typeface="Consolas" pitchFamily="49" charset="0"/>
              </a:rPr>
              <a:t>        }</a:t>
            </a:r>
            <a:br>
              <a:rPr lang="en-US" sz="2000" dirty="0">
                <a:latin typeface="Consolas" pitchFamily="49" charset="0"/>
                <a:cs typeface="Consolas" pitchFamily="49" charset="0"/>
              </a:rPr>
            </a:br>
            <a:r>
              <a:rPr lang="en-US" sz="2000" dirty="0">
                <a:latin typeface="Consolas" pitchFamily="49" charset="0"/>
                <a:cs typeface="Consolas" pitchFamily="49" charset="0"/>
              </a:rPr>
              <a:t>    }]</a:t>
            </a:r>
            <a:br>
              <a:rPr lang="en-US" sz="2000" dirty="0">
                <a:latin typeface="Consolas" pitchFamily="49" charset="0"/>
                <a:cs typeface="Consolas" pitchFamily="49" charset="0"/>
              </a:rPr>
            </a:br>
            <a:r>
              <a:rPr lang="en-US" sz="2000" dirty="0">
                <a:latin typeface="Consolas" pitchFamily="49" charset="0"/>
                <a:cs typeface="Consolas" pitchFamily="49" charset="0"/>
              </a:rPr>
              <a:t>}]</a:t>
            </a:r>
          </a:p>
          <a:p>
            <a:endParaRPr lang="en-US" sz="2000" dirty="0"/>
          </a:p>
        </p:txBody>
      </p:sp>
      <p:sp>
        <p:nvSpPr>
          <p:cNvPr id="3" name="Title 2"/>
          <p:cNvSpPr>
            <a:spLocks noGrp="1"/>
          </p:cNvSpPr>
          <p:nvPr>
            <p:ph type="title"/>
          </p:nvPr>
        </p:nvSpPr>
        <p:spPr/>
        <p:txBody>
          <a:bodyPr>
            <a:normAutofit/>
          </a:bodyPr>
          <a:lstStyle/>
          <a:p>
            <a:r>
              <a:rPr lang="en-US" sz="3600" dirty="0" smtClean="0"/>
              <a:t>Server-side </a:t>
            </a:r>
            <a:r>
              <a:rPr lang="en-US" sz="3600" i="1" dirty="0" smtClean="0"/>
              <a:t>and</a:t>
            </a:r>
            <a:r>
              <a:rPr lang="en-US" sz="3600" dirty="0" smtClean="0"/>
              <a:t> client-side validation</a:t>
            </a:r>
            <a:endParaRPr lang="en-US" sz="3600" dirty="0"/>
          </a:p>
        </p:txBody>
      </p:sp>
    </p:spTree>
    <p:extLst>
      <p:ext uri="{BB962C8B-B14F-4D97-AF65-F5344CB8AC3E}">
        <p14:creationId xmlns:p14="http://schemas.microsoft.com/office/powerpoint/2010/main" val="9183036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Validation to </a:t>
            </a:r>
            <a:br>
              <a:rPr lang="en-US" dirty="0" smtClean="0"/>
            </a:br>
            <a:r>
              <a:rPr lang="en-US" dirty="0" smtClean="0"/>
              <a:t>Plan My night</a:t>
            </a:r>
            <a:endParaRPr lang="en-US" dirty="0"/>
          </a:p>
        </p:txBody>
      </p:sp>
      <p:sp>
        <p:nvSpPr>
          <p:cNvPr id="3" name="Text Placeholder 2"/>
          <p:cNvSpPr>
            <a:spLocks noGrp="1"/>
          </p:cNvSpPr>
          <p:nvPr>
            <p:ph type="body" idx="1"/>
          </p:nvPr>
        </p:nvSpPr>
        <p:spPr/>
        <p:txBody>
          <a:bodyPr/>
          <a:lstStyle/>
          <a:p>
            <a:r>
              <a:rPr lang="en-US" dirty="0" smtClean="0"/>
              <a:t>Demo</a:t>
            </a:r>
            <a:endParaRPr lang="en-US" dirty="0"/>
          </a:p>
        </p:txBody>
      </p:sp>
    </p:spTree>
    <p:extLst>
      <p:ext uri="{BB962C8B-B14F-4D97-AF65-F5344CB8AC3E}">
        <p14:creationId xmlns:p14="http://schemas.microsoft.com/office/powerpoint/2010/main" val="41541781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Remember the ASP.NET MVC Values?</a:t>
            </a:r>
          </a:p>
          <a:p>
            <a:pPr lvl="1"/>
            <a:r>
              <a:rPr lang="en-US" dirty="0"/>
              <a:t>Easy to build, develop and maintain web applications</a:t>
            </a:r>
          </a:p>
          <a:p>
            <a:pPr lvl="1"/>
            <a:r>
              <a:rPr lang="en-US" dirty="0"/>
              <a:t>Simple to extend and customize</a:t>
            </a:r>
          </a:p>
          <a:p>
            <a:pPr lvl="1"/>
            <a:r>
              <a:rPr lang="en-US" dirty="0"/>
              <a:t>Encourages a clean and robust </a:t>
            </a:r>
            <a:r>
              <a:rPr lang="en-US" dirty="0" smtClean="0"/>
              <a:t>architecture</a:t>
            </a:r>
          </a:p>
          <a:p>
            <a:r>
              <a:rPr lang="en-US" dirty="0" smtClean="0"/>
              <a:t>In Part 1 we</a:t>
            </a:r>
          </a:p>
          <a:p>
            <a:pPr lvl="1"/>
            <a:r>
              <a:rPr lang="en-US" dirty="0" smtClean="0"/>
              <a:t>Understood ASP.NET MVC</a:t>
            </a:r>
          </a:p>
          <a:p>
            <a:pPr lvl="1"/>
            <a:r>
              <a:rPr lang="en-US" dirty="0" smtClean="0"/>
              <a:t>Understood Entity Framework</a:t>
            </a:r>
          </a:p>
          <a:p>
            <a:pPr lvl="1"/>
            <a:r>
              <a:rPr lang="en-US" dirty="0" smtClean="0"/>
              <a:t>Using Entity Framework in </a:t>
            </a:r>
            <a:br>
              <a:rPr lang="en-US" dirty="0" smtClean="0"/>
            </a:br>
            <a:r>
              <a:rPr lang="en-US" dirty="0" smtClean="0"/>
              <a:t>“Plan My Night” </a:t>
            </a:r>
            <a:endParaRPr lang="en-US" dirty="0"/>
          </a:p>
        </p:txBody>
      </p:sp>
      <p:sp>
        <p:nvSpPr>
          <p:cNvPr id="3" name="Title 2"/>
          <p:cNvSpPr>
            <a:spLocks noGrp="1"/>
          </p:cNvSpPr>
          <p:nvPr>
            <p:ph type="title"/>
          </p:nvPr>
        </p:nvSpPr>
        <p:spPr/>
        <p:txBody>
          <a:bodyPr/>
          <a:lstStyle/>
          <a:p>
            <a:r>
              <a:rPr lang="en-US" dirty="0" smtClean="0"/>
              <a:t>Recap</a:t>
            </a:r>
            <a:endParaRPr lang="en-US" dirty="0"/>
          </a:p>
        </p:txBody>
      </p:sp>
    </p:spTree>
    <p:extLst>
      <p:ext uri="{BB962C8B-B14F-4D97-AF65-F5344CB8AC3E}">
        <p14:creationId xmlns:p14="http://schemas.microsoft.com/office/powerpoint/2010/main" val="21737135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Quick </a:t>
            </a:r>
            <a:r>
              <a:rPr lang="en-US" dirty="0"/>
              <a:t>and easy </a:t>
            </a:r>
            <a:r>
              <a:rPr lang="en-US" dirty="0" smtClean="0"/>
              <a:t>to do validation</a:t>
            </a:r>
          </a:p>
          <a:p>
            <a:pPr lvl="1"/>
            <a:r>
              <a:rPr lang="en-US" dirty="0"/>
              <a:t>Built-in validators</a:t>
            </a:r>
          </a:p>
          <a:p>
            <a:pPr lvl="1"/>
            <a:r>
              <a:rPr lang="en-US" dirty="0" smtClean="0"/>
              <a:t>Client-side </a:t>
            </a:r>
            <a:endParaRPr lang="en-US" dirty="0"/>
          </a:p>
          <a:p>
            <a:r>
              <a:rPr lang="en-US" dirty="0" smtClean="0"/>
              <a:t>Simple </a:t>
            </a:r>
            <a:r>
              <a:rPr lang="en-US" dirty="0"/>
              <a:t>to extend</a:t>
            </a:r>
          </a:p>
          <a:p>
            <a:pPr lvl="1"/>
            <a:r>
              <a:rPr lang="en-US" dirty="0" smtClean="0"/>
              <a:t>Custom Validator</a:t>
            </a:r>
          </a:p>
          <a:p>
            <a:pPr lvl="1"/>
            <a:r>
              <a:rPr lang="en-US" dirty="0" smtClean="0"/>
              <a:t>Modifying CSS</a:t>
            </a:r>
            <a:endParaRPr lang="en-US" dirty="0"/>
          </a:p>
          <a:p>
            <a:pPr lvl="1"/>
            <a:r>
              <a:rPr lang="en-US" dirty="0" smtClean="0"/>
              <a:t>Localization</a:t>
            </a:r>
            <a:endParaRPr lang="en-US" dirty="0"/>
          </a:p>
        </p:txBody>
      </p:sp>
      <p:sp>
        <p:nvSpPr>
          <p:cNvPr id="3" name="Title 2"/>
          <p:cNvSpPr>
            <a:spLocks noGrp="1"/>
          </p:cNvSpPr>
          <p:nvPr>
            <p:ph type="title"/>
          </p:nvPr>
        </p:nvSpPr>
        <p:spPr/>
        <p:txBody>
          <a:bodyPr>
            <a:normAutofit fontScale="90000"/>
          </a:bodyPr>
          <a:lstStyle/>
          <a:p>
            <a:r>
              <a:rPr lang="en-US" dirty="0" smtClean="0"/>
              <a:t>What did we see in the demo?</a:t>
            </a:r>
            <a:endParaRPr lang="en-US" dirty="0"/>
          </a:p>
        </p:txBody>
      </p:sp>
    </p:spTree>
    <p:extLst>
      <p:ext uri="{BB962C8B-B14F-4D97-AF65-F5344CB8AC3E}">
        <p14:creationId xmlns:p14="http://schemas.microsoft.com/office/powerpoint/2010/main" val="35594801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Custom Validation</a:t>
            </a:r>
          </a:p>
          <a:p>
            <a:pPr lvl="1"/>
            <a:r>
              <a:rPr lang="en-US" dirty="0" smtClean="0"/>
              <a:t>Server-side with </a:t>
            </a:r>
            <a:r>
              <a:rPr lang="en-US" dirty="0" err="1" smtClean="0"/>
              <a:t>ValidationAttribute</a:t>
            </a:r>
            <a:endParaRPr lang="en-US" dirty="0"/>
          </a:p>
          <a:p>
            <a:pPr lvl="1"/>
            <a:endParaRPr lang="en-US" dirty="0"/>
          </a:p>
          <a:p>
            <a:pPr lvl="1"/>
            <a:endParaRPr lang="en-US" dirty="0" smtClean="0"/>
          </a:p>
          <a:p>
            <a:pPr lvl="1"/>
            <a:endParaRPr lang="en-US" dirty="0" smtClean="0"/>
          </a:p>
          <a:p>
            <a:pPr lvl="1"/>
            <a:r>
              <a:rPr lang="en-US" dirty="0" smtClean="0"/>
              <a:t>Client-side with </a:t>
            </a:r>
            <a:r>
              <a:rPr lang="en-US" dirty="0" err="1" smtClean="0"/>
              <a:t>ValidatorRegistry</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Extending Validation</a:t>
            </a:r>
            <a:endParaRPr lang="en-US" dirty="0"/>
          </a:p>
        </p:txBody>
      </p:sp>
      <p:sp>
        <p:nvSpPr>
          <p:cNvPr id="4" name="Rectangle 3"/>
          <p:cNvSpPr/>
          <p:nvPr/>
        </p:nvSpPr>
        <p:spPr>
          <a:xfrm>
            <a:off x="2057400" y="3006298"/>
            <a:ext cx="7086600" cy="830997"/>
          </a:xfrm>
          <a:prstGeom prst="rect">
            <a:avLst/>
          </a:prstGeom>
        </p:spPr>
        <p:txBody>
          <a:bodyPr wrap="square">
            <a:spAutoFit/>
          </a:bodyPr>
          <a:lstStyle/>
          <a:p>
            <a:r>
              <a:rPr lang="en-US" sz="2400" dirty="0">
                <a:latin typeface="Courier New" pitchFamily="49" charset="0"/>
                <a:cs typeface="Courier New" pitchFamily="49" charset="0"/>
              </a:rPr>
              <a:t>public class </a:t>
            </a:r>
            <a:r>
              <a:rPr lang="en-US" sz="2400" dirty="0" err="1">
                <a:latin typeface="Courier New" pitchFamily="49" charset="0"/>
                <a:cs typeface="Courier New" pitchFamily="49" charset="0"/>
              </a:rPr>
              <a:t>PriceAttribute</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ValidationAttribute</a:t>
            </a:r>
            <a:endParaRPr lang="en-US" sz="2400" dirty="0">
              <a:latin typeface="Courier New" pitchFamily="49" charset="0"/>
              <a:cs typeface="Courier New" pitchFamily="49" charset="0"/>
            </a:endParaRPr>
          </a:p>
        </p:txBody>
      </p:sp>
      <p:sp>
        <p:nvSpPr>
          <p:cNvPr id="5" name="Rectangle 4"/>
          <p:cNvSpPr/>
          <p:nvPr/>
        </p:nvSpPr>
        <p:spPr>
          <a:xfrm>
            <a:off x="2057400" y="5105400"/>
            <a:ext cx="6324600" cy="830997"/>
          </a:xfrm>
          <a:prstGeom prst="rect">
            <a:avLst/>
          </a:prstGeom>
        </p:spPr>
        <p:txBody>
          <a:bodyPr wrap="square">
            <a:spAutoFit/>
          </a:bodyPr>
          <a:lstStyle/>
          <a:p>
            <a:r>
              <a:rPr lang="en-US" sz="2400" dirty="0" err="1" smtClean="0">
                <a:latin typeface="Courier New" pitchFamily="49" charset="0"/>
                <a:cs typeface="Courier New" pitchFamily="49" charset="0"/>
              </a:rPr>
              <a:t>Sys.Mvc.ValidatorRegistry</a:t>
            </a:r>
            <a:endParaRPr lang="en-US" sz="2400" dirty="0" smtClean="0">
              <a:latin typeface="Courier New" pitchFamily="49" charset="0"/>
              <a:cs typeface="Courier New" pitchFamily="49" charset="0"/>
            </a:endParaRP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validators["price"] </a:t>
            </a:r>
          </a:p>
        </p:txBody>
      </p:sp>
    </p:spTree>
    <p:extLst>
      <p:ext uri="{BB962C8B-B14F-4D97-AF65-F5344CB8AC3E}">
        <p14:creationId xmlns:p14="http://schemas.microsoft.com/office/powerpoint/2010/main" val="34456782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Pluggable validation providers</a:t>
            </a:r>
          </a:p>
          <a:p>
            <a:pPr lvl="1"/>
            <a:r>
              <a:rPr lang="en-US" dirty="0" smtClean="0"/>
              <a:t>Castle, Enterprise Library</a:t>
            </a:r>
            <a:endParaRPr lang="en-US" dirty="0"/>
          </a:p>
          <a:p>
            <a:r>
              <a:rPr lang="en-US" dirty="0"/>
              <a:t>Remote Validation</a:t>
            </a:r>
          </a:p>
          <a:p>
            <a:endParaRPr lang="en-US" dirty="0"/>
          </a:p>
        </p:txBody>
      </p:sp>
      <p:sp>
        <p:nvSpPr>
          <p:cNvPr id="3" name="Title 2"/>
          <p:cNvSpPr>
            <a:spLocks noGrp="1"/>
          </p:cNvSpPr>
          <p:nvPr>
            <p:ph type="title"/>
          </p:nvPr>
        </p:nvSpPr>
        <p:spPr/>
        <p:txBody>
          <a:bodyPr/>
          <a:lstStyle/>
          <a:p>
            <a:r>
              <a:rPr lang="en-US" dirty="0" smtClean="0"/>
              <a:t>Extending Validation</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19070"/>
            <a:ext cx="7745558" cy="102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3327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4000" dirty="0" smtClean="0"/>
              <a:t>Have you ever had trouble maintaining a growing application?</a:t>
            </a:r>
            <a:endParaRPr lang="en-US" sz="4000" dirty="0"/>
          </a:p>
        </p:txBody>
      </p:sp>
      <p:sp>
        <p:nvSpPr>
          <p:cNvPr id="3" name="Title 2"/>
          <p:cNvSpPr>
            <a:spLocks noGrp="1"/>
          </p:cNvSpPr>
          <p:nvPr>
            <p:ph type="title"/>
          </p:nvPr>
        </p:nvSpPr>
        <p:spPr/>
        <p:txBody>
          <a:bodyPr>
            <a:normAutofit/>
          </a:bodyPr>
          <a:lstStyle/>
          <a:p>
            <a:endParaRPr lang="en-US" sz="3600" dirty="0"/>
          </a:p>
        </p:txBody>
      </p:sp>
    </p:spTree>
    <p:extLst>
      <p:ext uri="{BB962C8B-B14F-4D97-AF65-F5344CB8AC3E}">
        <p14:creationId xmlns:p14="http://schemas.microsoft.com/office/powerpoint/2010/main" val="16503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a:t>
            </a:r>
            <a:endParaRPr lang="en-US" dirty="0"/>
          </a:p>
        </p:txBody>
      </p:sp>
      <p:sp>
        <p:nvSpPr>
          <p:cNvPr id="3" name="Text Placeholder 2"/>
          <p:cNvSpPr>
            <a:spLocks noGrp="1"/>
          </p:cNvSpPr>
          <p:nvPr>
            <p:ph type="body" idx="1"/>
          </p:nvPr>
        </p:nvSpPr>
        <p:spPr/>
        <p:txBody>
          <a:bodyPr/>
          <a:lstStyle/>
          <a:p>
            <a:r>
              <a:rPr lang="en-US" dirty="0" smtClean="0"/>
              <a:t>Demonstration</a:t>
            </a:r>
            <a:endParaRPr lang="en-US" dirty="0"/>
          </a:p>
        </p:txBody>
      </p:sp>
    </p:spTree>
    <p:extLst>
      <p:ext uri="{BB962C8B-B14F-4D97-AF65-F5344CB8AC3E}">
        <p14:creationId xmlns:p14="http://schemas.microsoft.com/office/powerpoint/2010/main" val="264966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Areas in ASP.NET MVC 2 make it easier to maintain and structure an application</a:t>
            </a:r>
            <a:endParaRPr lang="en-US" dirty="0"/>
          </a:p>
        </p:txBody>
      </p:sp>
      <p:sp>
        <p:nvSpPr>
          <p:cNvPr id="3" name="Title 2"/>
          <p:cNvSpPr>
            <a:spLocks noGrp="1"/>
          </p:cNvSpPr>
          <p:nvPr>
            <p:ph type="title"/>
          </p:nvPr>
        </p:nvSpPr>
        <p:spPr/>
        <p:txBody>
          <a:bodyPr/>
          <a:lstStyle/>
          <a:p>
            <a:r>
              <a:rPr lang="en-US" dirty="0" smtClean="0"/>
              <a:t>What did we see?</a:t>
            </a:r>
            <a:endParaRPr lang="en-US" dirty="0"/>
          </a:p>
        </p:txBody>
      </p:sp>
    </p:spTree>
    <p:extLst>
      <p:ext uri="{BB962C8B-B14F-4D97-AF65-F5344CB8AC3E}">
        <p14:creationId xmlns:p14="http://schemas.microsoft.com/office/powerpoint/2010/main" val="3047116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Easy to build, develop and maintain web applications</a:t>
            </a:r>
          </a:p>
          <a:p>
            <a:r>
              <a:rPr lang="en-US" dirty="0"/>
              <a:t>Simple to extend and customize</a:t>
            </a:r>
          </a:p>
          <a:p>
            <a:r>
              <a:rPr lang="en-US" dirty="0"/>
              <a:t>Encourages a clean and robust architecture</a:t>
            </a:r>
          </a:p>
          <a:p>
            <a:r>
              <a:rPr lang="en-US" dirty="0" smtClean="0"/>
              <a:t>In </a:t>
            </a:r>
            <a:r>
              <a:rPr lang="en-US" dirty="0"/>
              <a:t>Part </a:t>
            </a:r>
            <a:r>
              <a:rPr lang="en-US" dirty="0" smtClean="0"/>
              <a:t>3…</a:t>
            </a:r>
          </a:p>
          <a:p>
            <a:pPr lvl="1"/>
            <a:r>
              <a:rPr lang="en-US" dirty="0" err="1" smtClean="0"/>
              <a:t>jQuery</a:t>
            </a:r>
            <a:endParaRPr lang="en-US" dirty="0" smtClean="0"/>
          </a:p>
          <a:p>
            <a:pPr lvl="1"/>
            <a:r>
              <a:rPr lang="en-US" dirty="0" smtClean="0"/>
              <a:t>Deployment</a:t>
            </a:r>
            <a:endParaRPr lang="en-US" dirty="0"/>
          </a:p>
          <a:p>
            <a:pPr lvl="1"/>
            <a:endParaRPr lang="en-US" sz="2400" dirty="0" smtClean="0"/>
          </a:p>
        </p:txBody>
      </p:sp>
      <p:sp>
        <p:nvSpPr>
          <p:cNvPr id="3" name="Title 2"/>
          <p:cNvSpPr>
            <a:spLocks noGrp="1"/>
          </p:cNvSpPr>
          <p:nvPr>
            <p:ph type="title"/>
          </p:nvPr>
        </p:nvSpPr>
        <p:spPr/>
        <p:txBody>
          <a:bodyPr/>
          <a:lstStyle/>
          <a:p>
            <a:r>
              <a:rPr lang="en-US" dirty="0" smtClean="0"/>
              <a:t>Summary </a:t>
            </a:r>
            <a:endParaRPr lang="en-US" dirty="0"/>
          </a:p>
        </p:txBody>
      </p:sp>
    </p:spTree>
    <p:extLst>
      <p:ext uri="{BB962C8B-B14F-4D97-AF65-F5344CB8AC3E}">
        <p14:creationId xmlns:p14="http://schemas.microsoft.com/office/powerpoint/2010/main" val="4165303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HTML </a:t>
            </a:r>
            <a:r>
              <a:rPr lang="en-US" dirty="0" smtClean="0"/>
              <a:t>Helpers</a:t>
            </a:r>
          </a:p>
          <a:p>
            <a:r>
              <a:rPr lang="en-US" dirty="0" err="1" smtClean="0"/>
              <a:t>Templated</a:t>
            </a:r>
            <a:r>
              <a:rPr lang="en-US" dirty="0" smtClean="0"/>
              <a:t> Helpers</a:t>
            </a:r>
          </a:p>
          <a:p>
            <a:r>
              <a:rPr lang="en-US" dirty="0" err="1" smtClean="0"/>
              <a:t>ViewModels</a:t>
            </a:r>
            <a:endParaRPr lang="en-US" dirty="0" smtClean="0"/>
          </a:p>
          <a:p>
            <a:r>
              <a:rPr lang="en-US" dirty="0" smtClean="0"/>
              <a:t>Validation</a:t>
            </a:r>
            <a:endParaRPr lang="en-US" dirty="0" smtClean="0"/>
          </a:p>
        </p:txBody>
      </p:sp>
      <p:sp>
        <p:nvSpPr>
          <p:cNvPr id="2" name="Title 1"/>
          <p:cNvSpPr>
            <a:spLocks noGrp="1"/>
          </p:cNvSpPr>
          <p:nvPr>
            <p:ph type="title"/>
          </p:nvPr>
        </p:nvSpPr>
        <p:spPr/>
        <p:txBody>
          <a:bodyPr/>
          <a:lstStyle/>
          <a:p>
            <a:r>
              <a:rPr lang="en-US" dirty="0" smtClean="0"/>
              <a:t>Doing more with Views</a:t>
            </a:r>
            <a:endParaRPr lang="en-US" dirty="0"/>
          </a:p>
        </p:txBody>
      </p:sp>
    </p:spTree>
    <p:extLst>
      <p:ext uri="{BB962C8B-B14F-4D97-AF65-F5344CB8AC3E}">
        <p14:creationId xmlns:p14="http://schemas.microsoft.com/office/powerpoint/2010/main" val="23438852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4000" dirty="0" smtClean="0"/>
              <a:t>Have you ever been asked to make a site-wide change that </a:t>
            </a:r>
            <a:r>
              <a:rPr lang="en-US" sz="4000" dirty="0" smtClean="0"/>
              <a:t>seemed like it should be simple… </a:t>
            </a:r>
            <a:r>
              <a:rPr lang="en-US" sz="4000" smtClean="0"/>
              <a:t>but wasn’t?</a:t>
            </a:r>
            <a:endParaRPr lang="en-US" sz="4000" dirty="0" smtClean="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6017475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r>
              <a:rPr lang="en-US" dirty="0" smtClean="0"/>
              <a:t>&lt;%= </a:t>
            </a:r>
            <a:r>
              <a:rPr lang="en-US" dirty="0" err="1"/>
              <a:t>Html.TextBox</a:t>
            </a:r>
            <a:r>
              <a:rPr lang="en-US" dirty="0" smtClean="0"/>
              <a:t>("</a:t>
            </a:r>
            <a:r>
              <a:rPr lang="en-US" dirty="0" err="1" smtClean="0"/>
              <a:t>ActivityType</a:t>
            </a:r>
            <a:r>
              <a:rPr lang="en-US" dirty="0" smtClean="0"/>
              <a:t>") </a:t>
            </a:r>
            <a:r>
              <a:rPr lang="en-US" dirty="0"/>
              <a:t>%&gt;</a:t>
            </a:r>
          </a:p>
          <a:p>
            <a:pPr marL="0" indent="0">
              <a:buNone/>
            </a:pPr>
            <a:endParaRPr lang="en-US" dirty="0"/>
          </a:p>
          <a:p>
            <a:pPr marL="0" indent="0">
              <a:buNone/>
            </a:pPr>
            <a:r>
              <a:rPr lang="en-US" dirty="0"/>
              <a:t>&lt;input type="text"</a:t>
            </a:r>
          </a:p>
          <a:p>
            <a:pPr marL="0" indent="0">
              <a:buNone/>
            </a:pPr>
            <a:r>
              <a:rPr lang="en-US" dirty="0"/>
              <a:t>       name</a:t>
            </a:r>
            <a:r>
              <a:rPr lang="en-US" dirty="0" smtClean="0"/>
              <a:t>="</a:t>
            </a:r>
            <a:r>
              <a:rPr lang="en-US" dirty="0" err="1" smtClean="0"/>
              <a:t>ActivityType</a:t>
            </a:r>
            <a:r>
              <a:rPr lang="en-US" dirty="0" smtClean="0"/>
              <a:t>"</a:t>
            </a:r>
            <a:endParaRPr lang="en-US" dirty="0"/>
          </a:p>
          <a:p>
            <a:pPr marL="0" indent="0">
              <a:buNone/>
            </a:pPr>
            <a:r>
              <a:rPr lang="en-US" dirty="0"/>
              <a:t>       value</a:t>
            </a:r>
            <a:r>
              <a:rPr lang="en-US" dirty="0" smtClean="0"/>
              <a:t>=“Restaurant" </a:t>
            </a:r>
            <a:r>
              <a:rPr lang="en-US" dirty="0"/>
              <a:t>/&gt;</a:t>
            </a:r>
          </a:p>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String-based HTML Helpers</a:t>
            </a:r>
            <a:endParaRPr lang="en-US" dirty="0"/>
          </a:p>
        </p:txBody>
      </p:sp>
    </p:spTree>
    <p:extLst>
      <p:ext uri="{BB962C8B-B14F-4D97-AF65-F5344CB8AC3E}">
        <p14:creationId xmlns:p14="http://schemas.microsoft.com/office/powerpoint/2010/main" val="35829216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0200" y="1600200"/>
            <a:ext cx="7315200" cy="4525963"/>
          </a:xfrm>
        </p:spPr>
        <p:txBody>
          <a:bodyPr>
            <a:normAutofit/>
          </a:bodyPr>
          <a:lstStyle/>
          <a:p>
            <a:pPr marL="0" indent="0">
              <a:buNone/>
            </a:pPr>
            <a:endParaRPr lang="en-US" dirty="0"/>
          </a:p>
          <a:p>
            <a:pPr marL="0" indent="0">
              <a:buNone/>
            </a:pPr>
            <a:r>
              <a:rPr lang="en-US" sz="3000" dirty="0" smtClean="0"/>
              <a:t>&lt;%: </a:t>
            </a:r>
            <a:r>
              <a:rPr lang="en-US" sz="3000" dirty="0" err="1" smtClean="0"/>
              <a:t>Html.TextBoxFor</a:t>
            </a:r>
            <a:r>
              <a:rPr lang="en-US" sz="3000" dirty="0" smtClean="0"/>
              <a:t>(m </a:t>
            </a:r>
            <a:r>
              <a:rPr lang="en-US" sz="3000" dirty="0"/>
              <a:t>=&gt; </a:t>
            </a:r>
            <a:r>
              <a:rPr lang="en-US" sz="3000" dirty="0" err="1" smtClean="0"/>
              <a:t>m.ActivityType</a:t>
            </a:r>
            <a:r>
              <a:rPr lang="en-US" sz="3000" dirty="0" smtClean="0"/>
              <a:t>) </a:t>
            </a:r>
            <a:r>
              <a:rPr lang="en-US" sz="3000" dirty="0"/>
              <a:t>%&gt;</a:t>
            </a:r>
          </a:p>
          <a:p>
            <a:pPr marL="0" indent="0">
              <a:buNone/>
            </a:pPr>
            <a:endParaRPr lang="en-US" sz="3000" dirty="0"/>
          </a:p>
          <a:p>
            <a:pPr marL="0" indent="0">
              <a:buNone/>
            </a:pPr>
            <a:r>
              <a:rPr lang="en-US" sz="3000" dirty="0"/>
              <a:t>&lt;input type="text"</a:t>
            </a:r>
          </a:p>
          <a:p>
            <a:pPr marL="0" indent="0">
              <a:buNone/>
            </a:pPr>
            <a:r>
              <a:rPr lang="en-US" sz="3000" dirty="0"/>
              <a:t>       name</a:t>
            </a:r>
            <a:r>
              <a:rPr lang="en-US" sz="3000" dirty="0" smtClean="0"/>
              <a:t>="</a:t>
            </a:r>
            <a:r>
              <a:rPr lang="en-US" sz="3000" dirty="0" err="1" smtClean="0"/>
              <a:t>ActivityType</a:t>
            </a:r>
            <a:r>
              <a:rPr lang="en-US" sz="3000" dirty="0" smtClean="0"/>
              <a:t>"</a:t>
            </a:r>
            <a:endParaRPr lang="en-US" sz="3000" dirty="0"/>
          </a:p>
          <a:p>
            <a:pPr marL="0" indent="0">
              <a:buNone/>
            </a:pPr>
            <a:r>
              <a:rPr lang="en-US" sz="3000" dirty="0"/>
              <a:t>       value</a:t>
            </a:r>
            <a:r>
              <a:rPr lang="en-US" sz="3000" dirty="0" smtClean="0"/>
              <a:t>="Restaurant" </a:t>
            </a:r>
            <a:r>
              <a:rPr lang="en-US" sz="3000" dirty="0"/>
              <a:t>/&gt;</a:t>
            </a:r>
          </a:p>
          <a:p>
            <a:pPr marL="0" indent="0">
              <a:buNone/>
            </a:pPr>
            <a:endParaRPr lang="en-US" dirty="0" smtClean="0"/>
          </a:p>
        </p:txBody>
      </p:sp>
      <p:sp>
        <p:nvSpPr>
          <p:cNvPr id="3" name="Title 2"/>
          <p:cNvSpPr>
            <a:spLocks noGrp="1"/>
          </p:cNvSpPr>
          <p:nvPr>
            <p:ph type="title"/>
          </p:nvPr>
        </p:nvSpPr>
        <p:spPr/>
        <p:txBody>
          <a:bodyPr/>
          <a:lstStyle/>
          <a:p>
            <a:r>
              <a:rPr lang="en-US" dirty="0" smtClean="0"/>
              <a:t>Strongly-Typed HTML Helpers</a:t>
            </a:r>
            <a:endParaRPr lang="en-US" dirty="0"/>
          </a:p>
        </p:txBody>
      </p:sp>
    </p:spTree>
    <p:extLst>
      <p:ext uri="{BB962C8B-B14F-4D97-AF65-F5344CB8AC3E}">
        <p14:creationId xmlns:p14="http://schemas.microsoft.com/office/powerpoint/2010/main" val="15169034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Display and Editor Scaffolding</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5174"/>
          <a:stretch/>
        </p:blipFill>
        <p:spPr bwMode="auto">
          <a:xfrm>
            <a:off x="2871445" y="2895600"/>
            <a:ext cx="3307207"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09800" y="2008682"/>
            <a:ext cx="4630498" cy="523220"/>
          </a:xfrm>
          <a:prstGeom prst="rect">
            <a:avLst/>
          </a:prstGeom>
        </p:spPr>
        <p:txBody>
          <a:bodyPr wrap="none">
            <a:spAutoFit/>
          </a:bodyPr>
          <a:lstStyle/>
          <a:p>
            <a:r>
              <a:rPr lang="en-US" sz="2800" dirty="0">
                <a:cs typeface="Courier New" pitchFamily="49" charset="0"/>
              </a:rPr>
              <a:t>&lt;%: </a:t>
            </a:r>
            <a:r>
              <a:rPr lang="en-US" sz="2800" dirty="0" err="1">
                <a:cs typeface="Courier New" pitchFamily="49" charset="0"/>
              </a:rPr>
              <a:t>Html.EditorForModel</a:t>
            </a:r>
            <a:r>
              <a:rPr lang="en-US" sz="2800" dirty="0">
                <a:cs typeface="Courier New" pitchFamily="49" charset="0"/>
              </a:rPr>
              <a:t>() %&gt;</a:t>
            </a:r>
          </a:p>
        </p:txBody>
      </p:sp>
    </p:spTree>
    <p:extLst>
      <p:ext uri="{BB962C8B-B14F-4D97-AF65-F5344CB8AC3E}">
        <p14:creationId xmlns:p14="http://schemas.microsoft.com/office/powerpoint/2010/main" val="40451979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0200" y="1752600"/>
            <a:ext cx="6400800" cy="4419600"/>
          </a:xfrm>
        </p:spPr>
        <p:txBody>
          <a:bodyPr>
            <a:noAutofit/>
          </a:bodyPr>
          <a:lstStyle/>
          <a:p>
            <a:r>
              <a:rPr lang="en-US" dirty="0" smtClean="0"/>
              <a:t>Making it easy</a:t>
            </a:r>
          </a:p>
          <a:p>
            <a:pPr lvl="1"/>
            <a:r>
              <a:rPr lang="en-US" sz="2400" dirty="0" smtClean="0"/>
              <a:t>HTML </a:t>
            </a:r>
            <a:r>
              <a:rPr lang="en-US" sz="2400" dirty="0"/>
              <a:t>H</a:t>
            </a:r>
            <a:r>
              <a:rPr lang="en-US" sz="2400" dirty="0" smtClean="0"/>
              <a:t>elpers</a:t>
            </a:r>
            <a:endParaRPr lang="en-US" sz="2400" dirty="0"/>
          </a:p>
          <a:p>
            <a:pPr lvl="1"/>
            <a:r>
              <a:rPr lang="en-US" sz="2400" dirty="0"/>
              <a:t>Display and </a:t>
            </a:r>
            <a:r>
              <a:rPr lang="en-US" sz="2400" dirty="0" smtClean="0"/>
              <a:t>Editor Scaffolding</a:t>
            </a:r>
          </a:p>
          <a:p>
            <a:r>
              <a:rPr lang="en-US" sz="3200" dirty="0" smtClean="0"/>
              <a:t>Allowing you to extend</a:t>
            </a:r>
          </a:p>
          <a:p>
            <a:pPr lvl="1"/>
            <a:r>
              <a:rPr lang="en-US" sz="2400" dirty="0" smtClean="0"/>
              <a:t>Built-in Templates</a:t>
            </a:r>
          </a:p>
          <a:p>
            <a:pPr lvl="1"/>
            <a:r>
              <a:rPr lang="en-US" sz="2400" dirty="0" smtClean="0"/>
              <a:t>Customize Templates</a:t>
            </a:r>
            <a:endParaRPr lang="en-US" sz="2400" dirty="0"/>
          </a:p>
          <a:p>
            <a:pPr lvl="2"/>
            <a:r>
              <a:rPr lang="en-US" sz="2000" dirty="0" smtClean="0"/>
              <a:t>Controller, Site-wide</a:t>
            </a:r>
          </a:p>
          <a:p>
            <a:endParaRPr lang="en-US" sz="2800" dirty="0" smtClean="0"/>
          </a:p>
        </p:txBody>
      </p:sp>
      <p:sp>
        <p:nvSpPr>
          <p:cNvPr id="3" name="Title 2"/>
          <p:cNvSpPr>
            <a:spLocks noGrp="1"/>
          </p:cNvSpPr>
          <p:nvPr>
            <p:ph type="title"/>
          </p:nvPr>
        </p:nvSpPr>
        <p:spPr/>
        <p:txBody>
          <a:bodyPr/>
          <a:lstStyle/>
          <a:p>
            <a:r>
              <a:rPr lang="en-US" dirty="0" err="1" smtClean="0"/>
              <a:t>Templated</a:t>
            </a:r>
            <a:r>
              <a:rPr lang="en-US" dirty="0" smtClean="0"/>
              <a:t> Helpers</a:t>
            </a:r>
            <a:endParaRPr lang="en-US" dirty="0"/>
          </a:p>
        </p:txBody>
      </p:sp>
      <p:sp>
        <p:nvSpPr>
          <p:cNvPr id="6" name="Content Placeholder 1"/>
          <p:cNvSpPr txBox="1">
            <a:spLocks/>
          </p:cNvSpPr>
          <p:nvPr/>
        </p:nvSpPr>
        <p:spPr>
          <a:xfrm>
            <a:off x="9372600" y="1143000"/>
            <a:ext cx="44196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Tx/>
              <a:buBlip>
                <a:blip r:embed="rId3"/>
              </a:buBlip>
              <a:defRPr sz="32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3"/>
              </a:buBlip>
              <a:defRPr sz="28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3"/>
              </a:buBlip>
              <a:defRPr sz="2400" kern="1200">
                <a:solidFill>
                  <a:schemeClr val="tx1"/>
                </a:solidFill>
                <a:latin typeface="+mn-lt"/>
                <a:ea typeface="+mn-ea"/>
                <a:cs typeface="+mn-cs"/>
              </a:defRPr>
            </a:lvl3pPr>
            <a:lvl4pPr marL="1600200" indent="-228600" algn="l" defTabSz="914400" rtl="0" eaLnBrk="1" latinLnBrk="0" hangingPunct="1">
              <a:spcBef>
                <a:spcPct val="20000"/>
              </a:spcBef>
              <a:buFontTx/>
              <a:buBlip>
                <a:blip r:embed="rId3"/>
              </a:buBlip>
              <a:defRPr sz="200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3"/>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Built-in templates:</a:t>
            </a:r>
          </a:p>
          <a:p>
            <a:pPr lvl="1"/>
            <a:r>
              <a:rPr lang="en-US" sz="1800" dirty="0" smtClean="0"/>
              <a:t>Text (single &amp; multi-line)</a:t>
            </a:r>
          </a:p>
          <a:p>
            <a:pPr lvl="1"/>
            <a:r>
              <a:rPr lang="en-US" sz="1800" dirty="0" smtClean="0"/>
              <a:t>Boolean (2- and 3-state)</a:t>
            </a:r>
          </a:p>
          <a:p>
            <a:pPr lvl="1"/>
            <a:r>
              <a:rPr lang="en-US" sz="1800" dirty="0" smtClean="0"/>
              <a:t>Decimal</a:t>
            </a:r>
          </a:p>
          <a:p>
            <a:pPr lvl="1"/>
            <a:r>
              <a:rPr lang="en-US" sz="1800" dirty="0" smtClean="0"/>
              <a:t>Password</a:t>
            </a:r>
          </a:p>
          <a:p>
            <a:pPr lvl="1"/>
            <a:r>
              <a:rPr lang="en-US" sz="1800" dirty="0" smtClean="0"/>
              <a:t>Hidden</a:t>
            </a:r>
          </a:p>
          <a:p>
            <a:pPr lvl="1"/>
            <a:r>
              <a:rPr lang="en-US" sz="1800" dirty="0" smtClean="0"/>
              <a:t>HTML</a:t>
            </a:r>
          </a:p>
          <a:p>
            <a:pPr lvl="1"/>
            <a:r>
              <a:rPr lang="en-US" sz="1800" dirty="0" smtClean="0"/>
              <a:t>E-mail address</a:t>
            </a:r>
          </a:p>
          <a:p>
            <a:pPr lvl="1"/>
            <a:r>
              <a:rPr lang="en-US" sz="1800" dirty="0" smtClean="0"/>
              <a:t>URL</a:t>
            </a:r>
          </a:p>
          <a:p>
            <a:pPr lvl="1"/>
            <a:r>
              <a:rPr lang="en-US" sz="1800" dirty="0" smtClean="0"/>
              <a:t>Collection</a:t>
            </a:r>
          </a:p>
          <a:p>
            <a:pPr lvl="1"/>
            <a:r>
              <a:rPr lang="en-US" sz="1800" dirty="0" smtClean="0"/>
              <a:t>Complex object</a:t>
            </a:r>
          </a:p>
          <a:p>
            <a:endParaRPr lang="en-US" sz="2000" dirty="0"/>
          </a:p>
        </p:txBody>
      </p:sp>
    </p:spTree>
    <p:extLst>
      <p:ext uri="{BB962C8B-B14F-4D97-AF65-F5344CB8AC3E}">
        <p14:creationId xmlns:p14="http://schemas.microsoft.com/office/powerpoint/2010/main" val="20201441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sz="3800" dirty="0" err="1" smtClean="0">
                <a:cs typeface="Consolas" pitchFamily="49" charset="0"/>
              </a:rPr>
              <a:t>DisplayForModel</a:t>
            </a:r>
            <a:r>
              <a:rPr lang="en-US" sz="3800" dirty="0" smtClean="0">
                <a:cs typeface="Consolas" pitchFamily="49" charset="0"/>
              </a:rPr>
              <a:t>()</a:t>
            </a:r>
          </a:p>
          <a:p>
            <a:pPr marL="0" indent="0">
              <a:buNone/>
            </a:pPr>
            <a:endParaRPr lang="en-US" sz="3800" dirty="0" smtClean="0">
              <a:cs typeface="Consolas" pitchFamily="49" charset="0"/>
            </a:endParaRPr>
          </a:p>
          <a:p>
            <a:r>
              <a:rPr lang="en-US" sz="2800" dirty="0" smtClean="0">
                <a:solidFill>
                  <a:schemeClr val="accent4"/>
                </a:solidFill>
                <a:latin typeface="Consolas" pitchFamily="49" charset="0"/>
                <a:cs typeface="Consolas" pitchFamily="49" charset="0"/>
              </a:rPr>
              <a:t>Boolean</a:t>
            </a:r>
            <a:r>
              <a:rPr lang="en-US" dirty="0" smtClean="0">
                <a:solidFill>
                  <a:schemeClr val="accent4"/>
                </a:solidFill>
              </a:rPr>
              <a:t> </a:t>
            </a:r>
            <a:r>
              <a:rPr lang="en-US" dirty="0"/>
              <a:t>– disabled </a:t>
            </a:r>
            <a:r>
              <a:rPr lang="en-US" dirty="0" smtClean="0"/>
              <a:t>checkbox</a:t>
            </a:r>
            <a:endParaRPr lang="en-US" dirty="0"/>
          </a:p>
          <a:p>
            <a:r>
              <a:rPr lang="en-US" sz="2800" dirty="0">
                <a:solidFill>
                  <a:schemeClr val="accent4"/>
                </a:solidFill>
                <a:latin typeface="Consolas" pitchFamily="49" charset="0"/>
                <a:cs typeface="Consolas" pitchFamily="49" charset="0"/>
              </a:rPr>
              <a:t>Collection</a:t>
            </a:r>
            <a:r>
              <a:rPr lang="en-US" dirty="0">
                <a:solidFill>
                  <a:schemeClr val="accent4"/>
                </a:solidFill>
              </a:rPr>
              <a:t> </a:t>
            </a:r>
            <a:r>
              <a:rPr lang="en-US" dirty="0"/>
              <a:t>– iterate and display</a:t>
            </a:r>
          </a:p>
          <a:p>
            <a:r>
              <a:rPr lang="en-US" sz="2800" dirty="0">
                <a:solidFill>
                  <a:schemeClr val="accent4"/>
                </a:solidFill>
                <a:latin typeface="Consolas" pitchFamily="49" charset="0"/>
                <a:cs typeface="Consolas" pitchFamily="49" charset="0"/>
              </a:rPr>
              <a:t>Decimal</a:t>
            </a:r>
            <a:r>
              <a:rPr lang="en-US" dirty="0">
                <a:solidFill>
                  <a:schemeClr val="accent4"/>
                </a:solidFill>
              </a:rPr>
              <a:t> </a:t>
            </a:r>
            <a:r>
              <a:rPr lang="en-US" dirty="0"/>
              <a:t>– encoded text </a:t>
            </a:r>
            <a:r>
              <a:rPr lang="en-US" sz="2400" dirty="0"/>
              <a:t>(with formatting)</a:t>
            </a:r>
          </a:p>
          <a:p>
            <a:r>
              <a:rPr lang="en-US" sz="2800" dirty="0" err="1">
                <a:solidFill>
                  <a:schemeClr val="accent4"/>
                </a:solidFill>
                <a:latin typeface="Consolas" pitchFamily="49" charset="0"/>
                <a:cs typeface="Consolas" pitchFamily="49" charset="0"/>
              </a:rPr>
              <a:t>EmailAddress</a:t>
            </a:r>
            <a:r>
              <a:rPr lang="en-US" dirty="0">
                <a:solidFill>
                  <a:schemeClr val="accent4"/>
                </a:solidFill>
              </a:rPr>
              <a:t> </a:t>
            </a:r>
            <a:r>
              <a:rPr lang="en-US" dirty="0"/>
              <a:t>– auto-linked </a:t>
            </a:r>
            <a:r>
              <a:rPr lang="en-US" sz="2400" dirty="0"/>
              <a:t>(with mailto:)</a:t>
            </a:r>
          </a:p>
          <a:p>
            <a:r>
              <a:rPr lang="en-US" sz="2800" dirty="0" err="1">
                <a:solidFill>
                  <a:schemeClr val="accent4"/>
                </a:solidFill>
                <a:latin typeface="Consolas" pitchFamily="49" charset="0"/>
                <a:cs typeface="Consolas" pitchFamily="49" charset="0"/>
              </a:rPr>
              <a:t>HiddenInput</a:t>
            </a:r>
            <a:r>
              <a:rPr lang="en-US" dirty="0">
                <a:solidFill>
                  <a:schemeClr val="accent4"/>
                </a:solidFill>
              </a:rPr>
              <a:t> </a:t>
            </a:r>
            <a:r>
              <a:rPr lang="en-US" dirty="0"/>
              <a:t>– encoded text</a:t>
            </a:r>
            <a:endParaRPr lang="en-US" sz="2400" dirty="0"/>
          </a:p>
          <a:p>
            <a:r>
              <a:rPr lang="en-US" sz="2800" dirty="0">
                <a:solidFill>
                  <a:schemeClr val="accent4"/>
                </a:solidFill>
                <a:latin typeface="Consolas" pitchFamily="49" charset="0"/>
                <a:cs typeface="Consolas" pitchFamily="49" charset="0"/>
              </a:rPr>
              <a:t>Html</a:t>
            </a:r>
            <a:r>
              <a:rPr lang="en-US" dirty="0">
                <a:solidFill>
                  <a:schemeClr val="accent4"/>
                </a:solidFill>
              </a:rPr>
              <a:t> </a:t>
            </a:r>
            <a:r>
              <a:rPr lang="en-US" dirty="0"/>
              <a:t>– </a:t>
            </a:r>
            <a:r>
              <a:rPr lang="en-US" dirty="0" err="1"/>
              <a:t>unencoded</a:t>
            </a:r>
            <a:r>
              <a:rPr lang="en-US" dirty="0"/>
              <a:t> text</a:t>
            </a:r>
          </a:p>
          <a:p>
            <a:r>
              <a:rPr lang="en-US" sz="2800" dirty="0">
                <a:solidFill>
                  <a:schemeClr val="accent4"/>
                </a:solidFill>
                <a:latin typeface="Consolas" pitchFamily="49" charset="0"/>
                <a:cs typeface="Consolas" pitchFamily="49" charset="0"/>
              </a:rPr>
              <a:t>Object</a:t>
            </a:r>
            <a:r>
              <a:rPr lang="en-US" dirty="0">
                <a:solidFill>
                  <a:schemeClr val="accent4"/>
                </a:solidFill>
              </a:rPr>
              <a:t> </a:t>
            </a:r>
            <a:r>
              <a:rPr lang="en-US" dirty="0"/>
              <a:t>– show all simple properties</a:t>
            </a:r>
          </a:p>
          <a:p>
            <a:r>
              <a:rPr lang="en-US" sz="2800" dirty="0">
                <a:solidFill>
                  <a:schemeClr val="accent4"/>
                </a:solidFill>
                <a:latin typeface="Consolas" pitchFamily="49" charset="0"/>
                <a:cs typeface="Consolas" pitchFamily="49" charset="0"/>
              </a:rPr>
              <a:t>String</a:t>
            </a:r>
            <a:r>
              <a:rPr lang="en-US" dirty="0"/>
              <a:t>, </a:t>
            </a:r>
            <a:r>
              <a:rPr lang="en-US" sz="2800" dirty="0">
                <a:solidFill>
                  <a:schemeClr val="accent4"/>
                </a:solidFill>
                <a:latin typeface="Consolas" pitchFamily="49" charset="0"/>
                <a:cs typeface="Consolas" pitchFamily="49" charset="0"/>
              </a:rPr>
              <a:t>Text</a:t>
            </a:r>
            <a:r>
              <a:rPr lang="en-US" dirty="0">
                <a:solidFill>
                  <a:schemeClr val="accent4"/>
                </a:solidFill>
              </a:rPr>
              <a:t> </a:t>
            </a:r>
            <a:r>
              <a:rPr lang="en-US" dirty="0"/>
              <a:t>– encoded text</a:t>
            </a:r>
          </a:p>
          <a:p>
            <a:r>
              <a:rPr lang="en-US" sz="2800" dirty="0" err="1">
                <a:solidFill>
                  <a:schemeClr val="accent4"/>
                </a:solidFill>
                <a:latin typeface="Consolas" pitchFamily="49" charset="0"/>
                <a:cs typeface="Consolas" pitchFamily="49" charset="0"/>
              </a:rPr>
              <a:t>Url</a:t>
            </a:r>
            <a:r>
              <a:rPr lang="en-US" dirty="0">
                <a:solidFill>
                  <a:schemeClr val="accent4"/>
                </a:solidFill>
              </a:rPr>
              <a:t> </a:t>
            </a:r>
            <a:r>
              <a:rPr lang="en-US" dirty="0"/>
              <a:t>– auto-linked</a:t>
            </a:r>
          </a:p>
          <a:p>
            <a:endParaRPr lang="en-US" dirty="0"/>
          </a:p>
        </p:txBody>
      </p:sp>
      <p:sp>
        <p:nvSpPr>
          <p:cNvPr id="3" name="Title 2"/>
          <p:cNvSpPr>
            <a:spLocks noGrp="1"/>
          </p:cNvSpPr>
          <p:nvPr>
            <p:ph type="title"/>
          </p:nvPr>
        </p:nvSpPr>
        <p:spPr/>
        <p:txBody>
          <a:bodyPr/>
          <a:lstStyle/>
          <a:p>
            <a:r>
              <a:rPr lang="en-US" dirty="0" smtClean="0"/>
              <a:t>Built-in Display Templates</a:t>
            </a:r>
            <a:endParaRPr lang="en-US" dirty="0"/>
          </a:p>
        </p:txBody>
      </p:sp>
    </p:spTree>
    <p:extLst>
      <p:ext uri="{BB962C8B-B14F-4D97-AF65-F5344CB8AC3E}">
        <p14:creationId xmlns:p14="http://schemas.microsoft.com/office/powerpoint/2010/main" val="30025976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3503</TotalTime>
  <Words>2762</Words>
  <Application>Microsoft Office PowerPoint</Application>
  <PresentationFormat>On-screen Show (4:3)</PresentationFormat>
  <Paragraphs>377</Paragraphs>
  <Slides>26</Slides>
  <Notes>25</Notes>
  <HiddenSlides>3</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Agenda</vt:lpstr>
      <vt:lpstr>Recap</vt:lpstr>
      <vt:lpstr>Doing more with Views</vt:lpstr>
      <vt:lpstr>PowerPoint Presentation</vt:lpstr>
      <vt:lpstr>String-based HTML Helpers</vt:lpstr>
      <vt:lpstr>Strongly-Typed HTML Helpers</vt:lpstr>
      <vt:lpstr>Display and Editor Scaffolding</vt:lpstr>
      <vt:lpstr>Templated Helpers</vt:lpstr>
      <vt:lpstr>Built-in Display Templates</vt:lpstr>
      <vt:lpstr>Built-in Editor Templates</vt:lpstr>
      <vt:lpstr>Data Annotations</vt:lpstr>
      <vt:lpstr>Data Annotations</vt:lpstr>
      <vt:lpstr>Auto-Scaffolding + DataAnnotations</vt:lpstr>
      <vt:lpstr>Using HTML helpers in  plan my night</vt:lpstr>
      <vt:lpstr>What did we see in the demo?</vt:lpstr>
      <vt:lpstr>Validation: why so hard?</vt:lpstr>
      <vt:lpstr>Easy Validation in ASP.NET MVC 2</vt:lpstr>
      <vt:lpstr>Server-side and client-side validation</vt:lpstr>
      <vt:lpstr>Adding Validation to  Plan My night</vt:lpstr>
      <vt:lpstr>What did we see in the demo?</vt:lpstr>
      <vt:lpstr>Extending Validation</vt:lpstr>
      <vt:lpstr>Extending Validation</vt:lpstr>
      <vt:lpstr>PowerPoint Presentation</vt:lpstr>
      <vt:lpstr>AREAS</vt:lpstr>
      <vt:lpstr>What did we see?</vt:lpstr>
      <vt:lpstr>Summary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23</cp:revision>
  <dcterms:created xsi:type="dcterms:W3CDTF">2010-06-17T18:01:16Z</dcterms:created>
  <dcterms:modified xsi:type="dcterms:W3CDTF">2010-06-20T04:47:12Z</dcterms:modified>
</cp:coreProperties>
</file>