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74" r:id="rId4"/>
    <p:sldId id="297" r:id="rId5"/>
    <p:sldId id="298" r:id="rId6"/>
    <p:sldId id="299" r:id="rId7"/>
    <p:sldId id="275" r:id="rId8"/>
    <p:sldId id="302" r:id="rId9"/>
    <p:sldId id="301" r:id="rId10"/>
    <p:sldId id="287" r:id="rId11"/>
    <p:sldId id="286" r:id="rId12"/>
    <p:sldId id="280" r:id="rId13"/>
    <p:sldId id="285" r:id="rId14"/>
    <p:sldId id="284" r:id="rId15"/>
    <p:sldId id="283" r:id="rId16"/>
    <p:sldId id="282" r:id="rId17"/>
    <p:sldId id="281" r:id="rId18"/>
    <p:sldId id="278" r:id="rId19"/>
    <p:sldId id="279" r:id="rId20"/>
    <p:sldId id="300" r:id="rId21"/>
    <p:sldId id="277" r:id="rId22"/>
    <p:sldId id="276" r:id="rId23"/>
    <p:sldId id="29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3771" autoAdjust="0"/>
  </p:normalViewPr>
  <p:slideViewPr>
    <p:cSldViewPr>
      <p:cViewPr>
        <p:scale>
          <a:sx n="110" d="100"/>
          <a:sy n="110" d="100"/>
        </p:scale>
        <p:origin x="-164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9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58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3F71AD83-62FA-4EB3-9346-87B2329DB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Oct 31 - Nov 3, 2011  </a:t>
            </a:r>
            <a:r>
              <a:rPr lang="en-US" dirty="0"/>
              <a:t>Las Vegas, NV</a:t>
            </a:r>
          </a:p>
        </p:txBody>
      </p:sp>
    </p:spTree>
    <p:extLst>
      <p:ext uri="{BB962C8B-B14F-4D97-AF65-F5344CB8AC3E}">
        <p14:creationId xmlns:p14="http://schemas.microsoft.com/office/powerpoint/2010/main" val="293581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Oct 31 – Nov 3, 2011, Las Vegas, NV</a:t>
            </a:r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882B373A-0A01-43D4-AAA8-170A74DCB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8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Updates will be available at http://www.devconnections.com/updates/LasVegas_Fall11/ASP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06793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61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6148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8610600"/>
            <a:ext cx="6856413" cy="457200"/>
          </a:xfrm>
          <a:noFill/>
        </p:spPr>
        <p:txBody>
          <a:bodyPr/>
          <a:lstStyle/>
          <a:p>
            <a:fld id="{723E00C3-EEDE-48E9-8E23-526B3181EA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dirty="0" smtClean="0"/>
              <a:t>Jscript Editor Extensions disabled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dirty="0" smtClean="0"/>
              <a:t>Visual Studio open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jQueryWebforms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ASP.NET Connections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B373A-0A01-43D4-AAA8-170A74DCBCF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will be available at http://www.devconnections.com/updates/LasVegas_Fall11/ASP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405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Explain</a:t>
            </a:r>
          </a:p>
          <a:p>
            <a:pPr marL="228600" indent="-228600">
              <a:buAutoNum type="arabicPeriod"/>
            </a:pPr>
            <a:r>
              <a:rPr lang="en-US" dirty="0" smtClean="0"/>
              <a:t>Shape sharing demo</a:t>
            </a:r>
          </a:p>
          <a:p>
            <a:pPr marL="228600" indent="-228600">
              <a:buAutoNum type="arabicPeriod"/>
            </a:pPr>
            <a:r>
              <a:rPr lang="en-US" dirty="0" smtClean="0"/>
              <a:t>http://chatapp.apphb.com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ASP.NET Connections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B373A-0A01-43D4-AAA8-170A74DCBCF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will be available at http://www.devconnections.com/updates/LasVegas_Fall11/ASP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6688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Explain</a:t>
            </a:r>
          </a:p>
          <a:p>
            <a:pPr marL="228600" indent="-228600">
              <a:buAutoNum type="arabicPeriod"/>
            </a:pPr>
            <a:r>
              <a:rPr lang="en-US" dirty="0" smtClean="0"/>
              <a:t>Shape sharing demo</a:t>
            </a:r>
          </a:p>
          <a:p>
            <a:pPr marL="228600" indent="-228600">
              <a:buAutoNum type="arabicPeriod"/>
            </a:pPr>
            <a:r>
              <a:rPr lang="en-US" dirty="0" smtClean="0"/>
              <a:t>http://chatapp.apphb.com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ASP.NET Connections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B373A-0A01-43D4-AAA8-170A74DCBCF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will be available at http://www.devconnections.com/updates/LasVegas_Fall11/ASP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6688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AB40-3BED-4879-909B-D791B02DA3CD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First released in 2006 under </a:t>
            </a:r>
            <a:r>
              <a:rPr lang="en-US" dirty="0" err="1" smtClean="0"/>
              <a:t>MsPL</a:t>
            </a:r>
            <a:r>
              <a:rPr lang="en-US" dirty="0" smtClean="0"/>
              <a:t>,</a:t>
            </a:r>
            <a:r>
              <a:rPr lang="en-US" baseline="0" dirty="0" smtClean="0"/>
              <a:t> open for community contribution</a:t>
            </a:r>
          </a:p>
          <a:p>
            <a:r>
              <a:rPr lang="en-US" baseline="0" dirty="0" smtClean="0"/>
              <a:t>http://stephenwalther.com/blog/archive/2011/09/27/september-2011-release-of-the-ajax-control-toolkit.aspx</a:t>
            </a:r>
          </a:p>
          <a:p>
            <a:endParaRPr lang="en-US" baseline="0" dirty="0" smtClean="0"/>
          </a:p>
        </p:txBody>
      </p:sp>
      <p:sp>
        <p:nvSpPr>
          <p:cNvPr id="81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AB40-3BED-4879-909B-D791B02DA3C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DOM</a:t>
            </a:r>
            <a:r>
              <a:rPr lang="en-US" baseline="0" dirty="0" smtClean="0"/>
              <a:t> abstraction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Selection engine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Plugin ecosystem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Leverage CDN’s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Included in Microsoft templates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ASP.NET Connections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B373A-0A01-43D4-AAA8-170A74DCBCF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will be available at http://www.devconnections.com/updates/LasVegas_Fall11/ASP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200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DOM</a:t>
            </a:r>
            <a:r>
              <a:rPr lang="en-US" baseline="0" dirty="0" smtClean="0"/>
              <a:t> abstraction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Selection engine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Plugin ecosystem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Leverage CDN’s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Included in Microsoft templates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ASP.NET Connections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B373A-0A01-43D4-AAA8-170A74DCBCF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will be available at http://www.devconnections.com/updates/LasVegas_Fall11/ASP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2006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DOM</a:t>
            </a:r>
            <a:r>
              <a:rPr lang="en-US" baseline="0" dirty="0" smtClean="0"/>
              <a:t> abstraction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Selection engine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Plugin ecosystem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Leverage CDN’s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Included in Microsoft templates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ASP.NET Connections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B373A-0A01-43D4-AAA8-170A74DCBCF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will be available at http://www.devconnections.com/updates/LasVegas_Fall11/ASP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2006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plugins.jquery.com</a:t>
            </a:r>
          </a:p>
          <a:p>
            <a:pPr marL="228600" indent="-228600">
              <a:buAutoNum type="arabicPeriod"/>
            </a:pPr>
            <a:r>
              <a:rPr lang="en-US" dirty="0" smtClean="0"/>
              <a:t>Jqueryui.com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ASP.NET Connections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B373A-0A01-43D4-AAA8-170A74DCBCF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will be available at http://www.devconnections.com/updates/LasVegas_Fall11/ASP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451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Intellisense</a:t>
            </a:r>
            <a:endParaRPr lang="en-US" dirty="0" smtClean="0"/>
          </a:p>
          <a:p>
            <a:endParaRPr lang="en-US" dirty="0" smtClean="0"/>
          </a:p>
          <a:p>
            <a:r>
              <a:rPr lang="nn-NO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for (var i = 0; i &lt; 20000000000000000; i++)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% 2)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window["foo" +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]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 else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window["foo" +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] =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fooooo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ASP.NET Connections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B373A-0A01-43D4-AAA8-170A74DCBCF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will be available at http://www.devconnections.com/updates/LasVegas_Fall11/ASP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408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http://blogs.msdn.com/b/webdevtools/archive/2011/09/15/new-javascript-editing-features-for-web-development-in-visual-studio-11-developer-preview.aspx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ASP.NET Connections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B373A-0A01-43D4-AAA8-170A74DCBCF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will be available at http://www.devconnections.com/updates/LasVegas_Fall11/ASP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954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ASP.NET Connections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B373A-0A01-43D4-AAA8-170A74DCBCF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will be available at http://www.devconnections.com/updates/LasVegas_Fall11/ASP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21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49CA-D13D-4260-BBBB-9F00A16D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5C1A-5F2B-476F-A304-5E4FF49A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280B-1FC4-40EC-BDA0-55C66388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7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5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2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4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91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3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10DE-2C89-4E00-ABCE-598392C47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80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3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9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C78B-A7C8-41F0-8E2E-F665C657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3DEA5-3236-49DF-A87B-8A60F6D56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467B-4FC7-4D73-BF12-D0A0A527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FF4-37D2-4E09-BDCD-56435D34A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9A2B-6586-4CBD-B897-64B6620D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967B-3950-47B6-87FF-FFEFC76B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AD81-FA7F-45BE-B26D-A36433F8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08501C-12D1-4FD8-AEBE-086BB657A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9835-01F0-4476-B657-5D686B291B2E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lugins.jquery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vs11javascrip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872d27ee-38c7-4a97-98dc-0d8a431cc2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jaxcontroltoolkit.codeplex.com/releases/view/71000" TargetMode="External"/><Relationship Id="rId2" Type="http://schemas.openxmlformats.org/officeDocument/2006/relationships/hyperlink" Target="http://ajaxcontroltoolkit.codeplex.com/releases/view/740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jaxcontroltoolkit.codeplex.com/releases/view/6580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Interactive%20jQuery%20selector%20tester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Pragmatic JavaScript,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jQuery</a:t>
            </a:r>
            <a:r>
              <a:rPr lang="en-US" dirty="0"/>
              <a:t>, RIA,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More with ASP.NET </a:t>
            </a:r>
            <a:r>
              <a:rPr lang="en-US" dirty="0" err="1"/>
              <a:t>v.Next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Jon Galloway</a:t>
            </a:r>
          </a:p>
          <a:p>
            <a:pPr eaLnBrk="1" hangingPunct="1"/>
            <a:r>
              <a:rPr lang="en-US" dirty="0" smtClean="0"/>
              <a:t>Microsoft</a:t>
            </a:r>
          </a:p>
          <a:p>
            <a:pPr eaLnBrk="1" hangingPunct="1"/>
            <a:r>
              <a:rPr lang="en-US" dirty="0" smtClean="0"/>
              <a:t>http://weblogs.asp.net/jgalloway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4: Know how to find and use </a:t>
            </a:r>
            <a:r>
              <a:rPr lang="en-US" dirty="0" err="1" smtClean="0"/>
              <a:t>jQuery</a:t>
            </a:r>
            <a:r>
              <a:rPr lang="en-US" dirty="0" smtClean="0"/>
              <a:t>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http://plugins.jquery.com</a:t>
            </a:r>
            <a:endParaRPr lang="en-US" dirty="0" smtClean="0"/>
          </a:p>
          <a:p>
            <a:r>
              <a:rPr lang="en-US" dirty="0" err="1" smtClean="0"/>
              <a:t>jQueryUI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sz="2000" dirty="0" err="1" smtClean="0"/>
              <a:t>Datepicker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5: Use </a:t>
            </a:r>
            <a:r>
              <a:rPr lang="en-US" dirty="0" err="1" smtClean="0"/>
              <a:t>jQuery</a:t>
            </a:r>
            <a:r>
              <a:rPr lang="en-US" dirty="0" smtClean="0"/>
              <a:t> UI via Unobtrusive Wire-up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sz="1800" dirty="0" err="1" smtClean="0"/>
              <a:t>unobtrusive.jquery.ui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6: Write your own </a:t>
            </a:r>
            <a:r>
              <a:rPr lang="en-US" dirty="0" err="1" smtClean="0"/>
              <a:t>jQuery</a:t>
            </a:r>
            <a:r>
              <a:rPr lang="en-US" dirty="0" smtClean="0"/>
              <a:t>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sz="2000" dirty="0" err="1" smtClean="0"/>
              <a:t>jQuery</a:t>
            </a:r>
            <a:r>
              <a:rPr lang="en-US" sz="2000" dirty="0" smtClean="0"/>
              <a:t> 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4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7: Take advantage of Visual Studio’s JavaScript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8: Get ready for Visual Studio 11 JavaScript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bit.ly/vs11javascript</a:t>
            </a:r>
            <a:endParaRPr lang="en-US" dirty="0" smtClean="0"/>
          </a:p>
          <a:p>
            <a:r>
              <a:rPr lang="en-US" dirty="0" smtClean="0"/>
              <a:t>Implicit and customizable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9: Use the Visual Studio 2010 </a:t>
            </a:r>
            <a:r>
              <a:rPr lang="en-US" dirty="0" err="1" smtClean="0"/>
              <a:t>JScript</a:t>
            </a:r>
            <a:r>
              <a:rPr lang="en-US" dirty="0" smtClean="0"/>
              <a:t> Editor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visualstudiogallery.msdn.microsoft.com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Brace Matching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Outlining / Code Folding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Current Word Highlighting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IntelliSense Doc-Comments &lt;</a:t>
            </a:r>
            <a:r>
              <a:rPr lang="en-US" dirty="0" err="1"/>
              <a:t>para</a:t>
            </a:r>
            <a:r>
              <a:rPr lang="en-US" dirty="0"/>
              <a:t>&gt; support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10: Use ASP.NET 4 </a:t>
            </a:r>
            <a:r>
              <a:rPr lang="en-US" dirty="0" err="1" smtClean="0"/>
              <a:t>ScriptManager</a:t>
            </a:r>
            <a:r>
              <a:rPr lang="en-US" dirty="0" smtClean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12: Use RIA/JS for WCF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13: Use </a:t>
            </a:r>
            <a:r>
              <a:rPr lang="en-US" dirty="0" err="1" smtClean="0"/>
              <a:t>SignalR</a:t>
            </a:r>
            <a:r>
              <a:rPr lang="en-US" dirty="0" smtClean="0"/>
              <a:t> for long-polling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old way: Polling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8001001" cy="9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13: Use </a:t>
            </a:r>
            <a:r>
              <a:rPr lang="en-US" dirty="0" err="1" smtClean="0"/>
              <a:t>SignalR</a:t>
            </a:r>
            <a:r>
              <a:rPr lang="en-US" dirty="0" smtClean="0"/>
              <a:t> for long-polling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/>
              <a:t>new way</a:t>
            </a:r>
            <a:r>
              <a:rPr lang="en-US" dirty="0" smtClean="0"/>
              <a:t>: long-polling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534405" cy="4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1: If you’re using Ajax Control Toolkit, get the newest releases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7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14: Server-side JavaScript with </a:t>
            </a:r>
            <a:r>
              <a:rPr lang="en-US" dirty="0" err="1" smtClean="0"/>
              <a:t>iisnode</a:t>
            </a:r>
            <a:r>
              <a:rPr lang="en-US" dirty="0" smtClean="0"/>
              <a:t> and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(</a:t>
            </a:r>
            <a:r>
              <a:rPr lang="en-US" dirty="0" err="1" smtClean="0"/>
              <a:t>WebMatrix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15: Adventurous? Keep an eye on </a:t>
            </a:r>
            <a:r>
              <a:rPr lang="en-US" dirty="0" err="1" smtClean="0"/>
              <a:t>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Feedback is Important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Please fill out a session evaluation form drop it off at the conference registration desk.</a:t>
            </a:r>
          </a:p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547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Control Toolkit Releases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979120"/>
              </p:ext>
            </p:extLst>
          </p:nvPr>
        </p:nvGraphicFramePr>
        <p:xfrm>
          <a:off x="457200" y="1447800"/>
          <a:ext cx="7619999" cy="465423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990600"/>
                <a:gridCol w="6629399"/>
              </a:tblGrid>
              <a:tr h="45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72" marR="2572" marT="25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Comment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72" marR="2572" marT="2572" marB="0" anchor="b"/>
                </a:tc>
              </a:tr>
              <a:tr h="135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10/2/2011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>
                          <a:effectLst/>
                          <a:hlinkClick r:id="rId2"/>
                        </a:rPr>
                        <a:t>Associated with Release: September 2011 Release.</a:t>
                      </a:r>
                      <a:endParaRPr lang="en-US" sz="14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3144" marR="2572" marT="2572" marB="0" anchor="ctr"/>
                </a:tc>
              </a:tr>
              <a:tr h="135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10/2/2011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Changed Calendar to use UTC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144" marR="2572" marT="2572" marB="0" anchor="ctr"/>
                </a:tc>
              </a:tr>
              <a:tr h="225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9/11/2011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Added Twitter control and sample page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144" marR="2572" marT="2572" marB="0" anchor="ctr"/>
                </a:tc>
              </a:tr>
              <a:tr h="315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9/11/2011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Fixed regression with Calendar navigation images not appearing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144" marR="2572" marT="2572" marB="0" anchor="ctr"/>
                </a:tc>
              </a:tr>
              <a:tr h="180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8/31/2011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Updated ReadMe and version info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144" marR="2572" marT="2572" marB="0" anchor="ctr"/>
                </a:tc>
              </a:tr>
              <a:tr h="225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8/31/2011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Added </a:t>
                      </a:r>
                      <a:r>
                        <a:rPr lang="en-US" sz="1400" u="none" strike="noStrike" dirty="0" err="1">
                          <a:effectLst/>
                        </a:rPr>
                        <a:t>Gravatar</a:t>
                      </a:r>
                      <a:r>
                        <a:rPr lang="en-US" sz="1400" u="none" strike="noStrike" dirty="0">
                          <a:effectLst/>
                        </a:rPr>
                        <a:t> control and sample 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144" marR="2572" marT="2572" marB="0" anchor="ctr"/>
                </a:tc>
              </a:tr>
              <a:tr h="225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8/31/2011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Fixed CodePlex issue 26770 concerning time zones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144" marR="2572" marT="2572" marB="0" anchor="ctr"/>
                </a:tc>
              </a:tr>
              <a:tr h="495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8/31/2011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Implemented CodePlex feature request 15487 concerning highlighting today's 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144" marR="2572" marT="2572" marB="0" anchor="ctr"/>
                </a:tc>
              </a:tr>
              <a:tr h="360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8/31/2011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Implemented feature 8109 concerning Calendar date ranges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144" marR="2572" marT="2572" marB="0" anchor="ctr"/>
                </a:tc>
              </a:tr>
              <a:tr h="225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8/11/2011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Test and Fix for TabContainer scroll position in Chrome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144" marR="2572" marT="2572" marB="0" anchor="ctr"/>
                </a:tc>
              </a:tr>
              <a:tr h="135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8/2/2011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>
                          <a:effectLst/>
                          <a:hlinkClick r:id="rId3"/>
                        </a:rPr>
                        <a:t>Associated with Release: July 2011 Release.</a:t>
                      </a:r>
                      <a:endParaRPr lang="en-US" sz="14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3144" marR="2572" marT="2572" marB="0" anchor="ctr"/>
                </a:tc>
              </a:tr>
              <a:tr h="135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8/2/2011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Fixed Accordion Designer Issue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144" marR="2572" marT="2572" marB="0" anchor="ctr"/>
                </a:tc>
              </a:tr>
              <a:tr h="2701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8/2/2011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Fixed issue in Chinese resource file for Calendar today 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144" marR="2572" marT="2572" marB="0" anchor="ctr"/>
                </a:tc>
              </a:tr>
              <a:tr h="225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8/2/2011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Added HtmlEditorExtender and SanitizerProviders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144" marR="2572" marT="2572" marB="0" anchor="ctr"/>
                </a:tc>
              </a:tr>
              <a:tr h="360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6/15/2011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Fixed issue #26933 ToolkitScriptManager generating invalid HTML5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144" marR="2572" marT="2572" marB="0" anchor="ctr"/>
                </a:tc>
              </a:tr>
              <a:tr h="135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6/15/2011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Adding Package bat files to automate release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144" marR="2572" marT="2572" marB="0" anchor="ctr"/>
                </a:tc>
              </a:tr>
              <a:tr h="135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5/8/2011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 dirty="0">
                          <a:effectLst/>
                          <a:hlinkClick r:id="rId4"/>
                        </a:rPr>
                        <a:t>Associated with Release: May 2011 Release.</a:t>
                      </a:r>
                      <a:endParaRPr lang="en-US" sz="14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3144" marR="2572" marT="257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 (</a:t>
            </a:r>
            <a:r>
              <a:rPr lang="en-US" dirty="0" err="1" smtClean="0"/>
              <a:t>QUnit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://stephenwalther.com/blog/images/StephenWalther_com/blog/Windows-Live-Writer/400a49fc3eca_9B88/clip_image004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59531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ACT with </a:t>
            </a:r>
            <a:r>
              <a:rPr lang="en-US" dirty="0" err="1" smtClean="0"/>
              <a:t>NuGet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2: Get to know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DOM abstraction</a:t>
            </a:r>
          </a:p>
          <a:p>
            <a:pPr marL="228600" indent="-228600">
              <a:buAutoNum type="arabicPeriod"/>
            </a:pPr>
            <a:r>
              <a:rPr lang="en-US" dirty="0" smtClean="0">
                <a:hlinkClick r:id="rId3" action="ppaction://hlinkfile"/>
              </a:rPr>
              <a:t>Selector </a:t>
            </a:r>
            <a:r>
              <a:rPr lang="en-US" dirty="0">
                <a:hlinkClick r:id="rId3" action="ppaction://hlinkfile"/>
              </a:rPr>
              <a:t>engine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Plugin ecosystem</a:t>
            </a:r>
          </a:p>
          <a:p>
            <a:pPr marL="228600" indent="-228600">
              <a:buAutoNum type="arabicPeriod"/>
            </a:pPr>
            <a:r>
              <a:rPr lang="en-US" dirty="0"/>
              <a:t>Leverage </a:t>
            </a:r>
            <a:r>
              <a:rPr lang="en-US" dirty="0" smtClean="0"/>
              <a:t>CDN’s</a:t>
            </a:r>
          </a:p>
          <a:p>
            <a:pPr marL="228600" indent="-228600">
              <a:buAutoNum type="arabicPeriod"/>
            </a:pPr>
            <a:r>
              <a:rPr lang="en-US" dirty="0" smtClean="0"/>
              <a:t>Included </a:t>
            </a:r>
            <a:r>
              <a:rPr lang="en-US" dirty="0"/>
              <a:t>in Microsoft </a:t>
            </a:r>
            <a:r>
              <a:rPr lang="en-US" dirty="0" smtClean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33699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is hard…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'my value';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alert(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'local value';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})();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is hard…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go shopping?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</a:t>
            </a:r>
          </a:p>
          <a:p>
            <a:r>
              <a:rPr lang="en-US" dirty="0" smtClean="0"/>
              <a:t>But, JavaScript can be hard</a:t>
            </a:r>
          </a:p>
          <a:p>
            <a:r>
              <a:rPr lang="en-US" dirty="0" smtClean="0"/>
              <a:t>Unnecessary custom </a:t>
            </a:r>
            <a:r>
              <a:rPr lang="en-US" dirty="0" smtClean="0"/>
              <a:t>code is </a:t>
            </a:r>
            <a:r>
              <a:rPr lang="en-US" dirty="0" smtClean="0"/>
              <a:t>a liability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2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3: Install and Update </a:t>
            </a:r>
            <a:r>
              <a:rPr lang="en-US" dirty="0" err="1" smtClean="0"/>
              <a:t>jQuery</a:t>
            </a:r>
            <a:r>
              <a:rPr lang="en-US" dirty="0" smtClean="0"/>
              <a:t> via </a:t>
            </a:r>
            <a:r>
              <a:rPr lang="en-US" dirty="0" err="1" smtClean="0"/>
              <a:t>NuGet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sz="2400" dirty="0" err="1" smtClean="0"/>
              <a:t>jQuery</a:t>
            </a:r>
            <a:r>
              <a:rPr lang="en-US" sz="2400" dirty="0" smtClean="0"/>
              <a:t> Plugins, too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5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2A2A2"/>
      </a:dk1>
      <a:lt1>
        <a:srgbClr val="F8F8F8"/>
      </a:lt1>
      <a:dk2>
        <a:srgbClr val="969696"/>
      </a:dk2>
      <a:lt2>
        <a:srgbClr val="FFCC00"/>
      </a:lt2>
      <a:accent1>
        <a:srgbClr val="C4D8DA"/>
      </a:accent1>
      <a:accent2>
        <a:srgbClr val="FF9933"/>
      </a:accent2>
      <a:accent3>
        <a:srgbClr val="C9C9C9"/>
      </a:accent3>
      <a:accent4>
        <a:srgbClr val="D4D4D4"/>
      </a:accent4>
      <a:accent5>
        <a:srgbClr val="DEE9EA"/>
      </a:accent5>
      <a:accent6>
        <a:srgbClr val="E78A2D"/>
      </a:accent6>
      <a:hlink>
        <a:srgbClr val="FFCC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BEC53B"/>
        </a:dk1>
        <a:lt1>
          <a:srgbClr val="F8F8F8"/>
        </a:lt1>
        <a:dk2>
          <a:srgbClr val="111111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AAAA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BEC53B"/>
        </a:dk1>
        <a:lt1>
          <a:srgbClr val="F8F8F8"/>
        </a:lt1>
        <a:dk2>
          <a:srgbClr val="C0C0C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DCDCDC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BEC53B"/>
        </a:dk1>
        <a:lt1>
          <a:srgbClr val="F8F8F8"/>
        </a:lt1>
        <a:dk2>
          <a:srgbClr val="FF660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BEC53B"/>
        </a:dk1>
        <a:lt1>
          <a:srgbClr val="F8F8F8"/>
        </a:lt1>
        <a:dk2>
          <a:srgbClr val="FF6600"/>
        </a:dk2>
        <a:lt2>
          <a:srgbClr val="CC0000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</TotalTime>
  <Words>719</Words>
  <Application>Microsoft Office PowerPoint</Application>
  <PresentationFormat>On-screen Show (4:3)</PresentationFormat>
  <Paragraphs>179</Paragraphs>
  <Slides>22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Default Design</vt:lpstr>
      <vt:lpstr>Custom Design</vt:lpstr>
      <vt:lpstr>Pragmatic JavaScript,  jQuery, RIA, SignalR and More with ASP.NET v.Next </vt:lpstr>
      <vt:lpstr>Tip 1: If you’re using Ajax Control Toolkit, get the newest releases</vt:lpstr>
      <vt:lpstr>Ajax Control Toolkit Releases</vt:lpstr>
      <vt:lpstr>Automated testing (QUnit)</vt:lpstr>
      <vt:lpstr>Demo</vt:lpstr>
      <vt:lpstr>Tip 2: Get to know jQuery</vt:lpstr>
      <vt:lpstr>JavaScript is hard…</vt:lpstr>
      <vt:lpstr>JavaScript is hard…</vt:lpstr>
      <vt:lpstr>Tip 3: Install and Update jQuery via NuGet</vt:lpstr>
      <vt:lpstr>Tip 4: Know how to find and use jQuery plugins</vt:lpstr>
      <vt:lpstr>Tip 5: Use jQuery UI via Unobtrusive Wire-up</vt:lpstr>
      <vt:lpstr>Tip 6: Write your own jQuery plugins</vt:lpstr>
      <vt:lpstr>Tip 7: Take advantage of Visual Studio’s JavaScript support</vt:lpstr>
      <vt:lpstr>Tip 8: Get ready for Visual Studio 11 JavaScript features</vt:lpstr>
      <vt:lpstr>Tip 9: Use the Visual Studio 2010 JScript Editor Extensions</vt:lpstr>
      <vt:lpstr>Tip 10: Use ASP.NET 4 ScriptManager features</vt:lpstr>
      <vt:lpstr>Tip 12: Use RIA/JS for WCF services</vt:lpstr>
      <vt:lpstr>Tip 13: Use SignalR for long-polling</vt:lpstr>
      <vt:lpstr>Tip 13: Use SignalR for long-polling</vt:lpstr>
      <vt:lpstr>Tip 14: Server-side JavaScript with iisnode and Node.js</vt:lpstr>
      <vt:lpstr>Tip 15: Adventurous? Keep an eye on CoffeeScript</vt:lpstr>
      <vt:lpstr>Your Feedback is Important</vt:lpstr>
    </vt:vector>
  </TitlesOfParts>
  <Company>Tech Conferences,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2009 Connections Conference Template</dc:title>
  <dc:creator>Erik Ruthruff</dc:creator>
  <cp:lastModifiedBy>Jon Galloway</cp:lastModifiedBy>
  <cp:revision>119</cp:revision>
  <dcterms:created xsi:type="dcterms:W3CDTF">2003-02-03T22:16:31Z</dcterms:created>
  <dcterms:modified xsi:type="dcterms:W3CDTF">2011-11-10T19:34:34Z</dcterms:modified>
</cp:coreProperties>
</file>