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3" r:id="rId4"/>
    <p:sldId id="275" r:id="rId5"/>
    <p:sldId id="277" r:id="rId6"/>
    <p:sldId id="278" r:id="rId7"/>
    <p:sldId id="283" r:id="rId8"/>
    <p:sldId id="274" r:id="rId9"/>
    <p:sldId id="259" r:id="rId10"/>
    <p:sldId id="279" r:id="rId11"/>
    <p:sldId id="276" r:id="rId12"/>
    <p:sldId id="280" r:id="rId13"/>
    <p:sldId id="282" r:id="rId14"/>
    <p:sldId id="28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802" y="-9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7F9B1-FB5A-4A26-889B-E80152EB18CE}" type="datetimeFigureOut">
              <a:rPr lang="en-US" smtClean="0"/>
              <a:t>10/15/2011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FB823-9BE4-446B-AC37-532EB4D3B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2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Estimated Time:</a:t>
            </a:r>
            <a:r>
              <a:rPr lang="en-US" dirty="0" smtClean="0"/>
              <a:t> 4 minutes</a:t>
            </a:r>
          </a:p>
          <a:p>
            <a:endParaRPr lang="en-US" dirty="0" smtClean="0"/>
          </a:p>
          <a:p>
            <a:r>
              <a:rPr lang="en-US" dirty="0" smtClean="0"/>
              <a:t>So</a:t>
            </a:r>
            <a:r>
              <a:rPr lang="en-US" baseline="0" dirty="0" smtClean="0"/>
              <a:t> what does MVC look like when implemented over the web?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an HTTP request comes into the application it is mapped to a controller. Remember as we mentioned in the previous slide, in the MVC design pattern, the controller is the piece of the trifecta that handles all user input. In the case of a web application, user input is represented as HTTP requests </a:t>
            </a:r>
            <a:r>
              <a:rPr lang="en-US" b="1" baseline="0" dirty="0" smtClean="0"/>
              <a:t>[Advance Animation]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Once the controller has received input, it performs whatever operations it needs to and then assembles a presentation model </a:t>
            </a:r>
            <a:r>
              <a:rPr lang="en-US" b="1" baseline="0" dirty="0" smtClean="0"/>
              <a:t>[Advance Animation]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controller then takes the model and passes it off to the view. Remember that the view is simply a visual representation of the model </a:t>
            </a:r>
            <a:r>
              <a:rPr lang="en-US" b="1" baseline="0" dirty="0" smtClean="0"/>
              <a:t>[Advance Animation]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view then “transforms” the model into whatever format it uses to represent it. In a web application, this would typically be HTML </a:t>
            </a:r>
            <a:r>
              <a:rPr lang="en-US" b="1" baseline="0" dirty="0" smtClean="0"/>
              <a:t>[Advance Animation]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view then serves the request by responding with its visual representation.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F9282-D0A8-4FC3-8EA8-B416BA51AD5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21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294E-842C-4E37-B3A5-350B9093E2AC}" type="datetimeFigureOut">
              <a:rPr lang="en-US" smtClean="0"/>
              <a:t>10/15/2011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CCBD-76CD-4006-BECE-475A3B4C9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5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294E-842C-4E37-B3A5-350B9093E2AC}" type="datetimeFigureOut">
              <a:rPr lang="en-US" smtClean="0"/>
              <a:t>10/15/2011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CCBD-76CD-4006-BECE-475A3B4C9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294E-842C-4E37-B3A5-350B9093E2AC}" type="datetimeFigureOut">
              <a:rPr lang="en-US" smtClean="0"/>
              <a:t>10/15/2011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CCBD-76CD-4006-BECE-475A3B4C9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6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294E-842C-4E37-B3A5-350B9093E2AC}" type="datetimeFigureOut">
              <a:rPr lang="en-US" smtClean="0"/>
              <a:t>10/15/2011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CCBD-76CD-4006-BECE-475A3B4C9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0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294E-842C-4E37-B3A5-350B9093E2AC}" type="datetimeFigureOut">
              <a:rPr lang="en-US" smtClean="0"/>
              <a:t>10/15/2011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CCBD-76CD-4006-BECE-475A3B4C9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9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294E-842C-4E37-B3A5-350B9093E2AC}" type="datetimeFigureOut">
              <a:rPr lang="en-US" smtClean="0"/>
              <a:t>10/15/2011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CCBD-76CD-4006-BECE-475A3B4C9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9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294E-842C-4E37-B3A5-350B9093E2AC}" type="datetimeFigureOut">
              <a:rPr lang="en-US" smtClean="0"/>
              <a:t>10/15/2011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CCBD-76CD-4006-BECE-475A3B4C9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294E-842C-4E37-B3A5-350B9093E2AC}" type="datetimeFigureOut">
              <a:rPr lang="en-US" smtClean="0"/>
              <a:t>10/15/2011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CCBD-76CD-4006-BECE-475A3B4C9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5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294E-842C-4E37-B3A5-350B9093E2AC}" type="datetimeFigureOut">
              <a:rPr lang="en-US" smtClean="0"/>
              <a:t>10/15/2011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CCBD-76CD-4006-BECE-475A3B4C9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9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294E-842C-4E37-B3A5-350B9093E2AC}" type="datetimeFigureOut">
              <a:rPr lang="en-US" smtClean="0"/>
              <a:t>10/15/2011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CCBD-76CD-4006-BECE-475A3B4C9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1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294E-842C-4E37-B3A5-350B9093E2AC}" type="datetimeFigureOut">
              <a:rPr lang="en-US" smtClean="0"/>
              <a:t>10/15/2011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CCBD-76CD-4006-BECE-475A3B4C9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5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9294E-842C-4E37-B3A5-350B9093E2AC}" type="datetimeFigureOut">
              <a:rPr lang="en-US" smtClean="0"/>
              <a:t>10/15/2011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FCCBD-76CD-4006-BECE-475A3B4C9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2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-us/visual-studio-11" TargetMode="External"/><Relationship Id="rId2" Type="http://schemas.openxmlformats.org/officeDocument/2006/relationships/hyperlink" Target="http://asp.net/vnex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4.5 </a:t>
            </a:r>
            <a:br>
              <a:rPr lang="en-US" dirty="0" smtClean="0"/>
            </a:br>
            <a:r>
              <a:rPr lang="en-US" dirty="0" smtClean="0"/>
              <a:t>Developer Preview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 Galloway</a:t>
            </a:r>
          </a:p>
          <a:p>
            <a:r>
              <a:rPr lang="en-US" dirty="0" smtClean="0"/>
              <a:t>http://weblogs.asp.net/jgalloway</a:t>
            </a:r>
          </a:p>
          <a:p>
            <a:r>
              <a:rPr lang="en-US" dirty="0" smtClean="0"/>
              <a:t>SoCal Code Camp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638800"/>
            <a:ext cx="1797448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0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HTML5 Form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595438"/>
            <a:ext cx="9105900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10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Common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Async</a:t>
            </a:r>
            <a:endParaRPr lang="en-US" b="1" dirty="0" smtClean="0"/>
          </a:p>
          <a:p>
            <a:r>
              <a:rPr lang="en-US" dirty="0" smtClean="0"/>
              <a:t>Bundling / </a:t>
            </a:r>
            <a:r>
              <a:rPr lang="en-US" dirty="0" err="1" smtClean="0"/>
              <a:t>Minification</a:t>
            </a:r>
            <a:endParaRPr lang="en-US" dirty="0" smtClean="0"/>
          </a:p>
          <a:p>
            <a:r>
              <a:rPr lang="en-US" dirty="0" smtClean="0"/>
              <a:t>Flexible Validation</a:t>
            </a:r>
          </a:p>
          <a:p>
            <a:r>
              <a:rPr lang="en-US" dirty="0" smtClean="0"/>
              <a:t>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26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Handlers / Modules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600200"/>
            <a:ext cx="8915400" cy="35394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MyAsyncHandler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HttpTaskAsyncHandler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// ...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// ASP.NET automatically takes care of integrating the Task based override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// with the ASP.NET pipeline.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public override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Task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ProcessRequestAsync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HttpContext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context)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{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WebClient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wc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WebClient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result = 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await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wc.DownloadStringTaskAsync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("http://www.microsoft.com");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  // Do something with the result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}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786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Common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b="1" dirty="0" smtClean="0"/>
              <a:t>Bundling / </a:t>
            </a:r>
            <a:r>
              <a:rPr lang="en-US" b="1" dirty="0" err="1" smtClean="0"/>
              <a:t>Minification</a:t>
            </a:r>
            <a:endParaRPr lang="en-US" b="1" dirty="0" smtClean="0"/>
          </a:p>
          <a:p>
            <a:r>
              <a:rPr lang="en-US" b="1" dirty="0" smtClean="0"/>
              <a:t>Flexible Validation</a:t>
            </a:r>
          </a:p>
          <a:p>
            <a:r>
              <a:rPr lang="en-US" b="1" dirty="0" smtClean="0"/>
              <a:t>Performance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5293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find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http://asp.net/vnext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www.microsoft.com/visualstudio/en-us/visual-studio-11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5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Overall focus areas for ASP.NET </a:t>
            </a:r>
            <a:r>
              <a:rPr lang="en-US" dirty="0" smtClean="0"/>
              <a:t>4.5</a:t>
            </a:r>
          </a:p>
          <a:p>
            <a:r>
              <a:rPr lang="en-US" dirty="0" smtClean="0"/>
              <a:t>ASP.NET 4.5 Web Forms</a:t>
            </a:r>
          </a:p>
          <a:p>
            <a:r>
              <a:rPr lang="en-US" dirty="0" smtClean="0"/>
              <a:t>Common features</a:t>
            </a:r>
          </a:p>
          <a:p>
            <a:r>
              <a:rPr lang="en-US" dirty="0" smtClean="0"/>
              <a:t>Where to find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99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Jon\Pictures\Screenpresso\2011-10-14 12h31_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40770"/>
            <a:ext cx="8534401" cy="547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47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ASP.NET 4.5 Web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</a:t>
            </a:r>
          </a:p>
          <a:p>
            <a:pPr lvl="1"/>
            <a:r>
              <a:rPr lang="en-US" dirty="0"/>
              <a:t>Strongly </a:t>
            </a:r>
            <a:r>
              <a:rPr lang="en-US" dirty="0" smtClean="0"/>
              <a:t>typed binding</a:t>
            </a:r>
          </a:p>
          <a:p>
            <a:pPr lvl="1"/>
            <a:r>
              <a:rPr lang="en-US" dirty="0" smtClean="0"/>
              <a:t>Attributed models (and their advantages)</a:t>
            </a:r>
          </a:p>
          <a:p>
            <a:pPr lvl="1"/>
            <a:r>
              <a:rPr lang="en-US" dirty="0" smtClean="0"/>
              <a:t>Model </a:t>
            </a:r>
            <a:r>
              <a:rPr lang="en-US" dirty="0"/>
              <a:t>binding</a:t>
            </a:r>
          </a:p>
          <a:p>
            <a:r>
              <a:rPr lang="en-US" dirty="0"/>
              <a:t>HTML5</a:t>
            </a:r>
          </a:p>
          <a:p>
            <a:r>
              <a:rPr lang="en-US" dirty="0"/>
              <a:t>HTML Encoding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883920" y="1712161"/>
            <a:ext cx="1859280" cy="7262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/>
            <a:r>
              <a:rPr lang="en-US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Caching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200400" y="1712161"/>
            <a:ext cx="2133600" cy="7262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/>
            <a:r>
              <a:rPr lang="en-US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Modules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4922520"/>
            <a:ext cx="2153920" cy="7093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/>
            <a:r>
              <a:rPr lang="en-US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Handlers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83920" y="4922520"/>
            <a:ext cx="1901536" cy="7093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/>
            <a:r>
              <a:rPr lang="en-US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Intrinsics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83920" y="2792441"/>
            <a:ext cx="1859280" cy="7093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/>
            <a:r>
              <a:rPr lang="en-US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Pages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200400" y="2792441"/>
            <a:ext cx="2133600" cy="7093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/>
            <a:r>
              <a:rPr lang="en-US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Controls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715000" y="1727401"/>
            <a:ext cx="2743200" cy="7093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/>
            <a:r>
              <a:rPr lang="en-US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Globalization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83920" y="3857481"/>
            <a:ext cx="1901536" cy="7093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/>
            <a:r>
              <a:rPr lang="en-US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Profile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715000" y="2792441"/>
            <a:ext cx="2743200" cy="7093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/>
            <a:r>
              <a:rPr lang="en-US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Master Pages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715000" y="3857481"/>
            <a:ext cx="2743200" cy="7093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/>
            <a:r>
              <a:rPr lang="en-US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Membership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857481"/>
            <a:ext cx="2153920" cy="7093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/>
            <a:r>
              <a:rPr lang="en-US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Roles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715000" y="4922520"/>
            <a:ext cx="2743200" cy="7093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/>
            <a:r>
              <a:rPr 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</a:t>
            </a:r>
            <a:r>
              <a:rPr lang="en-US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tc.</a:t>
            </a:r>
          </a:p>
        </p:txBody>
      </p:sp>
    </p:spTree>
    <p:extLst>
      <p:ext uri="{BB962C8B-B14F-4D97-AF65-F5344CB8AC3E}">
        <p14:creationId xmlns:p14="http://schemas.microsoft.com/office/powerpoint/2010/main" val="127870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66800" y="2971800"/>
            <a:ext cx="7086599" cy="1600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ASP.NET Core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066800" y="4572000"/>
            <a:ext cx="7086599" cy="1600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.NET Runtime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066800" y="1371600"/>
            <a:ext cx="2362200" cy="1600200"/>
          </a:xfrm>
          <a:prstGeom prst="rect">
            <a:avLst/>
          </a:prstGeom>
          <a:solidFill>
            <a:schemeClr val="accent3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Web Forms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441508" y="1371600"/>
            <a:ext cx="2349691" cy="1600200"/>
          </a:xfrm>
          <a:prstGeom prst="rect">
            <a:avLst/>
          </a:prstGeom>
          <a:solidFill>
            <a:schemeClr val="accent3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MVC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91199" y="1367051"/>
            <a:ext cx="2362200" cy="1600200"/>
          </a:xfrm>
          <a:prstGeom prst="rect">
            <a:avLst/>
          </a:prstGeom>
          <a:solidFill>
            <a:schemeClr val="accent3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Web Pages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4402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MVC look like?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 ASP.NET MVC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 bwMode="auto">
          <a:xfrm>
            <a:off x="1044276" y="2427141"/>
            <a:ext cx="16002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Request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73076" y="4255941"/>
            <a:ext cx="1752600" cy="1066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View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873076" y="2350941"/>
            <a:ext cx="1752600" cy="1066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Controller</a:t>
            </a:r>
          </a:p>
        </p:txBody>
      </p:sp>
      <p:pic>
        <p:nvPicPr>
          <p:cNvPr id="8" name="Picture 7" descr="C:\Users\Levi\AppData\Local\Microsoft\Windows\Temporary Internet Files\Content.IE5\HDERI5K3\MCj0431626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31710" y="5322741"/>
            <a:ext cx="846366" cy="846366"/>
          </a:xfrm>
          <a:prstGeom prst="rect">
            <a:avLst/>
          </a:prstGeom>
          <a:noFill/>
        </p:spPr>
      </p:pic>
      <p:pic>
        <p:nvPicPr>
          <p:cNvPr id="9" name="Picture 8" descr="C:\Users\Levi\AppData\Local\Microsoft\Windows\Temporary Internet Files\Content.IE5\9BQEC2CV\MCj0431530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36909" y="5363717"/>
            <a:ext cx="696559" cy="783629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 bwMode="auto">
          <a:xfrm>
            <a:off x="3558875" y="5581278"/>
            <a:ext cx="359229" cy="293914"/>
          </a:xfrm>
          <a:prstGeom prst="rightArrow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11" name="Straight Arrow Connector 10"/>
          <p:cNvCxnSpPr>
            <a:stCxn id="7" idx="2"/>
            <a:endCxn id="6" idx="0"/>
          </p:cNvCxnSpPr>
          <p:nvPr/>
        </p:nvCxnSpPr>
        <p:spPr bwMode="auto">
          <a:xfrm rot="5400000">
            <a:off x="3330276" y="3836841"/>
            <a:ext cx="838200" cy="1588"/>
          </a:xfrm>
          <a:prstGeom prst="straightConnector1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2353"/>
                  <a:invGamma/>
                </a:schemeClr>
              </a:gs>
            </a:gsLst>
            <a:lin ang="5400000" scaled="1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2" name="Picture 11" descr="C:\Users\Levi\AppData\Local\Microsoft\Windows\Temporary Internet Files\Content.IE5\9BQEC2CV\MCj0431530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58876" y="3570141"/>
            <a:ext cx="386913" cy="435277"/>
          </a:xfrm>
          <a:prstGeom prst="rect">
            <a:avLst/>
          </a:prstGeom>
          <a:noFill/>
        </p:spPr>
      </p:pic>
      <p:sp>
        <p:nvSpPr>
          <p:cNvPr id="13" name="Left Arrow 12"/>
          <p:cNvSpPr/>
          <p:nvPr/>
        </p:nvSpPr>
        <p:spPr bwMode="auto">
          <a:xfrm>
            <a:off x="968076" y="4408341"/>
            <a:ext cx="1600200" cy="8382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solidFill>
                  <a:schemeClr val="bg1"/>
                </a:solidFill>
                <a:effectLst/>
                <a:latin typeface="Tahoma" pitchFamily="34" charset="0"/>
              </a:rPr>
              <a:t>Response</a:t>
            </a:r>
          </a:p>
        </p:txBody>
      </p:sp>
      <p:pic>
        <p:nvPicPr>
          <p:cNvPr id="14" name="Picture 13" descr="C:\Users\Levi\AppData\Local\Microsoft\Windows\Temporary Internet Files\Content.IE5\HDERI5K3\MCj0431626000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01476" y="4255941"/>
            <a:ext cx="533400" cy="533400"/>
          </a:xfrm>
          <a:prstGeom prst="rect">
            <a:avLst/>
          </a:prstGeom>
          <a:noFill/>
        </p:spPr>
      </p:pic>
      <p:sp>
        <p:nvSpPr>
          <p:cNvPr id="15" name="TextBox 22"/>
          <p:cNvSpPr txBox="1"/>
          <p:nvPr/>
        </p:nvSpPr>
        <p:spPr>
          <a:xfrm>
            <a:off x="5921076" y="2350941"/>
            <a:ext cx="19734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bg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bg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bg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bg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l"/>
            <a:r>
              <a:rPr lang="en-US" sz="2000" u="sng" dirty="0" smtClean="0">
                <a:solidFill>
                  <a:schemeClr val="tx1"/>
                </a:solidFill>
              </a:rPr>
              <a:t>Controller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Retrieves Model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“Does Stuff”</a:t>
            </a:r>
          </a:p>
        </p:txBody>
      </p:sp>
      <p:sp>
        <p:nvSpPr>
          <p:cNvPr id="16" name="TextBox 24"/>
          <p:cNvSpPr txBox="1"/>
          <p:nvPr/>
        </p:nvSpPr>
        <p:spPr>
          <a:xfrm>
            <a:off x="5921076" y="4255941"/>
            <a:ext cx="23004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bg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bg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bg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bg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l"/>
            <a:r>
              <a:rPr lang="en-US" sz="2000" u="sng" dirty="0" smtClean="0">
                <a:solidFill>
                  <a:schemeClr val="tx1"/>
                </a:solidFill>
              </a:rPr>
              <a:t>View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Visually represents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the model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18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0" grpId="0" animBg="1"/>
      <p:bldP spid="13" grpId="0" animBg="1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42242" y="1532022"/>
            <a:ext cx="2749933" cy="3793956"/>
            <a:chOff x="471767" y="1714204"/>
            <a:chExt cx="3665622" cy="3793956"/>
          </a:xfrm>
        </p:grpSpPr>
        <p:sp>
          <p:nvSpPr>
            <p:cNvPr id="10" name="Rectangle 9"/>
            <p:cNvSpPr/>
            <p:nvPr/>
          </p:nvSpPr>
          <p:spPr bwMode="auto">
            <a:xfrm>
              <a:off x="479789" y="1714204"/>
              <a:ext cx="3657600" cy="3657600"/>
            </a:xfrm>
            <a:prstGeom prst="rect">
              <a:avLst/>
            </a:prstGeom>
            <a:solidFill>
              <a:srgbClr val="65BC4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3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471767" y="1850560"/>
              <a:ext cx="3657600" cy="3657600"/>
            </a:xfrm>
            <a:prstGeom prst="rect">
              <a:avLst/>
            </a:prstGeom>
            <a:noFill/>
            <a:ln w="571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Database First</a:t>
              </a:r>
              <a:endParaRPr lang="en-US" sz="3200" b="1" dirty="0">
                <a:solidFill>
                  <a:schemeClr val="tx1"/>
                </a:solidFill>
              </a:endParaRPr>
            </a:p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97033" y="1532022"/>
            <a:ext cx="2749933" cy="3793956"/>
            <a:chOff x="4426943" y="1714204"/>
            <a:chExt cx="3665622" cy="3793956"/>
          </a:xfrm>
        </p:grpSpPr>
        <p:sp>
          <p:nvSpPr>
            <p:cNvPr id="11" name="Rectangle 10"/>
            <p:cNvSpPr/>
            <p:nvPr/>
          </p:nvSpPr>
          <p:spPr bwMode="auto">
            <a:xfrm>
              <a:off x="4434965" y="1714204"/>
              <a:ext cx="3657600" cy="3657600"/>
            </a:xfrm>
            <a:prstGeom prst="rect">
              <a:avLst/>
            </a:prstGeom>
            <a:solidFill>
              <a:srgbClr val="65BC4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426943" y="1850560"/>
              <a:ext cx="3657600" cy="3657600"/>
            </a:xfrm>
            <a:prstGeom prst="rect">
              <a:avLst/>
            </a:prstGeom>
            <a:noFill/>
            <a:ln w="571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Model First</a:t>
              </a:r>
              <a:endParaRPr lang="en-US" sz="3200" b="1" dirty="0">
                <a:solidFill>
                  <a:schemeClr val="tx1"/>
                </a:solidFill>
              </a:endParaRPr>
            </a:p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79280" y="1532022"/>
            <a:ext cx="2749933" cy="3793956"/>
            <a:chOff x="8385757" y="1714204"/>
            <a:chExt cx="3665622" cy="3793956"/>
          </a:xfrm>
        </p:grpSpPr>
        <p:sp>
          <p:nvSpPr>
            <p:cNvPr id="12" name="Rectangle 11"/>
            <p:cNvSpPr/>
            <p:nvPr/>
          </p:nvSpPr>
          <p:spPr bwMode="auto">
            <a:xfrm>
              <a:off x="8393779" y="1714204"/>
              <a:ext cx="3657600" cy="3657600"/>
            </a:xfrm>
            <a:prstGeom prst="rect">
              <a:avLst/>
            </a:prstGeom>
            <a:solidFill>
              <a:srgbClr val="65BC4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b="1" dirty="0" smtClean="0">
                  <a:solidFill>
                    <a:schemeClr val="tx1"/>
                  </a:solidFill>
                </a:rPr>
                <a:t>Code First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8385757" y="1850560"/>
              <a:ext cx="3657600" cy="3657600"/>
            </a:xfrm>
            <a:prstGeom prst="rect">
              <a:avLst/>
            </a:prstGeom>
            <a:noFill/>
            <a:ln w="571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3200" b="1" dirty="0">
                <a:solidFill>
                  <a:schemeClr val="tx1"/>
                </a:solidFill>
              </a:endParaRPr>
            </a:p>
            <a:p>
              <a:pPr algn="ctr"/>
              <a:endParaRPr lang="en-US" sz="32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3200" b="1" dirty="0">
                <a:solidFill>
                  <a:schemeClr val="tx1"/>
                </a:solidFill>
                <a:latin typeface="Segoe UI Light" pitchFamily="34" charset="0"/>
              </a:endParaRPr>
            </a:p>
            <a:p>
              <a:pPr algn="ctr"/>
              <a:endParaRPr lang="en-US" sz="3200" b="1" dirty="0">
                <a:solidFill>
                  <a:schemeClr val="tx1"/>
                </a:solidFill>
                <a:latin typeface="Segoe UI Light" pitchFamily="34" charset="0"/>
              </a:endParaRPr>
            </a:p>
          </p:txBody>
        </p:sp>
      </p:grpSp>
      <p:sp>
        <p:nvSpPr>
          <p:cNvPr id="7" name="Title 1"/>
          <p:cNvSpPr txBox="1">
            <a:spLocks/>
          </p:cNvSpPr>
          <p:nvPr/>
        </p:nvSpPr>
        <p:spPr>
          <a:xfrm>
            <a:off x="389436" y="228600"/>
            <a:ext cx="8363938" cy="609398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access paradigms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245605" y="4540443"/>
            <a:ext cx="2746570" cy="117455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bg1"/>
                </a:solidFill>
              </a:rPr>
              <a:t>Start with schema, generate a model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03051" y="4535192"/>
            <a:ext cx="2741796" cy="117980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bg1"/>
                </a:solidFill>
              </a:rPr>
              <a:t>Design a model, generate a schema and code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179281" y="4541464"/>
            <a:ext cx="2747278" cy="117353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bg1"/>
                </a:solidFill>
              </a:rPr>
              <a:t>Code a model, generate a schema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66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ASP.NET 4.5 Web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</a:t>
            </a:r>
          </a:p>
          <a:p>
            <a:pPr lvl="1"/>
            <a:r>
              <a:rPr lang="en-US" dirty="0"/>
              <a:t>Strongly </a:t>
            </a:r>
            <a:r>
              <a:rPr lang="en-US" dirty="0" smtClean="0"/>
              <a:t>typed binding</a:t>
            </a:r>
          </a:p>
          <a:p>
            <a:pPr lvl="1"/>
            <a:r>
              <a:rPr lang="en-US" dirty="0" smtClean="0"/>
              <a:t>Attributed models (and their advantages)</a:t>
            </a:r>
          </a:p>
          <a:p>
            <a:pPr lvl="2"/>
            <a:r>
              <a:rPr lang="en-US" dirty="0" smtClean="0"/>
              <a:t>Code-first</a:t>
            </a:r>
          </a:p>
          <a:p>
            <a:pPr lvl="2"/>
            <a:r>
              <a:rPr lang="en-US" dirty="0" smtClean="0"/>
              <a:t>Dynamic Data aware</a:t>
            </a:r>
          </a:p>
          <a:p>
            <a:pPr lvl="2"/>
            <a:r>
              <a:rPr lang="en-US" dirty="0" smtClean="0"/>
              <a:t>Easy to use unobtrusive validation</a:t>
            </a:r>
            <a:endParaRPr lang="en-US" dirty="0"/>
          </a:p>
          <a:p>
            <a:pPr lvl="1"/>
            <a:r>
              <a:rPr lang="en-US" dirty="0"/>
              <a:t>Model binding</a:t>
            </a:r>
          </a:p>
          <a:p>
            <a:r>
              <a:rPr lang="en-US" dirty="0"/>
              <a:t>HTML5</a:t>
            </a:r>
          </a:p>
          <a:p>
            <a:r>
              <a:rPr lang="en-US" dirty="0"/>
              <a:t>HTML Encoding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4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447</Words>
  <Application>Microsoft Office PowerPoint</Application>
  <PresentationFormat>On-screen Show (4:3)</PresentationFormat>
  <Paragraphs>109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ASP.NET 4.5  Developer Preview</vt:lpstr>
      <vt:lpstr>Agenda</vt:lpstr>
      <vt:lpstr>Visual Studio 11</vt:lpstr>
      <vt:lpstr>ASP.NET 4.5 Web Forms</vt:lpstr>
      <vt:lpstr>ASP.NET Core</vt:lpstr>
      <vt:lpstr>PowerPoint Presentation</vt:lpstr>
      <vt:lpstr>Data in ASP.NET MVC</vt:lpstr>
      <vt:lpstr>Data access paradigms</vt:lpstr>
      <vt:lpstr>ASP.NET 4.5 Web Forms</vt:lpstr>
      <vt:lpstr>HTML5 Form Features</vt:lpstr>
      <vt:lpstr>ASP.NET Common Features</vt:lpstr>
      <vt:lpstr>Async Handlers / Modules</vt:lpstr>
      <vt:lpstr>ASP.NET Common Features</vt:lpstr>
      <vt:lpstr>Where to find more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Galloway</dc:creator>
  <cp:lastModifiedBy>Jon Galloway</cp:lastModifiedBy>
  <cp:revision>22</cp:revision>
  <dcterms:created xsi:type="dcterms:W3CDTF">2011-09-09T14:35:25Z</dcterms:created>
  <dcterms:modified xsi:type="dcterms:W3CDTF">2011-10-15T21:33:54Z</dcterms:modified>
</cp:coreProperties>
</file>