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4" r:id="rId6"/>
    <p:sldId id="258" r:id="rId7"/>
    <p:sldId id="272" r:id="rId8"/>
    <p:sldId id="267" r:id="rId9"/>
    <p:sldId id="269" r:id="rId10"/>
    <p:sldId id="268" r:id="rId11"/>
    <p:sldId id="270" r:id="rId12"/>
    <p:sldId id="271" r:id="rId13"/>
    <p:sldId id="265" r:id="rId14"/>
    <p:sldId id="266"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C9294E-842C-4E37-B3A5-350B9093E2AC}" type="datetimeFigureOut">
              <a:rPr lang="en-US" smtClean="0"/>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62875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9294E-842C-4E37-B3A5-350B9093E2AC}" type="datetimeFigureOut">
              <a:rPr lang="en-US" smtClean="0"/>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3671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9294E-842C-4E37-B3A5-350B9093E2AC}" type="datetimeFigureOut">
              <a:rPr lang="en-US" smtClean="0"/>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249396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9294E-842C-4E37-B3A5-350B9093E2AC}" type="datetimeFigureOut">
              <a:rPr lang="en-US" smtClean="0"/>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117980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C9294E-842C-4E37-B3A5-350B9093E2AC}" type="datetimeFigureOut">
              <a:rPr lang="en-US" smtClean="0"/>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283559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C9294E-842C-4E37-B3A5-350B9093E2AC}" type="datetimeFigureOut">
              <a:rPr lang="en-US" smtClean="0"/>
              <a:t>10/15/2011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141739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C9294E-842C-4E37-B3A5-350B9093E2AC}" type="datetimeFigureOut">
              <a:rPr lang="en-US" smtClean="0"/>
              <a:t>10/15/2011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7259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9294E-842C-4E37-B3A5-350B9093E2AC}" type="datetimeFigureOut">
              <a:rPr lang="en-US" smtClean="0"/>
              <a:t>10/15/2011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376835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9294E-842C-4E37-B3A5-350B9093E2AC}" type="datetimeFigureOut">
              <a:rPr lang="en-US" smtClean="0"/>
              <a:t>10/15/2011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268509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C9294E-842C-4E37-B3A5-350B9093E2AC}" type="datetimeFigureOut">
              <a:rPr lang="en-US" smtClean="0"/>
              <a:t>10/15/2011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186321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C9294E-842C-4E37-B3A5-350B9093E2AC}" type="datetimeFigureOut">
              <a:rPr lang="en-US" smtClean="0"/>
              <a:t>10/15/2011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FCCBD-76CD-4006-BECE-475A3B4C9FBC}" type="slidenum">
              <a:rPr lang="en-US" smtClean="0"/>
              <a:t>‹#›</a:t>
            </a:fld>
            <a:endParaRPr lang="en-US"/>
          </a:p>
        </p:txBody>
      </p:sp>
    </p:spTree>
    <p:extLst>
      <p:ext uri="{BB962C8B-B14F-4D97-AF65-F5344CB8AC3E}">
        <p14:creationId xmlns:p14="http://schemas.microsoft.com/office/powerpoint/2010/main" val="302995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9294E-842C-4E37-B3A5-350B9093E2AC}" type="datetimeFigureOut">
              <a:rPr lang="en-US" smtClean="0"/>
              <a:t>10/15/2011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FCCBD-76CD-4006-BECE-475A3B4C9FBC}" type="slidenum">
              <a:rPr lang="en-US" smtClean="0"/>
              <a:t>‹#›</a:t>
            </a:fld>
            <a:endParaRPr lang="en-US"/>
          </a:p>
        </p:txBody>
      </p:sp>
    </p:spTree>
    <p:extLst>
      <p:ext uri="{BB962C8B-B14F-4D97-AF65-F5344CB8AC3E}">
        <p14:creationId xmlns:p14="http://schemas.microsoft.com/office/powerpoint/2010/main" val="2338421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spwiki/MVC_v4_Spec.ash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MVC </a:t>
            </a:r>
            <a:r>
              <a:rPr lang="en-US" dirty="0" smtClean="0"/>
              <a:t>4 </a:t>
            </a:r>
            <a:br>
              <a:rPr lang="en-US" dirty="0" smtClean="0"/>
            </a:br>
            <a:r>
              <a:rPr lang="en-US" dirty="0" smtClean="0"/>
              <a:t>Developer </a:t>
            </a:r>
            <a:r>
              <a:rPr lang="en-US" dirty="0" smtClean="0"/>
              <a:t>Preview</a:t>
            </a:r>
            <a:endParaRPr lang="en-US" dirty="0"/>
          </a:p>
        </p:txBody>
      </p:sp>
      <p:sp>
        <p:nvSpPr>
          <p:cNvPr id="3" name="Subtitle 2"/>
          <p:cNvSpPr>
            <a:spLocks noGrp="1"/>
          </p:cNvSpPr>
          <p:nvPr>
            <p:ph type="subTitle" idx="1"/>
          </p:nvPr>
        </p:nvSpPr>
        <p:spPr/>
        <p:txBody>
          <a:bodyPr/>
          <a:lstStyle/>
          <a:p>
            <a:r>
              <a:rPr lang="en-US" dirty="0" smtClean="0"/>
              <a:t>Jon Galloway</a:t>
            </a:r>
          </a:p>
          <a:p>
            <a:r>
              <a:rPr lang="en-US" dirty="0" smtClean="0"/>
              <a:t>SoCal Code Camp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638800"/>
            <a:ext cx="1797448" cy="1219200"/>
          </a:xfrm>
          <a:prstGeom prst="rect">
            <a:avLst/>
          </a:prstGeom>
        </p:spPr>
      </p:pic>
    </p:spTree>
    <p:extLst>
      <p:ext uri="{BB962C8B-B14F-4D97-AF65-F5344CB8AC3E}">
        <p14:creationId xmlns:p14="http://schemas.microsoft.com/office/powerpoint/2010/main" val="411710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Mobile – Browser Switcher</a:t>
            </a:r>
            <a:endParaRPr lang="en-US" dirty="0"/>
          </a:p>
        </p:txBody>
      </p:sp>
      <p:pic>
        <p:nvPicPr>
          <p:cNvPr id="4" name="Content Placeholder 3"/>
          <p:cNvPicPr>
            <a:picLocks noGrp="1"/>
          </p:cNvPicPr>
          <p:nvPr>
            <p:ph idx="1"/>
          </p:nvPr>
        </p:nvPicPr>
        <p:blipFill>
          <a:blip r:embed="rId2"/>
          <a:stretch>
            <a:fillRect/>
          </a:stretch>
        </p:blipFill>
        <p:spPr>
          <a:xfrm>
            <a:off x="2438400" y="1524000"/>
            <a:ext cx="3838575" cy="1219200"/>
          </a:xfrm>
          <a:prstGeom prst="rect">
            <a:avLst/>
          </a:prstGeom>
        </p:spPr>
      </p:pic>
      <p:sp>
        <p:nvSpPr>
          <p:cNvPr id="5" name="TextBox 4"/>
          <p:cNvSpPr txBox="1"/>
          <p:nvPr/>
        </p:nvSpPr>
        <p:spPr>
          <a:xfrm>
            <a:off x="1143000" y="3886200"/>
            <a:ext cx="4721164" cy="1077218"/>
          </a:xfrm>
          <a:prstGeom prst="rect">
            <a:avLst/>
          </a:prstGeom>
          <a:noFill/>
        </p:spPr>
        <p:txBody>
          <a:bodyPr wrap="none" rtlCol="0">
            <a:spAutoFit/>
          </a:bodyPr>
          <a:lstStyle/>
          <a:p>
            <a:pPr marL="228600" marR="0">
              <a:spcBef>
                <a:spcPts val="1000"/>
              </a:spcBef>
              <a:spcAft>
                <a:spcPts val="0"/>
              </a:spcAft>
            </a:pPr>
            <a:r>
              <a:rPr lang="en-US" dirty="0" smtClean="0">
                <a:solidFill>
                  <a:srgbClr val="000080"/>
                </a:solidFill>
                <a:effectLst/>
                <a:latin typeface="Consolas"/>
                <a:ea typeface="Calibri"/>
                <a:cs typeface="Times New Roman"/>
              </a:rPr>
              <a:t>&lt;body&gt;</a:t>
            </a:r>
          </a:p>
          <a:p>
            <a:pPr marL="228600" marR="0">
              <a:spcBef>
                <a:spcPts val="0"/>
              </a:spcBef>
              <a:spcAft>
                <a:spcPts val="1200"/>
              </a:spcAft>
            </a:pPr>
            <a:r>
              <a:rPr lang="en-US" dirty="0" smtClean="0">
                <a:solidFill>
                  <a:srgbClr val="000080"/>
                </a:solidFill>
                <a:effectLst/>
                <a:latin typeface="Consolas"/>
                <a:ea typeface="Calibri"/>
                <a:cs typeface="Times New Roman"/>
              </a:rPr>
              <a:t>    </a:t>
            </a:r>
            <a:r>
              <a:rPr lang="en-US" dirty="0" smtClean="0">
                <a:solidFill>
                  <a:srgbClr val="000080"/>
                </a:solidFill>
                <a:effectLst/>
                <a:highlight>
                  <a:srgbClr val="FFFF00"/>
                </a:highlight>
                <a:latin typeface="Consolas"/>
                <a:ea typeface="Calibri"/>
                <a:cs typeface="Times New Roman"/>
              </a:rPr>
              <a:t>@</a:t>
            </a:r>
            <a:r>
              <a:rPr lang="en-US" dirty="0" err="1" smtClean="0">
                <a:solidFill>
                  <a:srgbClr val="000080"/>
                </a:solidFill>
                <a:effectLst/>
                <a:latin typeface="Consolas"/>
                <a:ea typeface="Calibri"/>
                <a:cs typeface="Times New Roman"/>
              </a:rPr>
              <a:t>Html.Partial</a:t>
            </a:r>
            <a:r>
              <a:rPr lang="en-US" dirty="0" smtClean="0">
                <a:solidFill>
                  <a:srgbClr val="000080"/>
                </a:solidFill>
                <a:effectLst/>
                <a:latin typeface="Consolas"/>
                <a:ea typeface="Calibri"/>
                <a:cs typeface="Times New Roman"/>
              </a:rPr>
              <a:t>("_</a:t>
            </a:r>
            <a:r>
              <a:rPr lang="en-US" dirty="0" err="1" smtClean="0">
                <a:solidFill>
                  <a:srgbClr val="000080"/>
                </a:solidFill>
                <a:effectLst/>
                <a:latin typeface="Consolas"/>
                <a:ea typeface="Calibri"/>
                <a:cs typeface="Times New Roman"/>
              </a:rPr>
              <a:t>ViewSwitcher</a:t>
            </a:r>
            <a:r>
              <a:rPr lang="en-US" dirty="0" smtClean="0">
                <a:solidFill>
                  <a:srgbClr val="000080"/>
                </a:solidFill>
                <a:effectLst/>
                <a:latin typeface="Consolas"/>
                <a:ea typeface="Calibri"/>
                <a:cs typeface="Times New Roman"/>
              </a:rPr>
              <a:t>")</a:t>
            </a:r>
          </a:p>
          <a:p>
            <a:endParaRPr lang="en-US" dirty="0"/>
          </a:p>
        </p:txBody>
      </p:sp>
    </p:spTree>
    <p:extLst>
      <p:ext uri="{BB962C8B-B14F-4D97-AF65-F5344CB8AC3E}">
        <p14:creationId xmlns:p14="http://schemas.microsoft.com/office/powerpoint/2010/main" val="313273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Recipes</a:t>
            </a:r>
            <a:endParaRPr lang="en-US" dirty="0"/>
          </a:p>
        </p:txBody>
      </p:sp>
      <p:sp>
        <p:nvSpPr>
          <p:cNvPr id="3" name="Content Placeholder 2"/>
          <p:cNvSpPr>
            <a:spLocks noGrp="1"/>
          </p:cNvSpPr>
          <p:nvPr>
            <p:ph idx="1"/>
          </p:nvPr>
        </p:nvSpPr>
        <p:spPr/>
        <p:txBody>
          <a:bodyPr/>
          <a:lstStyle/>
          <a:p>
            <a:r>
              <a:rPr lang="en-US" dirty="0" smtClean="0"/>
              <a:t>Modular tooling installed via </a:t>
            </a:r>
            <a:r>
              <a:rPr lang="en-US" dirty="0" err="1" smtClean="0"/>
              <a:t>NuGet</a:t>
            </a:r>
            <a:endParaRPr lang="en-US" dirty="0"/>
          </a:p>
        </p:txBody>
      </p:sp>
    </p:spTree>
    <p:extLst>
      <p:ext uri="{BB962C8B-B14F-4D97-AF65-F5344CB8AC3E}">
        <p14:creationId xmlns:p14="http://schemas.microsoft.com/office/powerpoint/2010/main" val="41612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06" y="2962943"/>
            <a:ext cx="5277587" cy="1800476"/>
          </a:xfrm>
        </p:spPr>
      </p:pic>
    </p:spTree>
    <p:extLst>
      <p:ext uri="{BB962C8B-B14F-4D97-AF65-F5344CB8AC3E}">
        <p14:creationId xmlns:p14="http://schemas.microsoft.com/office/powerpoint/2010/main" val="3618877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Support</a:t>
            </a:r>
            <a:endParaRPr lang="en-US" dirty="0"/>
          </a:p>
        </p:txBody>
      </p:sp>
      <p:sp>
        <p:nvSpPr>
          <p:cNvPr id="3" name="Content Placeholder 2"/>
          <p:cNvSpPr>
            <a:spLocks noGrp="1"/>
          </p:cNvSpPr>
          <p:nvPr>
            <p:ph idx="1"/>
          </p:nvPr>
        </p:nvSpPr>
        <p:spPr/>
        <p:txBody>
          <a:bodyPr>
            <a:normAutofit fontScale="47500" lnSpcReduction="20000"/>
          </a:bodyPr>
          <a:lstStyle/>
          <a:p>
            <a:pPr marL="0" marR="0" indent="0">
              <a:lnSpc>
                <a:spcPct val="170000"/>
              </a:lnSpc>
              <a:spcBef>
                <a:spcPts val="1000"/>
              </a:spcBef>
              <a:spcAft>
                <a:spcPts val="0"/>
              </a:spcAft>
              <a:buNone/>
            </a:pP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2B91AF"/>
                </a:solidFill>
                <a:effectLst/>
                <a:highlight>
                  <a:srgbClr val="FFFFFF"/>
                </a:highlight>
                <a:latin typeface="Consolas"/>
                <a:ea typeface="Calibri"/>
                <a:cs typeface="Times New Roman"/>
              </a:rPr>
              <a:t>AsyncTimeout</a:t>
            </a:r>
            <a:r>
              <a:rPr lang="en-US" sz="2800" dirty="0" smtClean="0">
                <a:solidFill>
                  <a:srgbClr val="000000"/>
                </a:solidFill>
                <a:effectLst/>
                <a:highlight>
                  <a:srgbClr val="FFFFFF"/>
                </a:highlight>
                <a:latin typeface="Consolas"/>
                <a:ea typeface="Calibri"/>
                <a:cs typeface="Times New Roman"/>
              </a:rPr>
              <a:t>(2500)]</a:t>
            </a:r>
            <a:endParaRPr lang="en-US" sz="2800" dirty="0" smtClean="0">
              <a:solidFill>
                <a:srgbClr val="000080"/>
              </a:solidFill>
              <a:effectLst/>
              <a:latin typeface="Consolas"/>
              <a:ea typeface="Calibri"/>
              <a:cs typeface="Times New Roman"/>
            </a:endParaRPr>
          </a:p>
          <a:p>
            <a:pPr marL="0" marR="0" indent="0">
              <a:lnSpc>
                <a:spcPct val="170000"/>
              </a:lnSpc>
              <a:spcBef>
                <a:spcPts val="0"/>
              </a:spcBef>
              <a:spcAft>
                <a:spcPts val="0"/>
              </a:spcAft>
              <a:buNone/>
            </a:pP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2B91AF"/>
                </a:solidFill>
                <a:effectLst/>
                <a:highlight>
                  <a:srgbClr val="FFFFFF"/>
                </a:highlight>
                <a:latin typeface="Consolas"/>
                <a:ea typeface="Calibri"/>
                <a:cs typeface="Times New Roman"/>
              </a:rPr>
              <a:t>HandleError</a:t>
            </a: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000000"/>
                </a:solidFill>
                <a:effectLst/>
                <a:highlight>
                  <a:srgbClr val="FFFFFF"/>
                </a:highlight>
                <a:latin typeface="Consolas"/>
                <a:ea typeface="Calibri"/>
                <a:cs typeface="Times New Roman"/>
              </a:rPr>
              <a:t>ExceptionType</a:t>
            </a:r>
            <a:r>
              <a:rPr lang="en-US" sz="2800" dirty="0" smtClean="0">
                <a:solidFill>
                  <a:srgbClr val="000000"/>
                </a:solidFill>
                <a:effectLst/>
                <a:highlight>
                  <a:srgbClr val="FFFFFF"/>
                </a:highlight>
                <a:latin typeface="Consolas"/>
                <a:ea typeface="Calibri"/>
                <a:cs typeface="Times New Roman"/>
              </a:rPr>
              <a:t> = </a:t>
            </a:r>
            <a:r>
              <a:rPr lang="en-US" sz="2800" dirty="0" err="1" smtClean="0">
                <a:solidFill>
                  <a:srgbClr val="0000FF"/>
                </a:solidFill>
                <a:effectLst/>
                <a:highlight>
                  <a:srgbClr val="FFFFFF"/>
                </a:highlight>
                <a:latin typeface="Consolas"/>
                <a:ea typeface="Calibri"/>
                <a:cs typeface="Times New Roman"/>
              </a:rPr>
              <a:t>typeof</a:t>
            </a: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2B91AF"/>
                </a:solidFill>
                <a:effectLst/>
                <a:highlight>
                  <a:srgbClr val="FFFFFF"/>
                </a:highlight>
                <a:latin typeface="Consolas"/>
                <a:ea typeface="Calibri"/>
                <a:cs typeface="Times New Roman"/>
              </a:rPr>
              <a:t>TaskCanceledException</a:t>
            </a:r>
            <a:r>
              <a:rPr lang="en-US" sz="2800" dirty="0" smtClean="0">
                <a:solidFill>
                  <a:srgbClr val="000000"/>
                </a:solidFill>
                <a:effectLst/>
                <a:highlight>
                  <a:srgbClr val="FFFFFF"/>
                </a:highlight>
                <a:latin typeface="Consolas"/>
                <a:ea typeface="Calibri"/>
                <a:cs typeface="Times New Roman"/>
              </a:rPr>
              <a:t>), View = </a:t>
            </a:r>
            <a:r>
              <a:rPr lang="en-US" sz="2800" dirty="0" smtClean="0">
                <a:solidFill>
                  <a:srgbClr val="A31515"/>
                </a:solidFill>
                <a:effectLst/>
                <a:highlight>
                  <a:srgbClr val="FFFFFF"/>
                </a:highlight>
                <a:latin typeface="Consolas"/>
                <a:ea typeface="Calibri"/>
                <a:cs typeface="Times New Roman"/>
              </a:rPr>
              <a:t>"</a:t>
            </a:r>
            <a:r>
              <a:rPr lang="en-US" sz="2800" dirty="0" err="1" smtClean="0">
                <a:solidFill>
                  <a:srgbClr val="A31515"/>
                </a:solidFill>
                <a:effectLst/>
                <a:highlight>
                  <a:srgbClr val="FFFFFF"/>
                </a:highlight>
                <a:latin typeface="Consolas"/>
                <a:ea typeface="Calibri"/>
                <a:cs typeface="Times New Roman"/>
              </a:rPr>
              <a:t>TimedOut</a:t>
            </a:r>
            <a:r>
              <a:rPr lang="en-US" sz="2800" dirty="0" smtClean="0">
                <a:solidFill>
                  <a:srgbClr val="A31515"/>
                </a:solidFill>
                <a:effectLst/>
                <a:highlight>
                  <a:srgbClr val="FFFFFF"/>
                </a:highlight>
                <a:latin typeface="Consolas"/>
                <a:ea typeface="Calibri"/>
                <a:cs typeface="Times New Roman"/>
              </a:rPr>
              <a:t>"</a:t>
            </a:r>
            <a:r>
              <a:rPr lang="en-US" sz="2800" dirty="0" smtClean="0">
                <a:solidFill>
                  <a:srgbClr val="000000"/>
                </a:solidFill>
                <a:effectLst/>
                <a:highlight>
                  <a:srgbClr val="FFFFFF"/>
                </a:highlight>
                <a:latin typeface="Consolas"/>
                <a:ea typeface="Calibri"/>
                <a:cs typeface="Times New Roman"/>
              </a:rPr>
              <a:t>)]</a:t>
            </a:r>
            <a:endParaRPr lang="en-US" sz="2800" dirty="0" smtClean="0">
              <a:solidFill>
                <a:srgbClr val="000080"/>
              </a:solidFill>
              <a:effectLst/>
              <a:latin typeface="Consolas"/>
              <a:ea typeface="Calibri"/>
              <a:cs typeface="Times New Roman"/>
            </a:endParaRPr>
          </a:p>
          <a:p>
            <a:pPr marL="0" marR="0" indent="0">
              <a:lnSpc>
                <a:spcPct val="170000"/>
              </a:lnSpc>
              <a:spcBef>
                <a:spcPts val="0"/>
              </a:spcBef>
              <a:spcAft>
                <a:spcPts val="0"/>
              </a:spcAft>
              <a:buNone/>
            </a:pPr>
            <a:r>
              <a:rPr lang="en-US" sz="2800" dirty="0" smtClean="0">
                <a:solidFill>
                  <a:srgbClr val="0000FF"/>
                </a:solidFill>
                <a:effectLst/>
                <a:latin typeface="Consolas"/>
                <a:ea typeface="Calibri"/>
                <a:cs typeface="Times New Roman"/>
              </a:rPr>
              <a:t>public </a:t>
            </a:r>
            <a:r>
              <a:rPr lang="en-US" sz="2800" dirty="0" err="1" smtClean="0">
                <a:solidFill>
                  <a:srgbClr val="0000FF"/>
                </a:solidFill>
                <a:effectLst/>
                <a:latin typeface="Consolas"/>
                <a:ea typeface="Calibri"/>
                <a:cs typeface="Times New Roman"/>
              </a:rPr>
              <a:t>async</a:t>
            </a:r>
            <a:r>
              <a:rPr lang="en-US" sz="2800" dirty="0" smtClean="0">
                <a:solidFill>
                  <a:srgbClr val="000080"/>
                </a:solidFill>
                <a:effectLst/>
                <a:latin typeface="Consolas"/>
                <a:ea typeface="Calibri"/>
                <a:cs typeface="Times New Roman"/>
              </a:rPr>
              <a:t> Task&lt;</a:t>
            </a:r>
            <a:r>
              <a:rPr lang="en-US" sz="2800" dirty="0" err="1" smtClean="0">
                <a:solidFill>
                  <a:srgbClr val="000080"/>
                </a:solidFill>
                <a:effectLst/>
                <a:latin typeface="Consolas"/>
                <a:ea typeface="Calibri"/>
                <a:cs typeface="Times New Roman"/>
              </a:rPr>
              <a:t>ActionResult</a:t>
            </a:r>
            <a:r>
              <a:rPr lang="en-US" sz="2800" dirty="0" smtClean="0">
                <a:solidFill>
                  <a:srgbClr val="000080"/>
                </a:solidFill>
                <a:effectLst/>
                <a:latin typeface="Consolas"/>
                <a:ea typeface="Calibri"/>
                <a:cs typeface="Times New Roman"/>
              </a:rPr>
              <a:t>&gt; Index(</a:t>
            </a:r>
            <a:r>
              <a:rPr lang="en-US" sz="2800" dirty="0" smtClean="0">
                <a:solidFill>
                  <a:srgbClr val="0000FF"/>
                </a:solidFill>
                <a:effectLst/>
                <a:latin typeface="Consolas"/>
                <a:ea typeface="Calibri"/>
                <a:cs typeface="Times New Roman"/>
              </a:rPr>
              <a:t>string</a:t>
            </a:r>
            <a:r>
              <a:rPr lang="en-US" sz="2800" dirty="0" smtClean="0">
                <a:solidFill>
                  <a:srgbClr val="000080"/>
                </a:solidFill>
                <a:effectLst/>
                <a:latin typeface="Consolas"/>
                <a:ea typeface="Calibri"/>
                <a:cs typeface="Times New Roman"/>
              </a:rPr>
              <a:t> city,</a:t>
            </a:r>
          </a:p>
          <a:p>
            <a:pPr marL="0" marR="0" indent="0">
              <a:lnSpc>
                <a:spcPct val="170000"/>
              </a:lnSpc>
              <a:spcBef>
                <a:spcPts val="0"/>
              </a:spcBef>
              <a:spcAft>
                <a:spcPts val="0"/>
              </a:spcAft>
              <a:buNone/>
            </a:pPr>
            <a:r>
              <a:rPr lang="en-US" sz="2800" dirty="0" smtClean="0">
                <a:solidFill>
                  <a:srgbClr val="0000FF"/>
                </a:solidFill>
                <a:effectLst/>
                <a:latin typeface="Consolas"/>
                <a:ea typeface="Calibri"/>
                <a:cs typeface="Times New Roman"/>
              </a:rPr>
              <a:t>    </a:t>
            </a:r>
            <a:r>
              <a:rPr lang="en-US" sz="2800" dirty="0" err="1" smtClean="0">
                <a:solidFill>
                  <a:srgbClr val="2B91AF"/>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var</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newsService</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new</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NewsService</a:t>
            </a: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var</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sportsService</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new</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SportsService</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smtClean="0">
                <a:solidFill>
                  <a:srgbClr val="0000FF"/>
                </a:solidFill>
                <a:effectLst/>
                <a:latin typeface="Consolas"/>
                <a:ea typeface="Calibri"/>
                <a:cs typeface="Times New Roman"/>
              </a:rPr>
              <a:t>return</a:t>
            </a:r>
            <a:r>
              <a:rPr lang="en-US" sz="2800" dirty="0" smtClean="0">
                <a:solidFill>
                  <a:srgbClr val="000080"/>
                </a:solidFill>
                <a:effectLst/>
                <a:latin typeface="Consolas"/>
                <a:ea typeface="Calibri"/>
                <a:cs typeface="Times New Roman"/>
              </a:rPr>
              <a:t> View(</a:t>
            </a:r>
            <a:r>
              <a:rPr lang="en-US" sz="2800" dirty="0" smtClean="0">
                <a:solidFill>
                  <a:srgbClr val="A31515"/>
                </a:solidFill>
                <a:effectLst/>
                <a:latin typeface="Consolas"/>
                <a:ea typeface="Calibri"/>
                <a:cs typeface="Times New Roman"/>
              </a:rPr>
              <a:t>"Common"</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smtClean="0">
                <a:solidFill>
                  <a:srgbClr val="0000FF"/>
                </a:solidFill>
                <a:effectLst/>
                <a:latin typeface="Consolas"/>
                <a:ea typeface="Calibri"/>
                <a:cs typeface="Times New Roman"/>
              </a:rPr>
              <a:t>new</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PortalViewModel</a:t>
            </a: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NewsHeadlines</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await</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newsService.GetHeadlinesAsync</a:t>
            </a:r>
            <a:r>
              <a:rPr lang="en-US" sz="2800" dirty="0" smtClean="0">
                <a:solidFill>
                  <a:srgbClr val="000080"/>
                </a:solidFill>
                <a:effectLst/>
                <a:latin typeface="Consolas"/>
                <a:ea typeface="Calibri"/>
                <a:cs typeface="Times New Roman"/>
              </a:rPr>
              <a:t>(</a:t>
            </a:r>
            <a:r>
              <a:rPr lang="en-US" sz="2800" dirty="0" err="1" smtClean="0">
                <a:solidFill>
                  <a:srgbClr val="000080"/>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SportsScores</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await</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sportsService.GetScoresAsync</a:t>
            </a:r>
            <a:r>
              <a:rPr lang="en-US" sz="2800" dirty="0" smtClean="0">
                <a:solidFill>
                  <a:srgbClr val="000080"/>
                </a:solidFill>
                <a:effectLst/>
                <a:latin typeface="Consolas"/>
                <a:ea typeface="Calibri"/>
                <a:cs typeface="Times New Roman"/>
              </a:rPr>
              <a:t>(</a:t>
            </a:r>
            <a:r>
              <a:rPr lang="en-US" sz="2800" dirty="0" err="1" smtClean="0">
                <a:solidFill>
                  <a:srgbClr val="000080"/>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1200"/>
              </a:spcAft>
              <a:buNone/>
            </a:pPr>
            <a:r>
              <a:rPr lang="en-US" sz="2800" dirty="0" smtClean="0">
                <a:solidFill>
                  <a:srgbClr val="000080"/>
                </a:solidFill>
                <a:effectLst/>
                <a:latin typeface="Consolas"/>
                <a:ea typeface="Calibri"/>
                <a:cs typeface="Times New Roman"/>
              </a:rPr>
              <a:t>}</a:t>
            </a:r>
          </a:p>
        </p:txBody>
      </p:sp>
    </p:spTree>
    <p:extLst>
      <p:ext uri="{BB962C8B-B14F-4D97-AF65-F5344CB8AC3E}">
        <p14:creationId xmlns:p14="http://schemas.microsoft.com/office/powerpoint/2010/main" val="1242688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Support</a:t>
            </a:r>
            <a:endParaRPr lang="en-US" dirty="0"/>
          </a:p>
        </p:txBody>
      </p:sp>
      <p:sp>
        <p:nvSpPr>
          <p:cNvPr id="3" name="Content Placeholder 2"/>
          <p:cNvSpPr>
            <a:spLocks noGrp="1"/>
          </p:cNvSpPr>
          <p:nvPr>
            <p:ph idx="1"/>
          </p:nvPr>
        </p:nvSpPr>
        <p:spPr/>
        <p:txBody>
          <a:bodyPr>
            <a:normAutofit fontScale="47500" lnSpcReduction="20000"/>
          </a:bodyPr>
          <a:lstStyle/>
          <a:p>
            <a:pPr marL="0" marR="0" indent="0">
              <a:lnSpc>
                <a:spcPct val="170000"/>
              </a:lnSpc>
              <a:spcBef>
                <a:spcPts val="1000"/>
              </a:spcBef>
              <a:spcAft>
                <a:spcPts val="0"/>
              </a:spcAft>
              <a:buNone/>
            </a:pP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2B91AF"/>
                </a:solidFill>
                <a:effectLst/>
                <a:highlight>
                  <a:srgbClr val="FFFFFF"/>
                </a:highlight>
                <a:latin typeface="Consolas"/>
                <a:ea typeface="Calibri"/>
                <a:cs typeface="Times New Roman"/>
              </a:rPr>
              <a:t>AsyncTimeout</a:t>
            </a:r>
            <a:r>
              <a:rPr lang="en-US" sz="2800" dirty="0" smtClean="0">
                <a:solidFill>
                  <a:srgbClr val="000000"/>
                </a:solidFill>
                <a:effectLst/>
                <a:highlight>
                  <a:srgbClr val="FFFFFF"/>
                </a:highlight>
                <a:latin typeface="Consolas"/>
                <a:ea typeface="Calibri"/>
                <a:cs typeface="Times New Roman"/>
              </a:rPr>
              <a:t>(2500)]</a:t>
            </a:r>
            <a:endParaRPr lang="en-US" sz="2800" dirty="0" smtClean="0">
              <a:solidFill>
                <a:srgbClr val="000080"/>
              </a:solidFill>
              <a:effectLst/>
              <a:latin typeface="Consolas"/>
              <a:ea typeface="Calibri"/>
              <a:cs typeface="Times New Roman"/>
            </a:endParaRPr>
          </a:p>
          <a:p>
            <a:pPr marL="0" marR="0" indent="0">
              <a:lnSpc>
                <a:spcPct val="170000"/>
              </a:lnSpc>
              <a:spcBef>
                <a:spcPts val="0"/>
              </a:spcBef>
              <a:spcAft>
                <a:spcPts val="0"/>
              </a:spcAft>
              <a:buNone/>
            </a:pP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2B91AF"/>
                </a:solidFill>
                <a:effectLst/>
                <a:highlight>
                  <a:srgbClr val="FFFFFF"/>
                </a:highlight>
                <a:latin typeface="Consolas"/>
                <a:ea typeface="Calibri"/>
                <a:cs typeface="Times New Roman"/>
              </a:rPr>
              <a:t>HandleError</a:t>
            </a: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000000"/>
                </a:solidFill>
                <a:effectLst/>
                <a:highlight>
                  <a:srgbClr val="FFFFFF"/>
                </a:highlight>
                <a:latin typeface="Consolas"/>
                <a:ea typeface="Calibri"/>
                <a:cs typeface="Times New Roman"/>
              </a:rPr>
              <a:t>ExceptionType</a:t>
            </a:r>
            <a:r>
              <a:rPr lang="en-US" sz="2800" dirty="0" smtClean="0">
                <a:solidFill>
                  <a:srgbClr val="000000"/>
                </a:solidFill>
                <a:effectLst/>
                <a:highlight>
                  <a:srgbClr val="FFFFFF"/>
                </a:highlight>
                <a:latin typeface="Consolas"/>
                <a:ea typeface="Calibri"/>
                <a:cs typeface="Times New Roman"/>
              </a:rPr>
              <a:t> = </a:t>
            </a:r>
            <a:r>
              <a:rPr lang="en-US" sz="2800" dirty="0" err="1" smtClean="0">
                <a:solidFill>
                  <a:srgbClr val="0000FF"/>
                </a:solidFill>
                <a:effectLst/>
                <a:highlight>
                  <a:srgbClr val="FFFFFF"/>
                </a:highlight>
                <a:latin typeface="Consolas"/>
                <a:ea typeface="Calibri"/>
                <a:cs typeface="Times New Roman"/>
              </a:rPr>
              <a:t>typeof</a:t>
            </a:r>
            <a:r>
              <a:rPr lang="en-US" sz="2800" dirty="0" smtClean="0">
                <a:solidFill>
                  <a:srgbClr val="000000"/>
                </a:solidFill>
                <a:effectLst/>
                <a:highlight>
                  <a:srgbClr val="FFFFFF"/>
                </a:highlight>
                <a:latin typeface="Consolas"/>
                <a:ea typeface="Calibri"/>
                <a:cs typeface="Times New Roman"/>
              </a:rPr>
              <a:t>(</a:t>
            </a:r>
            <a:r>
              <a:rPr lang="en-US" sz="2800" dirty="0" err="1" smtClean="0">
                <a:solidFill>
                  <a:srgbClr val="2B91AF"/>
                </a:solidFill>
                <a:effectLst/>
                <a:highlight>
                  <a:srgbClr val="FFFFFF"/>
                </a:highlight>
                <a:latin typeface="Consolas"/>
                <a:ea typeface="Calibri"/>
                <a:cs typeface="Times New Roman"/>
              </a:rPr>
              <a:t>TaskCanceledException</a:t>
            </a:r>
            <a:r>
              <a:rPr lang="en-US" sz="2800" dirty="0" smtClean="0">
                <a:solidFill>
                  <a:srgbClr val="000000"/>
                </a:solidFill>
                <a:effectLst/>
                <a:highlight>
                  <a:srgbClr val="FFFFFF"/>
                </a:highlight>
                <a:latin typeface="Consolas"/>
                <a:ea typeface="Calibri"/>
                <a:cs typeface="Times New Roman"/>
              </a:rPr>
              <a:t>), View = </a:t>
            </a:r>
            <a:r>
              <a:rPr lang="en-US" sz="2800" dirty="0" smtClean="0">
                <a:solidFill>
                  <a:srgbClr val="A31515"/>
                </a:solidFill>
                <a:effectLst/>
                <a:highlight>
                  <a:srgbClr val="FFFFFF"/>
                </a:highlight>
                <a:latin typeface="Consolas"/>
                <a:ea typeface="Calibri"/>
                <a:cs typeface="Times New Roman"/>
              </a:rPr>
              <a:t>"</a:t>
            </a:r>
            <a:r>
              <a:rPr lang="en-US" sz="2800" dirty="0" err="1" smtClean="0">
                <a:solidFill>
                  <a:srgbClr val="A31515"/>
                </a:solidFill>
                <a:effectLst/>
                <a:highlight>
                  <a:srgbClr val="FFFFFF"/>
                </a:highlight>
                <a:latin typeface="Consolas"/>
                <a:ea typeface="Calibri"/>
                <a:cs typeface="Times New Roman"/>
              </a:rPr>
              <a:t>TimedOut</a:t>
            </a:r>
            <a:r>
              <a:rPr lang="en-US" sz="2800" dirty="0" smtClean="0">
                <a:solidFill>
                  <a:srgbClr val="A31515"/>
                </a:solidFill>
                <a:effectLst/>
                <a:highlight>
                  <a:srgbClr val="FFFFFF"/>
                </a:highlight>
                <a:latin typeface="Consolas"/>
                <a:ea typeface="Calibri"/>
                <a:cs typeface="Times New Roman"/>
              </a:rPr>
              <a:t>"</a:t>
            </a:r>
            <a:r>
              <a:rPr lang="en-US" sz="2800" dirty="0" smtClean="0">
                <a:solidFill>
                  <a:srgbClr val="000000"/>
                </a:solidFill>
                <a:effectLst/>
                <a:highlight>
                  <a:srgbClr val="FFFFFF"/>
                </a:highlight>
                <a:latin typeface="Consolas"/>
                <a:ea typeface="Calibri"/>
                <a:cs typeface="Times New Roman"/>
              </a:rPr>
              <a:t>)]</a:t>
            </a:r>
            <a:endParaRPr lang="en-US" sz="2800" dirty="0" smtClean="0">
              <a:solidFill>
                <a:srgbClr val="000080"/>
              </a:solidFill>
              <a:effectLst/>
              <a:latin typeface="Consolas"/>
              <a:ea typeface="Calibri"/>
              <a:cs typeface="Times New Roman"/>
            </a:endParaRPr>
          </a:p>
          <a:p>
            <a:pPr marL="0" marR="0" indent="0">
              <a:lnSpc>
                <a:spcPct val="170000"/>
              </a:lnSpc>
              <a:spcBef>
                <a:spcPts val="0"/>
              </a:spcBef>
              <a:spcAft>
                <a:spcPts val="0"/>
              </a:spcAft>
              <a:buNone/>
            </a:pPr>
            <a:r>
              <a:rPr lang="en-US" sz="2800" dirty="0" smtClean="0">
                <a:solidFill>
                  <a:srgbClr val="0000FF"/>
                </a:solidFill>
                <a:effectLst/>
                <a:latin typeface="Consolas"/>
                <a:ea typeface="Calibri"/>
                <a:cs typeface="Times New Roman"/>
              </a:rPr>
              <a:t>public </a:t>
            </a:r>
            <a:r>
              <a:rPr lang="en-US" sz="2800" dirty="0" err="1" smtClean="0">
                <a:solidFill>
                  <a:srgbClr val="0000FF"/>
                </a:solidFill>
                <a:effectLst/>
                <a:latin typeface="Consolas"/>
                <a:ea typeface="Calibri"/>
                <a:cs typeface="Times New Roman"/>
              </a:rPr>
              <a:t>async</a:t>
            </a:r>
            <a:r>
              <a:rPr lang="en-US" sz="2800" dirty="0" smtClean="0">
                <a:solidFill>
                  <a:srgbClr val="000080"/>
                </a:solidFill>
                <a:effectLst/>
                <a:latin typeface="Consolas"/>
                <a:ea typeface="Calibri"/>
                <a:cs typeface="Times New Roman"/>
              </a:rPr>
              <a:t> Task&lt;</a:t>
            </a:r>
            <a:r>
              <a:rPr lang="en-US" sz="2800" dirty="0" err="1" smtClean="0">
                <a:solidFill>
                  <a:srgbClr val="000080"/>
                </a:solidFill>
                <a:effectLst/>
                <a:latin typeface="Consolas"/>
                <a:ea typeface="Calibri"/>
                <a:cs typeface="Times New Roman"/>
              </a:rPr>
              <a:t>ActionResult</a:t>
            </a:r>
            <a:r>
              <a:rPr lang="en-US" sz="2800" dirty="0" smtClean="0">
                <a:solidFill>
                  <a:srgbClr val="000080"/>
                </a:solidFill>
                <a:effectLst/>
                <a:latin typeface="Consolas"/>
                <a:ea typeface="Calibri"/>
                <a:cs typeface="Times New Roman"/>
              </a:rPr>
              <a:t>&gt; Index(</a:t>
            </a:r>
            <a:r>
              <a:rPr lang="en-US" sz="2800" dirty="0" smtClean="0">
                <a:solidFill>
                  <a:srgbClr val="0000FF"/>
                </a:solidFill>
                <a:effectLst/>
                <a:latin typeface="Consolas"/>
                <a:ea typeface="Calibri"/>
                <a:cs typeface="Times New Roman"/>
              </a:rPr>
              <a:t>string</a:t>
            </a:r>
            <a:r>
              <a:rPr lang="en-US" sz="2800" dirty="0" smtClean="0">
                <a:solidFill>
                  <a:srgbClr val="000080"/>
                </a:solidFill>
                <a:effectLst/>
                <a:latin typeface="Consolas"/>
                <a:ea typeface="Calibri"/>
                <a:cs typeface="Times New Roman"/>
              </a:rPr>
              <a:t> city,</a:t>
            </a:r>
          </a:p>
          <a:p>
            <a:pPr marL="0" marR="0" indent="0">
              <a:lnSpc>
                <a:spcPct val="170000"/>
              </a:lnSpc>
              <a:spcBef>
                <a:spcPts val="0"/>
              </a:spcBef>
              <a:spcAft>
                <a:spcPts val="0"/>
              </a:spcAft>
              <a:buNone/>
            </a:pPr>
            <a:r>
              <a:rPr lang="en-US" sz="2800" dirty="0" smtClean="0">
                <a:solidFill>
                  <a:srgbClr val="0000FF"/>
                </a:solidFill>
                <a:effectLst/>
                <a:latin typeface="Consolas"/>
                <a:ea typeface="Calibri"/>
                <a:cs typeface="Times New Roman"/>
              </a:rPr>
              <a:t>    </a:t>
            </a:r>
            <a:r>
              <a:rPr lang="en-US" sz="2800" dirty="0" err="1" smtClean="0">
                <a:solidFill>
                  <a:srgbClr val="2B91AF"/>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var</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newsService</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new</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NewsService</a:t>
            </a: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var</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sportsService</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new</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SportsService</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smtClean="0">
                <a:solidFill>
                  <a:srgbClr val="0000FF"/>
                </a:solidFill>
                <a:effectLst/>
                <a:latin typeface="Consolas"/>
                <a:ea typeface="Calibri"/>
                <a:cs typeface="Times New Roman"/>
              </a:rPr>
              <a:t>return</a:t>
            </a:r>
            <a:r>
              <a:rPr lang="en-US" sz="2800" dirty="0" smtClean="0">
                <a:solidFill>
                  <a:srgbClr val="000080"/>
                </a:solidFill>
                <a:effectLst/>
                <a:latin typeface="Consolas"/>
                <a:ea typeface="Calibri"/>
                <a:cs typeface="Times New Roman"/>
              </a:rPr>
              <a:t> View(</a:t>
            </a:r>
            <a:r>
              <a:rPr lang="en-US" sz="2800" dirty="0" smtClean="0">
                <a:solidFill>
                  <a:srgbClr val="A31515"/>
                </a:solidFill>
                <a:effectLst/>
                <a:latin typeface="Consolas"/>
                <a:ea typeface="Calibri"/>
                <a:cs typeface="Times New Roman"/>
              </a:rPr>
              <a:t>"Common"</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smtClean="0">
                <a:solidFill>
                  <a:srgbClr val="0000FF"/>
                </a:solidFill>
                <a:effectLst/>
                <a:latin typeface="Consolas"/>
                <a:ea typeface="Calibri"/>
                <a:cs typeface="Times New Roman"/>
              </a:rPr>
              <a:t>new</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PortalViewModel</a:t>
            </a: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NewsHeadlines</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await</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newsService.GetHeadlinesAsync</a:t>
            </a:r>
            <a:r>
              <a:rPr lang="en-US" sz="2800" dirty="0" smtClean="0">
                <a:solidFill>
                  <a:srgbClr val="000080"/>
                </a:solidFill>
                <a:effectLst/>
                <a:latin typeface="Consolas"/>
                <a:ea typeface="Calibri"/>
                <a:cs typeface="Times New Roman"/>
              </a:rPr>
              <a:t>(</a:t>
            </a:r>
            <a:r>
              <a:rPr lang="en-US" sz="2800" dirty="0" err="1" smtClean="0">
                <a:solidFill>
                  <a:srgbClr val="000080"/>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SportsScores</a:t>
            </a:r>
            <a:r>
              <a:rPr lang="en-US" sz="2800" dirty="0" smtClean="0">
                <a:solidFill>
                  <a:srgbClr val="000080"/>
                </a:solidFill>
                <a:effectLst/>
                <a:latin typeface="Consolas"/>
                <a:ea typeface="Calibri"/>
                <a:cs typeface="Times New Roman"/>
              </a:rPr>
              <a:t> = </a:t>
            </a:r>
            <a:r>
              <a:rPr lang="en-US" sz="2800" dirty="0" smtClean="0">
                <a:solidFill>
                  <a:srgbClr val="0000FF"/>
                </a:solidFill>
                <a:effectLst/>
                <a:latin typeface="Consolas"/>
                <a:ea typeface="Calibri"/>
                <a:cs typeface="Times New Roman"/>
              </a:rPr>
              <a:t>await</a:t>
            </a:r>
            <a:r>
              <a:rPr lang="en-US" sz="2800" dirty="0" smtClean="0">
                <a:solidFill>
                  <a:srgbClr val="000080"/>
                </a:solidFill>
                <a:effectLst/>
                <a:latin typeface="Consolas"/>
                <a:ea typeface="Calibri"/>
                <a:cs typeface="Times New Roman"/>
              </a:rPr>
              <a:t> </a:t>
            </a:r>
            <a:r>
              <a:rPr lang="en-US" sz="2800" dirty="0" err="1" smtClean="0">
                <a:solidFill>
                  <a:srgbClr val="000080"/>
                </a:solidFill>
                <a:effectLst/>
                <a:latin typeface="Consolas"/>
                <a:ea typeface="Calibri"/>
                <a:cs typeface="Times New Roman"/>
              </a:rPr>
              <a:t>sportsService.GetScoresAsync</a:t>
            </a:r>
            <a:r>
              <a:rPr lang="en-US" sz="2800" dirty="0" smtClean="0">
                <a:solidFill>
                  <a:srgbClr val="000080"/>
                </a:solidFill>
                <a:effectLst/>
                <a:latin typeface="Consolas"/>
                <a:ea typeface="Calibri"/>
                <a:cs typeface="Times New Roman"/>
              </a:rPr>
              <a:t>(</a:t>
            </a:r>
            <a:r>
              <a:rPr lang="en-US" sz="2800" dirty="0" err="1" smtClean="0">
                <a:solidFill>
                  <a:srgbClr val="000080"/>
                </a:solidFill>
                <a:effectLst/>
                <a:latin typeface="Consolas"/>
                <a:ea typeface="Calibri"/>
                <a:cs typeface="Times New Roman"/>
              </a:rPr>
              <a:t>cancellationToken</a:t>
            </a:r>
            <a:r>
              <a:rPr lang="en-US" sz="2800" dirty="0" smtClean="0">
                <a:solidFill>
                  <a:srgbClr val="000080"/>
                </a:solidFill>
                <a:effectLst/>
                <a:latin typeface="Consolas"/>
                <a:ea typeface="Calibri"/>
                <a:cs typeface="Times New Roman"/>
              </a:rPr>
              <a:t>)</a:t>
            </a:r>
          </a:p>
          <a:p>
            <a:pPr marL="0" marR="0" indent="0">
              <a:lnSpc>
                <a:spcPct val="170000"/>
              </a:lnSpc>
              <a:spcBef>
                <a:spcPts val="0"/>
              </a:spcBef>
              <a:spcAft>
                <a:spcPts val="0"/>
              </a:spcAft>
              <a:buNone/>
            </a:pPr>
            <a:r>
              <a:rPr lang="en-US" sz="2800" dirty="0" smtClean="0">
                <a:solidFill>
                  <a:srgbClr val="000080"/>
                </a:solidFill>
                <a:effectLst/>
                <a:latin typeface="Consolas"/>
                <a:ea typeface="Calibri"/>
                <a:cs typeface="Times New Roman"/>
              </a:rPr>
              <a:t>    });</a:t>
            </a:r>
          </a:p>
          <a:p>
            <a:pPr marL="0" marR="0" indent="0">
              <a:lnSpc>
                <a:spcPct val="170000"/>
              </a:lnSpc>
              <a:spcBef>
                <a:spcPts val="0"/>
              </a:spcBef>
              <a:spcAft>
                <a:spcPts val="1200"/>
              </a:spcAft>
              <a:buNone/>
            </a:pPr>
            <a:r>
              <a:rPr lang="en-US" sz="2800" dirty="0" smtClean="0">
                <a:solidFill>
                  <a:srgbClr val="000080"/>
                </a:solidFill>
                <a:effectLst/>
                <a:latin typeface="Consolas"/>
                <a:ea typeface="Calibri"/>
                <a:cs typeface="Times New Roman"/>
              </a:rPr>
              <a:t>}</a:t>
            </a:r>
          </a:p>
        </p:txBody>
      </p:sp>
      <p:sp>
        <p:nvSpPr>
          <p:cNvPr id="4" name="Rectangle 3"/>
          <p:cNvSpPr/>
          <p:nvPr/>
        </p:nvSpPr>
        <p:spPr>
          <a:xfrm>
            <a:off x="2590800" y="5029200"/>
            <a:ext cx="533400" cy="1524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2667000" y="4724400"/>
            <a:ext cx="533400" cy="1524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78169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Goodies</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marL="0" indent="0">
              <a:buNone/>
            </a:pPr>
            <a:r>
              <a:rPr lang="en-US" sz="1800" dirty="0" smtClean="0"/>
              <a:t>Spec: </a:t>
            </a:r>
            <a:r>
              <a:rPr lang="en-US" sz="1800" dirty="0" smtClean="0">
                <a:hlinkClick r:id="rId2"/>
              </a:rPr>
              <a:t>http://aspwiki/MVC_v4_Spec.ashx</a:t>
            </a:r>
            <a:endParaRPr lang="en-US" sz="1800" dirty="0" smtClean="0"/>
          </a:p>
          <a:p>
            <a:endParaRPr lang="en-US" sz="1400" b="1" dirty="0" smtClean="0">
              <a:effectLst/>
            </a:endParaRPr>
          </a:p>
          <a:p>
            <a:pPr marL="0" indent="0">
              <a:buNone/>
            </a:pPr>
            <a:r>
              <a:rPr lang="en-US" sz="1400" b="1" dirty="0" smtClean="0">
                <a:effectLst/>
              </a:rPr>
              <a:t>Other Features (listed in public roadmap)</a:t>
            </a:r>
          </a:p>
          <a:p>
            <a:pPr marL="0" indent="0">
              <a:buNone/>
            </a:pPr>
            <a:r>
              <a:rPr lang="en-US" sz="1400" dirty="0" smtClean="0">
                <a:effectLst/>
              </a:rPr>
              <a:t>We haven’t spent time fleshing out every feature under consideration. The following items are on the top of our mind. Some of them will be delivered by other teams.</a:t>
            </a:r>
          </a:p>
          <a:p>
            <a:r>
              <a:rPr lang="en-US" sz="1400" b="1" dirty="0" smtClean="0">
                <a:effectLst/>
              </a:rPr>
              <a:t>CSS and JavaScript Bundling Integration </a:t>
            </a:r>
            <a:r>
              <a:rPr lang="en-US" sz="1400" dirty="0" smtClean="0">
                <a:effectLst/>
              </a:rPr>
              <a:t>ASP.NET MVC 4 will include CSS and JavaScript bundling. Bundling consolidates .</a:t>
            </a:r>
            <a:r>
              <a:rPr lang="en-US" sz="1400" dirty="0" err="1" smtClean="0">
                <a:effectLst/>
              </a:rPr>
              <a:t>css</a:t>
            </a:r>
            <a:r>
              <a:rPr lang="en-US" sz="1400" dirty="0" smtClean="0">
                <a:effectLst/>
              </a:rPr>
              <a:t> and .</a:t>
            </a:r>
            <a:r>
              <a:rPr lang="en-US" sz="1400" dirty="0" err="1" smtClean="0">
                <a:effectLst/>
              </a:rPr>
              <a:t>js</a:t>
            </a:r>
            <a:r>
              <a:rPr lang="en-US" sz="1400" dirty="0" smtClean="0">
                <a:effectLst/>
              </a:rPr>
              <a:t> files by combining multiple files into a single file and reduces the total size of the resulting (combined) file by removing unnecessary whitespace and comments (</a:t>
            </a:r>
            <a:r>
              <a:rPr lang="en-US" sz="1400" dirty="0" err="1" smtClean="0">
                <a:effectLst/>
              </a:rPr>
              <a:t>minification</a:t>
            </a:r>
            <a:r>
              <a:rPr lang="en-US" sz="1400" dirty="0" smtClean="0">
                <a:effectLst/>
              </a:rPr>
              <a:t>). This reduces both bandwidth usage and download times, which speeds up the rendering of web pages.</a:t>
            </a:r>
          </a:p>
          <a:p>
            <a:r>
              <a:rPr lang="en-US" sz="1400" b="1" dirty="0" smtClean="0">
                <a:effectLst/>
              </a:rPr>
              <a:t>EF Code First Data Migrations</a:t>
            </a:r>
            <a:r>
              <a:rPr lang="en-US" sz="1400" dirty="0" smtClean="0">
                <a:effectLst/>
              </a:rPr>
              <a:t>. This provides support for migrating from one version of your database schema to the next without losing data. </a:t>
            </a:r>
          </a:p>
          <a:p>
            <a:r>
              <a:rPr lang="en-US" sz="1400" dirty="0" smtClean="0">
                <a:effectLst/>
              </a:rPr>
              <a:t>Better support for functional and integration testing of application code. </a:t>
            </a:r>
          </a:p>
          <a:p>
            <a:r>
              <a:rPr lang="en-US" sz="1400" b="1" dirty="0" smtClean="0">
                <a:effectLst/>
              </a:rPr>
              <a:t>WCF Web API support</a:t>
            </a:r>
            <a:r>
              <a:rPr lang="en-US" sz="1400" dirty="0" smtClean="0">
                <a:effectLst/>
              </a:rPr>
              <a:t>. </a:t>
            </a:r>
          </a:p>
          <a:p>
            <a:r>
              <a:rPr lang="en-US" sz="1400" dirty="0" smtClean="0">
                <a:effectLst/>
              </a:rPr>
              <a:t>Ajax improvements across the board. We’re focusing reducing the friction that developers encounter when using Ajax with ASP.NET MVC. </a:t>
            </a:r>
          </a:p>
          <a:p>
            <a:r>
              <a:rPr lang="en-US" sz="1400" dirty="0" smtClean="0">
                <a:effectLst/>
              </a:rPr>
              <a:t>HTML5 support for editor/display templates and HTML helpers. For example, editor templates to might render an input element with its type set to date instead of an input element with its type set to the default text when rendering a </a:t>
            </a:r>
            <a:r>
              <a:rPr lang="en-US" sz="1400" dirty="0" err="1" smtClean="0">
                <a:effectLst/>
              </a:rPr>
              <a:t>DateTime</a:t>
            </a:r>
            <a:r>
              <a:rPr lang="en-US" sz="1400" dirty="0" smtClean="0">
                <a:effectLst/>
              </a:rPr>
              <a:t> property. Likewise, existing HTML helpers such as </a:t>
            </a:r>
            <a:r>
              <a:rPr lang="en-US" sz="1400" dirty="0" err="1" smtClean="0">
                <a:effectLst/>
              </a:rPr>
              <a:t>TextBoxFor</a:t>
            </a:r>
            <a:r>
              <a:rPr lang="en-US" sz="1400" dirty="0" smtClean="0">
                <a:effectLst/>
              </a:rPr>
              <a:t> might also be updated to render an appropriate input element based on the model type. </a:t>
            </a:r>
          </a:p>
          <a:p>
            <a:r>
              <a:rPr lang="en-US" sz="1400" dirty="0" smtClean="0">
                <a:effectLst/>
              </a:rPr>
              <a:t>Support for “donut hole” caching in Razor views and support for the Windows Server App Fabric caching provider. </a:t>
            </a:r>
          </a:p>
          <a:p>
            <a:r>
              <a:rPr lang="en-US" sz="1400" dirty="0" smtClean="0">
                <a:effectLst/>
              </a:rPr>
              <a:t>A new </a:t>
            </a:r>
            <a:r>
              <a:rPr lang="en-US" sz="1400" dirty="0" err="1" smtClean="0">
                <a:effectLst/>
              </a:rPr>
              <a:t>AreaAttribute</a:t>
            </a:r>
            <a:r>
              <a:rPr lang="en-US" sz="1400" dirty="0" smtClean="0">
                <a:effectLst/>
              </a:rPr>
              <a:t> class for better security when using areas. </a:t>
            </a:r>
            <a:endParaRPr lang="en-US" sz="1400" dirty="0">
              <a:effectLst/>
            </a:endParaRPr>
          </a:p>
        </p:txBody>
      </p:sp>
    </p:spTree>
    <p:extLst>
      <p:ext uri="{BB962C8B-B14F-4D97-AF65-F5344CB8AC3E}">
        <p14:creationId xmlns:p14="http://schemas.microsoft.com/office/powerpoint/2010/main" val="3515153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Overall focus areas for ASP.NET MVC </a:t>
            </a:r>
            <a:r>
              <a:rPr lang="en-US" dirty="0" smtClean="0"/>
              <a:t>4</a:t>
            </a:r>
          </a:p>
          <a:p>
            <a:r>
              <a:rPr lang="en-US" dirty="0" smtClean="0"/>
              <a:t>Installation </a:t>
            </a:r>
            <a:r>
              <a:rPr lang="en-US" dirty="0"/>
              <a:t>overview and </a:t>
            </a:r>
            <a:r>
              <a:rPr lang="en-US" dirty="0" smtClean="0"/>
              <a:t>availability</a:t>
            </a:r>
          </a:p>
          <a:p>
            <a:r>
              <a:rPr lang="en-US" dirty="0" smtClean="0"/>
              <a:t>Top new </a:t>
            </a:r>
            <a:r>
              <a:rPr lang="en-US" dirty="0"/>
              <a:t>features </a:t>
            </a:r>
          </a:p>
        </p:txBody>
      </p:sp>
    </p:spTree>
    <p:extLst>
      <p:ext uri="{BB962C8B-B14F-4D97-AF65-F5344CB8AC3E}">
        <p14:creationId xmlns:p14="http://schemas.microsoft.com/office/powerpoint/2010/main" val="90399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focus areas for ASP.NET MVC 4</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5500" dirty="0" smtClean="0">
                <a:effectLst/>
              </a:rPr>
              <a:t>Goal: Make ASP.NET MVC the best web platform for building modern rich web apps</a:t>
            </a:r>
          </a:p>
          <a:p>
            <a:endParaRPr lang="en-US" dirty="0" smtClean="0">
              <a:effectLst/>
            </a:endParaRPr>
          </a:p>
          <a:p>
            <a:pPr marL="0" indent="0">
              <a:buNone/>
            </a:pPr>
            <a:r>
              <a:rPr lang="en-US" sz="6000" dirty="0" smtClean="0">
                <a:effectLst/>
              </a:rPr>
              <a:t>Themes</a:t>
            </a:r>
          </a:p>
          <a:p>
            <a:r>
              <a:rPr lang="en-US" sz="4500" dirty="0" smtClean="0">
                <a:effectLst/>
              </a:rPr>
              <a:t>Development and deployment</a:t>
            </a:r>
            <a:r>
              <a:rPr lang="en-US" dirty="0" smtClean="0">
                <a:effectLst/>
              </a:rPr>
              <a:t/>
            </a:r>
            <a:br>
              <a:rPr lang="en-US" dirty="0" smtClean="0">
                <a:effectLst/>
              </a:rPr>
            </a:br>
            <a:r>
              <a:rPr lang="en-US" sz="4500" dirty="0" smtClean="0">
                <a:effectLst/>
              </a:rPr>
              <a:t>Capitalize on the platform</a:t>
            </a:r>
          </a:p>
          <a:p>
            <a:pPr lvl="1"/>
            <a:r>
              <a:rPr lang="en-US" dirty="0" smtClean="0">
                <a:effectLst/>
              </a:rPr>
              <a:t>The Razor view engine and some of the new helpers in ASP.NET MVC 3 came out of work done for ASP.NET Web Pages.</a:t>
            </a:r>
          </a:p>
          <a:p>
            <a:r>
              <a:rPr lang="en-US" sz="4500" dirty="0" smtClean="0">
                <a:effectLst/>
              </a:rPr>
              <a:t>Ajax</a:t>
            </a:r>
          </a:p>
          <a:p>
            <a:pPr lvl="1"/>
            <a:r>
              <a:rPr lang="en-US" dirty="0" smtClean="0"/>
              <a:t>“Dash of Ajax”</a:t>
            </a:r>
          </a:p>
          <a:p>
            <a:pPr lvl="1"/>
            <a:r>
              <a:rPr lang="en-US" dirty="0" smtClean="0">
                <a:effectLst/>
              </a:rPr>
              <a:t>Full single-page application</a:t>
            </a:r>
          </a:p>
          <a:p>
            <a:r>
              <a:rPr lang="en-US" sz="4500" dirty="0" smtClean="0">
                <a:effectLst/>
              </a:rPr>
              <a:t>HTML5, tablet, and mobile</a:t>
            </a:r>
            <a:endParaRPr lang="en-US" dirty="0"/>
          </a:p>
          <a:p>
            <a:r>
              <a:rPr lang="en-US" sz="4500" dirty="0" smtClean="0">
                <a:effectLst/>
              </a:rPr>
              <a:t>Cloud ready</a:t>
            </a:r>
            <a:br>
              <a:rPr lang="en-US" sz="4500" dirty="0" smtClean="0">
                <a:effectLst/>
              </a:rPr>
            </a:br>
            <a:endParaRPr lang="en-US" dirty="0"/>
          </a:p>
        </p:txBody>
      </p:sp>
    </p:spTree>
    <p:extLst>
      <p:ext uri="{BB962C8B-B14F-4D97-AF65-F5344CB8AC3E}">
        <p14:creationId xmlns:p14="http://schemas.microsoft.com/office/powerpoint/2010/main" val="3832244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Notable Breaking Changes</a:t>
            </a:r>
            <a:endParaRPr lang="en-US" dirty="0"/>
          </a:p>
        </p:txBody>
      </p:sp>
      <p:sp>
        <p:nvSpPr>
          <p:cNvPr id="3" name="Content Placeholder 2"/>
          <p:cNvSpPr>
            <a:spLocks noGrp="1"/>
          </p:cNvSpPr>
          <p:nvPr>
            <p:ph idx="1"/>
          </p:nvPr>
        </p:nvSpPr>
        <p:spPr/>
        <p:txBody>
          <a:bodyPr>
            <a:normAutofit/>
          </a:bodyPr>
          <a:lstStyle/>
          <a:p>
            <a:pPr lvl="0"/>
            <a:r>
              <a:rPr lang="en-US" dirty="0"/>
              <a:t>There are issues when running ASP.NET MVC 3, ASP.NET MVC 4, and Windows Azure Tools for Visual Studio 2010 1.5 side by </a:t>
            </a:r>
            <a:r>
              <a:rPr lang="en-US" dirty="0" smtClean="0"/>
              <a:t>side.</a:t>
            </a:r>
          </a:p>
          <a:p>
            <a:pPr lvl="0"/>
            <a:r>
              <a:rPr lang="en-US" dirty="0"/>
              <a:t>Installing ASP.NET MVC 4 Developer Preview breaks ASP.NET MVC 3 </a:t>
            </a:r>
            <a:r>
              <a:rPr lang="en-US" dirty="0" smtClean="0"/>
              <a:t>RTM (but not the ASP.NET MVC 3 Tool Update) applications.</a:t>
            </a:r>
          </a:p>
          <a:p>
            <a:pPr lvl="0"/>
            <a:endParaRPr lang="en-US" dirty="0"/>
          </a:p>
          <a:p>
            <a:pPr lvl="0"/>
            <a:r>
              <a:rPr lang="en-US" dirty="0" smtClean="0"/>
              <a:t>Workarounds detailed in release notes.</a:t>
            </a:r>
            <a:endParaRPr lang="en-US" dirty="0"/>
          </a:p>
        </p:txBody>
      </p:sp>
    </p:spTree>
    <p:extLst>
      <p:ext uri="{BB962C8B-B14F-4D97-AF65-F5344CB8AC3E}">
        <p14:creationId xmlns:p14="http://schemas.microsoft.com/office/powerpoint/2010/main" val="4228902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ASP.NET </a:t>
            </a:r>
            <a:r>
              <a:rPr lang="en-US" dirty="0"/>
              <a:t>MVC </a:t>
            </a:r>
            <a:r>
              <a:rPr lang="en-US" dirty="0" smtClean="0"/>
              <a:t>4: .NET </a:t>
            </a:r>
            <a:r>
              <a:rPr lang="en-US" dirty="0"/>
              <a:t>Framework </a:t>
            </a:r>
            <a:r>
              <a:rPr lang="en-US" dirty="0" smtClean="0"/>
              <a:t>4</a:t>
            </a:r>
          </a:p>
          <a:p>
            <a:r>
              <a:rPr lang="en-US" dirty="0" smtClean="0"/>
              <a:t>Tooling:</a:t>
            </a:r>
          </a:p>
          <a:p>
            <a:pPr lvl="1"/>
            <a:r>
              <a:rPr lang="en-US" dirty="0" smtClean="0"/>
              <a:t>Visual </a:t>
            </a:r>
            <a:r>
              <a:rPr lang="en-US" dirty="0"/>
              <a:t>Studio 2010 with Service Pack 1 </a:t>
            </a:r>
            <a:r>
              <a:rPr lang="en-US" dirty="0" smtClean="0"/>
              <a:t>or</a:t>
            </a:r>
          </a:p>
          <a:p>
            <a:pPr lvl="1"/>
            <a:r>
              <a:rPr lang="en-US" dirty="0" smtClean="0"/>
              <a:t>Visual </a:t>
            </a:r>
            <a:r>
              <a:rPr lang="en-US" dirty="0"/>
              <a:t>Web Developer Express 2010 with </a:t>
            </a:r>
            <a:r>
              <a:rPr lang="en-US" dirty="0" smtClean="0"/>
              <a:t>SP1</a:t>
            </a:r>
            <a:endParaRPr lang="en-US" dirty="0"/>
          </a:p>
          <a:p>
            <a:endParaRPr lang="en-US" dirty="0"/>
          </a:p>
        </p:txBody>
      </p:sp>
    </p:spTree>
    <p:extLst>
      <p:ext uri="{BB962C8B-B14F-4D97-AF65-F5344CB8AC3E}">
        <p14:creationId xmlns:p14="http://schemas.microsoft.com/office/powerpoint/2010/main" val="2436730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Features in MVC 4</a:t>
            </a:r>
            <a:endParaRPr lang="en-US" dirty="0"/>
          </a:p>
        </p:txBody>
      </p:sp>
      <p:sp>
        <p:nvSpPr>
          <p:cNvPr id="3" name="Content Placeholder 2"/>
          <p:cNvSpPr>
            <a:spLocks noGrp="1"/>
          </p:cNvSpPr>
          <p:nvPr>
            <p:ph idx="1"/>
          </p:nvPr>
        </p:nvSpPr>
        <p:spPr/>
        <p:txBody>
          <a:bodyPr>
            <a:normAutofit/>
          </a:bodyPr>
          <a:lstStyle/>
          <a:p>
            <a:r>
              <a:rPr lang="en-US" dirty="0" smtClean="0"/>
              <a:t>Enhancements to Default Project Templates</a:t>
            </a:r>
          </a:p>
          <a:p>
            <a:r>
              <a:rPr lang="en-US" dirty="0" smtClean="0"/>
              <a:t>Display Modes</a:t>
            </a:r>
          </a:p>
          <a:p>
            <a:r>
              <a:rPr lang="en-US" dirty="0" err="1" smtClean="0"/>
              <a:t>jQuery</a:t>
            </a:r>
            <a:r>
              <a:rPr lang="en-US" dirty="0" smtClean="0"/>
              <a:t> Mobile, the View Switcher, and Browser Overriding</a:t>
            </a:r>
          </a:p>
          <a:p>
            <a:r>
              <a:rPr lang="en-US" dirty="0" smtClean="0"/>
              <a:t>Mobile Project Template</a:t>
            </a:r>
          </a:p>
          <a:p>
            <a:r>
              <a:rPr lang="en-US" dirty="0" smtClean="0"/>
              <a:t>Recipes for Code Generation in Visual Studio</a:t>
            </a:r>
          </a:p>
          <a:p>
            <a:r>
              <a:rPr lang="en-US" dirty="0" smtClean="0"/>
              <a:t>Task Support for Asynchronous Controllers</a:t>
            </a:r>
          </a:p>
          <a:p>
            <a:endParaRPr lang="en-US" dirty="0"/>
          </a:p>
        </p:txBody>
      </p:sp>
    </p:spTree>
    <p:extLst>
      <p:ext uri="{BB962C8B-B14F-4D97-AF65-F5344CB8AC3E}">
        <p14:creationId xmlns:p14="http://schemas.microsoft.com/office/powerpoint/2010/main" val="1190205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Template Changes</a:t>
            </a:r>
            <a:endParaRPr lang="en-US" dirty="0"/>
          </a:p>
        </p:txBody>
      </p:sp>
      <p:sp>
        <p:nvSpPr>
          <p:cNvPr id="3" name="Content Placeholder 2"/>
          <p:cNvSpPr>
            <a:spLocks noGrp="1"/>
          </p:cNvSpPr>
          <p:nvPr>
            <p:ph idx="1"/>
          </p:nvPr>
        </p:nvSpPr>
        <p:spPr/>
        <p:txBody>
          <a:bodyPr>
            <a:normAutofit/>
          </a:bodyPr>
          <a:lstStyle/>
          <a:p>
            <a:r>
              <a:rPr lang="en-US" dirty="0" smtClean="0"/>
              <a:t>New Design</a:t>
            </a:r>
            <a:endParaRPr lang="en-US" dirty="0" smtClean="0"/>
          </a:p>
          <a:p>
            <a:r>
              <a:rPr lang="en-US" dirty="0" smtClean="0"/>
              <a:t>Adaptive Rendering</a:t>
            </a:r>
            <a:endParaRPr lang="en-US" dirty="0" smtClean="0"/>
          </a:p>
        </p:txBody>
      </p:sp>
    </p:spTree>
    <p:extLst>
      <p:ext uri="{BB962C8B-B14F-4D97-AF65-F5344CB8AC3E}">
        <p14:creationId xmlns:p14="http://schemas.microsoft.com/office/powerpoint/2010/main" val="2693209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Modes</a:t>
            </a:r>
            <a:endParaRPr lang="en-US" dirty="0"/>
          </a:p>
        </p:txBody>
      </p:sp>
      <p:sp>
        <p:nvSpPr>
          <p:cNvPr id="3" name="Content Placeholder 2"/>
          <p:cNvSpPr>
            <a:spLocks noGrp="1"/>
          </p:cNvSpPr>
          <p:nvPr>
            <p:ph idx="1"/>
          </p:nvPr>
        </p:nvSpPr>
        <p:spPr/>
        <p:txBody>
          <a:bodyPr>
            <a:normAutofit/>
          </a:bodyPr>
          <a:lstStyle/>
          <a:p>
            <a:pPr marL="0" marR="0" indent="0">
              <a:spcBef>
                <a:spcPts val="1000"/>
              </a:spcBef>
              <a:spcAft>
                <a:spcPts val="0"/>
              </a:spcAft>
              <a:buNone/>
            </a:pPr>
            <a:r>
              <a:rPr lang="en-US" sz="1800" dirty="0" err="1" smtClean="0">
                <a:solidFill>
                  <a:srgbClr val="000080"/>
                </a:solidFill>
                <a:effectLst/>
                <a:latin typeface="Consolas"/>
                <a:ea typeface="Calibri"/>
                <a:cs typeface="Times New Roman"/>
              </a:rPr>
              <a:t>DisplayModes.Modes.Insert</a:t>
            </a:r>
            <a:r>
              <a:rPr lang="en-US" sz="1800" dirty="0" smtClean="0">
                <a:solidFill>
                  <a:srgbClr val="000080"/>
                </a:solidFill>
                <a:effectLst/>
                <a:latin typeface="Consolas"/>
                <a:ea typeface="Calibri"/>
                <a:cs typeface="Times New Roman"/>
              </a:rPr>
              <a:t>(0, </a:t>
            </a:r>
            <a:r>
              <a:rPr lang="en-US" sz="1800" dirty="0" smtClean="0">
                <a:solidFill>
                  <a:srgbClr val="0000FF"/>
                </a:solidFill>
                <a:effectLst/>
                <a:latin typeface="Consolas"/>
                <a:ea typeface="Calibri"/>
                <a:cs typeface="Times New Roman"/>
              </a:rPr>
              <a:t>new</a:t>
            </a:r>
            <a:r>
              <a:rPr lang="en-US" sz="1800" dirty="0" smtClean="0">
                <a:solidFill>
                  <a:srgbClr val="000080"/>
                </a:solidFill>
                <a:effectLst/>
                <a:latin typeface="Consolas"/>
                <a:ea typeface="Calibri"/>
                <a:cs typeface="Times New Roman"/>
              </a:rPr>
              <a:t> </a:t>
            </a:r>
            <a:r>
              <a:rPr lang="en-US" sz="1800" dirty="0" err="1" smtClean="0">
                <a:solidFill>
                  <a:srgbClr val="000080"/>
                </a:solidFill>
                <a:effectLst/>
                <a:latin typeface="Consolas"/>
                <a:ea typeface="Calibri"/>
                <a:cs typeface="Times New Roman"/>
              </a:rPr>
              <a:t>DefaultDisplayMode</a:t>
            </a:r>
            <a:r>
              <a:rPr lang="en-US" sz="1800" dirty="0" smtClean="0">
                <a:solidFill>
                  <a:srgbClr val="000080"/>
                </a:solidFill>
                <a:effectLst/>
                <a:latin typeface="Consolas"/>
                <a:ea typeface="Calibri"/>
                <a:cs typeface="Times New Roman"/>
              </a:rPr>
              <a:t>(</a:t>
            </a:r>
            <a:r>
              <a:rPr lang="en-US" sz="1800" dirty="0" smtClean="0">
                <a:solidFill>
                  <a:srgbClr val="A31515"/>
                </a:solidFill>
                <a:effectLst/>
                <a:latin typeface="Consolas"/>
                <a:ea typeface="Calibri"/>
                <a:cs typeface="Times New Roman"/>
              </a:rPr>
              <a:t>"iPhone"</a:t>
            </a:r>
            <a:r>
              <a:rPr lang="en-US" sz="1800" dirty="0" smtClean="0">
                <a:solidFill>
                  <a:srgbClr val="000080"/>
                </a:solidFill>
                <a:effectLst/>
                <a:latin typeface="Consolas"/>
                <a:ea typeface="Calibri"/>
                <a:cs typeface="Times New Roman"/>
              </a:rPr>
              <a:t>)</a:t>
            </a:r>
          </a:p>
          <a:p>
            <a:pPr marL="0" marR="0" indent="0">
              <a:spcBef>
                <a:spcPts val="0"/>
              </a:spcBef>
              <a:spcAft>
                <a:spcPts val="0"/>
              </a:spcAft>
              <a:buNone/>
            </a:pPr>
            <a:r>
              <a:rPr lang="en-US" sz="1800" dirty="0" smtClean="0">
                <a:solidFill>
                  <a:srgbClr val="000080"/>
                </a:solidFill>
                <a:effectLst/>
                <a:latin typeface="Consolas"/>
                <a:ea typeface="Calibri"/>
                <a:cs typeface="Times New Roman"/>
              </a:rPr>
              <a:t>{</a:t>
            </a:r>
          </a:p>
          <a:p>
            <a:pPr marL="0" marR="0" indent="0">
              <a:spcBef>
                <a:spcPts val="0"/>
              </a:spcBef>
              <a:spcAft>
                <a:spcPts val="0"/>
              </a:spcAft>
              <a:buNone/>
            </a:pPr>
            <a:r>
              <a:rPr lang="en-US" sz="1800" dirty="0" smtClean="0">
                <a:solidFill>
                  <a:srgbClr val="000080"/>
                </a:solidFill>
                <a:effectLst/>
                <a:latin typeface="Consolas"/>
                <a:ea typeface="Calibri"/>
                <a:cs typeface="Times New Roman"/>
              </a:rPr>
              <a:t>    </a:t>
            </a:r>
            <a:r>
              <a:rPr lang="en-US" sz="1800" dirty="0" err="1" smtClean="0">
                <a:solidFill>
                  <a:srgbClr val="000080"/>
                </a:solidFill>
                <a:effectLst/>
                <a:latin typeface="Consolas"/>
                <a:ea typeface="Calibri"/>
                <a:cs typeface="Times New Roman"/>
              </a:rPr>
              <a:t>ContextCondition</a:t>
            </a:r>
            <a:r>
              <a:rPr lang="en-US" sz="1800" dirty="0" smtClean="0">
                <a:solidFill>
                  <a:srgbClr val="000080"/>
                </a:solidFill>
                <a:effectLst/>
                <a:latin typeface="Consolas"/>
                <a:ea typeface="Calibri"/>
                <a:cs typeface="Times New Roman"/>
              </a:rPr>
              <a:t> = (context =&gt; </a:t>
            </a:r>
            <a:r>
              <a:rPr lang="en-US" sz="1800" dirty="0" err="1" smtClean="0">
                <a:solidFill>
                  <a:srgbClr val="000080"/>
                </a:solidFill>
                <a:effectLst/>
                <a:latin typeface="Consolas"/>
                <a:ea typeface="Calibri"/>
                <a:cs typeface="Times New Roman"/>
              </a:rPr>
              <a:t>context.Request.UserAgent.IndexOf</a:t>
            </a:r>
            <a:endParaRPr lang="en-US" sz="1800" dirty="0" smtClean="0">
              <a:solidFill>
                <a:srgbClr val="000080"/>
              </a:solidFill>
              <a:effectLst/>
              <a:latin typeface="Consolas"/>
              <a:ea typeface="Calibri"/>
              <a:cs typeface="Times New Roman"/>
            </a:endParaRPr>
          </a:p>
          <a:p>
            <a:pPr marL="0" marR="0" indent="0">
              <a:spcBef>
                <a:spcPts val="0"/>
              </a:spcBef>
              <a:spcAft>
                <a:spcPts val="0"/>
              </a:spcAft>
              <a:buNone/>
            </a:pPr>
            <a:r>
              <a:rPr lang="en-US" sz="1800" dirty="0" smtClean="0">
                <a:solidFill>
                  <a:srgbClr val="000080"/>
                </a:solidFill>
                <a:effectLst/>
                <a:latin typeface="Consolas"/>
                <a:ea typeface="Calibri"/>
                <a:cs typeface="Times New Roman"/>
              </a:rPr>
              <a:t>        (</a:t>
            </a:r>
            <a:r>
              <a:rPr lang="en-US" sz="1800" dirty="0" smtClean="0">
                <a:solidFill>
                  <a:srgbClr val="A31515"/>
                </a:solidFill>
                <a:effectLst/>
                <a:latin typeface="Consolas"/>
                <a:ea typeface="Calibri"/>
                <a:cs typeface="Times New Roman"/>
              </a:rPr>
              <a:t>"iPhone"</a:t>
            </a:r>
            <a:r>
              <a:rPr lang="en-US" sz="1800" dirty="0" smtClean="0">
                <a:solidFill>
                  <a:srgbClr val="000080"/>
                </a:solidFill>
                <a:effectLst/>
                <a:latin typeface="Consolas"/>
                <a:ea typeface="Calibri"/>
                <a:cs typeface="Times New Roman"/>
              </a:rPr>
              <a:t>, </a:t>
            </a:r>
            <a:r>
              <a:rPr lang="en-US" sz="1800" dirty="0" err="1" smtClean="0">
                <a:solidFill>
                  <a:srgbClr val="2B91AF"/>
                </a:solidFill>
                <a:effectLst/>
                <a:latin typeface="Consolas"/>
                <a:ea typeface="Calibri"/>
                <a:cs typeface="Times New Roman"/>
              </a:rPr>
              <a:t>StringComparison</a:t>
            </a:r>
            <a:r>
              <a:rPr lang="en-US" sz="1800" dirty="0" err="1" smtClean="0">
                <a:solidFill>
                  <a:srgbClr val="000080"/>
                </a:solidFill>
                <a:effectLst/>
                <a:latin typeface="Consolas"/>
                <a:ea typeface="Calibri"/>
                <a:cs typeface="Times New Roman"/>
              </a:rPr>
              <a:t>.OrdinalIgnoreCase</a:t>
            </a:r>
            <a:r>
              <a:rPr lang="en-US" sz="1800" dirty="0" smtClean="0">
                <a:solidFill>
                  <a:srgbClr val="000080"/>
                </a:solidFill>
                <a:effectLst/>
                <a:latin typeface="Consolas"/>
                <a:ea typeface="Calibri"/>
                <a:cs typeface="Times New Roman"/>
              </a:rPr>
              <a:t>) &gt;= 0)</a:t>
            </a:r>
          </a:p>
          <a:p>
            <a:pPr marL="0" marR="0" indent="0">
              <a:spcBef>
                <a:spcPts val="0"/>
              </a:spcBef>
              <a:spcAft>
                <a:spcPts val="1200"/>
              </a:spcAft>
              <a:buNone/>
            </a:pPr>
            <a:r>
              <a:rPr lang="en-US" sz="1800" dirty="0" smtClean="0">
                <a:solidFill>
                  <a:srgbClr val="000080"/>
                </a:solidFill>
                <a:effectLst/>
                <a:latin typeface="Consolas"/>
                <a:ea typeface="Calibri"/>
                <a:cs typeface="Times New Roman"/>
              </a:rPr>
              <a:t>});</a:t>
            </a:r>
          </a:p>
          <a:p>
            <a:pPr marL="0" marR="0" indent="0">
              <a:spcBef>
                <a:spcPts val="0"/>
              </a:spcBef>
              <a:spcAft>
                <a:spcPts val="1000"/>
              </a:spcAft>
              <a:buNone/>
            </a:pPr>
            <a:endParaRPr lang="en-US" i="1" dirty="0" smtClean="0">
              <a:effectLst/>
              <a:latin typeface="Verdana"/>
              <a:ea typeface="Calibri"/>
              <a:cs typeface="Times New Roman"/>
            </a:endParaRPr>
          </a:p>
          <a:p>
            <a:pPr marL="0" marR="0" indent="0">
              <a:spcBef>
                <a:spcPts val="0"/>
              </a:spcBef>
              <a:spcAft>
                <a:spcPts val="1000"/>
              </a:spcAft>
              <a:buNone/>
            </a:pPr>
            <a:r>
              <a:rPr lang="en-US" i="1" dirty="0" smtClean="0">
                <a:effectLst/>
                <a:latin typeface="Verdana"/>
                <a:ea typeface="Calibri"/>
                <a:cs typeface="Times New Roman"/>
              </a:rPr>
              <a:t>Views\Shared\_</a:t>
            </a:r>
            <a:r>
              <a:rPr lang="en-US" i="1" dirty="0" err="1" smtClean="0">
                <a:effectLst/>
                <a:latin typeface="Verdana"/>
                <a:ea typeface="Calibri"/>
                <a:cs typeface="Times New Roman"/>
              </a:rPr>
              <a:t>Layout.iPhone.cshtml</a:t>
            </a:r>
            <a:endParaRPr lang="en-US" dirty="0"/>
          </a:p>
        </p:txBody>
      </p:sp>
    </p:spTree>
    <p:extLst>
      <p:ext uri="{BB962C8B-B14F-4D97-AF65-F5344CB8AC3E}">
        <p14:creationId xmlns:p14="http://schemas.microsoft.com/office/powerpoint/2010/main" val="515443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Features in MVC 4</a:t>
            </a:r>
            <a:endParaRPr lang="en-US" dirty="0"/>
          </a:p>
        </p:txBody>
      </p:sp>
      <p:sp>
        <p:nvSpPr>
          <p:cNvPr id="3" name="Content Placeholder 2"/>
          <p:cNvSpPr>
            <a:spLocks noGrp="1"/>
          </p:cNvSpPr>
          <p:nvPr>
            <p:ph idx="1"/>
          </p:nvPr>
        </p:nvSpPr>
        <p:spPr/>
        <p:txBody>
          <a:bodyPr>
            <a:normAutofit/>
          </a:bodyPr>
          <a:lstStyle/>
          <a:p>
            <a:r>
              <a:rPr lang="en-US" i="1" dirty="0" smtClean="0"/>
              <a:t>Enhancements to Default Project Templates</a:t>
            </a:r>
          </a:p>
          <a:p>
            <a:r>
              <a:rPr lang="en-US" i="1" dirty="0" smtClean="0"/>
              <a:t>Display Modes</a:t>
            </a:r>
          </a:p>
          <a:p>
            <a:r>
              <a:rPr lang="en-US" b="1" dirty="0" err="1" smtClean="0"/>
              <a:t>jQuery</a:t>
            </a:r>
            <a:r>
              <a:rPr lang="en-US" b="1" dirty="0" smtClean="0"/>
              <a:t> Mobile, the View Switcher, and Browser Overriding</a:t>
            </a:r>
          </a:p>
          <a:p>
            <a:r>
              <a:rPr lang="en-US" dirty="0" smtClean="0"/>
              <a:t>Mobile Project Template</a:t>
            </a:r>
          </a:p>
          <a:p>
            <a:r>
              <a:rPr lang="en-US" dirty="0" smtClean="0"/>
              <a:t>Recipes for Code Generation in Visual Studio</a:t>
            </a:r>
          </a:p>
          <a:p>
            <a:r>
              <a:rPr lang="en-US" dirty="0" smtClean="0"/>
              <a:t>Task Support for Asynchronous Controllers</a:t>
            </a:r>
          </a:p>
          <a:p>
            <a:endParaRPr lang="en-US" dirty="0"/>
          </a:p>
        </p:txBody>
      </p:sp>
    </p:spTree>
    <p:extLst>
      <p:ext uri="{BB962C8B-B14F-4D97-AF65-F5344CB8AC3E}">
        <p14:creationId xmlns:p14="http://schemas.microsoft.com/office/powerpoint/2010/main" val="512050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517</Words>
  <Application>Microsoft Office PowerPoint</Application>
  <PresentationFormat>On-screen Show (4:3)</PresentationFormat>
  <Paragraphs>101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ASP.NET MVC 4  Developer Preview</vt:lpstr>
      <vt:lpstr>Agenda</vt:lpstr>
      <vt:lpstr>Overall focus areas for ASP.NET MVC 4</vt:lpstr>
      <vt:lpstr>Notable Breaking Changes</vt:lpstr>
      <vt:lpstr>Requirements</vt:lpstr>
      <vt:lpstr>Major Features in MVC 4</vt:lpstr>
      <vt:lpstr>Default Template Changes</vt:lpstr>
      <vt:lpstr>Custom Modes</vt:lpstr>
      <vt:lpstr>Major Features in MVC 4</vt:lpstr>
      <vt:lpstr>jQuery Mobile – Browser Switcher</vt:lpstr>
      <vt:lpstr>Recipes</vt:lpstr>
      <vt:lpstr>PowerPoint Presentation</vt:lpstr>
      <vt:lpstr>Async Support</vt:lpstr>
      <vt:lpstr>Async Support</vt:lpstr>
      <vt:lpstr>Other Goodies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16</cp:revision>
  <dcterms:created xsi:type="dcterms:W3CDTF">2011-09-09T14:35:25Z</dcterms:created>
  <dcterms:modified xsi:type="dcterms:W3CDTF">2011-10-15T16:42:19Z</dcterms:modified>
</cp:coreProperties>
</file>