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Default Extension="png" ContentType="image/png"/>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Default Extension="rels" ContentType="application/vnd.openxmlformats-package.relationships+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Default Extension="jpg" ContentType="image/jpeg"/>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5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33" r:id="rId3"/>
    <p:sldMasterId id="2147483754" r:id="rId4"/>
    <p:sldMasterId id="2147483774" r:id="rId5"/>
    <p:sldMasterId id="2147483776" r:id="rId6"/>
    <p:sldMasterId id="2147483788" r:id="rId7"/>
  </p:sldMasterIdLst>
  <p:notesMasterIdLst>
    <p:notesMasterId r:id="rId20"/>
  </p:notesMasterIdLst>
  <p:handoutMasterIdLst>
    <p:handoutMasterId r:id="rId21"/>
  </p:handoutMasterIdLst>
  <p:sldIdLst>
    <p:sldId id="430" r:id="rId8"/>
    <p:sldId id="445" r:id="rId9"/>
    <p:sldId id="458" r:id="rId10"/>
    <p:sldId id="457" r:id="rId11"/>
    <p:sldId id="464" r:id="rId12"/>
    <p:sldId id="459" r:id="rId13"/>
    <p:sldId id="462" r:id="rId14"/>
    <p:sldId id="461" r:id="rId15"/>
    <p:sldId id="463" r:id="rId16"/>
    <p:sldId id="465" r:id="rId17"/>
    <p:sldId id="271" r:id="rId18"/>
    <p:sldId id="466"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65BC46"/>
    <a:srgbClr val="FFFFFF"/>
    <a:srgbClr val="F8F57B"/>
    <a:srgbClr val="457EC1"/>
    <a:srgbClr val="000000"/>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84" autoAdjust="0"/>
    <p:restoredTop sz="86654" autoAdjust="0"/>
  </p:normalViewPr>
  <p:slideViewPr>
    <p:cSldViewPr snapToGrid="0" snapToObjects="1">
      <p:cViewPr varScale="1">
        <p:scale>
          <a:sx n="110" d="100"/>
          <a:sy n="110" d="100"/>
        </p:scale>
        <p:origin x="-738" y="-78"/>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9/15/2011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9/15/2011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9/15/2011 9:02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9/15/2011 9:02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5965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7</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lvl="1" indent="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t>8</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9/15/2011 9:02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9/15/2011 9:02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20042554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t>9/15/2011</a:t>
            </a:fld>
            <a:endParaRPr lang="en-US" dirty="0"/>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383897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t>9/15/2011</a:t>
            </a:fld>
            <a:endParaRPr lang="en-US" dirty="0"/>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dirty="0" smtClean="0"/>
              <a:t>MICROSOFT CONFIDENTIAL</a:t>
            </a:r>
            <a:endParaRPr lang="en-US" dirty="0"/>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1825166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t>9/15/2011</a:t>
            </a:fld>
            <a:endParaRPr lang="en-US" dirty="0"/>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7687532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27900502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9518747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lIns="121899" tIns="60949" rIns="121899" bIns="60949"/>
          <a:lstStyle/>
          <a:p>
            <a:fld id="{A1CFD51F-5542-4183-9E6D-DF6665177190}" type="datetimeFigureOut">
              <a:rPr lang="en-US" smtClean="0"/>
              <a:t>9/15/2011</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lIns="121899" tIns="60949" rIns="121899" bIns="60949"/>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lIns="121899" tIns="60949" rIns="121899" bIns="60949"/>
          <a:lstStyle/>
          <a:p>
            <a:fld id="{86B3905C-5577-4B33-9447-31444F4A9FCC}" type="slidenum">
              <a:rPr lang="en-US" smtClean="0"/>
              <a:t>‹#›</a:t>
            </a:fld>
            <a:endParaRPr lang="en-US"/>
          </a:p>
        </p:txBody>
      </p:sp>
    </p:spTree>
    <p:extLst>
      <p:ext uri="{BB962C8B-B14F-4D97-AF65-F5344CB8AC3E}">
        <p14:creationId xmlns:p14="http://schemas.microsoft.com/office/powerpoint/2010/main" val="204601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262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73080002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743595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903115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2091882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742738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014004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398787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44901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559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5932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433830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4682771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96990488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9/15/2011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51933785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9/15/2011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32944860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9/15/2011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4793174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10864899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7596410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7935552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06790845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208142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88791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267285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085975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140701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42684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69992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68197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6109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79260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3723811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164882738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9/15/2011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61797871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9/15/2011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3576012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9/15/2011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8818914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5056862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91238938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86052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963652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7"/>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4" y="4343400"/>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3" y="190500"/>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38199649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5" y="4787308"/>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69964"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7287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435908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902000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636567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51026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0994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2163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2"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4938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013346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24069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85847640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This is a subtitle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1212046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hoto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269832"/>
            <a:ext cx="10242549" cy="1523497"/>
          </a:xfrm>
        </p:spPr>
        <p:txBody>
          <a:bodyPr anchor="ctr">
            <a:noAutofit/>
          </a:bodyPr>
          <a:lstStyle>
            <a:lvl1pPr algn="l">
              <a:lnSpc>
                <a:spcPct val="90000"/>
              </a:lnSpc>
              <a:defRPr sz="4800" spc="-200" baseline="0">
                <a:solidFill>
                  <a:schemeClr val="accent6">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27997892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hoto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4422420"/>
            <a:ext cx="10242549" cy="1523497"/>
          </a:xfrm>
        </p:spPr>
        <p:txBody>
          <a:bodyPr anchor="ctr">
            <a:noAutofit/>
          </a:bodyPr>
          <a:lstStyle>
            <a:lvl1pPr algn="l">
              <a:lnSpc>
                <a:spcPct val="90000"/>
              </a:lnSpc>
              <a:defRPr sz="4800" spc="-200" baseline="0">
                <a:solidFill>
                  <a:schemeClr val="bg1">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34924477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1266985"/>
            <a:ext cx="9323388" cy="1523494"/>
          </a:xfrm>
        </p:spPr>
        <p:txBody>
          <a:bodyPr anchor="ctr" anchorCtr="0">
            <a:noAutofit/>
          </a:bodyPr>
          <a:lstStyle>
            <a:lvl1pPr>
              <a:lnSpc>
                <a:spcPct val="90000"/>
              </a:lnSpc>
              <a:defRPr sz="44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4989"/>
            <a:ext cx="9323389" cy="461665"/>
          </a:xfrm>
        </p:spPr>
        <p:txBody>
          <a:bodyPr>
            <a:noAutofit/>
          </a:bodyPr>
          <a:lstStyle>
            <a:lvl1pPr marL="0" indent="0" algn="l">
              <a:lnSpc>
                <a:spcPct val="90000"/>
              </a:lnSpc>
              <a:spcBef>
                <a:spcPts val="0"/>
              </a:spcBef>
              <a:buNone/>
              <a:defRPr sz="2000" i="0" u="none">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4" y="2727972"/>
            <a:ext cx="10242550"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600" b="0" i="0" u="none" strike="noStrike" kern="1200" cap="none" spc="-64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340619788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000570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810209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9"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11" name="TextBox 10"/>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2" name="TextBox 11"/>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3" name="TextBox 12"/>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2310749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slides with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6096669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17126850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28972702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is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4014350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ubtitle and Paragraph">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59557671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5176" y="155537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5"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7" name="TextBox 6"/>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8" name="TextBox 7"/>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3448901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558255" y="226269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5150165"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78547" y="1428623"/>
            <a:ext cx="5264408"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22354997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49999394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262696"/>
            <a:ext cx="5139406"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2429312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69301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812800" y="2302045"/>
            <a:ext cx="4964056"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69391521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693016"/>
            <a:ext cx="5150164"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615935" y="2302045"/>
            <a:ext cx="5171679"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38417458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5" name="TextBox 4"/>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6" name="TextBox 5"/>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7" name="TextBox 6"/>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2914467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541991"/>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accent6">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23192216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94360284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74851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301205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image" Target="../media/image1.png"/><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theme" Target="../theme/theme4.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theme" Target="../theme/theme7.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5" r:id="rId12"/>
    <p:sldLayoutId id="2147483726" r:id="rId13"/>
    <p:sldLayoutId id="2147483727" r:id="rId14"/>
    <p:sldLayoutId id="2147483728" r:id="rId15"/>
    <p:sldLayoutId id="2147483729" r:id="rId16"/>
    <p:sldLayoutId id="214748381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4" r:id="rId2"/>
    <p:sldLayoutId id="2147483753" r:id="rId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8254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077089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2164768"/>
      </p:ext>
    </p:extLst>
  </p:cSld>
  <p:clrMap bg1="dk1" tx1="lt1" bg2="dk2" tx2="lt2" accent1="accent1" accent2="accent2" accent3="accent3" accent4="accent4" accent5="accent5" accent6="accent6" hlink="hlink" folHlink="folHlink"/>
  <p:sldLayoutIdLst>
    <p:sldLayoutId id="214748377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5243304"/>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7749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Lst>
  <p:transition>
    <p:fade/>
  </p:transition>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ldw.in/SessionFeedback" TargetMode="External"/><Relationship Id="rId2" Type="http://schemas.openxmlformats.org/officeDocument/2006/relationships/hyperlink" Target="http://forums.dev.windows.com/" TargetMode="Externa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Create rich, data-driven Web apps with ASP.NET 4.5 Web Forms</a:t>
            </a:r>
          </a:p>
        </p:txBody>
      </p:sp>
      <p:sp>
        <p:nvSpPr>
          <p:cNvPr id="3" name="Subtitle 2"/>
          <p:cNvSpPr>
            <a:spLocks noGrp="1"/>
          </p:cNvSpPr>
          <p:nvPr>
            <p:ph type="subTitle" idx="1"/>
          </p:nvPr>
        </p:nvSpPr>
        <p:spPr/>
        <p:txBody>
          <a:bodyPr/>
          <a:lstStyle/>
          <a:p>
            <a:r>
              <a:rPr lang="en-US" dirty="0" smtClean="0">
                <a:latin typeface="+mj-lt"/>
              </a:rPr>
              <a:t>Damian Edwards</a:t>
            </a:r>
          </a:p>
          <a:p>
            <a:r>
              <a:rPr lang="en-US" dirty="0" smtClean="0"/>
              <a:t>Program Manager, ASP.NET</a:t>
            </a:r>
          </a:p>
          <a:p>
            <a:r>
              <a:rPr lang="en-US" dirty="0" smtClean="0"/>
              <a:t>Microsoft Corporation</a:t>
            </a:r>
            <a:endParaRPr lang="en-US" dirty="0"/>
          </a:p>
        </p:txBody>
      </p:sp>
      <p:sp>
        <p:nvSpPr>
          <p:cNvPr id="9" name="Text Placeholder 8"/>
          <p:cNvSpPr>
            <a:spLocks noGrp="1"/>
          </p:cNvSpPr>
          <p:nvPr>
            <p:ph type="body" sz="quarter" idx="10"/>
          </p:nvPr>
        </p:nvSpPr>
        <p:spPr/>
        <p:txBody>
          <a:bodyPr/>
          <a:lstStyle/>
          <a:p>
            <a:r>
              <a:rPr lang="en-US" dirty="0" smtClean="0"/>
              <a:t>TOOL-906T</a:t>
            </a:r>
            <a:endParaRPr lang="en-US" dirty="0"/>
          </a:p>
        </p:txBody>
      </p:sp>
    </p:spTree>
    <p:extLst>
      <p:ext uri="{BB962C8B-B14F-4D97-AF65-F5344CB8AC3E}">
        <p14:creationId xmlns:p14="http://schemas.microsoft.com/office/powerpoint/2010/main" val="1082811341"/>
      </p:ext>
    </p:extLst>
  </p:cSld>
  <p:clrMapOvr>
    <a:masterClrMapping/>
  </p:clrMapOvr>
  <p:transition>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969963" y="3412700"/>
            <a:ext cx="10847824" cy="2669779"/>
          </a:xfrm>
        </p:spPr>
        <p:txBody>
          <a:bodyPr/>
          <a:lstStyle/>
          <a:p>
            <a:pPr marL="457200" indent="-457200">
              <a:buFont typeface="Arial" pitchFamily="34" charset="0"/>
              <a:buChar char="•"/>
            </a:pPr>
            <a:r>
              <a:rPr lang="en-US" sz="3600" b="1" dirty="0"/>
              <a:t>Feedback and q</a:t>
            </a:r>
            <a:r>
              <a:rPr lang="en-US" sz="3600" b="1" dirty="0" smtClean="0"/>
              <a:t>uestions </a:t>
            </a:r>
            <a:r>
              <a:rPr lang="en-US" sz="3600" u="sng" dirty="0" smtClean="0">
                <a:hlinkClick r:id="rId2"/>
              </a:rPr>
              <a:t>http</a:t>
            </a:r>
            <a:r>
              <a:rPr lang="en-US" sz="3600" u="sng" dirty="0">
                <a:hlinkClick r:id="rId2"/>
              </a:rPr>
              <a:t>://forums.dev.windows.com</a:t>
            </a:r>
            <a:r>
              <a:rPr lang="en-US" sz="3600" dirty="0"/>
              <a:t> </a:t>
            </a:r>
            <a:r>
              <a:rPr lang="en-US" sz="3600" dirty="0" smtClean="0"/>
              <a:t/>
            </a:r>
            <a:br>
              <a:rPr lang="en-US" sz="3600" dirty="0" smtClean="0"/>
            </a:br>
            <a:endParaRPr lang="en-US" sz="3600" dirty="0" smtClean="0"/>
          </a:p>
          <a:p>
            <a:pPr marL="457200" indent="-457200">
              <a:buFont typeface="Arial" pitchFamily="34" charset="0"/>
              <a:buChar char="•"/>
            </a:pPr>
            <a:r>
              <a:rPr lang="en-US" sz="3600" b="1" dirty="0" smtClean="0"/>
              <a:t>Session </a:t>
            </a:r>
            <a:r>
              <a:rPr lang="en-US" sz="3600" b="1" dirty="0"/>
              <a:t>f</a:t>
            </a:r>
            <a:r>
              <a:rPr lang="en-US" sz="3600" b="1" dirty="0" smtClean="0"/>
              <a:t>eedback</a:t>
            </a:r>
            <a:br>
              <a:rPr lang="en-US" sz="3600" b="1" dirty="0" smtClean="0"/>
            </a:br>
            <a:r>
              <a:rPr lang="en-US" sz="3600" u="sng" dirty="0" smtClean="0">
                <a:hlinkClick r:id="rId3"/>
              </a:rPr>
              <a:t>http</a:t>
            </a:r>
            <a:r>
              <a:rPr lang="en-US" sz="3600" u="sng" dirty="0">
                <a:hlinkClick r:id="rId3"/>
              </a:rPr>
              <a:t>://bldw.in/SessionFeedback</a:t>
            </a:r>
            <a:r>
              <a:rPr lang="en-US" sz="3600" dirty="0"/>
              <a:t> </a:t>
            </a:r>
            <a:endParaRPr lang="en-US" sz="3600" dirty="0" smtClean="0"/>
          </a:p>
          <a:p>
            <a:endParaRPr lang="en-US" sz="3600" dirty="0"/>
          </a:p>
        </p:txBody>
      </p:sp>
      <p:sp>
        <p:nvSpPr>
          <p:cNvPr id="4" name="Text Placeholder 3"/>
          <p:cNvSpPr>
            <a:spLocks noGrp="1"/>
          </p:cNvSpPr>
          <p:nvPr>
            <p:ph type="body" sz="quarter" idx="10"/>
          </p:nvPr>
        </p:nvSpPr>
        <p:spPr>
          <a:xfrm>
            <a:off x="969964" y="1275872"/>
            <a:ext cx="9056688" cy="1378644"/>
          </a:xfrm>
        </p:spPr>
        <p:txBody>
          <a:bodyPr/>
          <a:lstStyle/>
          <a:p>
            <a:r>
              <a:rPr lang="en-US" dirty="0"/>
              <a:t>t</a:t>
            </a:r>
            <a:r>
              <a:rPr lang="en-US" dirty="0" smtClean="0"/>
              <a:t>hank you</a:t>
            </a:r>
            <a:endParaRPr lang="en-US" dirty="0"/>
          </a:p>
        </p:txBody>
      </p:sp>
    </p:spTree>
    <p:extLst>
      <p:ext uri="{BB962C8B-B14F-4D97-AF65-F5344CB8AC3E}">
        <p14:creationId xmlns:p14="http://schemas.microsoft.com/office/powerpoint/2010/main" val="27429597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6"/>
            <a:ext cx="3546476" cy="596468"/>
          </a:xfrm>
          <a:prstGeom prst="rect">
            <a:avLst/>
          </a:prstGeom>
          <a:noFill/>
          <a:ln>
            <a:noFill/>
          </a:ln>
        </p:spPr>
      </p:pic>
      <p:sp>
        <p:nvSpPr>
          <p:cNvPr id="5"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2011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strips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03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p:nvPr/>
        </p:nvSpPr>
        <p:spPr bwMode="auto">
          <a:xfrm>
            <a:off x="4274323" y="3905140"/>
            <a:ext cx="3657600" cy="914400"/>
          </a:xfrm>
          <a:prstGeom prst="rect">
            <a:avLst/>
          </a:prstGeom>
          <a:noFill/>
          <a:ln w="3810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1828800" rIns="91436" bIns="45718" numCol="1" rtlCol="0" anchor="t" anchorCtr="0" compatLnSpc="1">
            <a:prstTxWarp prst="textNoShape">
              <a:avLst/>
            </a:prstTxWarp>
          </a:bodyPr>
          <a:lstStyle/>
          <a:p>
            <a:pPr marL="18"/>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p:txBody>
      </p:sp>
      <p:sp>
        <p:nvSpPr>
          <p:cNvPr id="6" name="Rectangle 5"/>
          <p:cNvSpPr/>
          <p:nvPr/>
        </p:nvSpPr>
        <p:spPr bwMode="auto">
          <a:xfrm>
            <a:off x="327387"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a:solidFill>
                  <a:schemeClr val="tx1"/>
                </a:solidFill>
              </a:rPr>
              <a:t>WHO WILL BENEFIT FROM THIS </a:t>
            </a:r>
            <a:r>
              <a:rPr lang="en-US" sz="1700" b="1" dirty="0" smtClean="0">
                <a:solidFill>
                  <a:schemeClr val="tx1"/>
                </a:solidFill>
              </a:rPr>
              <a:t>TALK</a:t>
            </a:r>
            <a:endParaRPr lang="en-US" sz="1700" b="1" dirty="0">
              <a:solidFill>
                <a:schemeClr val="tx1"/>
              </a:solidFill>
            </a:endParaRPr>
          </a:p>
        </p:txBody>
      </p:sp>
      <p:sp>
        <p:nvSpPr>
          <p:cNvPr id="7" name="Rectangle 6"/>
          <p:cNvSpPr/>
          <p:nvPr/>
        </p:nvSpPr>
        <p:spPr bwMode="auto">
          <a:xfrm>
            <a:off x="4274322"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smtClean="0">
                <a:solidFill>
                  <a:schemeClr val="tx1"/>
                </a:solidFill>
              </a:rPr>
              <a:t>TOPICS</a:t>
            </a:r>
            <a:endParaRPr lang="en-US" sz="1700" b="1" dirty="0">
              <a:solidFill>
                <a:schemeClr val="tx1"/>
              </a:solidFill>
            </a:endParaRPr>
          </a:p>
        </p:txBody>
      </p:sp>
      <p:sp>
        <p:nvSpPr>
          <p:cNvPr id="8" name="Rectangle 7"/>
          <p:cNvSpPr/>
          <p:nvPr/>
        </p:nvSpPr>
        <p:spPr bwMode="auto">
          <a:xfrm>
            <a:off x="8255742"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a:solidFill>
                  <a:schemeClr val="tx1"/>
                </a:solidFill>
              </a:rPr>
              <a:t>WHAT YOU’LL LEAVE </a:t>
            </a:r>
            <a:r>
              <a:rPr lang="en-US" sz="1700" b="1" dirty="0" smtClean="0">
                <a:solidFill>
                  <a:schemeClr val="tx1"/>
                </a:solidFill>
              </a:rPr>
              <a:t>WITH</a:t>
            </a:r>
            <a:endParaRPr lang="en-US" sz="1700" b="1" dirty="0">
              <a:solidFill>
                <a:schemeClr val="tx1"/>
              </a:solidFill>
            </a:endParaRPr>
          </a:p>
        </p:txBody>
      </p:sp>
      <p:sp>
        <p:nvSpPr>
          <p:cNvPr id="9" name="TextBox 8"/>
          <p:cNvSpPr txBox="1"/>
          <p:nvPr/>
        </p:nvSpPr>
        <p:spPr>
          <a:xfrm>
            <a:off x="368569" y="2269661"/>
            <a:ext cx="3566160" cy="830997"/>
          </a:xfrm>
          <a:prstGeom prst="rect">
            <a:avLst/>
          </a:prstGeom>
          <a:noFill/>
        </p:spPr>
        <p:txBody>
          <a:bodyPr wrap="square" lIns="0" tIns="0" rIns="0" bIns="0" rtlCol="0">
            <a:spAutoFit/>
          </a:bodyPr>
          <a:lstStyle/>
          <a:p>
            <a:pPr marL="342918" indent="-342900">
              <a:buFont typeface="Arial" pitchFamily="34" charset="0"/>
              <a:buChar char="•"/>
            </a:pPr>
            <a:r>
              <a:rPr lang="en-US" b="1" dirty="0" smtClean="0"/>
              <a:t>ASP.NET Web Forms developers</a:t>
            </a:r>
          </a:p>
          <a:p>
            <a:pPr marL="342918" indent="-342900">
              <a:buFont typeface="Arial" pitchFamily="34" charset="0"/>
              <a:buChar char="•"/>
            </a:pPr>
            <a:r>
              <a:rPr lang="en-US" b="1" dirty="0" smtClean="0"/>
              <a:t>Curious ASP.NET MVC developers</a:t>
            </a:r>
            <a:endParaRPr lang="en-US" b="1" dirty="0"/>
          </a:p>
          <a:p>
            <a:pPr marL="18"/>
            <a:endParaRPr lang="en-US" b="1" dirty="0"/>
          </a:p>
        </p:txBody>
      </p:sp>
      <p:sp>
        <p:nvSpPr>
          <p:cNvPr id="10" name="TextBox 9"/>
          <p:cNvSpPr txBox="1"/>
          <p:nvPr/>
        </p:nvSpPr>
        <p:spPr>
          <a:xfrm>
            <a:off x="4274322" y="2253321"/>
            <a:ext cx="3566160" cy="830997"/>
          </a:xfrm>
          <a:prstGeom prst="rect">
            <a:avLst/>
          </a:prstGeom>
          <a:noFill/>
        </p:spPr>
        <p:txBody>
          <a:bodyPr wrap="square" lIns="0" tIns="0" rIns="0" bIns="0" rtlCol="0">
            <a:spAutoFit/>
          </a:bodyPr>
          <a:lstStyle/>
          <a:p>
            <a:pPr marL="342918" indent="-342900">
              <a:buFont typeface="Arial" pitchFamily="34" charset="0"/>
              <a:buChar char="•"/>
            </a:pPr>
            <a:r>
              <a:rPr lang="en-US" b="1" dirty="0" smtClean="0"/>
              <a:t>Data access paradigms</a:t>
            </a:r>
          </a:p>
          <a:p>
            <a:pPr marL="342918" indent="-342900">
              <a:buFont typeface="Arial" pitchFamily="34" charset="0"/>
              <a:buChar char="•"/>
            </a:pPr>
            <a:r>
              <a:rPr lang="en-US" b="1" dirty="0" smtClean="0"/>
              <a:t>Web Forms 4.5 loves data</a:t>
            </a:r>
          </a:p>
          <a:p>
            <a:pPr marL="342918" indent="-342900">
              <a:buFont typeface="Arial" pitchFamily="34" charset="0"/>
              <a:buChar char="•"/>
            </a:pPr>
            <a:r>
              <a:rPr lang="en-US" b="1" dirty="0" smtClean="0"/>
              <a:t>End to end demo</a:t>
            </a:r>
            <a:endParaRPr lang="en-US" b="1" dirty="0"/>
          </a:p>
        </p:txBody>
      </p:sp>
      <p:sp>
        <p:nvSpPr>
          <p:cNvPr id="11" name="TextBox 10"/>
          <p:cNvSpPr txBox="1"/>
          <p:nvPr/>
        </p:nvSpPr>
        <p:spPr>
          <a:xfrm>
            <a:off x="8243917" y="2240164"/>
            <a:ext cx="3566160" cy="1661993"/>
          </a:xfrm>
          <a:prstGeom prst="rect">
            <a:avLst/>
          </a:prstGeom>
          <a:noFill/>
        </p:spPr>
        <p:txBody>
          <a:bodyPr wrap="square" lIns="0" tIns="0" rIns="0" bIns="0" rtlCol="0">
            <a:spAutoFit/>
          </a:bodyPr>
          <a:lstStyle/>
          <a:p>
            <a:pPr marL="342918" indent="-342900">
              <a:buFont typeface="Arial" pitchFamily="34" charset="0"/>
              <a:buChar char="•"/>
            </a:pPr>
            <a:r>
              <a:rPr lang="en-US" b="1" dirty="0" smtClean="0"/>
              <a:t>Visual Studio and ASP.NET Web Forms works with your chosen data access paradigm</a:t>
            </a:r>
          </a:p>
          <a:p>
            <a:pPr marL="342918" indent="-342900">
              <a:buFont typeface="Arial" pitchFamily="34" charset="0"/>
              <a:buChar char="•"/>
            </a:pPr>
            <a:r>
              <a:rPr lang="en-US" b="1" dirty="0" smtClean="0"/>
              <a:t>Data-binding is simpler and more powerful in ASP.NET 4.5 Web Forms</a:t>
            </a:r>
            <a:endParaRPr lang="en-US" b="1" dirty="0"/>
          </a:p>
        </p:txBody>
      </p:sp>
    </p:spTree>
    <p:extLst>
      <p:ext uri="{BB962C8B-B14F-4D97-AF65-F5344CB8AC3E}">
        <p14:creationId xmlns:p14="http://schemas.microsoft.com/office/powerpoint/2010/main" val="3638383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4135" y="3429001"/>
            <a:ext cx="7719642" cy="769441"/>
          </a:xfrm>
          <a:prstGeom prst="rect">
            <a:avLst/>
          </a:prstGeom>
          <a:noFill/>
        </p:spPr>
        <p:txBody>
          <a:bodyPr wrap="square" rtlCol="0">
            <a:spAutoFit/>
          </a:bodyPr>
          <a:lstStyle/>
          <a:p>
            <a:r>
              <a:rPr lang="en-US" sz="4400" dirty="0" smtClean="0">
                <a:solidFill>
                  <a:srgbClr val="FFFFFF"/>
                </a:solidFill>
                <a:latin typeface="+mj-lt"/>
              </a:rPr>
              <a:t>Data access paradigms</a:t>
            </a:r>
            <a:endParaRPr lang="en-US" sz="4400" dirty="0">
              <a:solidFill>
                <a:srgbClr val="FFFFFF"/>
              </a:solidFill>
              <a:latin typeface="+mj-lt"/>
            </a:endParaRPr>
          </a:p>
        </p:txBody>
      </p:sp>
    </p:spTree>
    <p:extLst>
      <p:ext uri="{BB962C8B-B14F-4D97-AF65-F5344CB8AC3E}">
        <p14:creationId xmlns:p14="http://schemas.microsoft.com/office/powerpoint/2010/main" val="1497310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22905" y="1532022"/>
            <a:ext cx="3665622" cy="3793956"/>
            <a:chOff x="471767" y="1714204"/>
            <a:chExt cx="3665622" cy="3793956"/>
          </a:xfrm>
        </p:grpSpPr>
        <p:sp>
          <p:nvSpPr>
            <p:cNvPr id="10" name="Rectangle 9"/>
            <p:cNvSpPr/>
            <p:nvPr/>
          </p:nvSpPr>
          <p:spPr bwMode="auto">
            <a:xfrm>
              <a:off x="479789"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endParaRPr lang="en-US" sz="3200" dirty="0" smtClean="0">
                <a:gradFill>
                  <a:gsLst>
                    <a:gs pos="0">
                      <a:schemeClr val="tx1"/>
                    </a:gs>
                    <a:gs pos="100000">
                      <a:schemeClr val="tx1"/>
                    </a:gs>
                  </a:gsLst>
                  <a:lin ang="5400000" scaled="0"/>
                </a:gradFill>
              </a:endParaRPr>
            </a:p>
          </p:txBody>
        </p:sp>
        <p:sp>
          <p:nvSpPr>
            <p:cNvPr id="4" name="Rectangle 3"/>
            <p:cNvSpPr/>
            <p:nvPr/>
          </p:nvSpPr>
          <p:spPr bwMode="auto">
            <a:xfrm>
              <a:off x="471767"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smtClean="0">
                  <a:solidFill>
                    <a:schemeClr val="tx1"/>
                  </a:solidFill>
                </a:rPr>
                <a:t>Database First</a:t>
              </a:r>
              <a:endParaRPr lang="en-US" sz="3200" b="1" dirty="0">
                <a:solidFill>
                  <a:schemeClr val="tx1"/>
                </a:solidFill>
              </a:endParaRPr>
            </a:p>
            <a:p>
              <a:pPr algn="ctr" defTabSz="914099" fontAlgn="base">
                <a:spcBef>
                  <a:spcPct val="0"/>
                </a:spcBef>
                <a:spcAft>
                  <a:spcPct val="0"/>
                </a:spcAft>
              </a:pPr>
              <a:endParaRPr lang="en-US" sz="3200" dirty="0" smtClean="0">
                <a:gradFill>
                  <a:gsLst>
                    <a:gs pos="0">
                      <a:schemeClr val="tx1"/>
                    </a:gs>
                    <a:gs pos="100000">
                      <a:schemeClr val="tx1"/>
                    </a:gs>
                  </a:gsLst>
                  <a:lin ang="5400000" scaled="0"/>
                </a:gradFill>
              </a:endParaRPr>
            </a:p>
          </p:txBody>
        </p:sp>
      </p:grpSp>
      <p:grpSp>
        <p:nvGrpSpPr>
          <p:cNvPr id="3" name="Group 2"/>
          <p:cNvGrpSpPr/>
          <p:nvPr/>
        </p:nvGrpSpPr>
        <p:grpSpPr>
          <a:xfrm>
            <a:off x="4261601" y="1532022"/>
            <a:ext cx="3665622" cy="3793956"/>
            <a:chOff x="4426943" y="1714204"/>
            <a:chExt cx="3665622" cy="3793956"/>
          </a:xfrm>
        </p:grpSpPr>
        <p:sp>
          <p:nvSpPr>
            <p:cNvPr id="11" name="Rectangle 10"/>
            <p:cNvSpPr/>
            <p:nvPr/>
          </p:nvSpPr>
          <p:spPr bwMode="auto">
            <a:xfrm>
              <a:off x="4434965"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3200" dirty="0" smtClean="0">
                <a:gradFill>
                  <a:gsLst>
                    <a:gs pos="0">
                      <a:schemeClr val="tx1"/>
                    </a:gs>
                    <a:gs pos="100000">
                      <a:schemeClr val="tx1"/>
                    </a:gs>
                  </a:gsLst>
                  <a:lin ang="5400000" scaled="0"/>
                </a:gradFill>
              </a:endParaRPr>
            </a:p>
          </p:txBody>
        </p:sp>
        <p:sp>
          <p:nvSpPr>
            <p:cNvPr id="5" name="Rectangle 4"/>
            <p:cNvSpPr/>
            <p:nvPr/>
          </p:nvSpPr>
          <p:spPr bwMode="auto">
            <a:xfrm>
              <a:off x="4426943"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b="1" dirty="0" smtClean="0">
                  <a:solidFill>
                    <a:schemeClr val="tx1"/>
                  </a:solidFill>
                </a:rPr>
                <a:t>Model First</a:t>
              </a:r>
              <a:endParaRPr lang="en-US" sz="3200" b="1" dirty="0">
                <a:solidFill>
                  <a:schemeClr val="tx1"/>
                </a:solidFill>
              </a:endParaRPr>
            </a:p>
            <a:p>
              <a:pPr algn="ctr" defTabSz="914099" fontAlgn="base">
                <a:spcBef>
                  <a:spcPct val="0"/>
                </a:spcBef>
                <a:spcAft>
                  <a:spcPct val="0"/>
                </a:spcAft>
              </a:pPr>
              <a:endParaRPr lang="en-US" sz="3200" dirty="0" smtClean="0">
                <a:gradFill>
                  <a:gsLst>
                    <a:gs pos="0">
                      <a:schemeClr val="tx1"/>
                    </a:gs>
                    <a:gs pos="100000">
                      <a:schemeClr val="tx1"/>
                    </a:gs>
                  </a:gsLst>
                  <a:lin ang="5400000" scaled="0"/>
                </a:gradFill>
              </a:endParaRPr>
            </a:p>
          </p:txBody>
        </p:sp>
      </p:grpSp>
      <p:grpSp>
        <p:nvGrpSpPr>
          <p:cNvPr id="13" name="Group 12"/>
          <p:cNvGrpSpPr/>
          <p:nvPr/>
        </p:nvGrpSpPr>
        <p:grpSpPr>
          <a:xfrm>
            <a:off x="8236895" y="1532022"/>
            <a:ext cx="3665622" cy="3793956"/>
            <a:chOff x="8385757" y="1714204"/>
            <a:chExt cx="3665622" cy="3793956"/>
          </a:xfrm>
        </p:grpSpPr>
        <p:sp>
          <p:nvSpPr>
            <p:cNvPr id="12" name="Rectangle 11"/>
            <p:cNvSpPr/>
            <p:nvPr/>
          </p:nvSpPr>
          <p:spPr bwMode="auto">
            <a:xfrm>
              <a:off x="8393779" y="1714204"/>
              <a:ext cx="3657600" cy="3657600"/>
            </a:xfrm>
            <a:prstGeom prst="rect">
              <a:avLst/>
            </a:prstGeom>
            <a:solidFill>
              <a:srgbClr val="65BC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b="1" dirty="0" smtClean="0">
                  <a:solidFill>
                    <a:schemeClr val="tx1"/>
                  </a:solidFill>
                </a:rPr>
                <a:t>Code First</a:t>
              </a:r>
              <a:endParaRPr lang="en-US" sz="3200" b="1" dirty="0">
                <a:solidFill>
                  <a:schemeClr val="tx1"/>
                </a:solidFill>
              </a:endParaRPr>
            </a:p>
          </p:txBody>
        </p:sp>
        <p:sp>
          <p:nvSpPr>
            <p:cNvPr id="6" name="Rectangle 5"/>
            <p:cNvSpPr/>
            <p:nvPr/>
          </p:nvSpPr>
          <p:spPr bwMode="auto">
            <a:xfrm>
              <a:off x="8385757" y="1850560"/>
              <a:ext cx="3657600" cy="3657600"/>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endParaRPr lang="en-US" sz="3200" b="1" dirty="0">
                <a:solidFill>
                  <a:schemeClr val="tx1"/>
                </a:solidFill>
              </a:endParaRPr>
            </a:p>
            <a:p>
              <a:pPr algn="ctr"/>
              <a:endParaRPr lang="en-US" sz="3200" b="1" dirty="0" smtClean="0">
                <a:solidFill>
                  <a:schemeClr val="tx1"/>
                </a:solidFill>
              </a:endParaRPr>
            </a:p>
            <a:p>
              <a:pPr algn="ctr"/>
              <a:endParaRPr lang="en-US" sz="3200" b="1" dirty="0">
                <a:solidFill>
                  <a:schemeClr val="tx1"/>
                </a:solidFill>
                <a:latin typeface="Segoe UI Light" pitchFamily="34" charset="0"/>
              </a:endParaRPr>
            </a:p>
            <a:p>
              <a:pPr algn="ctr"/>
              <a:endParaRPr lang="en-US" sz="3200" b="1" dirty="0">
                <a:solidFill>
                  <a:schemeClr val="tx1"/>
                </a:solidFill>
                <a:latin typeface="Segoe UI Light" pitchFamily="34" charset="0"/>
              </a:endParaRPr>
            </a:p>
          </p:txBody>
        </p:sp>
      </p:grpSp>
      <p:sp>
        <p:nvSpPr>
          <p:cNvPr id="7" name="Title 1"/>
          <p:cNvSpPr txBox="1">
            <a:spLocks/>
          </p:cNvSpPr>
          <p:nvPr/>
        </p:nvSpPr>
        <p:spPr>
          <a:xfrm>
            <a:off x="519112" y="228600"/>
            <a:ext cx="11149013" cy="6093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
        <p:nvSpPr>
          <p:cNvPr id="2" name="Title 1"/>
          <p:cNvSpPr>
            <a:spLocks noGrp="1"/>
          </p:cNvSpPr>
          <p:nvPr>
            <p:ph type="title"/>
          </p:nvPr>
        </p:nvSpPr>
        <p:spPr>
          <a:xfrm>
            <a:off x="519112" y="228600"/>
            <a:ext cx="11149013" cy="609398"/>
          </a:xfrm>
        </p:spPr>
        <p:txBody>
          <a:bodyPr/>
          <a:lstStyle/>
          <a:p>
            <a:r>
              <a:rPr lang="en-US" dirty="0" smtClean="0"/>
              <a:t>Data access paradigms</a:t>
            </a:r>
            <a:endParaRPr lang="en-US" dirty="0"/>
          </a:p>
        </p:txBody>
      </p:sp>
      <p:sp>
        <p:nvSpPr>
          <p:cNvPr id="15" name="Rectangle 14"/>
          <p:cNvSpPr/>
          <p:nvPr/>
        </p:nvSpPr>
        <p:spPr bwMode="auto">
          <a:xfrm>
            <a:off x="327388" y="4540444"/>
            <a:ext cx="3657600" cy="784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smtClean="0">
                <a:solidFill>
                  <a:schemeClr val="bg1"/>
                </a:solidFill>
              </a:rPr>
              <a:t>Start with schema, generate a model</a:t>
            </a:r>
            <a:endParaRPr lang="en-US" sz="2400" b="1" dirty="0">
              <a:solidFill>
                <a:schemeClr val="bg1"/>
              </a:solidFill>
            </a:endParaRPr>
          </a:p>
        </p:txBody>
      </p:sp>
      <p:sp>
        <p:nvSpPr>
          <p:cNvPr id="16" name="Rectangle 15"/>
          <p:cNvSpPr/>
          <p:nvPr/>
        </p:nvSpPr>
        <p:spPr bwMode="auto">
          <a:xfrm>
            <a:off x="4266798" y="4535193"/>
            <a:ext cx="3657600" cy="784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smtClean="0">
                <a:solidFill>
                  <a:schemeClr val="bg1"/>
                </a:solidFill>
              </a:rPr>
              <a:t>Design a model, generate a schema and code</a:t>
            </a:r>
            <a:endParaRPr lang="en-US" sz="2400" b="1" dirty="0">
              <a:solidFill>
                <a:schemeClr val="bg1"/>
              </a:solidFill>
            </a:endParaRPr>
          </a:p>
        </p:txBody>
      </p:sp>
      <p:sp>
        <p:nvSpPr>
          <p:cNvPr id="17" name="Rectangle 16"/>
          <p:cNvSpPr/>
          <p:nvPr/>
        </p:nvSpPr>
        <p:spPr bwMode="auto">
          <a:xfrm>
            <a:off x="8241378" y="4541464"/>
            <a:ext cx="3657600" cy="784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b="1" dirty="0" smtClean="0">
                <a:solidFill>
                  <a:schemeClr val="bg1"/>
                </a:solidFill>
              </a:rPr>
              <a:t>Code a model, generate a schema</a:t>
            </a:r>
            <a:endParaRPr lang="en-US" sz="2400" b="1" dirty="0">
              <a:solidFill>
                <a:schemeClr val="bg1"/>
              </a:solidFill>
            </a:endParaRPr>
          </a:p>
        </p:txBody>
      </p:sp>
    </p:spTree>
    <p:extLst>
      <p:ext uri="{BB962C8B-B14F-4D97-AF65-F5344CB8AC3E}">
        <p14:creationId xmlns:p14="http://schemas.microsoft.com/office/powerpoint/2010/main" val="4134143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wipe(down)">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access paradigms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9514286"/>
      </p:ext>
    </p:extLst>
  </p:cSld>
  <p:clrMapOvr>
    <a:masterClrMapping/>
  </p:clrMapOvr>
  <p:transition>
    <p:strips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4135" y="3429001"/>
            <a:ext cx="7719642" cy="769441"/>
          </a:xfrm>
          <a:prstGeom prst="rect">
            <a:avLst/>
          </a:prstGeom>
          <a:noFill/>
        </p:spPr>
        <p:txBody>
          <a:bodyPr wrap="square" rtlCol="0">
            <a:spAutoFit/>
          </a:bodyPr>
          <a:lstStyle/>
          <a:p>
            <a:r>
              <a:rPr lang="en-US" sz="4400" dirty="0" smtClean="0">
                <a:solidFill>
                  <a:srgbClr val="FFFFFF"/>
                </a:solidFill>
                <a:latin typeface="+mj-lt"/>
              </a:rPr>
              <a:t>Web Forms &lt;3 data</a:t>
            </a:r>
            <a:endParaRPr lang="en-US" sz="4400" dirty="0">
              <a:solidFill>
                <a:srgbClr val="FFFFFF"/>
              </a:solidFill>
              <a:latin typeface="+mj-lt"/>
            </a:endParaRPr>
          </a:p>
        </p:txBody>
      </p:sp>
    </p:spTree>
    <p:extLst>
      <p:ext uri="{BB962C8B-B14F-4D97-AF65-F5344CB8AC3E}">
        <p14:creationId xmlns:p14="http://schemas.microsoft.com/office/powerpoint/2010/main" val="1141529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Focus for 4.5:</a:t>
            </a:r>
            <a:br>
              <a:rPr lang="en-US" sz="5000" dirty="0" smtClean="0">
                <a:latin typeface="+mn-lt"/>
              </a:rPr>
            </a:br>
            <a:r>
              <a:rPr lang="en-US" sz="5000" dirty="0" smtClean="0">
                <a:latin typeface="+mn-lt"/>
              </a:rPr>
              <a:t>make data-binding simpler and more powerful</a:t>
            </a:r>
            <a:endParaRPr lang="en-US" sz="5000" dirty="0">
              <a:latin typeface="+mn-lt"/>
            </a:endParaRPr>
          </a:p>
        </p:txBody>
      </p:sp>
    </p:spTree>
    <p:extLst>
      <p:ext uri="{BB962C8B-B14F-4D97-AF65-F5344CB8AC3E}">
        <p14:creationId xmlns:p14="http://schemas.microsoft.com/office/powerpoint/2010/main" val="4544939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3451" y="1002906"/>
            <a:ext cx="7406640" cy="5486400"/>
          </a:xfrm>
        </p:spPr>
        <p:txBody>
          <a:bodyPr anchor="b">
            <a:noAutofit/>
          </a:bodyPr>
          <a:lstStyle/>
          <a:p>
            <a:r>
              <a:rPr lang="en-US" sz="5000" dirty="0" smtClean="0">
                <a:latin typeface="+mn-lt"/>
              </a:rPr>
              <a:t>Model Binding</a:t>
            </a:r>
            <a:endParaRPr lang="en-US" sz="5000" dirty="0">
              <a:latin typeface="+mn-lt"/>
            </a:endParaRPr>
          </a:p>
        </p:txBody>
      </p:sp>
    </p:spTree>
    <p:extLst>
      <p:ext uri="{BB962C8B-B14F-4D97-AF65-F5344CB8AC3E}">
        <p14:creationId xmlns:p14="http://schemas.microsoft.com/office/powerpoint/2010/main" val="11330921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to end: Building an issue tracking system with Web Forms 4.5 Model Binding</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2270853"/>
      </p:ext>
    </p:extLst>
  </p:cSld>
  <p:clrMapOvr>
    <a:masterClrMapping/>
  </p:clrMapOvr>
  <p:transition>
    <p:strips dir="ld"/>
  </p:transition>
  <p:timing>
    <p:tnLst>
      <p:par>
        <p:cTn id="1" dur="indefinite" restart="never" nodeType="tmRoot"/>
      </p:par>
    </p:tnLst>
  </p:timing>
</p:sld>
</file>

<file path=ppt/theme/theme1.xml><?xml version="1.0" encoding="utf-8"?>
<a:theme xmlns:a="http://schemas.openxmlformats.org/drawingml/2006/main" name="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1_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6.xml><?xml version="1.0" encoding="utf-8"?>
<a:theme xmlns:a="http://schemas.openxmlformats.org/drawingml/2006/main" name="&lt;5-30000_BUILD_16x9&gt;">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7.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9A772780AAE043B02F447FDD204C6F" ma:contentTypeVersion="0" ma:contentTypeDescription="Create a new document." ma:contentTypeScope="" ma:versionID="8521d547e6875f8e9efeb25124febd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EE1BAAA-F6F5-4D29-A014-2650FD714A10}"/>
</file>

<file path=customXml/itemProps2.xml><?xml version="1.0" encoding="utf-8"?>
<ds:datastoreItem xmlns:ds="http://schemas.openxmlformats.org/officeDocument/2006/customXml" ds:itemID="{EE8C4814-13C0-4033-959D-16CC85764A8C}"/>
</file>

<file path=customXml/itemProps3.xml><?xml version="1.0" encoding="utf-8"?>
<ds:datastoreItem xmlns:ds="http://schemas.openxmlformats.org/officeDocument/2006/customXml" ds:itemID="{546887E3-FD0C-421A-B3A9-6DDB4F68A3EB}"/>
</file>

<file path=docProps/app.xml><?xml version="1.0" encoding="utf-8"?>
<Properties xmlns="http://schemas.openxmlformats.org/officeDocument/2006/extended-properties" xmlns:vt="http://schemas.openxmlformats.org/officeDocument/2006/docPropsVTypes">
  <Template>BUILD_Breakout_Template _ SAMPLE for Scott 7.28</Template>
  <TotalTime>2099</TotalTime>
  <Words>680</Words>
  <Application>Microsoft Office PowerPoint</Application>
  <PresentationFormat>Custom</PresentationFormat>
  <Paragraphs>67</Paragraphs>
  <Slides>12</Slides>
  <Notes>7</Notes>
  <HiddenSlides>0</HiddenSlides>
  <MMClips>0</MMClips>
  <ScaleCrop>false</ScaleCrop>
  <HeadingPairs>
    <vt:vector size="4" baseType="variant">
      <vt:variant>
        <vt:lpstr>Theme</vt:lpstr>
      </vt:variant>
      <vt:variant>
        <vt:i4>7</vt:i4>
      </vt:variant>
      <vt:variant>
        <vt:lpstr>Slide Titles</vt:lpstr>
      </vt:variant>
      <vt:variant>
        <vt:i4>12</vt:i4>
      </vt:variant>
    </vt:vector>
  </HeadingPairs>
  <TitlesOfParts>
    <vt:vector size="19" baseType="lpstr">
      <vt:lpstr>BUILD_Breakout_Template _ SAMPLE for Scott 7.28</vt:lpstr>
      <vt:lpstr>White with Consolas font for code slides</vt:lpstr>
      <vt:lpstr>1_BUILD_Breakout_Template _ SAMPLE for Scott 7.28</vt:lpstr>
      <vt:lpstr>2_BUILD_Breakout_Template _ SAMPLE for Scott 7.28</vt:lpstr>
      <vt:lpstr>1_White with Consolas font for code slides</vt:lpstr>
      <vt:lpstr>&lt;5-30000_BUILD_16x9&gt;</vt:lpstr>
      <vt:lpstr>1_16x9_New_Win_PPT_Template_4_compressed</vt:lpstr>
      <vt:lpstr>Create rich, data-driven Web apps with ASP.NET 4.5 Web Forms</vt:lpstr>
      <vt:lpstr>Agenda</vt:lpstr>
      <vt:lpstr>PowerPoint Presentation</vt:lpstr>
      <vt:lpstr>Data access paradigms</vt:lpstr>
      <vt:lpstr>Data access paradigms</vt:lpstr>
      <vt:lpstr>PowerPoint Presentation</vt:lpstr>
      <vt:lpstr>Focus for 4.5: make data-binding simpler and more powerful</vt:lpstr>
      <vt:lpstr>Model Binding</vt:lpstr>
      <vt:lpstr>End to end: Building an issue tracking system with Web Forms 4.5 Model Binding</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TOOL-906T: Create rich, data-driven Web apps with ASP.NET 4.5 Web Forms</dc:title>
  <dc:subject>BUILD</dc:subject>
  <dc:creator>Damian Edwards</dc:creator>
  <cp:keywords>Developers, IT Pros, TDMs, Technical Decision Makers, PDC, Build, Developer Conference, ISVs, Programmers, Partners</cp:keywords>
  <dc:description>Template: Sam Moore, Silver Fox Productions, Inc.
Formatting: Erin Baranick, Silver Fox Productions
Event Date: September 13th–16th
Event Location: Anaheim, CA
Audience Type: External Developers, Programmers</dc:description>
  <cp:lastModifiedBy>Shows</cp:lastModifiedBy>
  <cp:revision>74</cp:revision>
  <cp:lastPrinted>2010-05-11T05:02:34Z</cp:lastPrinted>
  <dcterms:created xsi:type="dcterms:W3CDTF">2011-08-03T21:25:07Z</dcterms:created>
  <dcterms:modified xsi:type="dcterms:W3CDTF">2011-09-15T16:04:04Z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