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5" r:id="rId7"/>
    <p:sldId id="263" r:id="rId8"/>
    <p:sldId id="264" r:id="rId9"/>
    <p:sldId id="266" r:id="rId10"/>
    <p:sldId id="269" r:id="rId11"/>
    <p:sldId id="267" r:id="rId12"/>
    <p:sldId id="270" r:id="rId13"/>
    <p:sldId id="271" r:id="rId14"/>
    <p:sldId id="273" r:id="rId15"/>
    <p:sldId id="260" r:id="rId16"/>
    <p:sldId id="261" r:id="rId17"/>
    <p:sldId id="276" r:id="rId18"/>
    <p:sldId id="274" r:id="rId19"/>
    <p:sldId id="275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4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12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EC0474F-003A-8D95-FD11-1A6CACA27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F833A1F-C235-1BEC-3DD0-DFDCFF8A7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AC11964-0D46-CD8E-F8BC-F2C7251BB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47EC-FE1E-41D9-A880-F63662378BF6}" type="datetimeFigureOut">
              <a:rPr lang="pl-PL" smtClean="0"/>
              <a:t>11.04.2025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958A157-AD7B-128A-F7D0-391B094BB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40C2928-80FB-D404-9BF6-874D5E6F4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C155-490C-41C0-B07E-5331B92A11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104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811F6F-B5EB-3577-9768-51B8DFA18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6A7DA6A-A914-87CF-6666-A236737DB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7E500C5-18B8-8D85-80B0-05082FAE1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47EC-FE1E-41D9-A880-F63662378BF6}" type="datetimeFigureOut">
              <a:rPr lang="pl-PL" smtClean="0"/>
              <a:t>11.04.2025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A8F232D-CE44-FE39-652D-FD7F9A4DE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424EBC4-9D30-DC8D-54F2-E19BD0215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C155-490C-41C0-B07E-5331B92A11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1138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6663A75F-65BE-810B-333A-BBB2A5A08A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7B6689D-CA4A-C200-FD24-6591AC647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4BF6545-A092-FE2C-D942-5B0F9922E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47EC-FE1E-41D9-A880-F63662378BF6}" type="datetimeFigureOut">
              <a:rPr lang="pl-PL" smtClean="0"/>
              <a:t>11.04.2025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05B48B6-5B66-1C63-C329-2DAC06D66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89808F0-0BDC-66A1-D765-EDF53524E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C155-490C-41C0-B07E-5331B92A11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5415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40A978-245E-ED9C-D618-466FD0830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BED636B-CEDB-841A-43A0-7AA6CD68D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139E-EB6E-4F2F-A54A-903C011CA258}" type="datetimeFigureOut">
              <a:rPr lang="pl-PL" smtClean="0"/>
              <a:t>11.04.2025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AAADD23-8F04-74BD-6FCB-9B07BF8F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CB6B028-949B-3050-AA0D-FC0A9213F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20B33-B4DD-410F-B137-DB7EBB6DE3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46735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40A978-245E-ED9C-D618-466FD0830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BED636B-CEDB-841A-43A0-7AA6CD68D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139E-EB6E-4F2F-A54A-903C011CA258}" type="datetimeFigureOut">
              <a:rPr lang="pl-PL" smtClean="0"/>
              <a:t>11.04.2025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AAADD23-8F04-74BD-6FCB-9B07BF8F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CB6B028-949B-3050-AA0D-FC0A9213F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20B33-B4DD-410F-B137-DB7EBB6DE3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28442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40A978-245E-ED9C-D618-466FD0830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BED636B-CEDB-841A-43A0-7AA6CD68D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139E-EB6E-4F2F-A54A-903C011CA258}" type="datetimeFigureOut">
              <a:rPr lang="pl-PL" smtClean="0"/>
              <a:t>11.04.2025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AAADD23-8F04-74BD-6FCB-9B07BF8F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CB6B028-949B-3050-AA0D-FC0A9213F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20B33-B4DD-410F-B137-DB7EBB6DE3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1647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40A978-245E-ED9C-D618-466FD0830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BED636B-CEDB-841A-43A0-7AA6CD68D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139E-EB6E-4F2F-A54A-903C011CA258}" type="datetimeFigureOut">
              <a:rPr lang="pl-PL" smtClean="0"/>
              <a:t>11.04.2025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AAADD23-8F04-74BD-6FCB-9B07BF8F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CB6B028-949B-3050-AA0D-FC0A9213F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20B33-B4DD-410F-B137-DB7EBB6DE3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3141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40A978-245E-ED9C-D618-466FD0830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BED636B-CEDB-841A-43A0-7AA6CD68D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139E-EB6E-4F2F-A54A-903C011CA258}" type="datetimeFigureOut">
              <a:rPr lang="pl-PL" smtClean="0"/>
              <a:t>11.04.2025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AAADD23-8F04-74BD-6FCB-9B07BF8F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CB6B028-949B-3050-AA0D-FC0A9213F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20B33-B4DD-410F-B137-DB7EBB6DE3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87090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40A978-245E-ED9C-D618-466FD0830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BED636B-CEDB-841A-43A0-7AA6CD68D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139E-EB6E-4F2F-A54A-903C011CA258}" type="datetimeFigureOut">
              <a:rPr lang="pl-PL" smtClean="0"/>
              <a:t>11.04.2025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AAADD23-8F04-74BD-6FCB-9B07BF8F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CB6B028-949B-3050-AA0D-FC0A9213F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20B33-B4DD-410F-B137-DB7EBB6DE3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8279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00C2BF-B8E8-4904-CA4E-3EA2B16C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E753E0B-ACB0-9896-9501-DB95FDD4F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4AC301E-596F-2265-D88A-B260DBB31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47EC-FE1E-41D9-A880-F63662378BF6}" type="datetimeFigureOut">
              <a:rPr lang="pl-PL" smtClean="0"/>
              <a:t>11.04.2025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D46F89A-B9F9-D634-C7A8-2FC0297D7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3891169-910F-F233-E5A3-073257A30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C155-490C-41C0-B07E-5331B92A11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1092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FD91C0D-A83F-9315-994F-019ABE0BD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549565E-B3B8-7BF3-5B34-7CAE8ED71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ACA4FA8-8E11-B6B0-5DB0-0BE2E6544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47EC-FE1E-41D9-A880-F63662378BF6}" type="datetimeFigureOut">
              <a:rPr lang="pl-PL" smtClean="0"/>
              <a:t>11.04.2025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29C11BF-47B1-648D-4D05-14F6DBF4E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54C8ACB-67F4-24E4-B347-460242E22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C155-490C-41C0-B07E-5331B92A11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9162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E3B9B6-EE68-077A-D1C1-036F71FCB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AA17F57-C08C-C310-4B33-732D4842A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E3B43D9-1904-0684-B588-A7EE6D401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969B1A4-AC05-3B02-8484-BC19045A7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47EC-FE1E-41D9-A880-F63662378BF6}" type="datetimeFigureOut">
              <a:rPr lang="pl-PL" smtClean="0"/>
              <a:t>11.04.2025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112BE50-A0B7-C91B-2434-1B0AFD950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D928640-C651-1FD2-CD07-BF9B4833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C155-490C-41C0-B07E-5331B92A11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6224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CB7591-CAC4-2E27-797C-362933670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01E4973-CFDE-EB36-4D01-B36985252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D51B188-8B08-E05D-D1FC-B43EA7426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715520AE-2B56-52F2-39FE-87EA8429A1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38F7625B-2DF1-4E68-2135-807C117C4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5BC5311C-BE01-CF8C-CDE8-72C7B4C98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47EC-FE1E-41D9-A880-F63662378BF6}" type="datetimeFigureOut">
              <a:rPr lang="pl-PL" smtClean="0"/>
              <a:t>11.04.2025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E30D899-BA7D-C6EB-3FB5-66CD43DB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EBC50B4A-98A2-297F-CF28-AD7B38FD7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C155-490C-41C0-B07E-5331B92A11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128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270B42-66EF-6764-7F44-709C1067F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D7DA6B85-5396-2A51-DF28-2B5FC4A86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47EC-FE1E-41D9-A880-F63662378BF6}" type="datetimeFigureOut">
              <a:rPr lang="pl-PL" smtClean="0"/>
              <a:t>11.04.2025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4072CC19-8811-A174-04DB-E4DA7C30D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AE20806-9A56-53EB-CD81-4088A2F7E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C155-490C-41C0-B07E-5331B92A11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3203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9F406508-8E04-520B-EC7F-5AB9F6495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47EC-FE1E-41D9-A880-F63662378BF6}" type="datetimeFigureOut">
              <a:rPr lang="pl-PL" smtClean="0"/>
              <a:t>11.04.2025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29DCFA4D-2DA1-F3EF-EF52-78C0F8C40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69CA49D2-C663-5645-C467-3FF0FB0BA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C155-490C-41C0-B07E-5331B92A11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347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E018C39-973D-DADE-548D-DEC25280E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D414136-A1A0-93C6-287C-F8D95AD94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EDC08A8-D5D0-D602-80EB-9F7DE6764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688C29D-3B62-138F-F1E8-5CDDB585D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47EC-FE1E-41D9-A880-F63662378BF6}" type="datetimeFigureOut">
              <a:rPr lang="pl-PL" smtClean="0"/>
              <a:t>11.04.2025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F6C1006-ED20-A33F-D5AC-446AC9055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1709616-418E-2AC6-2F45-A465B81C2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C155-490C-41C0-B07E-5331B92A11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618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2E21EE-72D5-4530-5FFB-1353FD5A2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F8BB7838-9DF9-AF33-6360-B4D8ADDDB9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C5ABDD0-3ECF-8E8C-8AE6-490DBD037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DA6693A-AC02-7279-EB87-DA791997A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47EC-FE1E-41D9-A880-F63662378BF6}" type="datetimeFigureOut">
              <a:rPr lang="pl-PL" smtClean="0"/>
              <a:t>11.04.2025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BED54EF-2143-C56F-E1AD-A3369D7B6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BFECD50-60A1-5B83-D8CF-28B554F0B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C155-490C-41C0-B07E-5331B92A11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7158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ACD5547B-99AA-DC17-34CA-E9431C7F6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073"/>
            <a:ext cx="10515600" cy="90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66D635D-B6A0-3333-F454-8E108891A6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2947EC-FE1E-41D9-A880-F63662378BF6}" type="datetimeFigureOut">
              <a:rPr lang="pl-PL" smtClean="0"/>
              <a:t>11.04.2025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F1CF13B-0B90-071A-AD20-49A61537DB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FD919F2-E733-8AF5-2EE3-3079DC28AE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5EC155-490C-41C0-B07E-5331B92A11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310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4" r:id="rId15"/>
    <p:sldLayoutId id="2147483665" r:id="rId16"/>
    <p:sldLayoutId id="214748366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cleddata.com/2019/03/14/acled-introduces-new-event-types-and-sub-event-types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7DF44C0-8ABD-10FF-D3FC-1A0E25E5F5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5400" dirty="0"/>
              <a:t>Konflikty na Bliskim Wschodzie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3B75738-3A1F-14C7-4D80-2A9E4256AA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Lata 2015 – 2024</a:t>
            </a:r>
          </a:p>
          <a:p>
            <a:r>
              <a:rPr lang="pl-PL" dirty="0"/>
              <a:t>Maciej Karabin</a:t>
            </a:r>
          </a:p>
        </p:txBody>
      </p:sp>
    </p:spTree>
    <p:extLst>
      <p:ext uri="{BB962C8B-B14F-4D97-AF65-F5344CB8AC3E}">
        <p14:creationId xmlns:p14="http://schemas.microsoft.com/office/powerpoint/2010/main" val="3846248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E1A299-5C48-B130-A298-E56E0AA8A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000" dirty="0"/>
              <a:t>Grupy z największą ilością zdarzeń z cywilami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8D03164E-042A-BCE7-8D1E-647C7211A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83" y="1434149"/>
            <a:ext cx="8339535" cy="534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046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CCE9592C-6E99-A1E5-670F-C0A400DA5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78" y="1319436"/>
            <a:ext cx="8194827" cy="54731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73B98A43-5FF0-BA49-3A22-8480F9C6B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073"/>
            <a:ext cx="10515600" cy="908303"/>
          </a:xfrm>
        </p:spPr>
        <p:txBody>
          <a:bodyPr>
            <a:normAutofit/>
          </a:bodyPr>
          <a:lstStyle/>
          <a:p>
            <a:pPr algn="ctr"/>
            <a:r>
              <a:rPr lang="pl-PL" sz="4000" dirty="0"/>
              <a:t>Mapa zdarzeń</a:t>
            </a:r>
          </a:p>
        </p:txBody>
      </p:sp>
    </p:spTree>
    <p:extLst>
      <p:ext uri="{BB962C8B-B14F-4D97-AF65-F5344CB8AC3E}">
        <p14:creationId xmlns:p14="http://schemas.microsoft.com/office/powerpoint/2010/main" val="1352773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5BD94A5-3FA7-8F73-755A-9BB62BF701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5400" dirty="0"/>
              <a:t>Olimpiada</a:t>
            </a:r>
            <a:r>
              <a:rPr lang="pl-PL" dirty="0"/>
              <a:t> Matematyczna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CD767C6-B682-F5B4-32B8-2C90A7CEB5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Lata 1959-2024</a:t>
            </a:r>
          </a:p>
          <a:p>
            <a:r>
              <a:rPr lang="pl-PL" dirty="0"/>
              <a:t>Maciej Karabin, Patryk Sajkowski</a:t>
            </a:r>
          </a:p>
        </p:txBody>
      </p:sp>
    </p:spTree>
    <p:extLst>
      <p:ext uri="{BB962C8B-B14F-4D97-AF65-F5344CB8AC3E}">
        <p14:creationId xmlns:p14="http://schemas.microsoft.com/office/powerpoint/2010/main" val="1533100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912C165-BA71-8EBA-7E75-7AC0CB58F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000" dirty="0"/>
              <a:t>Liczba uczestników na przestrzeni lat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4F434408-6BEE-2EF9-F189-13058D757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66" y="1460206"/>
            <a:ext cx="8348528" cy="527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57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0AFE05D-CFE8-73CD-4CD3-5365183D1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000" dirty="0"/>
              <a:t>Liczba uczestników według płci</a:t>
            </a:r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A9B7AF4C-3B29-16C7-C51F-6DAA2AAB9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67" y="1460207"/>
            <a:ext cx="8348527" cy="527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7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72826D-E4AD-6832-740D-C0263F0EB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B05395-2A0C-43F8-6C99-5461954F8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10" y="195073"/>
            <a:ext cx="11850378" cy="908303"/>
          </a:xfrm>
        </p:spPr>
        <p:txBody>
          <a:bodyPr>
            <a:normAutofit/>
          </a:bodyPr>
          <a:lstStyle/>
          <a:p>
            <a:pPr algn="ctr"/>
            <a:r>
              <a:rPr lang="pl-PL" sz="4000" dirty="0"/>
              <a:t>Stosunek liczby kobiet do mężczyzn wśród uczestników 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088D2FFB-5187-F7D7-0E2D-9404CB15C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67" y="1456817"/>
            <a:ext cx="8348528" cy="528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952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C9A835-E7AA-AC05-39F5-35D6AF076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1222E1-74E4-5F36-8BB8-43F336FAC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000" dirty="0"/>
              <a:t>Odsetek uczestników nagrodzonych medalami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AAA5CF62-28FE-6255-813D-B181D289E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04" y="1170882"/>
            <a:ext cx="11985391" cy="347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712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8289C-C7F5-381A-6CAF-21F5F85E7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10BC9E-BCBE-0497-A45C-67021993F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000" dirty="0"/>
              <a:t>Odsetek uczestników nagrodzonych medalami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2918B25-4F83-B6C4-6F8E-53DED9758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2" y="1260821"/>
            <a:ext cx="11991716" cy="325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638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F4DC7E-0E8C-D996-D66B-C99423132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000" dirty="0"/>
              <a:t>Liczba zdobytych medali i wyróżnień honorowych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92E3AC8-1B36-E747-48BC-A9A92A31C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516" y="1103376"/>
            <a:ext cx="9666968" cy="565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190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31EBAB-FF86-84D8-B8B8-E74870F31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B04C114-ABFA-D83D-280F-75F9EAF3D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000" dirty="0"/>
              <a:t>Progi punktowe dla poszczególnych medali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EEA25D8B-C754-3320-84F8-D7866DF02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15" y="1438406"/>
            <a:ext cx="8348528" cy="528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73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16B9D9-B6AD-BD68-8A58-4A944A2D2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Wstęp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8D6251E-C007-45D4-229D-B947FB96F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436"/>
            <a:ext cx="10515600" cy="4857527"/>
          </a:xfrm>
        </p:spPr>
        <p:txBody>
          <a:bodyPr/>
          <a:lstStyle/>
          <a:p>
            <a:r>
              <a:rPr lang="pl-PL" sz="2600" dirty="0"/>
              <a:t>Źródło danych: opracowanie zbioru danych organizacji </a:t>
            </a:r>
            <a:r>
              <a:rPr lang="en-US" sz="2600" b="1" dirty="0"/>
              <a:t>Armed Conflict Location and Event Data</a:t>
            </a:r>
            <a:endParaRPr lang="pl-PL" sz="2600" b="1" dirty="0"/>
          </a:p>
          <a:p>
            <a:r>
              <a:rPr lang="pl-PL" sz="2600" dirty="0"/>
              <a:t>Organizacja zajmuje się danymi dotyczącymi </a:t>
            </a:r>
            <a:r>
              <a:rPr lang="pl-PL" sz="2600" b="1" dirty="0"/>
              <a:t>konfliktów</a:t>
            </a:r>
          </a:p>
          <a:p>
            <a:r>
              <a:rPr lang="pl-PL" sz="2600" dirty="0"/>
              <a:t>Opracowanie z platformy </a:t>
            </a:r>
            <a:r>
              <a:rPr lang="pl-PL" sz="2600" dirty="0" err="1"/>
              <a:t>Kaggle</a:t>
            </a:r>
            <a:endParaRPr lang="pl-PL" sz="2600" dirty="0"/>
          </a:p>
          <a:p>
            <a:r>
              <a:rPr lang="pl-PL" sz="2600" dirty="0"/>
              <a:t>Dokładny opis kategorii zdarzeń: </a:t>
            </a:r>
            <a:r>
              <a:rPr lang="pl-PL" sz="2600" dirty="0">
                <a:hlinkClick r:id="rId2"/>
              </a:rPr>
              <a:t>https://acleddata.com/2019/03/14/acled-introduces-new-event-types-and-sub-event-types/</a:t>
            </a:r>
            <a:endParaRPr lang="pl-PL" sz="2600" dirty="0"/>
          </a:p>
          <a:p>
            <a:r>
              <a:rPr lang="pl-PL" sz="2600" dirty="0"/>
              <a:t>Kraje: Palestyna, Jemen, Bahrajn, Iran, Irak, Izrael, Liban, Syria, Turcja, Jordania, Arabia Saudyjska, ZEA, Oman, Kuwejt, Katar</a:t>
            </a:r>
          </a:p>
        </p:txBody>
      </p:sp>
    </p:spTree>
    <p:extLst>
      <p:ext uri="{BB962C8B-B14F-4D97-AF65-F5344CB8AC3E}">
        <p14:creationId xmlns:p14="http://schemas.microsoft.com/office/powerpoint/2010/main" val="121077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DC58BC-DD6F-A0BD-1BD5-9F113D180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60056CA-AF03-F494-1E40-204F940250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5400" dirty="0"/>
              <a:t>Aktywność U-</a:t>
            </a:r>
            <a:r>
              <a:rPr lang="pl-PL" sz="5400" dirty="0" err="1"/>
              <a:t>Bootów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03D2FAD-6660-D870-333F-7D26DE14E8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Lata 1959-2024</a:t>
            </a:r>
          </a:p>
          <a:p>
            <a:r>
              <a:rPr lang="pl-PL" dirty="0"/>
              <a:t>Maciej Karabin, Patryk Sajkowski</a:t>
            </a:r>
          </a:p>
        </p:txBody>
      </p:sp>
    </p:spTree>
    <p:extLst>
      <p:ext uri="{BB962C8B-B14F-4D97-AF65-F5344CB8AC3E}">
        <p14:creationId xmlns:p14="http://schemas.microsoft.com/office/powerpoint/2010/main" val="947500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41A45F-F540-AB7E-1D88-32D740668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Ilość U-</a:t>
            </a:r>
            <a:r>
              <a:rPr lang="pl-PL" dirty="0" err="1"/>
              <a:t>Bootów</a:t>
            </a:r>
            <a:r>
              <a:rPr lang="pl-PL" dirty="0"/>
              <a:t> wchodzących do służby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44015F03-57AC-10B8-315A-6202FEDE5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80" y="1445495"/>
            <a:ext cx="8348528" cy="528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821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E6342D-EBDF-0151-F873-2BD7428589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B3622CD-DEAC-CA06-6BC0-FE687ED1D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Ilość U-</a:t>
            </a:r>
            <a:r>
              <a:rPr lang="pl-PL" dirty="0" err="1"/>
              <a:t>Bootów</a:t>
            </a:r>
            <a:r>
              <a:rPr lang="pl-PL" dirty="0"/>
              <a:t> poszczególnych typów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872EA427-2133-1472-D2A8-DBCB09822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81" y="1445495"/>
            <a:ext cx="8348528" cy="528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306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4C5B40-7705-7D19-9E01-90B32A6E9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05461C-4C7C-2D24-C4E5-2C8CA1C58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073"/>
            <a:ext cx="10515600" cy="1144629"/>
          </a:xfrm>
        </p:spPr>
        <p:txBody>
          <a:bodyPr>
            <a:normAutofit fontScale="90000"/>
          </a:bodyPr>
          <a:lstStyle/>
          <a:p>
            <a:pPr algn="ctr"/>
            <a:r>
              <a:rPr lang="pl-PL" dirty="0"/>
              <a:t>Ilość statków wojskowych i handlowych zatopionych przez poszczególne typy U-</a:t>
            </a:r>
            <a:r>
              <a:rPr lang="pl-PL" dirty="0" err="1"/>
              <a:t>Boota</a:t>
            </a: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CC2DBB60-E326-3721-B215-378C02526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82" y="1445495"/>
            <a:ext cx="8348528" cy="528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5787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89A432-26E0-C1BD-8371-31D4230AB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F79FE86-804C-17E8-5378-08AB4B7AB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l-PL" dirty="0"/>
              <a:t>Średnia ilość zatopionych statków dla poszczególnych typów U-</a:t>
            </a:r>
            <a:r>
              <a:rPr lang="pl-PL" dirty="0" err="1"/>
              <a:t>Boota</a:t>
            </a:r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8C40F80-0042-8ED9-F9D2-4F27B757D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83" y="1445495"/>
            <a:ext cx="8348528" cy="528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392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2BDA0D-0A18-5BB9-DB70-82A1092042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1533A2-6383-7345-BAC0-AF2B28DE0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916" y="195073"/>
            <a:ext cx="11766698" cy="908303"/>
          </a:xfrm>
        </p:spPr>
        <p:txBody>
          <a:bodyPr>
            <a:normAutofit fontScale="90000"/>
          </a:bodyPr>
          <a:lstStyle/>
          <a:p>
            <a:pPr algn="ctr"/>
            <a:r>
              <a:rPr lang="pl-PL" dirty="0"/>
              <a:t>Losy statków wojskowych zaatakowanych przez U-</a:t>
            </a:r>
            <a:r>
              <a:rPr lang="pl-PL" dirty="0" err="1"/>
              <a:t>Booty</a:t>
            </a: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611C00E3-3854-4253-44EC-4E2A72A50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58043"/>
            <a:ext cx="5491729" cy="540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4322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99018B-7043-2805-3F82-9F9ADA8CC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BA2D53B9-6FE1-0AD2-2CB7-A82B514B3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52874"/>
            <a:ext cx="5491728" cy="5410053"/>
          </a:xfrm>
          <a:prstGeom prst="rect">
            <a:avLst/>
          </a:prstGeom>
        </p:spPr>
      </p:pic>
      <p:sp>
        <p:nvSpPr>
          <p:cNvPr id="10" name="Tytuł 1">
            <a:extLst>
              <a:ext uri="{FF2B5EF4-FFF2-40B4-BE49-F238E27FC236}">
                <a16:creationId xmlns:a16="http://schemas.microsoft.com/office/drawing/2014/main" id="{2CEBD596-7C6B-8050-12A2-DADEA1861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651" y="195073"/>
            <a:ext cx="11766698" cy="908303"/>
          </a:xfrm>
        </p:spPr>
        <p:txBody>
          <a:bodyPr>
            <a:normAutofit fontScale="90000"/>
          </a:bodyPr>
          <a:lstStyle/>
          <a:p>
            <a:pPr algn="ctr"/>
            <a:r>
              <a:rPr lang="pl-PL" dirty="0"/>
              <a:t>Losy statków handlowych zaatakowanych przez U-</a:t>
            </a:r>
            <a:r>
              <a:rPr lang="pl-PL" dirty="0" err="1"/>
              <a:t>Booty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98512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5836A79-6411-2A40-5DBC-2F1370A87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Podział zdarzeń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922CE01-23C5-028E-DB2C-89728552F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341"/>
            <a:ext cx="10515600" cy="4906622"/>
          </a:xfrm>
        </p:spPr>
        <p:txBody>
          <a:bodyPr>
            <a:normAutofit fontScale="92500" lnSpcReduction="10000"/>
          </a:bodyPr>
          <a:lstStyle/>
          <a:p>
            <a:r>
              <a:rPr lang="pl-PL" dirty="0"/>
              <a:t>Bitwy – zbrojna konfrontacja, zbrojne przejęcie terytorium (przez państwo, organizację)</a:t>
            </a:r>
          </a:p>
          <a:p>
            <a:r>
              <a:rPr lang="pl-PL" dirty="0"/>
              <a:t>Eksplozje – atak rakietowy / dronami, ostrzał artyleryjski, miotane przedmioty wybuchowe, zdalny ładunek wybuchowy / mina / pułapka, zamach samobójczy, broń chemiczna</a:t>
            </a:r>
          </a:p>
          <a:p>
            <a:r>
              <a:rPr lang="pl-PL" dirty="0"/>
              <a:t>Protesty – pokojowy, z interwencją (bez ofiar / wielu rannych), pacyfikowany (użycie przemocy)</a:t>
            </a:r>
          </a:p>
          <a:p>
            <a:r>
              <a:rPr lang="pl-PL" dirty="0"/>
              <a:t>Zamieszki – zamieszki, starcia między grupami</a:t>
            </a:r>
          </a:p>
          <a:p>
            <a:r>
              <a:rPr lang="pl-PL" dirty="0"/>
              <a:t>Akcje strategiczne – niszczenie mienia, masowe aresztowania, przejęcie terytorium (bez przemocy),  zawarcie porozumienia, utworzenie bazy, znaczące zmiany w grupach, </a:t>
            </a:r>
          </a:p>
          <a:p>
            <a:r>
              <a:rPr lang="pl-PL" dirty="0"/>
              <a:t>Przemoc wobec cywilów – napaść, przemoc seksualna, porwania</a:t>
            </a:r>
          </a:p>
        </p:txBody>
      </p:sp>
    </p:spTree>
    <p:extLst>
      <p:ext uri="{BB962C8B-B14F-4D97-AF65-F5344CB8AC3E}">
        <p14:creationId xmlns:p14="http://schemas.microsoft.com/office/powerpoint/2010/main" val="3170031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C5DA8003-F858-2C62-AE5B-22421F65D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019" y="196381"/>
            <a:ext cx="7423961" cy="646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227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FA8497E-49B8-EB89-81ED-BB586AB79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173" y="195073"/>
            <a:ext cx="11199866" cy="908303"/>
          </a:xfrm>
        </p:spPr>
        <p:txBody>
          <a:bodyPr>
            <a:normAutofit fontScale="90000"/>
          </a:bodyPr>
          <a:lstStyle/>
          <a:p>
            <a:pPr algn="ctr"/>
            <a:r>
              <a:rPr lang="pl-PL" dirty="0"/>
              <a:t>Ilość zdarzeń wg ich kategorii – wykres skumulowany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CD413405-B54A-AB4D-890E-01C511E00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85" y="1352253"/>
            <a:ext cx="8342207" cy="541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786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8285D3-733E-9CCD-3C09-ACE128B8C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000" dirty="0"/>
              <a:t>Rozkład ilości zdarzeń wg ich kategorii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D41D8548-4F98-724E-D91A-E6D55EA56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32" y="1271649"/>
            <a:ext cx="8360334" cy="549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099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07AF32-7AB2-8129-4BBC-907D7F0C9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000" dirty="0"/>
              <a:t>Łączna ilość zdarzeń i ofiar śmiertelnych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EC51149-6DAE-3AA6-F703-BD159DA07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79" y="1540365"/>
            <a:ext cx="8388208" cy="522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165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CCB83B-7911-BB82-DEA9-4FD0BCBE0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42" y="195073"/>
            <a:ext cx="11052580" cy="908303"/>
          </a:xfrm>
        </p:spPr>
        <p:txBody>
          <a:bodyPr>
            <a:noAutofit/>
          </a:bodyPr>
          <a:lstStyle/>
          <a:p>
            <a:pPr algn="ctr"/>
            <a:r>
              <a:rPr lang="pl-PL" sz="4000" dirty="0"/>
              <a:t>Kraje, w których najczęściej występują zdarzenia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2C9CB445-4DC2-5EB2-001B-0CC286998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46" y="1372613"/>
            <a:ext cx="8378557" cy="541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168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EA514A-8F59-A762-646E-75FA19059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28" y="195073"/>
            <a:ext cx="11064854" cy="908303"/>
          </a:xfrm>
        </p:spPr>
        <p:txBody>
          <a:bodyPr>
            <a:normAutofit/>
          </a:bodyPr>
          <a:lstStyle/>
          <a:p>
            <a:pPr algn="ctr"/>
            <a:r>
              <a:rPr lang="pl-PL" sz="4000" dirty="0"/>
              <a:t>Grupy najczęściej uczestniczące w zdarzeniach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EECBE039-957C-62B7-7499-C5A1E891B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05" y="1434975"/>
            <a:ext cx="8371498" cy="534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231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318</Words>
  <Application>Microsoft Office PowerPoint</Application>
  <PresentationFormat>Panoramiczny</PresentationFormat>
  <Paragraphs>42</Paragraphs>
  <Slides>26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26</vt:i4>
      </vt:variant>
    </vt:vector>
  </HeadingPairs>
  <TitlesOfParts>
    <vt:vector size="30" baseType="lpstr">
      <vt:lpstr>Aptos</vt:lpstr>
      <vt:lpstr>Aptos Display</vt:lpstr>
      <vt:lpstr>Arial</vt:lpstr>
      <vt:lpstr>Motyw pakietu Office</vt:lpstr>
      <vt:lpstr>Konflikty na Bliskim Wschodzie</vt:lpstr>
      <vt:lpstr>Wstęp</vt:lpstr>
      <vt:lpstr>Podział zdarzeń</vt:lpstr>
      <vt:lpstr>Prezentacja programu PowerPoint</vt:lpstr>
      <vt:lpstr>Ilość zdarzeń wg ich kategorii – wykres skumulowany</vt:lpstr>
      <vt:lpstr>Rozkład ilości zdarzeń wg ich kategorii</vt:lpstr>
      <vt:lpstr>Łączna ilość zdarzeń i ofiar śmiertelnych</vt:lpstr>
      <vt:lpstr>Kraje, w których najczęściej występują zdarzenia</vt:lpstr>
      <vt:lpstr>Grupy najczęściej uczestniczące w zdarzeniach</vt:lpstr>
      <vt:lpstr>Grupy z największą ilością zdarzeń z cywilami</vt:lpstr>
      <vt:lpstr>Mapa zdarzeń</vt:lpstr>
      <vt:lpstr>Olimpiada Matematyczna</vt:lpstr>
      <vt:lpstr>Liczba uczestników na przestrzeni lat</vt:lpstr>
      <vt:lpstr>Liczba uczestników według płci</vt:lpstr>
      <vt:lpstr>Stosunek liczby kobiet do mężczyzn wśród uczestników </vt:lpstr>
      <vt:lpstr>Odsetek uczestników nagrodzonych medalami</vt:lpstr>
      <vt:lpstr>Odsetek uczestników nagrodzonych medalami</vt:lpstr>
      <vt:lpstr>Liczba zdobytych medali i wyróżnień honorowych</vt:lpstr>
      <vt:lpstr>Progi punktowe dla poszczególnych medali</vt:lpstr>
      <vt:lpstr>Aktywność U-Bootów</vt:lpstr>
      <vt:lpstr>Ilość U-Bootów wchodzących do służby</vt:lpstr>
      <vt:lpstr>Ilość U-Bootów poszczególnych typów</vt:lpstr>
      <vt:lpstr>Ilość statków wojskowych i handlowych zatopionych przez poszczególne typy U-Boota</vt:lpstr>
      <vt:lpstr>Średnia ilość zatopionych statków dla poszczególnych typów U-Boota</vt:lpstr>
      <vt:lpstr>Losy statków wojskowych zaatakowanych przez U-Booty</vt:lpstr>
      <vt:lpstr>Losy statków handlowych zaatakowanych przez U-Booty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Karabin Maciej (STUD)</dc:creator>
  <cp:lastModifiedBy>Karabin Maciej (STUD)</cp:lastModifiedBy>
  <cp:revision>6</cp:revision>
  <dcterms:created xsi:type="dcterms:W3CDTF">2025-03-25T14:43:41Z</dcterms:created>
  <dcterms:modified xsi:type="dcterms:W3CDTF">2025-04-11T23:55:10Z</dcterms:modified>
</cp:coreProperties>
</file>