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snapToObjects="1">
      <p:cViewPr varScale="1">
        <p:scale>
          <a:sx n="125" d="100"/>
          <a:sy n="125" d="100"/>
        </p:scale>
        <p:origin x="5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5/25/25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5/25/25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5/25/25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5/25/25</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5/25/25</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1C80C-BCCE-7E48-A0A7-AA3A97AF7D2A}"/>
              </a:ext>
            </a:extLst>
          </p:cNvPr>
          <p:cNvSpPr>
            <a:spLocks noGrp="1"/>
          </p:cNvSpPr>
          <p:nvPr>
            <p:ph type="ctrTitle"/>
          </p:nvPr>
        </p:nvSpPr>
        <p:spPr/>
        <p:txBody>
          <a:bodyPr/>
          <a:lstStyle/>
          <a:p>
            <a:r>
              <a:rPr lang="en-US" dirty="0"/>
              <a:t>Interactive LEARNING SYSTEM</a:t>
            </a:r>
          </a:p>
        </p:txBody>
      </p:sp>
      <p:sp>
        <p:nvSpPr>
          <p:cNvPr id="3" name="Subtitle 2">
            <a:extLst>
              <a:ext uri="{FF2B5EF4-FFF2-40B4-BE49-F238E27FC236}">
                <a16:creationId xmlns:a16="http://schemas.microsoft.com/office/drawing/2014/main" id="{5235994C-ED47-8541-AC5B-0654AE392DE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15385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D4CD-614D-8E44-9205-C3DBAEC3BD99}"/>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59D9E69F-7DFA-1446-A7C0-A8B70A6340FE}"/>
              </a:ext>
            </a:extLst>
          </p:cNvPr>
          <p:cNvSpPr>
            <a:spLocks noGrp="1"/>
          </p:cNvSpPr>
          <p:nvPr>
            <p:ph idx="1"/>
          </p:nvPr>
        </p:nvSpPr>
        <p:spPr/>
        <p:txBody>
          <a:bodyPr>
            <a:normAutofit lnSpcReduction="10000"/>
          </a:bodyPr>
          <a:lstStyle/>
          <a:p>
            <a:pPr marL="0" indent="0">
              <a:buNone/>
            </a:pPr>
            <a:r>
              <a:rPr lang="en-US" dirty="0">
                <a:effectLst/>
              </a:rPr>
              <a:t>The motivation behind this project stems from the growing need for personalized, adaptive learning experiences in education. Traditional e-learning platforms often lack the ability to tailor content and feedback to individual learners, resulting in disengagement and suboptimal learning outcomes. With the rapid advancement of large language models (LLMs) and conversational AI, there is a unique opportunity to create systems that not only quiz students but also interact, assess, and guide them in a human-like, adaptive manner. Our goal was to leverage these technologies to build a platform that supports continuous, agentic learning—helping students progress at their own pace while receiving meaningful, actionable feedback.</a:t>
            </a:r>
          </a:p>
        </p:txBody>
      </p:sp>
    </p:spTree>
    <p:extLst>
      <p:ext uri="{BB962C8B-B14F-4D97-AF65-F5344CB8AC3E}">
        <p14:creationId xmlns:p14="http://schemas.microsoft.com/office/powerpoint/2010/main" val="163018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7D1C-783C-EB42-8CF6-FB840BC9A20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E065829-EF74-B147-B72B-551CF2180BC0}"/>
              </a:ext>
            </a:extLst>
          </p:cNvPr>
          <p:cNvSpPr>
            <a:spLocks noGrp="1"/>
          </p:cNvSpPr>
          <p:nvPr>
            <p:ph idx="1"/>
          </p:nvPr>
        </p:nvSpPr>
        <p:spPr/>
        <p:txBody>
          <a:bodyPr>
            <a:normAutofit/>
          </a:bodyPr>
          <a:lstStyle/>
          <a:p>
            <a:pPr marL="0" indent="0">
              <a:buNone/>
            </a:pPr>
            <a:r>
              <a:rPr lang="en-US" dirty="0">
                <a:effectLst/>
              </a:rPr>
              <a:t>Adaptive learning platforms are an emerging trend in EdTech, with notable competition from products like Duolingo, Khan Academy, and Coursera’s adaptive quizzes. However, most existing solutions either rely on static question banks or simple branching logic, lacking true conversational adaptivity and memory. Our project sets itself apart by integrating </a:t>
            </a:r>
            <a:r>
              <a:rPr lang="en-US" dirty="0" err="1">
                <a:effectLst/>
              </a:rPr>
              <a:t>FastAPI</a:t>
            </a:r>
            <a:r>
              <a:rPr lang="en-US" dirty="0">
                <a:effectLst/>
              </a:rPr>
              <a:t>, </a:t>
            </a:r>
            <a:r>
              <a:rPr lang="en-US" dirty="0" err="1">
                <a:effectLst/>
              </a:rPr>
              <a:t>LangChain</a:t>
            </a:r>
            <a:r>
              <a:rPr lang="en-US" dirty="0">
                <a:effectLst/>
              </a:rPr>
              <a:t>, and </a:t>
            </a:r>
            <a:r>
              <a:rPr lang="en-US" dirty="0" err="1">
                <a:effectLst/>
              </a:rPr>
              <a:t>OpenAI’s</a:t>
            </a:r>
            <a:r>
              <a:rPr lang="en-US" dirty="0">
                <a:effectLst/>
              </a:rPr>
              <a:t> LLMs to create a full-stack system where each student’s journey is unique, persistent, and guided by an intelligent agent. The backend is organized as a Python module/package, while the frontend is a modern React + TypeScript app, ensuring a clean separation of concerns and scalability.</a:t>
            </a:r>
          </a:p>
        </p:txBody>
      </p:sp>
    </p:spTree>
    <p:extLst>
      <p:ext uri="{BB962C8B-B14F-4D97-AF65-F5344CB8AC3E}">
        <p14:creationId xmlns:p14="http://schemas.microsoft.com/office/powerpoint/2010/main" val="2983785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F10B-2454-4244-AD2B-F9310B6F2F22}"/>
              </a:ext>
            </a:extLst>
          </p:cNvPr>
          <p:cNvSpPr>
            <a:spLocks noGrp="1"/>
          </p:cNvSpPr>
          <p:nvPr>
            <p:ph type="title"/>
          </p:nvPr>
        </p:nvSpPr>
        <p:spPr/>
        <p:txBody>
          <a:bodyPr/>
          <a:lstStyle/>
          <a:p>
            <a:r>
              <a:rPr lang="en-US" b="1" dirty="0">
                <a:effectLst/>
              </a:rPr>
              <a:t>Solution Description</a:t>
            </a:r>
            <a:endParaRPr lang="en-US" dirty="0"/>
          </a:p>
        </p:txBody>
      </p:sp>
      <p:sp>
        <p:nvSpPr>
          <p:cNvPr id="3" name="Content Placeholder 2">
            <a:extLst>
              <a:ext uri="{FF2B5EF4-FFF2-40B4-BE49-F238E27FC236}">
                <a16:creationId xmlns:a16="http://schemas.microsoft.com/office/drawing/2014/main" id="{73EA6350-84A1-6E4F-8280-187C6052B85D}"/>
              </a:ext>
            </a:extLst>
          </p:cNvPr>
          <p:cNvSpPr>
            <a:spLocks noGrp="1"/>
          </p:cNvSpPr>
          <p:nvPr>
            <p:ph idx="1"/>
          </p:nvPr>
        </p:nvSpPr>
        <p:spPr/>
        <p:txBody>
          <a:bodyPr>
            <a:normAutofit fontScale="85000" lnSpcReduction="10000"/>
          </a:bodyPr>
          <a:lstStyle/>
          <a:p>
            <a:r>
              <a:rPr lang="en-US" b="1" dirty="0">
                <a:effectLst/>
              </a:rPr>
              <a:t>Backend (</a:t>
            </a:r>
            <a:r>
              <a:rPr lang="en-US" b="1" dirty="0" err="1">
                <a:effectLst/>
              </a:rPr>
              <a:t>FastAPI</a:t>
            </a:r>
            <a:r>
              <a:rPr lang="en-US" b="1" dirty="0">
                <a:effectLst/>
              </a:rPr>
              <a:t> + </a:t>
            </a:r>
            <a:r>
              <a:rPr lang="en-US" b="1" dirty="0" err="1">
                <a:effectLst/>
              </a:rPr>
              <a:t>LangChain</a:t>
            </a:r>
            <a:r>
              <a:rPr lang="en-US" b="1" dirty="0">
                <a:effectLst/>
              </a:rPr>
              <a:t>):</a:t>
            </a:r>
            <a:br>
              <a:rPr lang="en-US" dirty="0">
                <a:effectLst/>
              </a:rPr>
            </a:br>
            <a:r>
              <a:rPr lang="en-US" dirty="0">
                <a:effectLst/>
              </a:rPr>
              <a:t>The backend manages all data and agentic logic. Each student can create topics (with unique GUIDs), answer dynamically generated questions, and receive instant, LLM-evaluated feedback and learning tips. All progress, questions, and interactions are tracked per student/topic, and persisted for adaptive memory. The agent uses a robust system prompt to not only quiz but also encourage, explain, and adapt its teaching style based on the student’s responses. All secrets (API keys) are securely loaded from environment variables.</a:t>
            </a:r>
          </a:p>
          <a:p>
            <a:r>
              <a:rPr lang="en-US" b="1" dirty="0">
                <a:effectLst/>
              </a:rPr>
              <a:t>Frontend (React + TypeScript):</a:t>
            </a:r>
            <a:br>
              <a:rPr lang="en-US" dirty="0">
                <a:effectLst/>
              </a:rPr>
            </a:br>
            <a:r>
              <a:rPr lang="en-US" dirty="0">
                <a:effectLst/>
              </a:rPr>
              <a:t>The frontend provides a modern, responsive UI for topic management, study sessions, and feedback display. It interacts with the backend via RESTful API calls for all actions. The UI is designed for clarity and accessibility, with a sidebar for topics, a main study area, and clear sections for feedback, learning tips, and questions.</a:t>
            </a:r>
          </a:p>
        </p:txBody>
      </p:sp>
    </p:spTree>
    <p:extLst>
      <p:ext uri="{BB962C8B-B14F-4D97-AF65-F5344CB8AC3E}">
        <p14:creationId xmlns:p14="http://schemas.microsoft.com/office/powerpoint/2010/main" val="3779318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F630F-46D9-CC46-9662-CFB6713E4D05}"/>
              </a:ext>
            </a:extLst>
          </p:cNvPr>
          <p:cNvSpPr>
            <a:spLocks noGrp="1"/>
          </p:cNvSpPr>
          <p:nvPr>
            <p:ph type="title"/>
          </p:nvPr>
        </p:nvSpPr>
        <p:spPr/>
        <p:txBody>
          <a:bodyPr/>
          <a:lstStyle/>
          <a:p>
            <a:r>
              <a:rPr lang="en-US" b="1" dirty="0">
                <a:effectLst/>
              </a:rPr>
              <a:t>Results: Analysis of Weak and Strong Points</a:t>
            </a:r>
            <a:endParaRPr lang="en-US" dirty="0">
              <a:effectLst/>
            </a:endParaRPr>
          </a:p>
        </p:txBody>
      </p:sp>
      <p:sp>
        <p:nvSpPr>
          <p:cNvPr id="3" name="Content Placeholder 2">
            <a:extLst>
              <a:ext uri="{FF2B5EF4-FFF2-40B4-BE49-F238E27FC236}">
                <a16:creationId xmlns:a16="http://schemas.microsoft.com/office/drawing/2014/main" id="{36AD4CA4-EB99-DF46-8CCD-3AA03F189DB3}"/>
              </a:ext>
            </a:extLst>
          </p:cNvPr>
          <p:cNvSpPr>
            <a:spLocks noGrp="1"/>
          </p:cNvSpPr>
          <p:nvPr>
            <p:ph idx="1"/>
          </p:nvPr>
        </p:nvSpPr>
        <p:spPr/>
        <p:txBody>
          <a:bodyPr>
            <a:normAutofit fontScale="55000" lnSpcReduction="20000"/>
          </a:bodyPr>
          <a:lstStyle/>
          <a:p>
            <a:pPr marL="0" indent="0">
              <a:buNone/>
            </a:pPr>
            <a:r>
              <a:rPr lang="en-US" i="1" dirty="0">
                <a:effectLst/>
              </a:rPr>
              <a:t>Strong Points:</a:t>
            </a:r>
            <a:endParaRPr lang="en-US" dirty="0">
              <a:effectLst/>
            </a:endParaRPr>
          </a:p>
          <a:p>
            <a:r>
              <a:rPr lang="en-US" b="1" dirty="0">
                <a:effectLst/>
              </a:rPr>
              <a:t>Personalization:</a:t>
            </a:r>
            <a:r>
              <a:rPr lang="en-US" dirty="0">
                <a:effectLst/>
              </a:rPr>
              <a:t> Each student’s progress, questions, and feedback are tracked and adapted individually.</a:t>
            </a:r>
          </a:p>
          <a:p>
            <a:r>
              <a:rPr lang="en-US" b="1" dirty="0">
                <a:effectLst/>
              </a:rPr>
              <a:t>Agentic Interaction:</a:t>
            </a:r>
            <a:r>
              <a:rPr lang="en-US" dirty="0">
                <a:effectLst/>
              </a:rPr>
              <a:t> The agent provides not just questions, but also explanations, encouragement, and actionable tips, making the experience more engaging.</a:t>
            </a:r>
          </a:p>
          <a:p>
            <a:r>
              <a:rPr lang="en-US" b="1" dirty="0">
                <a:effectLst/>
              </a:rPr>
              <a:t>Robust LLM Integration:</a:t>
            </a:r>
            <a:r>
              <a:rPr lang="en-US" dirty="0">
                <a:effectLst/>
              </a:rPr>
              <a:t> Advanced parsing ensures that feedback and tips are extracted cleanly from varied LLM responses.</a:t>
            </a:r>
          </a:p>
          <a:p>
            <a:r>
              <a:rPr lang="en-US" b="1" dirty="0">
                <a:effectLst/>
              </a:rPr>
              <a:t>Modern UI/UX:</a:t>
            </a:r>
            <a:r>
              <a:rPr lang="en-US" dirty="0">
                <a:effectLst/>
              </a:rPr>
              <a:t> The frontend is intuitive, visually consistent, and responsive, supporting a smooth learning experience.</a:t>
            </a:r>
          </a:p>
          <a:p>
            <a:r>
              <a:rPr lang="en-US" b="1" dirty="0">
                <a:effectLst/>
              </a:rPr>
              <a:t>Extensibility:</a:t>
            </a:r>
            <a:r>
              <a:rPr lang="en-US" dirty="0">
                <a:effectLst/>
              </a:rPr>
              <a:t> The modular backend and API-driven frontend make it easy to add new features or integrate with other systems.</a:t>
            </a:r>
          </a:p>
          <a:p>
            <a:endParaRPr lang="en-US" i="1" dirty="0">
              <a:effectLst/>
            </a:endParaRPr>
          </a:p>
          <a:p>
            <a:pPr marL="0" indent="0">
              <a:buNone/>
            </a:pPr>
            <a:r>
              <a:rPr lang="en-US" i="1" dirty="0">
                <a:effectLst/>
              </a:rPr>
              <a:t>Weak Points:</a:t>
            </a:r>
            <a:endParaRPr lang="en-US" dirty="0">
              <a:effectLst/>
            </a:endParaRPr>
          </a:p>
          <a:p>
            <a:r>
              <a:rPr lang="en-US" b="1" dirty="0">
                <a:effectLst/>
              </a:rPr>
              <a:t>LLM Limitations:</a:t>
            </a:r>
            <a:r>
              <a:rPr lang="en-US" dirty="0">
                <a:effectLst/>
              </a:rPr>
              <a:t> The quality of feedback and tips depends on the LLM’s output, which can sometimes be inconsistent or verbose.</a:t>
            </a:r>
          </a:p>
          <a:p>
            <a:r>
              <a:rPr lang="en-US" b="1" dirty="0">
                <a:effectLst/>
              </a:rPr>
              <a:t>Resource Usage:</a:t>
            </a:r>
            <a:r>
              <a:rPr lang="en-US" dirty="0">
                <a:effectLst/>
              </a:rPr>
              <a:t> Running LLMs for every interaction can be costly and slow, especially at scale.</a:t>
            </a:r>
          </a:p>
          <a:p>
            <a:r>
              <a:rPr lang="en-US" b="1" dirty="0">
                <a:effectLst/>
              </a:rPr>
              <a:t>Data Storage:</a:t>
            </a:r>
            <a:r>
              <a:rPr lang="en-US" dirty="0">
                <a:effectLst/>
              </a:rPr>
              <a:t> Current persistence is file-based (JSON), which may not scale for large numbers of users or topics.</a:t>
            </a:r>
          </a:p>
          <a:p>
            <a:r>
              <a:rPr lang="en-US" b="1" dirty="0">
                <a:effectLst/>
              </a:rPr>
              <a:t>Competition:</a:t>
            </a:r>
            <a:r>
              <a:rPr lang="en-US" dirty="0">
                <a:effectLst/>
              </a:rPr>
              <a:t> Larger platforms may have more content, integrations, and user base, though they may lack this level of adaptivity.</a:t>
            </a:r>
          </a:p>
        </p:txBody>
      </p:sp>
    </p:spTree>
    <p:extLst>
      <p:ext uri="{BB962C8B-B14F-4D97-AF65-F5344CB8AC3E}">
        <p14:creationId xmlns:p14="http://schemas.microsoft.com/office/powerpoint/2010/main" val="1611637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F2C7B-4F9E-9248-8113-0C0A2D9D285A}"/>
              </a:ext>
            </a:extLst>
          </p:cNvPr>
          <p:cNvSpPr>
            <a:spLocks noGrp="1"/>
          </p:cNvSpPr>
          <p:nvPr>
            <p:ph type="title"/>
          </p:nvPr>
        </p:nvSpPr>
        <p:spPr/>
        <p:txBody>
          <a:bodyPr/>
          <a:lstStyle/>
          <a:p>
            <a:r>
              <a:rPr lang="en-US" b="1" dirty="0">
                <a:effectLst/>
              </a:rPr>
              <a:t>Conclusions</a:t>
            </a:r>
            <a:endParaRPr lang="en-US" dirty="0"/>
          </a:p>
        </p:txBody>
      </p:sp>
      <p:sp>
        <p:nvSpPr>
          <p:cNvPr id="3" name="Content Placeholder 2">
            <a:extLst>
              <a:ext uri="{FF2B5EF4-FFF2-40B4-BE49-F238E27FC236}">
                <a16:creationId xmlns:a16="http://schemas.microsoft.com/office/drawing/2014/main" id="{40B5567A-43AE-A846-A010-74E12364B272}"/>
              </a:ext>
            </a:extLst>
          </p:cNvPr>
          <p:cNvSpPr>
            <a:spLocks noGrp="1"/>
          </p:cNvSpPr>
          <p:nvPr>
            <p:ph idx="1"/>
          </p:nvPr>
        </p:nvSpPr>
        <p:spPr/>
        <p:txBody>
          <a:bodyPr anchor="ctr"/>
          <a:lstStyle/>
          <a:p>
            <a:pPr marL="0" indent="0">
              <a:buNone/>
            </a:pPr>
            <a:r>
              <a:rPr lang="en-US" dirty="0">
                <a:effectLst/>
              </a:rPr>
              <a:t>This project demonstrates the power and potential of combining LLMs with modern web technologies to create adaptive, agentic learning systems. While there are areas for improvement—such as optimizing LLM usage, scaling data storage, and further refining feedback extraction—the core architecture is robust and extensible. The system provides a strong foundation for future research and development in personalized education, and could be expanded with features like richer analytics, multi-agent collaboration, or integration with external content providers.</a:t>
            </a:r>
            <a:endParaRPr lang="en-US" dirty="0"/>
          </a:p>
        </p:txBody>
      </p:sp>
    </p:spTree>
    <p:extLst>
      <p:ext uri="{BB962C8B-B14F-4D97-AF65-F5344CB8AC3E}">
        <p14:creationId xmlns:p14="http://schemas.microsoft.com/office/powerpoint/2010/main" val="18902300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8</TotalTime>
  <Words>349</Words>
  <Application>Microsoft Macintosh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Mesh</vt:lpstr>
      <vt:lpstr>Interactive LEARNING SYSTEM</vt:lpstr>
      <vt:lpstr>Motivation</vt:lpstr>
      <vt:lpstr>INTRODUCTION</vt:lpstr>
      <vt:lpstr>Solution Description</vt:lpstr>
      <vt:lpstr>Results: Analysis of Weak and Strong Points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LEARNING SYSTEM</dc:title>
  <dc:creator>Office</dc:creator>
  <cp:lastModifiedBy>Office</cp:lastModifiedBy>
  <cp:revision>1</cp:revision>
  <dcterms:created xsi:type="dcterms:W3CDTF">2025-05-25T10:48:23Z</dcterms:created>
  <dcterms:modified xsi:type="dcterms:W3CDTF">2025-05-25T10:57:12Z</dcterms:modified>
</cp:coreProperties>
</file>