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322" r:id="rId3"/>
    <p:sldId id="258" r:id="rId4"/>
    <p:sldId id="323" r:id="rId5"/>
    <p:sldId id="324" r:id="rId6"/>
    <p:sldId id="326" r:id="rId7"/>
    <p:sldId id="327" r:id="rId8"/>
    <p:sldId id="328" r:id="rId9"/>
    <p:sldId id="32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6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17919-A980-4851-84D0-F99DA8A085F9}" type="doc">
      <dgm:prSet loTypeId="urn:microsoft.com/office/officeart/2005/8/layout/vProcess5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71540130-6029-4EE1-B185-6B2A2A5E5B1C}">
      <dgm:prSet phldrT="[텍스트]"/>
      <dgm:spPr/>
      <dgm:t>
        <a:bodyPr/>
        <a:lstStyle/>
        <a:p>
          <a:pPr latinLnBrk="1"/>
          <a:r>
            <a:rPr lang="en-US" altLang="ko-KR" dirty="0"/>
            <a:t> 1</a:t>
          </a:r>
          <a:r>
            <a:rPr lang="ko-KR" altLang="en-US" dirty="0"/>
            <a:t>단계 </a:t>
          </a:r>
          <a:r>
            <a:rPr lang="en-US" altLang="ko-KR" dirty="0"/>
            <a:t>-  </a:t>
          </a:r>
          <a:r>
            <a:rPr lang="ko-KR" altLang="en-US" dirty="0"/>
            <a:t>분자 수준 원인 규명 </a:t>
          </a:r>
          <a:r>
            <a:rPr lang="en-US" altLang="ko-KR" dirty="0"/>
            <a:t>(</a:t>
          </a:r>
          <a:r>
            <a:rPr lang="ko-KR" altLang="en-US" dirty="0"/>
            <a:t>세포 노화</a:t>
          </a:r>
          <a:r>
            <a:rPr lang="en-US" altLang="ko-KR" dirty="0"/>
            <a:t>·</a:t>
          </a:r>
          <a:r>
            <a:rPr lang="ko-KR" altLang="en-US" dirty="0"/>
            <a:t>유전자 분석</a:t>
          </a:r>
          <a:r>
            <a:rPr lang="en-US" altLang="ko-KR" dirty="0"/>
            <a:t>)</a:t>
          </a:r>
          <a:endParaRPr lang="ko-KR" altLang="en-US" dirty="0"/>
        </a:p>
      </dgm:t>
    </dgm:pt>
    <dgm:pt modelId="{0122DAB1-103E-40DF-BE72-FA473F901EBC}" type="parTrans" cxnId="{CB1CC0EB-D34E-4078-994A-E7ACA96F65DB}">
      <dgm:prSet/>
      <dgm:spPr/>
      <dgm:t>
        <a:bodyPr/>
        <a:lstStyle/>
        <a:p>
          <a:pPr latinLnBrk="1"/>
          <a:endParaRPr lang="ko-KR" altLang="en-US"/>
        </a:p>
      </dgm:t>
    </dgm:pt>
    <dgm:pt modelId="{7F7B5A3B-9A9C-4D24-9752-6BFE59C4D603}" type="sibTrans" cxnId="{CB1CC0EB-D34E-4078-994A-E7ACA96F65DB}">
      <dgm:prSet/>
      <dgm:spPr/>
      <dgm:t>
        <a:bodyPr/>
        <a:lstStyle/>
        <a:p>
          <a:pPr latinLnBrk="1"/>
          <a:endParaRPr lang="ko-KR" altLang="en-US"/>
        </a:p>
      </dgm:t>
    </dgm:pt>
    <dgm:pt modelId="{93837633-B3E2-4F5F-B40C-87DD97AF8A6C}">
      <dgm:prSet phldrT="[텍스트]"/>
      <dgm:spPr/>
      <dgm:t>
        <a:bodyPr/>
        <a:lstStyle/>
        <a:p>
          <a:pPr latinLnBrk="1"/>
          <a:r>
            <a:rPr lang="en-US" altLang="ko-KR" dirty="0"/>
            <a:t> 2</a:t>
          </a:r>
          <a:r>
            <a:rPr lang="ko-KR" altLang="en-US" dirty="0"/>
            <a:t>단계 </a:t>
          </a:r>
          <a:r>
            <a:rPr lang="en-US" altLang="ko-KR" dirty="0"/>
            <a:t>-  </a:t>
          </a:r>
          <a:r>
            <a:rPr lang="ko-KR" altLang="en-US" dirty="0"/>
            <a:t>약물</a:t>
          </a:r>
          <a:r>
            <a:rPr lang="en-US" altLang="ko-KR" dirty="0"/>
            <a:t>·</a:t>
          </a:r>
          <a:r>
            <a:rPr lang="ko-KR" altLang="en-US" dirty="0"/>
            <a:t>식이</a:t>
          </a:r>
          <a:r>
            <a:rPr lang="en-US" altLang="ko-KR" dirty="0"/>
            <a:t>·</a:t>
          </a:r>
          <a:r>
            <a:rPr lang="ko-KR" altLang="en-US" dirty="0"/>
            <a:t>운동 기반 조절 기술 개발</a:t>
          </a:r>
        </a:p>
      </dgm:t>
    </dgm:pt>
    <dgm:pt modelId="{52507F33-CC2D-40D0-8D36-60A183D2E888}" type="parTrans" cxnId="{68A011AE-000F-4E31-8BD0-36D71BE01EF2}">
      <dgm:prSet/>
      <dgm:spPr/>
      <dgm:t>
        <a:bodyPr/>
        <a:lstStyle/>
        <a:p>
          <a:pPr latinLnBrk="1"/>
          <a:endParaRPr lang="ko-KR" altLang="en-US"/>
        </a:p>
      </dgm:t>
    </dgm:pt>
    <dgm:pt modelId="{A6FBBD0A-2CD7-4974-939A-3D5FDD3DD35F}" type="sibTrans" cxnId="{68A011AE-000F-4E31-8BD0-36D71BE01EF2}">
      <dgm:prSet/>
      <dgm:spPr/>
      <dgm:t>
        <a:bodyPr/>
        <a:lstStyle/>
        <a:p>
          <a:pPr latinLnBrk="1"/>
          <a:endParaRPr lang="ko-KR" altLang="en-US"/>
        </a:p>
      </dgm:t>
    </dgm:pt>
    <dgm:pt modelId="{B3E8AFF4-EDDF-4A30-A5A5-627CF2B6F97E}">
      <dgm:prSet phldrT="[텍스트]"/>
      <dgm:spPr/>
      <dgm:t>
        <a:bodyPr/>
        <a:lstStyle/>
        <a:p>
          <a:pPr latinLnBrk="1"/>
          <a:r>
            <a:rPr lang="en-US" altLang="ko-KR" dirty="0"/>
            <a:t> 3</a:t>
          </a:r>
          <a:r>
            <a:rPr lang="ko-KR" altLang="en-US" dirty="0"/>
            <a:t>단계 </a:t>
          </a:r>
          <a:r>
            <a:rPr lang="en-US" altLang="ko-KR" dirty="0"/>
            <a:t>-  AI·</a:t>
          </a:r>
          <a:r>
            <a:rPr lang="ko-KR" altLang="en-US" dirty="0"/>
            <a:t>데이터 기반 맞춤형 예측 의료 </a:t>
          </a:r>
          <a:r>
            <a:rPr lang="en-US" altLang="ko-KR" dirty="0"/>
            <a:t>(Precision Aging)</a:t>
          </a:r>
          <a:endParaRPr lang="ko-KR" altLang="en-US" dirty="0"/>
        </a:p>
      </dgm:t>
    </dgm:pt>
    <dgm:pt modelId="{D8A9256C-82C0-41C3-9DA0-30FC4B420F83}" type="parTrans" cxnId="{31E768F8-1FE0-49FB-9CEB-9E4B16D37812}">
      <dgm:prSet/>
      <dgm:spPr/>
      <dgm:t>
        <a:bodyPr/>
        <a:lstStyle/>
        <a:p>
          <a:pPr latinLnBrk="1"/>
          <a:endParaRPr lang="ko-KR" altLang="en-US"/>
        </a:p>
      </dgm:t>
    </dgm:pt>
    <dgm:pt modelId="{67457F35-765D-40AB-BFCC-8AD5AB0893A4}" type="sibTrans" cxnId="{31E768F8-1FE0-49FB-9CEB-9E4B16D37812}">
      <dgm:prSet/>
      <dgm:spPr/>
      <dgm:t>
        <a:bodyPr/>
        <a:lstStyle/>
        <a:p>
          <a:pPr latinLnBrk="1"/>
          <a:endParaRPr lang="ko-KR" altLang="en-US" dirty="0"/>
        </a:p>
      </dgm:t>
    </dgm:pt>
    <dgm:pt modelId="{0B7C1097-76B7-492E-9A5C-864EDB8082AB}">
      <dgm:prSet phldrT="[텍스트]" phldr="0"/>
      <dgm:spPr/>
      <dgm:t>
        <a:bodyPr/>
        <a:lstStyle/>
        <a:p>
          <a:pPr latinLnBrk="1"/>
          <a:endParaRPr lang="ko-KR" altLang="en-US" dirty="0"/>
        </a:p>
      </dgm:t>
    </dgm:pt>
    <dgm:pt modelId="{CA88285C-D3B6-4789-B7C8-3EAD8FFAB6A1}" type="parTrans" cxnId="{C46DDF0E-E604-4DE2-81CB-0EF6D7EF0A62}">
      <dgm:prSet/>
      <dgm:spPr/>
      <dgm:t>
        <a:bodyPr/>
        <a:lstStyle/>
        <a:p>
          <a:pPr latinLnBrk="1"/>
          <a:endParaRPr lang="ko-KR" altLang="en-US"/>
        </a:p>
      </dgm:t>
    </dgm:pt>
    <dgm:pt modelId="{DBA37945-DBF9-48BD-BA0A-20929ADC020C}" type="sibTrans" cxnId="{C46DDF0E-E604-4DE2-81CB-0EF6D7EF0A62}">
      <dgm:prSet/>
      <dgm:spPr/>
      <dgm:t>
        <a:bodyPr/>
        <a:lstStyle/>
        <a:p>
          <a:pPr latinLnBrk="1"/>
          <a:endParaRPr lang="ko-KR" altLang="en-US"/>
        </a:p>
      </dgm:t>
    </dgm:pt>
    <dgm:pt modelId="{8AD11C9C-9625-4FA6-A0FC-F162A318DB78}" type="pres">
      <dgm:prSet presAssocID="{2A817919-A980-4851-84D0-F99DA8A085F9}" presName="outerComposite" presStyleCnt="0">
        <dgm:presLayoutVars>
          <dgm:chMax val="5"/>
          <dgm:dir/>
          <dgm:resizeHandles val="exact"/>
        </dgm:presLayoutVars>
      </dgm:prSet>
      <dgm:spPr/>
    </dgm:pt>
    <dgm:pt modelId="{12A52701-5F2C-4BAB-B8AA-C8E42A60F1F6}" type="pres">
      <dgm:prSet presAssocID="{2A817919-A980-4851-84D0-F99DA8A085F9}" presName="dummyMaxCanvas" presStyleCnt="0">
        <dgm:presLayoutVars/>
      </dgm:prSet>
      <dgm:spPr/>
    </dgm:pt>
    <dgm:pt modelId="{82A59486-36E7-4780-9C57-E11873D0164E}" type="pres">
      <dgm:prSet presAssocID="{2A817919-A980-4851-84D0-F99DA8A085F9}" presName="FourNodes_1" presStyleLbl="node1" presStyleIdx="0" presStyleCnt="4" custLinFactNeighborX="11" custLinFactNeighborY="-1163">
        <dgm:presLayoutVars>
          <dgm:bulletEnabled val="1"/>
        </dgm:presLayoutVars>
      </dgm:prSet>
      <dgm:spPr/>
    </dgm:pt>
    <dgm:pt modelId="{8DB653D1-771A-42B2-82CA-F5A0967A492A}" type="pres">
      <dgm:prSet presAssocID="{2A817919-A980-4851-84D0-F99DA8A085F9}" presName="FourNodes_2" presStyleLbl="node1" presStyleIdx="1" presStyleCnt="4" custLinFactNeighborX="-8553">
        <dgm:presLayoutVars>
          <dgm:bulletEnabled val="1"/>
        </dgm:presLayoutVars>
      </dgm:prSet>
      <dgm:spPr/>
    </dgm:pt>
    <dgm:pt modelId="{54A5CBD3-BE1C-434A-B380-587EE1A97F54}" type="pres">
      <dgm:prSet presAssocID="{2A817919-A980-4851-84D0-F99DA8A085F9}" presName="FourNodes_3" presStyleLbl="node1" presStyleIdx="2" presStyleCnt="4" custLinFactNeighborX="-16803">
        <dgm:presLayoutVars>
          <dgm:bulletEnabled val="1"/>
        </dgm:presLayoutVars>
      </dgm:prSet>
      <dgm:spPr/>
    </dgm:pt>
    <dgm:pt modelId="{7E629A7F-7719-46B9-9C8C-9CCC9C6DD40E}" type="pres">
      <dgm:prSet presAssocID="{2A817919-A980-4851-84D0-F99DA8A085F9}" presName="FourNodes_4" presStyleLbl="node1" presStyleIdx="3" presStyleCnt="4" custLinFactNeighborX="-24742">
        <dgm:presLayoutVars>
          <dgm:bulletEnabled val="1"/>
        </dgm:presLayoutVars>
      </dgm:prSet>
      <dgm:spPr/>
    </dgm:pt>
    <dgm:pt modelId="{6E2B8398-2445-4567-AAA6-4C421ACAB49E}" type="pres">
      <dgm:prSet presAssocID="{2A817919-A980-4851-84D0-F99DA8A085F9}" presName="FourConn_1-2" presStyleLbl="fgAccFollowNode1" presStyleIdx="0" presStyleCnt="3" custLinFactNeighborX="-28024">
        <dgm:presLayoutVars>
          <dgm:bulletEnabled val="1"/>
        </dgm:presLayoutVars>
      </dgm:prSet>
      <dgm:spPr/>
    </dgm:pt>
    <dgm:pt modelId="{1E3424ED-6B4C-469C-9D14-351F981B7816}" type="pres">
      <dgm:prSet presAssocID="{2A817919-A980-4851-84D0-F99DA8A085F9}" presName="FourConn_2-3" presStyleLbl="fgAccFollowNode1" presStyleIdx="1" presStyleCnt="3" custLinFactX="-90257" custLinFactNeighborX="-100000">
        <dgm:presLayoutVars>
          <dgm:bulletEnabled val="1"/>
        </dgm:presLayoutVars>
      </dgm:prSet>
      <dgm:spPr/>
    </dgm:pt>
    <dgm:pt modelId="{EE74EAD2-E802-4E13-A9B6-4BA472269ACD}" type="pres">
      <dgm:prSet presAssocID="{2A817919-A980-4851-84D0-F99DA8A085F9}" presName="FourConn_3-4" presStyleLbl="fgAccFollowNode1" presStyleIdx="2" presStyleCnt="3" custLinFactX="-142716" custLinFactNeighborX="-200000" custLinFactNeighborY="4251">
        <dgm:presLayoutVars>
          <dgm:bulletEnabled val="1"/>
        </dgm:presLayoutVars>
      </dgm:prSet>
      <dgm:spPr/>
    </dgm:pt>
    <dgm:pt modelId="{0E9E0B89-0BC2-4B93-9FE6-6C4289834268}" type="pres">
      <dgm:prSet presAssocID="{2A817919-A980-4851-84D0-F99DA8A085F9}" presName="FourNodes_1_text" presStyleLbl="node1" presStyleIdx="3" presStyleCnt="4">
        <dgm:presLayoutVars>
          <dgm:bulletEnabled val="1"/>
        </dgm:presLayoutVars>
      </dgm:prSet>
      <dgm:spPr/>
    </dgm:pt>
    <dgm:pt modelId="{C76FC60A-038B-42E8-86AF-92799691BF68}" type="pres">
      <dgm:prSet presAssocID="{2A817919-A980-4851-84D0-F99DA8A085F9}" presName="FourNodes_2_text" presStyleLbl="node1" presStyleIdx="3" presStyleCnt="4">
        <dgm:presLayoutVars>
          <dgm:bulletEnabled val="1"/>
        </dgm:presLayoutVars>
      </dgm:prSet>
      <dgm:spPr/>
    </dgm:pt>
    <dgm:pt modelId="{6EB64D2A-AEA0-48F3-B73D-F380E8A10097}" type="pres">
      <dgm:prSet presAssocID="{2A817919-A980-4851-84D0-F99DA8A085F9}" presName="FourNodes_3_text" presStyleLbl="node1" presStyleIdx="3" presStyleCnt="4">
        <dgm:presLayoutVars>
          <dgm:bulletEnabled val="1"/>
        </dgm:presLayoutVars>
      </dgm:prSet>
      <dgm:spPr/>
    </dgm:pt>
    <dgm:pt modelId="{D6B5F709-A83F-4281-8805-CFBB7DFE1582}" type="pres">
      <dgm:prSet presAssocID="{2A817919-A980-4851-84D0-F99DA8A085F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3078D08-900C-4B5E-B593-8FCB5025BC5D}" type="presOf" srcId="{0B7C1097-76B7-492E-9A5C-864EDB8082AB}" destId="{D6B5F709-A83F-4281-8805-CFBB7DFE1582}" srcOrd="1" destOrd="0" presId="urn:microsoft.com/office/officeart/2005/8/layout/vProcess5"/>
    <dgm:cxn modelId="{C46DDF0E-E604-4DE2-81CB-0EF6D7EF0A62}" srcId="{2A817919-A980-4851-84D0-F99DA8A085F9}" destId="{0B7C1097-76B7-492E-9A5C-864EDB8082AB}" srcOrd="3" destOrd="0" parTransId="{CA88285C-D3B6-4789-B7C8-3EAD8FFAB6A1}" sibTransId="{DBA37945-DBF9-48BD-BA0A-20929ADC020C}"/>
    <dgm:cxn modelId="{426AB034-A440-48A5-88CA-AB94D8756D75}" type="presOf" srcId="{B3E8AFF4-EDDF-4A30-A5A5-627CF2B6F97E}" destId="{6EB64D2A-AEA0-48F3-B73D-F380E8A10097}" srcOrd="1" destOrd="0" presId="urn:microsoft.com/office/officeart/2005/8/layout/vProcess5"/>
    <dgm:cxn modelId="{94A62260-E17F-41C7-B94C-51112CA3102C}" type="presOf" srcId="{A6FBBD0A-2CD7-4974-939A-3D5FDD3DD35F}" destId="{1E3424ED-6B4C-469C-9D14-351F981B7816}" srcOrd="0" destOrd="0" presId="urn:microsoft.com/office/officeart/2005/8/layout/vProcess5"/>
    <dgm:cxn modelId="{8BD42347-90A3-45B6-B025-E29F6712043F}" type="presOf" srcId="{0B7C1097-76B7-492E-9A5C-864EDB8082AB}" destId="{7E629A7F-7719-46B9-9C8C-9CCC9C6DD40E}" srcOrd="0" destOrd="0" presId="urn:microsoft.com/office/officeart/2005/8/layout/vProcess5"/>
    <dgm:cxn modelId="{BE4B1490-69C2-4B3F-BDCB-28E0E784BF9C}" type="presOf" srcId="{71540130-6029-4EE1-B185-6B2A2A5E5B1C}" destId="{0E9E0B89-0BC2-4B93-9FE6-6C4289834268}" srcOrd="1" destOrd="0" presId="urn:microsoft.com/office/officeart/2005/8/layout/vProcess5"/>
    <dgm:cxn modelId="{68A011AE-000F-4E31-8BD0-36D71BE01EF2}" srcId="{2A817919-A980-4851-84D0-F99DA8A085F9}" destId="{93837633-B3E2-4F5F-B40C-87DD97AF8A6C}" srcOrd="1" destOrd="0" parTransId="{52507F33-CC2D-40D0-8D36-60A183D2E888}" sibTransId="{A6FBBD0A-2CD7-4974-939A-3D5FDD3DD35F}"/>
    <dgm:cxn modelId="{84B456B2-601B-4D4F-9070-D1F17A66AEC7}" type="presOf" srcId="{71540130-6029-4EE1-B185-6B2A2A5E5B1C}" destId="{82A59486-36E7-4780-9C57-E11873D0164E}" srcOrd="0" destOrd="0" presId="urn:microsoft.com/office/officeart/2005/8/layout/vProcess5"/>
    <dgm:cxn modelId="{0179F2B4-511D-499D-8D50-CC23E614AF07}" type="presOf" srcId="{67457F35-765D-40AB-BFCC-8AD5AB0893A4}" destId="{EE74EAD2-E802-4E13-A9B6-4BA472269ACD}" srcOrd="0" destOrd="0" presId="urn:microsoft.com/office/officeart/2005/8/layout/vProcess5"/>
    <dgm:cxn modelId="{A6642EBE-D807-4750-ADD3-C0AAE92DC669}" type="presOf" srcId="{B3E8AFF4-EDDF-4A30-A5A5-627CF2B6F97E}" destId="{54A5CBD3-BE1C-434A-B380-587EE1A97F54}" srcOrd="0" destOrd="0" presId="urn:microsoft.com/office/officeart/2005/8/layout/vProcess5"/>
    <dgm:cxn modelId="{CE80D0C1-A336-4DBB-9864-ACD54FFAB84B}" type="presOf" srcId="{93837633-B3E2-4F5F-B40C-87DD97AF8A6C}" destId="{C76FC60A-038B-42E8-86AF-92799691BF68}" srcOrd="1" destOrd="0" presId="urn:microsoft.com/office/officeart/2005/8/layout/vProcess5"/>
    <dgm:cxn modelId="{DF60A8C6-4751-4939-A6B1-3FE6EC294CA2}" type="presOf" srcId="{93837633-B3E2-4F5F-B40C-87DD97AF8A6C}" destId="{8DB653D1-771A-42B2-82CA-F5A0967A492A}" srcOrd="0" destOrd="0" presId="urn:microsoft.com/office/officeart/2005/8/layout/vProcess5"/>
    <dgm:cxn modelId="{FC886DCD-479D-40F1-A95F-44403918E49A}" type="presOf" srcId="{2A817919-A980-4851-84D0-F99DA8A085F9}" destId="{8AD11C9C-9625-4FA6-A0FC-F162A318DB78}" srcOrd="0" destOrd="0" presId="urn:microsoft.com/office/officeart/2005/8/layout/vProcess5"/>
    <dgm:cxn modelId="{CB1CC0EB-D34E-4078-994A-E7ACA96F65DB}" srcId="{2A817919-A980-4851-84D0-F99DA8A085F9}" destId="{71540130-6029-4EE1-B185-6B2A2A5E5B1C}" srcOrd="0" destOrd="0" parTransId="{0122DAB1-103E-40DF-BE72-FA473F901EBC}" sibTransId="{7F7B5A3B-9A9C-4D24-9752-6BFE59C4D603}"/>
    <dgm:cxn modelId="{31E768F8-1FE0-49FB-9CEB-9E4B16D37812}" srcId="{2A817919-A980-4851-84D0-F99DA8A085F9}" destId="{B3E8AFF4-EDDF-4A30-A5A5-627CF2B6F97E}" srcOrd="2" destOrd="0" parTransId="{D8A9256C-82C0-41C3-9DA0-30FC4B420F83}" sibTransId="{67457F35-765D-40AB-BFCC-8AD5AB0893A4}"/>
    <dgm:cxn modelId="{3BBFD0FA-D601-4FD2-9079-9E820964E6EB}" type="presOf" srcId="{7F7B5A3B-9A9C-4D24-9752-6BFE59C4D603}" destId="{6E2B8398-2445-4567-AAA6-4C421ACAB49E}" srcOrd="0" destOrd="0" presId="urn:microsoft.com/office/officeart/2005/8/layout/vProcess5"/>
    <dgm:cxn modelId="{2BAC7557-DC05-4DE5-82DC-90D5F5A2CA05}" type="presParOf" srcId="{8AD11C9C-9625-4FA6-A0FC-F162A318DB78}" destId="{12A52701-5F2C-4BAB-B8AA-C8E42A60F1F6}" srcOrd="0" destOrd="0" presId="urn:microsoft.com/office/officeart/2005/8/layout/vProcess5"/>
    <dgm:cxn modelId="{6DF2C5E7-06F8-40F9-9661-55E739518BA0}" type="presParOf" srcId="{8AD11C9C-9625-4FA6-A0FC-F162A318DB78}" destId="{82A59486-36E7-4780-9C57-E11873D0164E}" srcOrd="1" destOrd="0" presId="urn:microsoft.com/office/officeart/2005/8/layout/vProcess5"/>
    <dgm:cxn modelId="{89C1DADE-6AD0-4C4E-B898-92C35D17BC10}" type="presParOf" srcId="{8AD11C9C-9625-4FA6-A0FC-F162A318DB78}" destId="{8DB653D1-771A-42B2-82CA-F5A0967A492A}" srcOrd="2" destOrd="0" presId="urn:microsoft.com/office/officeart/2005/8/layout/vProcess5"/>
    <dgm:cxn modelId="{646EBE84-B4DE-4402-BF3B-372229A548B8}" type="presParOf" srcId="{8AD11C9C-9625-4FA6-A0FC-F162A318DB78}" destId="{54A5CBD3-BE1C-434A-B380-587EE1A97F54}" srcOrd="3" destOrd="0" presId="urn:microsoft.com/office/officeart/2005/8/layout/vProcess5"/>
    <dgm:cxn modelId="{06DBE010-BE3F-40A7-8559-447DCF239412}" type="presParOf" srcId="{8AD11C9C-9625-4FA6-A0FC-F162A318DB78}" destId="{7E629A7F-7719-46B9-9C8C-9CCC9C6DD40E}" srcOrd="4" destOrd="0" presId="urn:microsoft.com/office/officeart/2005/8/layout/vProcess5"/>
    <dgm:cxn modelId="{7782D0E3-0CD5-4176-8CE0-60AFA324ABCA}" type="presParOf" srcId="{8AD11C9C-9625-4FA6-A0FC-F162A318DB78}" destId="{6E2B8398-2445-4567-AAA6-4C421ACAB49E}" srcOrd="5" destOrd="0" presId="urn:microsoft.com/office/officeart/2005/8/layout/vProcess5"/>
    <dgm:cxn modelId="{152EDE92-9A86-4AD9-80DC-8201A3AB20D8}" type="presParOf" srcId="{8AD11C9C-9625-4FA6-A0FC-F162A318DB78}" destId="{1E3424ED-6B4C-469C-9D14-351F981B7816}" srcOrd="6" destOrd="0" presId="urn:microsoft.com/office/officeart/2005/8/layout/vProcess5"/>
    <dgm:cxn modelId="{8B7A2B0E-6288-4AD7-A91A-E1765FF7B2EE}" type="presParOf" srcId="{8AD11C9C-9625-4FA6-A0FC-F162A318DB78}" destId="{EE74EAD2-E802-4E13-A9B6-4BA472269ACD}" srcOrd="7" destOrd="0" presId="urn:microsoft.com/office/officeart/2005/8/layout/vProcess5"/>
    <dgm:cxn modelId="{33B56953-1942-4B0F-962F-7E04140071D5}" type="presParOf" srcId="{8AD11C9C-9625-4FA6-A0FC-F162A318DB78}" destId="{0E9E0B89-0BC2-4B93-9FE6-6C4289834268}" srcOrd="8" destOrd="0" presId="urn:microsoft.com/office/officeart/2005/8/layout/vProcess5"/>
    <dgm:cxn modelId="{9C30D7B2-0A4B-4E54-944F-F3D8B2A48721}" type="presParOf" srcId="{8AD11C9C-9625-4FA6-A0FC-F162A318DB78}" destId="{C76FC60A-038B-42E8-86AF-92799691BF68}" srcOrd="9" destOrd="0" presId="urn:microsoft.com/office/officeart/2005/8/layout/vProcess5"/>
    <dgm:cxn modelId="{F02B92E4-059E-4040-9B3E-C7088D74F114}" type="presParOf" srcId="{8AD11C9C-9625-4FA6-A0FC-F162A318DB78}" destId="{6EB64D2A-AEA0-48F3-B73D-F380E8A10097}" srcOrd="10" destOrd="0" presId="urn:microsoft.com/office/officeart/2005/8/layout/vProcess5"/>
    <dgm:cxn modelId="{6DD8AFB2-12C4-44AB-B01A-66E9D7FD48CA}" type="presParOf" srcId="{8AD11C9C-9625-4FA6-A0FC-F162A318DB78}" destId="{D6B5F709-A83F-4281-8805-CFBB7DFE158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59486-36E7-4780-9C57-E11873D0164E}">
      <dsp:nvSpPr>
        <dsp:cNvPr id="0" name=""/>
        <dsp:cNvSpPr/>
      </dsp:nvSpPr>
      <dsp:spPr>
        <a:xfrm>
          <a:off x="1068" y="0"/>
          <a:ext cx="9712959" cy="766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 1</a:t>
          </a:r>
          <a:r>
            <a:rPr lang="ko-KR" altLang="en-US" sz="2400" kern="1200" dirty="0"/>
            <a:t>단계 </a:t>
          </a:r>
          <a:r>
            <a:rPr lang="en-US" altLang="ko-KR" sz="2400" kern="1200" dirty="0"/>
            <a:t>-  </a:t>
          </a:r>
          <a:r>
            <a:rPr lang="ko-KR" altLang="en-US" sz="2400" kern="1200" dirty="0"/>
            <a:t>분자 수준 원인 규명 </a:t>
          </a:r>
          <a:r>
            <a:rPr lang="en-US" altLang="ko-KR" sz="2400" kern="1200" dirty="0"/>
            <a:t>(</a:t>
          </a:r>
          <a:r>
            <a:rPr lang="ko-KR" altLang="en-US" sz="2400" kern="1200" dirty="0"/>
            <a:t>세포 노화</a:t>
          </a:r>
          <a:r>
            <a:rPr lang="en-US" altLang="ko-KR" sz="2400" kern="1200" dirty="0"/>
            <a:t>·</a:t>
          </a:r>
          <a:r>
            <a:rPr lang="ko-KR" altLang="en-US" sz="2400" kern="1200" dirty="0"/>
            <a:t>유전자 분석</a:t>
          </a:r>
          <a:r>
            <a:rPr lang="en-US" altLang="ko-KR" sz="2400" kern="1200" dirty="0"/>
            <a:t>)</a:t>
          </a:r>
          <a:endParaRPr lang="ko-KR" altLang="en-US" sz="2400" kern="1200" dirty="0"/>
        </a:p>
      </dsp:txBody>
      <dsp:txXfrm>
        <a:off x="23515" y="22447"/>
        <a:ext cx="8821198" cy="721501"/>
      </dsp:txXfrm>
    </dsp:sp>
    <dsp:sp modelId="{8DB653D1-771A-42B2-82CA-F5A0967A492A}">
      <dsp:nvSpPr>
        <dsp:cNvPr id="0" name=""/>
        <dsp:cNvSpPr/>
      </dsp:nvSpPr>
      <dsp:spPr>
        <a:xfrm>
          <a:off x="0" y="905740"/>
          <a:ext cx="9712959" cy="766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 2</a:t>
          </a:r>
          <a:r>
            <a:rPr lang="ko-KR" altLang="en-US" sz="2400" kern="1200" dirty="0"/>
            <a:t>단계 </a:t>
          </a:r>
          <a:r>
            <a:rPr lang="en-US" altLang="ko-KR" sz="2400" kern="1200" dirty="0"/>
            <a:t>-  </a:t>
          </a:r>
          <a:r>
            <a:rPr lang="ko-KR" altLang="en-US" sz="2400" kern="1200" dirty="0"/>
            <a:t>약물</a:t>
          </a:r>
          <a:r>
            <a:rPr lang="en-US" altLang="ko-KR" sz="2400" kern="1200" dirty="0"/>
            <a:t>·</a:t>
          </a:r>
          <a:r>
            <a:rPr lang="ko-KR" altLang="en-US" sz="2400" kern="1200" dirty="0"/>
            <a:t>식이</a:t>
          </a:r>
          <a:r>
            <a:rPr lang="en-US" altLang="ko-KR" sz="2400" kern="1200" dirty="0"/>
            <a:t>·</a:t>
          </a:r>
          <a:r>
            <a:rPr lang="ko-KR" altLang="en-US" sz="2400" kern="1200" dirty="0"/>
            <a:t>운동 기반 조절 기술 개발</a:t>
          </a:r>
        </a:p>
      </dsp:txBody>
      <dsp:txXfrm>
        <a:off x="22447" y="928187"/>
        <a:ext cx="8356448" cy="721501"/>
      </dsp:txXfrm>
    </dsp:sp>
    <dsp:sp modelId="{54A5CBD3-BE1C-434A-B380-587EE1A97F54}">
      <dsp:nvSpPr>
        <dsp:cNvPr id="0" name=""/>
        <dsp:cNvSpPr/>
      </dsp:nvSpPr>
      <dsp:spPr>
        <a:xfrm>
          <a:off x="0" y="1811480"/>
          <a:ext cx="9712959" cy="766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 3</a:t>
          </a:r>
          <a:r>
            <a:rPr lang="ko-KR" altLang="en-US" sz="2400" kern="1200" dirty="0"/>
            <a:t>단계 </a:t>
          </a:r>
          <a:r>
            <a:rPr lang="en-US" altLang="ko-KR" sz="2400" kern="1200" dirty="0"/>
            <a:t>-  AI·</a:t>
          </a:r>
          <a:r>
            <a:rPr lang="ko-KR" altLang="en-US" sz="2400" kern="1200" dirty="0"/>
            <a:t>데이터 기반 맞춤형 예측 의료 </a:t>
          </a:r>
          <a:r>
            <a:rPr lang="en-US" altLang="ko-KR" sz="2400" kern="1200" dirty="0"/>
            <a:t>(Precision Aging)</a:t>
          </a:r>
          <a:endParaRPr lang="ko-KR" altLang="en-US" sz="2400" kern="1200" dirty="0"/>
        </a:p>
      </dsp:txBody>
      <dsp:txXfrm>
        <a:off x="22447" y="1833927"/>
        <a:ext cx="8368589" cy="721501"/>
      </dsp:txXfrm>
    </dsp:sp>
    <dsp:sp modelId="{7E629A7F-7719-46B9-9C8C-9CCC9C6DD40E}">
      <dsp:nvSpPr>
        <dsp:cNvPr id="0" name=""/>
        <dsp:cNvSpPr/>
      </dsp:nvSpPr>
      <dsp:spPr>
        <a:xfrm>
          <a:off x="25059" y="2717220"/>
          <a:ext cx="9712959" cy="766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7506" y="2739667"/>
        <a:ext cx="8356448" cy="721501"/>
      </dsp:txXfrm>
    </dsp:sp>
    <dsp:sp modelId="{6E2B8398-2445-4567-AAA6-4C421ACAB49E}">
      <dsp:nvSpPr>
        <dsp:cNvPr id="0" name=""/>
        <dsp:cNvSpPr/>
      </dsp:nvSpPr>
      <dsp:spPr>
        <a:xfrm>
          <a:off x="9075199" y="586989"/>
          <a:ext cx="498157" cy="498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9187284" y="586989"/>
        <a:ext cx="273987" cy="374863"/>
      </dsp:txXfrm>
    </dsp:sp>
    <dsp:sp modelId="{1E3424ED-6B4C-469C-9D14-351F981B7816}">
      <dsp:nvSpPr>
        <dsp:cNvPr id="0" name=""/>
        <dsp:cNvSpPr/>
      </dsp:nvSpPr>
      <dsp:spPr>
        <a:xfrm>
          <a:off x="9080484" y="1492729"/>
          <a:ext cx="498157" cy="498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9192569" y="1492729"/>
        <a:ext cx="273987" cy="374863"/>
      </dsp:txXfrm>
    </dsp:sp>
    <dsp:sp modelId="{EE74EAD2-E802-4E13-A9B6-4BA472269ACD}">
      <dsp:nvSpPr>
        <dsp:cNvPr id="0" name=""/>
        <dsp:cNvSpPr/>
      </dsp:nvSpPr>
      <dsp:spPr>
        <a:xfrm>
          <a:off x="9122318" y="2419646"/>
          <a:ext cx="498157" cy="498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9234403" y="2419646"/>
        <a:ext cx="273987" cy="374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9E28B-9674-4A09-91B0-6A86E39A0396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32075-912D-462A-A14B-14CB6EB7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2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6BC4B-719E-C1BB-E288-14F574066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2DB1C-C9EA-10BF-AACE-32A794DF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5BB88-8C0D-F6B7-1886-898D3202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D4F11-18EE-2A01-8B47-F0FDDFC9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0F56E-B8A2-24C0-3D09-6F0210CE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CCCB2-7D7B-4848-DD70-E62D2915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5CB61-BB09-EBFB-3EBB-BB9F87EA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B77C0-E642-C431-A01F-49C1DE60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F1ECD-77F4-804E-3433-E1B03BCE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5B7ED-DC8E-D68C-47CD-E55C8B20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01C5D9-455F-5E7F-DFCB-42EB8DF49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34A1BC-1DED-82AD-C2C2-A73B4FC9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9084-6483-1917-109C-799AD541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6FDF0-A9E8-0CA8-226B-86572D55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EC6C-47EE-92F7-EABA-F84ADAD1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FB01-90E3-9099-D51B-7E3CCC94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75DBF-B497-BE4F-605E-B7547A35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CEEAF-7D03-C94F-96A9-4F61A7BA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4F508-903C-96B6-5B37-9F62FD18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5590F-A730-C417-E704-ED1CCD51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8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E37D-7004-E661-1F40-DBB15956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25955-E0DD-BB97-5CD1-1D4F2F44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76FAA-8B24-6ADF-25FA-368E1CDD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F616-0534-E293-784F-B201D139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2BF21-8AE3-5755-E615-A0B0099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51B69-D9F8-C981-123C-3B84825E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A1F9F-5604-6D15-1E3A-4318EF3A8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09A35-57D8-1369-27D2-5118DB94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7D2A6-A0EA-79B8-B237-B24C94ED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B1148-3600-7B16-AE76-195BAA74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FAAE8-3F98-23D3-9361-C874E761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8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414A-391F-6362-1ABA-18C4B7C2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A635D-F6EB-CA4D-D93C-4A7551A3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9AD72-74C2-DBBD-C717-7475B8E5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19A9CD-85EA-D9C7-B88D-D85C85660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0EC4D-4E43-33EA-78A2-0CED8D1EF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FAF327-BC32-FB65-3DF2-A355A9A7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5F4825-D039-4E5F-64E4-FC9A97AD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769910-95FC-5D5A-78D1-684D3C63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3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375DD-4AAC-C8AF-C14C-5A7D111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D59A72-1A62-6DE2-EA86-F0367D8F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3D5732-745A-5FFB-A3E7-EB8533D6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2A5267-02C8-B0B1-F0EC-56E7608F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4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556-7EB4-EA36-215B-8FD8A9C0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2E173-6826-31C0-190D-9F345A64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63901-4DE0-64CF-032A-B427EBE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B8E4E-7034-D54E-1965-46F05AA9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E70C-142D-EF3F-0B89-C9E8ADCD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D3551-38DD-300E-4523-BBE78B7C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B89C6-B31B-9622-9F2A-27D7FC79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506E8-2FBD-01AE-2E74-7E6E6505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9DA4D-60B9-7840-01D6-6DA36188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8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E5E92-371C-18B9-5768-46A9203E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348182-93A6-F6D0-B132-1CC1D8307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C1E44F-60D0-BD6E-DE55-348E3CA5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741F1-3A0A-48AB-5F87-13DEDB9C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14DE0-73DE-0C20-6020-A934909D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5865D-5118-34C3-7487-F4E3F42C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3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AEC0B6-19FE-855A-AEC5-698F20E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AF8FA-40A2-BD1D-CF2C-FC707BA8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181F0-3A40-5517-EBB0-6716844C7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1A5C-F54E-4853-914D-2E3D8066B2D3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4660-0514-393B-EC90-C000C3A08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7120F-9512-1DAB-EE0A-6C0394C96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5A31-9531-4C37-9EEA-1B59D8BC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5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ADDC8-56BC-53F4-2CBB-6A2E2ED3A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798A24B-A763-B333-21A0-B8009406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711A206-714B-9DCF-AAF4-23C63A21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81000"/>
            <a:ext cx="11362267" cy="6096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1F9F18A-727E-5B7A-A911-D9F280F42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279400"/>
            <a:ext cx="1888067" cy="999067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F41F0B8-A3EB-BD21-EE01-A974F809E6C7}"/>
              </a:ext>
            </a:extLst>
          </p:cNvPr>
          <p:cNvSpPr txBox="1"/>
          <p:nvPr/>
        </p:nvSpPr>
        <p:spPr>
          <a:xfrm>
            <a:off x="9330267" y="474134"/>
            <a:ext cx="1363133" cy="524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1500" spc="133" dirty="0" err="1">
                <a:solidFill>
                  <a:srgbClr val="FFFFFF"/>
                </a:solidFill>
                <a:ea typeface="Pretendard Medium"/>
              </a:rPr>
              <a:t>진로네컷</a:t>
            </a:r>
            <a:endParaRPr lang="ko-KR" altLang="en-US" sz="1500" spc="133" dirty="0">
              <a:solidFill>
                <a:srgbClr val="FFFFFF"/>
              </a:solidFill>
              <a:ea typeface="Pretendard Medium"/>
            </a:endParaRPr>
          </a:p>
          <a:p>
            <a:pPr lvl="0" algn="ctr">
              <a:lnSpc>
                <a:spcPct val="107899"/>
              </a:lnSpc>
            </a:pPr>
            <a:r>
              <a:rPr lang="ko-KR" altLang="en-US" sz="1500" spc="133" dirty="0">
                <a:solidFill>
                  <a:srgbClr val="FFFFFF"/>
                </a:solidFill>
                <a:ea typeface="Pretendard Medium"/>
              </a:rPr>
              <a:t>프로젝트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4976B98-FE5B-FE52-C469-E7D43C778BCE}"/>
              </a:ext>
            </a:extLst>
          </p:cNvPr>
          <p:cNvSpPr txBox="1"/>
          <p:nvPr/>
        </p:nvSpPr>
        <p:spPr>
          <a:xfrm>
            <a:off x="9237134" y="5122333"/>
            <a:ext cx="1261533" cy="795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4539"/>
              </a:lnSpc>
            </a:pPr>
            <a:r>
              <a:rPr lang="en-US" sz="2500" spc="67" dirty="0">
                <a:solidFill>
                  <a:srgbClr val="00074E"/>
                </a:solidFill>
                <a:latin typeface="Pretendard Medium"/>
              </a:rPr>
              <a:t>10407</a:t>
            </a:r>
          </a:p>
          <a:p>
            <a:pPr lvl="0" algn="l">
              <a:lnSpc>
                <a:spcPct val="114539"/>
              </a:lnSpc>
            </a:pPr>
            <a:r>
              <a:rPr lang="ko-KR" altLang="en-US" sz="2800" spc="67" dirty="0">
                <a:solidFill>
                  <a:srgbClr val="00074E"/>
                </a:solidFill>
                <a:ea typeface="Pretendard Medium"/>
              </a:rPr>
              <a:t>김현준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D9E3C32-45D8-CBDF-615F-054FA48B6FD3}"/>
              </a:ext>
            </a:extLst>
          </p:cNvPr>
          <p:cNvSpPr txBox="1"/>
          <p:nvPr/>
        </p:nvSpPr>
        <p:spPr>
          <a:xfrm>
            <a:off x="2172758" y="2531534"/>
            <a:ext cx="8771467" cy="1185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667" dirty="0">
                <a:solidFill>
                  <a:srgbClr val="00074E"/>
                </a:solidFill>
                <a:ea typeface="Pretendard SemiBold"/>
              </a:rPr>
              <a:t>노화</a:t>
            </a:r>
            <a:r>
              <a:rPr lang="en-US" sz="6667" dirty="0">
                <a:solidFill>
                  <a:srgbClr val="00074E"/>
                </a:solidFill>
                <a:latin typeface="Pretendard SemiBold"/>
              </a:rPr>
              <a:t> </a:t>
            </a:r>
            <a:r>
              <a:rPr lang="ko-KR" altLang="en-US" sz="6667" dirty="0">
                <a:solidFill>
                  <a:srgbClr val="00074E"/>
                </a:solidFill>
                <a:ea typeface="Pretendard SemiBold"/>
              </a:rPr>
              <a:t>연구의</a:t>
            </a:r>
            <a:r>
              <a:rPr lang="en-US" sz="6667" dirty="0">
                <a:solidFill>
                  <a:srgbClr val="00074E"/>
                </a:solidFill>
                <a:latin typeface="Pretendard SemiBold"/>
              </a:rPr>
              <a:t> </a:t>
            </a:r>
            <a:r>
              <a:rPr lang="ko-KR" altLang="en-US" sz="6667" dirty="0">
                <a:solidFill>
                  <a:srgbClr val="00074E"/>
                </a:solidFill>
                <a:ea typeface="Pretendard SemiBold"/>
              </a:rPr>
              <a:t>현재와</a:t>
            </a:r>
            <a:r>
              <a:rPr lang="en-US" sz="6667" dirty="0">
                <a:solidFill>
                  <a:srgbClr val="00074E"/>
                </a:solidFill>
                <a:latin typeface="Pretendard SemiBold"/>
              </a:rPr>
              <a:t> </a:t>
            </a:r>
            <a:r>
              <a:rPr lang="ko-KR" altLang="en-US" sz="6667" dirty="0">
                <a:solidFill>
                  <a:srgbClr val="00074E"/>
                </a:solidFill>
                <a:ea typeface="Pretendard SemiBold"/>
              </a:rPr>
              <a:t>미래</a:t>
            </a:r>
          </a:p>
        </p:txBody>
      </p:sp>
    </p:spTree>
    <p:extLst>
      <p:ext uri="{BB962C8B-B14F-4D97-AF65-F5344CB8AC3E}">
        <p14:creationId xmlns:p14="http://schemas.microsoft.com/office/powerpoint/2010/main" val="19445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81000"/>
            <a:ext cx="11590867" cy="61044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68867"/>
            <a:ext cx="59267" cy="32173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74733" y="1490133"/>
            <a:ext cx="6527800" cy="3454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228611" indent="-228611">
              <a:lnSpc>
                <a:spcPct val="12449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 err="1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초고령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사회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진입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→   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노화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관련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질환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급증</a:t>
            </a:r>
          </a:p>
          <a:p>
            <a:pPr marL="228611" indent="-228611">
              <a:lnSpc>
                <a:spcPct val="12449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평균수명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은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늘었지만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건강수명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은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정체</a:t>
            </a:r>
          </a:p>
          <a:p>
            <a:pPr marL="228611" indent="-228611">
              <a:lnSpc>
                <a:spcPct val="124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WHO, ‘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노화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(Aging)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’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질병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코드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(ICD-11)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 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포함</a:t>
            </a:r>
          </a:p>
          <a:p>
            <a:pPr marL="228611" indent="-228611">
              <a:lnSpc>
                <a:spcPct val="12449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노화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는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숙명이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아니라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과학적으로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이해하고</a:t>
            </a:r>
            <a:r>
              <a:rPr 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조절  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할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수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있는</a:t>
            </a:r>
            <a:r>
              <a:rPr 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과제</a:t>
            </a:r>
          </a:p>
          <a:p>
            <a:pPr lvl="1" algn="l">
              <a:lnSpc>
                <a:spcPct val="124499"/>
              </a:lnSpc>
            </a:pPr>
            <a:endParaRPr lang="ko-KR" altLang="en-US" sz="2600" dirty="0">
              <a:solidFill>
                <a:srgbClr val="000000"/>
              </a:solidFill>
              <a:ea typeface="Pretendard SemiBold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3" y="1625600"/>
            <a:ext cx="4368800" cy="279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3344334" y="-2091267"/>
            <a:ext cx="702733" cy="57827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533" y="5147734"/>
            <a:ext cx="7797800" cy="8551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39333" y="524934"/>
            <a:ext cx="10854267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3400" dirty="0">
                <a:solidFill>
                  <a:srgbClr val="000000"/>
                </a:solidFill>
                <a:latin typeface="Pretendard Bold"/>
              </a:rPr>
              <a:t> </a:t>
            </a: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주제</a:t>
            </a:r>
            <a:r>
              <a:rPr 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소개</a:t>
            </a:r>
            <a:r>
              <a:rPr 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&amp; </a:t>
            </a: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연구의</a:t>
            </a:r>
            <a:r>
              <a:rPr 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필요성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79134" y="5342467"/>
            <a:ext cx="7255933" cy="499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altLang="en-US" sz="2800" dirty="0">
                <a:solidFill>
                  <a:srgbClr val="000000"/>
                </a:solidFill>
                <a:ea typeface="Pretendard Medium"/>
              </a:rPr>
              <a:t>탐구</a:t>
            </a:r>
            <a:r>
              <a:rPr lang="en-US" sz="2800" dirty="0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Pretendard Medium"/>
              </a:rPr>
              <a:t>목표</a:t>
            </a:r>
            <a:r>
              <a:rPr lang="en-US" sz="2800" dirty="0">
                <a:solidFill>
                  <a:srgbClr val="000000"/>
                </a:solidFill>
                <a:latin typeface="Pretendard Medium"/>
              </a:rPr>
              <a:t> :  </a:t>
            </a:r>
            <a:r>
              <a:rPr lang="ko-KR" alt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노화의</a:t>
            </a:r>
            <a:r>
              <a:rPr 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원리와</a:t>
            </a:r>
            <a:r>
              <a:rPr 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치료</a:t>
            </a:r>
            <a:r>
              <a:rPr 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가능성</a:t>
            </a:r>
            <a:r>
              <a:rPr 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3200" b="1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탐구</a:t>
            </a:r>
            <a:endParaRPr lang="ko-KR" altLang="en-US" sz="2800" b="1" dirty="0">
              <a:solidFill>
                <a:srgbClr val="00000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0467" y="448733"/>
            <a:ext cx="609600" cy="694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934">
                <a:solidFill>
                  <a:srgbClr val="000000"/>
                </a:solidFill>
                <a:ea typeface="Noto Sans CJK KR Regular"/>
              </a:rPr>
              <a:t>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81000"/>
            <a:ext cx="11590867" cy="61044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68867"/>
            <a:ext cx="59267" cy="3217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945877" y="-1692811"/>
            <a:ext cx="702733" cy="49858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533" y="5596105"/>
            <a:ext cx="7797800" cy="76855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48841" y="524934"/>
            <a:ext cx="4071026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노화의</a:t>
            </a:r>
            <a:r>
              <a:rPr 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과학적</a:t>
            </a:r>
            <a:r>
              <a:rPr 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원리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04428" y="5722751"/>
            <a:ext cx="7056696" cy="499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ko-KR" altLang="en-US" sz="2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결과 </a:t>
            </a:r>
            <a:r>
              <a:rPr lang="en-US" altLang="ko-KR" sz="2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32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생리적 기능 저하</a:t>
            </a:r>
            <a:r>
              <a:rPr lang="en-US" altLang="ko-KR" sz="32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32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질병 위험 증가</a:t>
            </a:r>
            <a:endParaRPr lang="ko-KR" altLang="en-US" sz="2800" b="1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06400"/>
            <a:ext cx="668867" cy="770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4334">
                <a:solidFill>
                  <a:srgbClr val="000000"/>
                </a:solidFill>
                <a:ea typeface="Noto Sans CJK KR Regular"/>
              </a:rPr>
              <a:t>❷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8F8BDB-453B-E49E-064C-FAE01DC32F04}"/>
              </a:ext>
            </a:extLst>
          </p:cNvPr>
          <p:cNvGrpSpPr/>
          <p:nvPr/>
        </p:nvGrpSpPr>
        <p:grpSpPr>
          <a:xfrm>
            <a:off x="1326684" y="1367366"/>
            <a:ext cx="9636387" cy="3994199"/>
            <a:chOff x="840154" y="1317919"/>
            <a:chExt cx="10308374" cy="424381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4F6ADA3-C16D-77A7-51E8-46835A7F3BBA}"/>
                </a:ext>
              </a:extLst>
            </p:cNvPr>
            <p:cNvGrpSpPr/>
            <p:nvPr/>
          </p:nvGrpSpPr>
          <p:grpSpPr>
            <a:xfrm>
              <a:off x="840154" y="1317919"/>
              <a:ext cx="10308374" cy="4243818"/>
              <a:chOff x="946528" y="1545254"/>
              <a:chExt cx="10308374" cy="474339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EA93431-D2E0-A81D-23BC-7075F938D1E2}"/>
                  </a:ext>
                </a:extLst>
              </p:cNvPr>
              <p:cNvSpPr/>
              <p:nvPr/>
            </p:nvSpPr>
            <p:spPr>
              <a:xfrm>
                <a:off x="946528" y="1545254"/>
                <a:ext cx="5091726" cy="2320927"/>
              </a:xfrm>
              <a:prstGeom prst="roundRect">
                <a:avLst>
                  <a:gd name="adj" fmla="val 12588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67A0A0E-0B08-0189-3AD3-DF7AAE61704A}"/>
                  </a:ext>
                </a:extLst>
              </p:cNvPr>
              <p:cNvSpPr/>
              <p:nvPr/>
            </p:nvSpPr>
            <p:spPr>
              <a:xfrm>
                <a:off x="6146916" y="1545254"/>
                <a:ext cx="5107986" cy="2320927"/>
              </a:xfrm>
              <a:prstGeom prst="roundRect">
                <a:avLst>
                  <a:gd name="adj" fmla="val 12588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AE47CD7-C49E-FD60-0A61-A9A70DF43AC4}"/>
                  </a:ext>
                </a:extLst>
              </p:cNvPr>
              <p:cNvSpPr/>
              <p:nvPr/>
            </p:nvSpPr>
            <p:spPr>
              <a:xfrm>
                <a:off x="946528" y="3967723"/>
                <a:ext cx="5091726" cy="2320927"/>
              </a:xfrm>
              <a:prstGeom prst="roundRect">
                <a:avLst>
                  <a:gd name="adj" fmla="val 1258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0C8F8AC-72B5-172A-4624-48CD8AB37F38}"/>
                  </a:ext>
                </a:extLst>
              </p:cNvPr>
              <p:cNvSpPr/>
              <p:nvPr/>
            </p:nvSpPr>
            <p:spPr>
              <a:xfrm>
                <a:off x="6146916" y="3967723"/>
                <a:ext cx="5107986" cy="2320927"/>
              </a:xfrm>
              <a:prstGeom prst="roundRect">
                <a:avLst>
                  <a:gd name="adj" fmla="val 12588"/>
                </a:avLst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2" name="Block Arc 33">
              <a:extLst>
                <a:ext uri="{FF2B5EF4-FFF2-40B4-BE49-F238E27FC236}">
                  <a16:creationId xmlns:a16="http://schemas.microsoft.com/office/drawing/2014/main" id="{693E05C1-9252-8287-A647-06082273A0E1}"/>
                </a:ext>
              </a:extLst>
            </p:cNvPr>
            <p:cNvSpPr/>
            <p:nvPr/>
          </p:nvSpPr>
          <p:spPr>
            <a:xfrm rot="5400000">
              <a:off x="4132865" y="1601310"/>
              <a:ext cx="3709895" cy="3709895"/>
            </a:xfrm>
            <a:prstGeom prst="blockArc">
              <a:avLst>
                <a:gd name="adj1" fmla="val 16229915"/>
                <a:gd name="adj2" fmla="val 21506646"/>
                <a:gd name="adj3" fmla="val 1547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Block Arc 34">
              <a:extLst>
                <a:ext uri="{FF2B5EF4-FFF2-40B4-BE49-F238E27FC236}">
                  <a16:creationId xmlns:a16="http://schemas.microsoft.com/office/drawing/2014/main" id="{60286F79-262F-C293-50DD-D8DF8B00C805}"/>
                </a:ext>
              </a:extLst>
            </p:cNvPr>
            <p:cNvSpPr/>
            <p:nvPr/>
          </p:nvSpPr>
          <p:spPr>
            <a:xfrm>
              <a:off x="4132865" y="1583725"/>
              <a:ext cx="3709895" cy="3709895"/>
            </a:xfrm>
            <a:prstGeom prst="blockArc">
              <a:avLst>
                <a:gd name="adj1" fmla="val 16267252"/>
                <a:gd name="adj2" fmla="val 21557561"/>
                <a:gd name="adj3" fmla="val 152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Block Arc 35">
              <a:extLst>
                <a:ext uri="{FF2B5EF4-FFF2-40B4-BE49-F238E27FC236}">
                  <a16:creationId xmlns:a16="http://schemas.microsoft.com/office/drawing/2014/main" id="{297F4E8C-0208-52C2-9EC2-E2E8D7F671CC}"/>
                </a:ext>
              </a:extLst>
            </p:cNvPr>
            <p:cNvSpPr/>
            <p:nvPr/>
          </p:nvSpPr>
          <p:spPr>
            <a:xfrm rot="10800000">
              <a:off x="4132865" y="1601309"/>
              <a:ext cx="3709895" cy="3709895"/>
            </a:xfrm>
            <a:prstGeom prst="blockArc">
              <a:avLst>
                <a:gd name="adj1" fmla="val 16302188"/>
                <a:gd name="adj2" fmla="val 21556929"/>
                <a:gd name="adj3" fmla="val 1574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5" name="Block Arc 36">
              <a:extLst>
                <a:ext uri="{FF2B5EF4-FFF2-40B4-BE49-F238E27FC236}">
                  <a16:creationId xmlns:a16="http://schemas.microsoft.com/office/drawing/2014/main" id="{E4580735-80A7-4DBD-FAF2-BA04C71665DF}"/>
                </a:ext>
              </a:extLst>
            </p:cNvPr>
            <p:cNvSpPr/>
            <p:nvPr/>
          </p:nvSpPr>
          <p:spPr>
            <a:xfrm rot="16200000">
              <a:off x="4132865" y="1583726"/>
              <a:ext cx="3709895" cy="3709895"/>
            </a:xfrm>
            <a:prstGeom prst="blockArc">
              <a:avLst>
                <a:gd name="adj1" fmla="val 16302188"/>
                <a:gd name="adj2" fmla="val 21530925"/>
                <a:gd name="adj3" fmla="val 1599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37">
              <a:extLst>
                <a:ext uri="{FF2B5EF4-FFF2-40B4-BE49-F238E27FC236}">
                  <a16:creationId xmlns:a16="http://schemas.microsoft.com/office/drawing/2014/main" id="{4056397F-9FE5-B378-E459-7DF02029305D}"/>
                </a:ext>
              </a:extLst>
            </p:cNvPr>
            <p:cNvGrpSpPr/>
            <p:nvPr/>
          </p:nvGrpSpPr>
          <p:grpSpPr>
            <a:xfrm>
              <a:off x="4385337" y="1832735"/>
              <a:ext cx="3218009" cy="3200946"/>
              <a:chOff x="2958282" y="2168932"/>
              <a:chExt cx="3218009" cy="320094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F92B6F-44D8-A818-A741-3B2603A0A1E1}"/>
                  </a:ext>
                </a:extLst>
              </p:cNvPr>
              <p:cNvSpPr txBox="1"/>
              <p:nvPr/>
            </p:nvSpPr>
            <p:spPr>
              <a:xfrm rot="2979303">
                <a:off x="3821466" y="2401399"/>
                <a:ext cx="2300361" cy="183542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348932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DNA </a:t>
                </a:r>
                <a:r>
                  <a:rPr lang="ko-KR" altLang="en-US" sz="1600" b="1" dirty="0">
                    <a:solidFill>
                      <a:schemeClr val="bg1"/>
                    </a:solidFill>
                  </a:rPr>
                  <a:t>손상 축적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23DD09-BB78-7821-3BC1-880C189DDA1B}"/>
                  </a:ext>
                </a:extLst>
              </p:cNvPr>
              <p:cNvSpPr txBox="1"/>
              <p:nvPr/>
            </p:nvSpPr>
            <p:spPr>
              <a:xfrm rot="18900000">
                <a:off x="2958282" y="2437888"/>
                <a:ext cx="2300361" cy="183542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348932"/>
                  </a:avLst>
                </a:prstTxWarp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</a:rPr>
                  <a:t>세포 노화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11A681-F430-E855-A534-7F5C2DBB6431}"/>
                  </a:ext>
                </a:extLst>
              </p:cNvPr>
              <p:cNvSpPr txBox="1"/>
              <p:nvPr/>
            </p:nvSpPr>
            <p:spPr>
              <a:xfrm rot="13500000">
                <a:off x="2958282" y="3301984"/>
                <a:ext cx="2300361" cy="183542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348932"/>
                  </a:avLst>
                </a:prstTxWarp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</a:rPr>
                  <a:t>미토콘드리아 기능 저하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A6D467-FC3E-712F-D41C-B0E8A27C69CB}"/>
                  </a:ext>
                </a:extLst>
              </p:cNvPr>
              <p:cNvSpPr txBox="1"/>
              <p:nvPr/>
            </p:nvSpPr>
            <p:spPr>
              <a:xfrm rot="8100000">
                <a:off x="3875930" y="3274102"/>
                <a:ext cx="2300361" cy="183542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348932"/>
                  </a:avLst>
                </a:prstTxWarp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</a:rPr>
                  <a:t>면역 기능 약화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78BDADE-C84B-4785-815A-244D477F5DE9}"/>
                </a:ext>
              </a:extLst>
            </p:cNvPr>
            <p:cNvSpPr/>
            <p:nvPr/>
          </p:nvSpPr>
          <p:spPr>
            <a:xfrm>
              <a:off x="4706172" y="2140001"/>
              <a:ext cx="2596900" cy="2596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68213E-F322-9962-5F10-F67CDF36A76E}"/>
                </a:ext>
              </a:extLst>
            </p:cNvPr>
            <p:cNvSpPr txBox="1"/>
            <p:nvPr/>
          </p:nvSpPr>
          <p:spPr>
            <a:xfrm>
              <a:off x="1062027" y="1931805"/>
              <a:ext cx="3169475" cy="88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분열 한계</a:t>
              </a:r>
              <a:r>
                <a:rPr lang="en-US" altLang="ko-KR" sz="2400" b="1" dirty="0"/>
                <a:t>, </a:t>
              </a:r>
            </a:p>
            <a:p>
              <a:r>
                <a:rPr lang="ko-KR" altLang="en-US" sz="2400" b="1" dirty="0" err="1"/>
                <a:t>텔로미어</a:t>
              </a:r>
              <a:r>
                <a:rPr lang="ko-KR" altLang="en-US" sz="2400" b="1" dirty="0"/>
                <a:t> 단축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6F3CE4-040F-1026-E597-77E3600B8D07}"/>
                </a:ext>
              </a:extLst>
            </p:cNvPr>
            <p:cNvSpPr txBox="1"/>
            <p:nvPr/>
          </p:nvSpPr>
          <p:spPr>
            <a:xfrm>
              <a:off x="1003876" y="4320221"/>
              <a:ext cx="3396964" cy="88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에너지 감소</a:t>
              </a:r>
              <a:r>
                <a:rPr lang="en-US" altLang="ko-KR" sz="2400" b="1" dirty="0"/>
                <a:t>, </a:t>
              </a:r>
            </a:p>
            <a:p>
              <a:r>
                <a:rPr lang="ko-KR" altLang="en-US" sz="2400" b="1" dirty="0"/>
                <a:t>활성산소 증가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75E352-E055-CB5D-6CFB-0385523FE96B}"/>
                </a:ext>
              </a:extLst>
            </p:cNvPr>
            <p:cNvSpPr txBox="1"/>
            <p:nvPr/>
          </p:nvSpPr>
          <p:spPr>
            <a:xfrm>
              <a:off x="6939922" y="2051770"/>
              <a:ext cx="4075256" cy="88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/>
                <a:t>복구 기능 저하 </a:t>
              </a:r>
              <a:endParaRPr lang="en-US" altLang="ko-KR" sz="2400" b="1" dirty="0"/>
            </a:p>
            <a:p>
              <a:pPr algn="r"/>
              <a:r>
                <a:rPr lang="ko-KR" altLang="en-US" sz="2400" b="1" dirty="0"/>
                <a:t>→ 변이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D06F7B-D545-4E80-FBFD-681040DD0837}"/>
                </a:ext>
              </a:extLst>
            </p:cNvPr>
            <p:cNvSpPr txBox="1"/>
            <p:nvPr/>
          </p:nvSpPr>
          <p:spPr>
            <a:xfrm>
              <a:off x="7246211" y="4395224"/>
              <a:ext cx="3740898" cy="88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/>
                <a:t>감염</a:t>
              </a:r>
              <a:r>
                <a:rPr lang="en-US" altLang="ko-KR" sz="2400" b="1" dirty="0"/>
                <a:t>·</a:t>
              </a:r>
              <a:r>
                <a:rPr lang="ko-KR" altLang="en-US" sz="2400" b="1" dirty="0"/>
                <a:t>암 등 </a:t>
              </a:r>
              <a:endParaRPr lang="en-US" altLang="ko-KR" sz="2400" b="1" dirty="0"/>
            </a:p>
            <a:p>
              <a:pPr algn="r"/>
              <a:r>
                <a:rPr lang="ko-KR" altLang="en-US" sz="2400" b="1" dirty="0"/>
                <a:t>질환 취약성 상승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A5CDD94-3C44-7EB5-4968-725A1888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143" y="2180236"/>
              <a:ext cx="2526085" cy="2529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C7263-20C6-F5C2-E2FE-652D3BD2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75888A8-95D1-96E7-8888-1A0C36C1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151ADB2-81FB-53E7-737A-C33D76CA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2" y="304801"/>
            <a:ext cx="11590867" cy="61044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B0C5EDD-8946-E509-AF25-10EE42EBF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68867"/>
            <a:ext cx="59267" cy="321733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7A4105A-B9B8-C6BB-3945-F6752F725EBD}"/>
              </a:ext>
            </a:extLst>
          </p:cNvPr>
          <p:cNvSpPr txBox="1"/>
          <p:nvPr/>
        </p:nvSpPr>
        <p:spPr>
          <a:xfrm>
            <a:off x="3507722" y="1276308"/>
            <a:ext cx="3642112" cy="87350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>
              <a:lnSpc>
                <a:spcPct val="124499"/>
              </a:lnSpc>
              <a:buClr>
                <a:srgbClr val="000000"/>
              </a:buClr>
            </a:pPr>
            <a:endParaRPr lang="ko-KR" altLang="en-US" sz="2600" dirty="0">
              <a:solidFill>
                <a:srgbClr val="000000"/>
              </a:solidFill>
              <a:ea typeface="Pretendard SemiBold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CB8C698-0C29-CF81-4A8D-299CE88E5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332985" y="-2139186"/>
            <a:ext cx="702733" cy="587856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FC24D6A6-D64C-28DD-1C4A-E82E0C40C306}"/>
              </a:ext>
            </a:extLst>
          </p:cNvPr>
          <p:cNvSpPr txBox="1"/>
          <p:nvPr/>
        </p:nvSpPr>
        <p:spPr>
          <a:xfrm>
            <a:off x="1556069" y="524934"/>
            <a:ext cx="5593765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 </a:t>
            </a:r>
            <a:r>
              <a:rPr lang="ko-KR" altLang="en-US" sz="36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노화 메커니즘 주요 연구</a:t>
            </a:r>
            <a:endParaRPr lang="ko-KR" altLang="en-US" sz="3400" dirty="0">
              <a:solidFill>
                <a:srgbClr val="000000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A63897B-5853-8F85-E6D4-84E0BD50D8E4}"/>
              </a:ext>
            </a:extLst>
          </p:cNvPr>
          <p:cNvSpPr txBox="1"/>
          <p:nvPr/>
        </p:nvSpPr>
        <p:spPr>
          <a:xfrm>
            <a:off x="2379134" y="5342467"/>
            <a:ext cx="7255933" cy="499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endParaRPr lang="ko-KR" altLang="en-US" sz="2800" b="1" dirty="0">
              <a:solidFill>
                <a:srgbClr val="000000"/>
              </a:solidFill>
              <a:ea typeface="Pretendard Medium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9E7B5679-6F0E-EB36-2AC2-E501C0A6D14D}"/>
              </a:ext>
            </a:extLst>
          </p:cNvPr>
          <p:cNvSpPr txBox="1"/>
          <p:nvPr/>
        </p:nvSpPr>
        <p:spPr>
          <a:xfrm>
            <a:off x="957047" y="400093"/>
            <a:ext cx="488949" cy="602124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4334" dirty="0">
                <a:solidFill>
                  <a:srgbClr val="000000"/>
                </a:solidFill>
                <a:ea typeface="Noto Sans CJK KR Regular"/>
              </a:rPr>
              <a:t>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23EF7-ED36-E04A-EAA3-0D86E580D6D8}"/>
              </a:ext>
            </a:extLst>
          </p:cNvPr>
          <p:cNvSpPr/>
          <p:nvPr/>
        </p:nvSpPr>
        <p:spPr>
          <a:xfrm>
            <a:off x="1193029" y="1825765"/>
            <a:ext cx="9757458" cy="38921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26BA0-D476-11E8-1BE7-0D45DBDFD7C9}"/>
              </a:ext>
            </a:extLst>
          </p:cNvPr>
          <p:cNvSpPr txBox="1"/>
          <p:nvPr/>
        </p:nvSpPr>
        <p:spPr>
          <a:xfrm>
            <a:off x="1480225" y="1989708"/>
            <a:ext cx="9757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유전자 연구</a:t>
            </a:r>
            <a:r>
              <a:rPr lang="en-US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FOXO3, SIRT1, </a:t>
            </a:r>
            <a:r>
              <a:rPr lang="ko-KR" altLang="ko-KR" sz="27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mTOR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→ 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수명 조절 유전자</a:t>
            </a:r>
          </a:p>
          <a:p>
            <a:pPr lv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ko-KR" sz="2700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후성유전학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DNA 메틸화로 ‘생물학적 나이’ 측정 가능</a:t>
            </a:r>
          </a:p>
          <a:p>
            <a:pPr lv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대사 연구</a:t>
            </a:r>
            <a:r>
              <a:rPr lang="en-US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  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단식·운동이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세포 노화 억제</a:t>
            </a:r>
          </a:p>
          <a:p>
            <a:pPr lv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세포 노화 억제 연구</a:t>
            </a:r>
            <a:r>
              <a:rPr lang="en-US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노화세포(</a:t>
            </a:r>
            <a:r>
              <a:rPr lang="ko-KR" altLang="ko-KR" sz="27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Senescent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cell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 제거 기술 주목</a:t>
            </a:r>
          </a:p>
          <a:p>
            <a:endParaRPr lang="ko-KR" altLang="en-US" sz="2700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78E68D3-CA8B-9312-3C3C-53BA8470E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04" y="1751630"/>
            <a:ext cx="708733" cy="7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2FE0-61CF-12E0-7C55-1B5A21C19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B109233-A33B-189F-37B7-E42B6447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1CBE193-D0E6-6850-B1A4-521ED96BC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" y="304802"/>
            <a:ext cx="11590867" cy="61044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67C5549-C543-2ADB-6975-FAE8159D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68867"/>
            <a:ext cx="59267" cy="321733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9920C76-78C7-DF13-B55C-5124EEA9C19C}"/>
              </a:ext>
            </a:extLst>
          </p:cNvPr>
          <p:cNvSpPr txBox="1"/>
          <p:nvPr/>
        </p:nvSpPr>
        <p:spPr>
          <a:xfrm>
            <a:off x="3507722" y="1276308"/>
            <a:ext cx="3642112" cy="87350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>
              <a:lnSpc>
                <a:spcPct val="124499"/>
              </a:lnSpc>
              <a:buClr>
                <a:srgbClr val="000000"/>
              </a:buClr>
            </a:pPr>
            <a:endParaRPr lang="ko-KR" altLang="en-US" sz="2600" dirty="0">
              <a:solidFill>
                <a:srgbClr val="000000"/>
              </a:solidFill>
              <a:ea typeface="Pretendard SemiBold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5FEC9F-AE70-FFD3-65E4-920147E4D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098352" y="-1846185"/>
            <a:ext cx="702733" cy="5292566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6F68D26-CD86-2DFA-C894-09717ECFC947}"/>
              </a:ext>
            </a:extLst>
          </p:cNvPr>
          <p:cNvSpPr txBox="1"/>
          <p:nvPr/>
        </p:nvSpPr>
        <p:spPr>
          <a:xfrm>
            <a:off x="1633893" y="524934"/>
            <a:ext cx="5593765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 </a:t>
            </a:r>
            <a:r>
              <a:rPr lang="ko-KR" altLang="en-US" sz="36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최신 융합 연구 동향</a:t>
            </a:r>
            <a:endParaRPr lang="ko-KR" altLang="en-US" sz="3400" dirty="0">
              <a:solidFill>
                <a:srgbClr val="000000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CE94403-D04B-B780-21BC-73731EA9F859}"/>
              </a:ext>
            </a:extLst>
          </p:cNvPr>
          <p:cNvSpPr txBox="1"/>
          <p:nvPr/>
        </p:nvSpPr>
        <p:spPr>
          <a:xfrm>
            <a:off x="2379134" y="5342467"/>
            <a:ext cx="7255933" cy="499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endParaRPr lang="ko-KR" altLang="en-US" sz="2800" b="1" dirty="0">
              <a:solidFill>
                <a:srgbClr val="000000"/>
              </a:solidFill>
              <a:ea typeface="Pretendard Medium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4105CB-C239-A65E-AEAE-DE2C9E2B9153}"/>
              </a:ext>
            </a:extLst>
          </p:cNvPr>
          <p:cNvSpPr/>
          <p:nvPr/>
        </p:nvSpPr>
        <p:spPr>
          <a:xfrm>
            <a:off x="1493136" y="1738213"/>
            <a:ext cx="9255601" cy="323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00289-0907-C797-2925-58BA439F25B0}"/>
              </a:ext>
            </a:extLst>
          </p:cNvPr>
          <p:cNvSpPr txBox="1"/>
          <p:nvPr/>
        </p:nvSpPr>
        <p:spPr>
          <a:xfrm>
            <a:off x="1889629" y="2098925"/>
            <a:ext cx="866320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「한겨레」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                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AI 단백질 분석 → 노화 인자 규명</a:t>
            </a:r>
            <a:endParaRPr lang="ko-KR" altLang="ko-KR" sz="27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「</a:t>
            </a:r>
            <a:r>
              <a:rPr lang="ko-KR" altLang="ko-KR" sz="27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사이언스타임즈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」 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lang="en-US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b="1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펠로타</a:t>
            </a:r>
            <a:r>
              <a:rPr lang="ko-KR" altLang="ko-KR" sz="27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단백질 → 수명 연장 기전 제시</a:t>
            </a:r>
            <a:endParaRPr lang="ko-KR" altLang="ko-KR" sz="27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+ 생명과학 융합</a:t>
            </a:r>
            <a:r>
              <a:rPr lang="en-US" altLang="ko-KR" sz="2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lang="en-US" altLang="ko-KR" sz="2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데이터 기반 노화인자 예측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700" b="1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바이오테크</a:t>
            </a:r>
            <a:r>
              <a:rPr lang="ko-KR" altLang="ko-KR" sz="2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산업</a:t>
            </a:r>
            <a:r>
              <a:rPr lang="en-US" altLang="ko-KR" sz="2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    </a:t>
            </a:r>
            <a:r>
              <a:rPr lang="ko-KR" altLang="ko-KR" sz="2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lang="en-US" altLang="ko-KR" sz="2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7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NAD+, 세포 리프로그래밍 연구 활발</a:t>
            </a:r>
          </a:p>
          <a:p>
            <a:endParaRPr lang="ko-KR" altLang="en-US" sz="2700" dirty="0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DD06AEDC-5A79-41D9-700A-F632F5BE1BA8}"/>
              </a:ext>
            </a:extLst>
          </p:cNvPr>
          <p:cNvSpPr txBox="1"/>
          <p:nvPr/>
        </p:nvSpPr>
        <p:spPr>
          <a:xfrm>
            <a:off x="839254" y="414692"/>
            <a:ext cx="668867" cy="770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4334" dirty="0">
                <a:solidFill>
                  <a:srgbClr val="000000"/>
                </a:solidFill>
                <a:ea typeface="Noto Sans CJK KR Regular"/>
              </a:rPr>
              <a:t>❹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2303FD8-A74B-76FE-C704-31A7F732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533" y="5468738"/>
            <a:ext cx="7797800" cy="7685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A7B90B-C6B5-45A5-AD91-A3693B507CDE}"/>
              </a:ext>
            </a:extLst>
          </p:cNvPr>
          <p:cNvSpPr txBox="1"/>
          <p:nvPr/>
        </p:nvSpPr>
        <p:spPr>
          <a:xfrm>
            <a:off x="2986391" y="5468738"/>
            <a:ext cx="6094902" cy="66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첨단기술이 노화연구의 속도와 정확성 향상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5A8E3D88-DA6B-DD0C-4214-8855F0105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29" y="1713060"/>
            <a:ext cx="910811" cy="9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7534" y="524933"/>
            <a:ext cx="1363133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1267" spc="67">
                <a:solidFill>
                  <a:srgbClr val="FFFFFF"/>
                </a:solidFill>
                <a:latin typeface="Pretendard Medium"/>
              </a:rPr>
              <a:t>Chapter</a:t>
            </a:r>
          </a:p>
          <a:p>
            <a:pPr lvl="0" algn="ctr">
              <a:lnSpc>
                <a:spcPct val="107899"/>
              </a:lnSpc>
            </a:pPr>
            <a:r>
              <a:rPr lang="en-US" sz="1267" spc="67">
                <a:solidFill>
                  <a:srgbClr val="FFFFFF"/>
                </a:solidFill>
                <a:latin typeface="Pretendard Medium"/>
              </a:rPr>
              <a:t>02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5400000">
            <a:off x="3678770" y="-1525339"/>
            <a:ext cx="601134" cy="65701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534" y="3683000"/>
            <a:ext cx="601133" cy="60113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141" y="1547205"/>
            <a:ext cx="508000" cy="5080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861569" y="1578694"/>
            <a:ext cx="5598498" cy="3570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16199"/>
              </a:lnSpc>
            </a:pPr>
            <a:r>
              <a:rPr lang="ko-KR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논문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「</a:t>
            </a:r>
            <a:r>
              <a:rPr lang="ko-KR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노화에 따른 조혈과 면역계의 변화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」</a:t>
            </a:r>
            <a:endParaRPr lang="ko-KR" altLang="ko-KR" sz="24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033934" y="3310467"/>
            <a:ext cx="550333" cy="2624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467">
                <a:solidFill>
                  <a:srgbClr val="FFFFFF"/>
                </a:solidFill>
                <a:latin typeface="Pretendard SemiBold"/>
              </a:rPr>
              <a:t>Goal</a:t>
            </a:r>
          </a:p>
        </p:txBody>
      </p:sp>
      <p:pic>
        <p:nvPicPr>
          <p:cNvPr id="35" name="Picture 7">
            <a:extLst>
              <a:ext uri="{FF2B5EF4-FFF2-40B4-BE49-F238E27FC236}">
                <a16:creationId xmlns:a16="http://schemas.microsoft.com/office/drawing/2014/main" id="{EEBD94FC-091C-8A65-C568-30F20F61B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454583" y="-2202417"/>
            <a:ext cx="702733" cy="6005029"/>
          </a:xfrm>
          <a:prstGeom prst="rect">
            <a:avLst/>
          </a:prstGeom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4A75067A-78F6-8E92-AF57-07F56F653E43}"/>
              </a:ext>
            </a:extLst>
          </p:cNvPr>
          <p:cNvSpPr txBox="1"/>
          <p:nvPr/>
        </p:nvSpPr>
        <p:spPr>
          <a:xfrm>
            <a:off x="1711717" y="524934"/>
            <a:ext cx="5593765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면역계와 노화 </a:t>
            </a:r>
            <a:r>
              <a:rPr lang="en-US" altLang="ko-KR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– </a:t>
            </a: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학문적 심화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1303918E-CED7-8FD7-CEDB-EEA0729044D8}"/>
              </a:ext>
            </a:extLst>
          </p:cNvPr>
          <p:cNvSpPr txBox="1"/>
          <p:nvPr/>
        </p:nvSpPr>
        <p:spPr>
          <a:xfrm>
            <a:off x="889689" y="395233"/>
            <a:ext cx="668867" cy="770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4334" dirty="0">
                <a:solidFill>
                  <a:srgbClr val="000000"/>
                </a:solidFill>
                <a:ea typeface="Noto Sans CJK KR Regular"/>
              </a:rPr>
              <a:t>❺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DEE88BC7-0A7A-F6C2-7E12-FC77103A6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00" y="668867"/>
            <a:ext cx="59267" cy="32173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32FA911-C57C-6BAF-1B0A-A2BB64991E78}"/>
              </a:ext>
            </a:extLst>
          </p:cNvPr>
          <p:cNvSpPr txBox="1"/>
          <p:nvPr/>
        </p:nvSpPr>
        <p:spPr>
          <a:xfrm>
            <a:off x="277574" y="2277214"/>
            <a:ext cx="7672944" cy="3352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핵심 문장: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400" i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“노화는 면역계의 생리적 기능을 손상시키고 항상성 균형을 무너뜨린다.”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조혈모세포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노화 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→ 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면역세포 수 감소 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→ 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질병 취약성 증가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회복 가능성 제시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생활습관, 식이요법, </a:t>
            </a:r>
            <a:r>
              <a:rPr lang="ko-KR" altLang="ko-KR" sz="2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약물·면역요법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CAR-T 치료 등</a:t>
            </a:r>
            <a:endParaRPr lang="ko-KR" alt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84169E2-4B4F-F89A-DA78-3B9AA63907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87" y="5965657"/>
            <a:ext cx="499274" cy="499274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30B6F58C-5735-7CEB-ED7D-46DF3ACFB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3307" y="5876538"/>
            <a:ext cx="7402091" cy="6021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1408A9C-00F0-F1B7-1F9F-095DFFF26261}"/>
              </a:ext>
            </a:extLst>
          </p:cNvPr>
          <p:cNvSpPr txBox="1"/>
          <p:nvPr/>
        </p:nvSpPr>
        <p:spPr>
          <a:xfrm>
            <a:off x="3119378" y="5813938"/>
            <a:ext cx="7026047" cy="602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노화연구는 기초과학에서 치료전략으로 확장 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82FAEE-4BA7-A1C9-46E5-D568CE2E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34" y="2283753"/>
            <a:ext cx="3727372" cy="2413308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FD5D2-4D69-3741-3BA5-8DD5996F82DA}"/>
              </a:ext>
            </a:extLst>
          </p:cNvPr>
          <p:cNvSpPr txBox="1"/>
          <p:nvPr/>
        </p:nvSpPr>
        <p:spPr>
          <a:xfrm>
            <a:off x="8482739" y="4964550"/>
            <a:ext cx="33573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latin typeface="+mj-lt"/>
              </a:rPr>
              <a:t>출처　：　이종환</a:t>
            </a:r>
            <a:r>
              <a:rPr lang="en-US" altLang="ko-KR" sz="1350" b="1" dirty="0">
                <a:latin typeface="+mj-lt"/>
              </a:rPr>
              <a:t>(2025). </a:t>
            </a:r>
            <a:r>
              <a:rPr lang="ko-KR" altLang="en-US" sz="1350" b="1" dirty="0">
                <a:latin typeface="+mj-lt"/>
              </a:rPr>
              <a:t>노화에 따른 조혈과 면역계의 변화</a:t>
            </a:r>
            <a:r>
              <a:rPr lang="en-US" altLang="ko-KR" sz="1350" b="1" dirty="0">
                <a:latin typeface="+mj-lt"/>
              </a:rPr>
              <a:t>. </a:t>
            </a:r>
            <a:r>
              <a:rPr lang="ko-KR" altLang="en-US" sz="1350" b="1" dirty="0">
                <a:latin typeface="+mj-lt"/>
              </a:rPr>
              <a:t>한국생명과학회지，３５（６），</a:t>
            </a:r>
            <a:r>
              <a:rPr lang="en-US" altLang="ko-KR" sz="1350" b="1" dirty="0">
                <a:latin typeface="+mj-lt"/>
              </a:rPr>
              <a:t>555-564</a:t>
            </a:r>
            <a:r>
              <a:rPr lang="ko-KR" altLang="en-US" sz="1350" b="1" dirty="0">
                <a:latin typeface="+mj-lt"/>
              </a:rPr>
              <a:t>．</a:t>
            </a:r>
            <a:endParaRPr lang="en-US" altLang="ko-KR" sz="135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B6084-0E2D-E07E-9E79-391D21532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8C73CD-F86A-754A-1474-667D309B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1282018-C6D2-8E41-96A3-761D221D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" y="304802"/>
            <a:ext cx="11590867" cy="61044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5881258-E4CB-0CAF-5575-A77AEB3F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68867"/>
            <a:ext cx="59267" cy="321733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0514CBF-418B-EE70-5913-694712169B37}"/>
              </a:ext>
            </a:extLst>
          </p:cNvPr>
          <p:cNvSpPr txBox="1"/>
          <p:nvPr/>
        </p:nvSpPr>
        <p:spPr>
          <a:xfrm>
            <a:off x="3507722" y="1276308"/>
            <a:ext cx="3642112" cy="87350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>
              <a:lnSpc>
                <a:spcPct val="124499"/>
              </a:lnSpc>
              <a:buClr>
                <a:srgbClr val="000000"/>
              </a:buClr>
            </a:pPr>
            <a:endParaRPr lang="ko-KR" altLang="en-US" sz="2600" dirty="0">
              <a:solidFill>
                <a:srgbClr val="000000"/>
              </a:solidFill>
              <a:ea typeface="Pretendard SemiBold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44B313C-71EF-6B13-79EF-980C84F10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867207" y="-2615042"/>
            <a:ext cx="702733" cy="683027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9AD61EF-6ECE-2B89-60DC-D8CB9DEC18A7}"/>
              </a:ext>
            </a:extLst>
          </p:cNvPr>
          <p:cNvSpPr txBox="1"/>
          <p:nvPr/>
        </p:nvSpPr>
        <p:spPr>
          <a:xfrm>
            <a:off x="1711717" y="524934"/>
            <a:ext cx="5593765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연구자의 시각 </a:t>
            </a:r>
            <a:r>
              <a:rPr lang="en-US" altLang="ko-KR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– </a:t>
            </a: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김천아 박사 강연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B160721-954C-429B-DAE8-6B859EA98EDE}"/>
              </a:ext>
            </a:extLst>
          </p:cNvPr>
          <p:cNvSpPr txBox="1"/>
          <p:nvPr/>
        </p:nvSpPr>
        <p:spPr>
          <a:xfrm>
            <a:off x="2379134" y="5342467"/>
            <a:ext cx="7255933" cy="499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endParaRPr lang="ko-KR" altLang="en-US" sz="2800" b="1" dirty="0">
              <a:solidFill>
                <a:srgbClr val="000000"/>
              </a:solidFill>
              <a:ea typeface="Pretendard Medium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14382AC-3111-6B54-8F79-15A19CD47E86}"/>
              </a:ext>
            </a:extLst>
          </p:cNvPr>
          <p:cNvSpPr/>
          <p:nvPr/>
        </p:nvSpPr>
        <p:spPr>
          <a:xfrm>
            <a:off x="694267" y="1738213"/>
            <a:ext cx="10841023" cy="4188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29262-67D0-DC3C-3A45-D8BF98CEDAD1}"/>
              </a:ext>
            </a:extLst>
          </p:cNvPr>
          <p:cNvSpPr txBox="1"/>
          <p:nvPr/>
        </p:nvSpPr>
        <p:spPr>
          <a:xfrm>
            <a:off x="821801" y="2307267"/>
            <a:ext cx="10791027" cy="3249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</a:t>
            </a:r>
            <a:r>
              <a:rPr lang="ko-KR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“노화는 피할 수 없는 숙명이 아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닌</a:t>
            </a:r>
            <a:r>
              <a:rPr lang="ko-KR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과학적으로 조절 가능한 생물학적 현상”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</a:t>
            </a:r>
            <a:r>
              <a:rPr lang="ko-KR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실제 임상시험 진행 </a:t>
            </a: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→ </a:t>
            </a: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</a:t>
            </a:r>
            <a:r>
              <a:rPr lang="ko-KR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노화 조절 약물 개발 가능성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</a:t>
            </a:r>
            <a:r>
              <a:rPr lang="ko-KR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연구자들의 공통된 메시지</a:t>
            </a: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: 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  </a:t>
            </a:r>
            <a:r>
              <a:rPr lang="ko-KR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건강수명 연장이 곧 삶의 질을 지키는 길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  </a:t>
            </a:r>
            <a:r>
              <a:rPr lang="ko-KR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노화연구는 사회적 지속 가능성과 직결된 핵심 분야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4A5178DB-0B32-C4CB-3B65-F173AD2953B5}"/>
              </a:ext>
            </a:extLst>
          </p:cNvPr>
          <p:cNvSpPr txBox="1"/>
          <p:nvPr/>
        </p:nvSpPr>
        <p:spPr>
          <a:xfrm>
            <a:off x="888633" y="376231"/>
            <a:ext cx="668867" cy="770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4334" dirty="0">
                <a:solidFill>
                  <a:srgbClr val="000000"/>
                </a:solidFill>
                <a:ea typeface="Noto Sans CJK KR Regular"/>
              </a:rPr>
              <a:t>❻</a:t>
            </a: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FDC64658-BDB1-C5EB-F869-E00F5669F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936" y="366536"/>
            <a:ext cx="850636" cy="8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4AF2-547B-21A8-49BC-09120FA98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35B2463-88F3-116A-0EEF-F11E834A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95F0E7-DFBA-51C8-889F-53D58087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" y="304802"/>
            <a:ext cx="11590867" cy="61044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4F35179-2A4B-EA3E-BB0B-89EBDD592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68867"/>
            <a:ext cx="59267" cy="321733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EFE0989-11D7-0D62-8AB5-D79B7E9A398D}"/>
              </a:ext>
            </a:extLst>
          </p:cNvPr>
          <p:cNvSpPr txBox="1"/>
          <p:nvPr/>
        </p:nvSpPr>
        <p:spPr>
          <a:xfrm>
            <a:off x="3507722" y="1276308"/>
            <a:ext cx="3642112" cy="87350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>
              <a:lnSpc>
                <a:spcPct val="124499"/>
              </a:lnSpc>
              <a:buClr>
                <a:srgbClr val="000000"/>
              </a:buClr>
            </a:pPr>
            <a:endParaRPr lang="ko-KR" altLang="en-US" sz="2600" dirty="0">
              <a:solidFill>
                <a:srgbClr val="000000"/>
              </a:solidFill>
              <a:ea typeface="Pretendard SemiBold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776AD10-E3E4-9B5F-0843-8F5C6AD6B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972264" y="-1720099"/>
            <a:ext cx="702733" cy="5040392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D7625FEC-CFFC-D0AA-C2B6-DAE42470CFB9}"/>
              </a:ext>
            </a:extLst>
          </p:cNvPr>
          <p:cNvSpPr txBox="1"/>
          <p:nvPr/>
        </p:nvSpPr>
        <p:spPr>
          <a:xfrm>
            <a:off x="1781167" y="524934"/>
            <a:ext cx="5593765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노화연구의 미래 방향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02E884F-E059-7D63-F305-B48FF63E333A}"/>
              </a:ext>
            </a:extLst>
          </p:cNvPr>
          <p:cNvSpPr txBox="1"/>
          <p:nvPr/>
        </p:nvSpPr>
        <p:spPr>
          <a:xfrm>
            <a:off x="2379134" y="5342467"/>
            <a:ext cx="7255933" cy="499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endParaRPr lang="ko-KR" altLang="en-US" sz="2800" b="1" dirty="0">
              <a:solidFill>
                <a:srgbClr val="000000"/>
              </a:solidFill>
              <a:ea typeface="Pretendard Medium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0F401E32-F717-CE63-9DDD-ACD92CB6B77E}"/>
              </a:ext>
            </a:extLst>
          </p:cNvPr>
          <p:cNvSpPr txBox="1"/>
          <p:nvPr/>
        </p:nvSpPr>
        <p:spPr>
          <a:xfrm>
            <a:off x="949646" y="405921"/>
            <a:ext cx="668867" cy="770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4334" dirty="0">
                <a:solidFill>
                  <a:srgbClr val="000000"/>
                </a:solidFill>
                <a:ea typeface="Noto Sans CJK KR Regular"/>
              </a:rPr>
              <a:t>❼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2D852F37-1984-9DB3-C7E2-52D342C61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665136"/>
              </p:ext>
            </p:extLst>
          </p:nvPr>
        </p:nvGraphicFramePr>
        <p:xfrm>
          <a:off x="1233343" y="1587764"/>
          <a:ext cx="12141200" cy="3483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A0F5E8-3953-E0E8-21DB-E053BE628C15}"/>
              </a:ext>
            </a:extLst>
          </p:cNvPr>
          <p:cNvSpPr txBox="1"/>
          <p:nvPr/>
        </p:nvSpPr>
        <p:spPr>
          <a:xfrm>
            <a:off x="1347448" y="4352080"/>
            <a:ext cx="9833700" cy="59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/>
              <a:t>4</a:t>
            </a:r>
            <a:r>
              <a:rPr lang="ko-KR" altLang="en-US" sz="2500" dirty="0"/>
              <a:t>단계</a:t>
            </a:r>
            <a:r>
              <a:rPr lang="en-US" altLang="ko-KR" sz="2500" dirty="0"/>
              <a:t> - </a:t>
            </a:r>
            <a:r>
              <a:rPr lang="ko-KR" altLang="en-US" sz="2500" dirty="0"/>
              <a:t>윤리</a:t>
            </a:r>
            <a:r>
              <a:rPr lang="en-US" altLang="ko-KR" sz="2500" dirty="0"/>
              <a:t>·</a:t>
            </a:r>
            <a:r>
              <a:rPr lang="ko-KR" altLang="en-US" sz="2500" dirty="0"/>
              <a:t>사회적 논의 </a:t>
            </a:r>
            <a:r>
              <a:rPr lang="ko-KR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→</a:t>
            </a:r>
            <a:r>
              <a:rPr lang="en-US" altLang="ko-KR" sz="2500" dirty="0"/>
              <a:t> </a:t>
            </a:r>
            <a:r>
              <a:rPr lang="ko-KR" altLang="en-US" sz="2500" dirty="0"/>
              <a:t>수명 연장의 의미 재정립</a:t>
            </a:r>
            <a:endParaRPr lang="en-US" altLang="ko-KR" sz="2500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19AAF06E-B65E-B36F-BFE0-E162D160CF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9983" y="5468738"/>
            <a:ext cx="7797800" cy="7685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2747B1-8EE0-966C-AF97-BFCE5C39E235}"/>
              </a:ext>
            </a:extLst>
          </p:cNvPr>
          <p:cNvSpPr txBox="1"/>
          <p:nvPr/>
        </p:nvSpPr>
        <p:spPr>
          <a:xfrm>
            <a:off x="2572473" y="5537044"/>
            <a:ext cx="7117733" cy="602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생명과학</a:t>
            </a:r>
            <a:r>
              <a:rPr lang="en-US" altLang="ko-KR" sz="2500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 </a:t>
            </a:r>
            <a:r>
              <a:rPr lang="ko-KR" altLang="en-US" sz="2500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인공지능</a:t>
            </a:r>
            <a:r>
              <a:rPr lang="en-US" altLang="ko-KR" sz="2500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 </a:t>
            </a:r>
            <a:r>
              <a:rPr lang="ko-KR" altLang="en-US" sz="2500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의학이 융합된 </a:t>
            </a:r>
            <a:r>
              <a:rPr lang="ko-KR" altLang="en-US" sz="2500" b="1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다학제</a:t>
            </a:r>
            <a:r>
              <a:rPr lang="ko-KR" altLang="en-US" sz="2500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연구로 발전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A474B0B-6576-14FA-3902-B2319AFCEC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48" y="5629989"/>
            <a:ext cx="499274" cy="4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6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A3C7E-9374-36ED-530B-6000BF46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047C15-A437-B878-3C40-BD8624ED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3429000"/>
            <a:ext cx="12200467" cy="3445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7D01924-EC38-7C29-7F81-B4461DB5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" y="304802"/>
            <a:ext cx="11590867" cy="61044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FA9C19C-4898-5873-C993-673CE0DA2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68867"/>
            <a:ext cx="59267" cy="321733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8002026-8460-A399-7DE7-CA9E0E6902E4}"/>
              </a:ext>
            </a:extLst>
          </p:cNvPr>
          <p:cNvSpPr txBox="1"/>
          <p:nvPr/>
        </p:nvSpPr>
        <p:spPr>
          <a:xfrm>
            <a:off x="3507722" y="1276308"/>
            <a:ext cx="3642112" cy="873505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>
              <a:lnSpc>
                <a:spcPct val="124499"/>
              </a:lnSpc>
              <a:buClr>
                <a:srgbClr val="000000"/>
              </a:buClr>
            </a:pPr>
            <a:endParaRPr lang="ko-KR" altLang="en-US" sz="2600" dirty="0">
              <a:solidFill>
                <a:srgbClr val="000000"/>
              </a:solidFill>
              <a:ea typeface="Pretendard SemiBold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59E9509-2A10-5B4C-BA57-21917C72D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248951" y="-1996786"/>
            <a:ext cx="702733" cy="5593766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12C90C18-5026-D208-9D60-D2B40E5AD16C}"/>
              </a:ext>
            </a:extLst>
          </p:cNvPr>
          <p:cNvSpPr txBox="1"/>
          <p:nvPr/>
        </p:nvSpPr>
        <p:spPr>
          <a:xfrm>
            <a:off x="1711717" y="524934"/>
            <a:ext cx="5593765" cy="601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ko-KR" altLang="en-US" sz="3400" dirty="0">
                <a:solidFill>
                  <a:srgbClr val="0000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사회적 가치와 나의 생각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1F84B7F-1940-6D63-A9CD-7272194BD144}"/>
              </a:ext>
            </a:extLst>
          </p:cNvPr>
          <p:cNvSpPr txBox="1"/>
          <p:nvPr/>
        </p:nvSpPr>
        <p:spPr>
          <a:xfrm>
            <a:off x="2379134" y="5342467"/>
            <a:ext cx="7255933" cy="499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endParaRPr lang="ko-KR" altLang="en-US" sz="2800" b="1" dirty="0">
              <a:solidFill>
                <a:srgbClr val="000000"/>
              </a:solidFill>
              <a:ea typeface="Pretendard Medium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13C16B-02FC-AFDF-3A7E-9C3ECF675AEF}"/>
              </a:ext>
            </a:extLst>
          </p:cNvPr>
          <p:cNvSpPr/>
          <p:nvPr/>
        </p:nvSpPr>
        <p:spPr>
          <a:xfrm>
            <a:off x="694267" y="1738213"/>
            <a:ext cx="10841023" cy="3273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7B89E-3C8A-2532-6544-0C4A5020644F}"/>
              </a:ext>
            </a:extLst>
          </p:cNvPr>
          <p:cNvSpPr txBox="1"/>
          <p:nvPr/>
        </p:nvSpPr>
        <p:spPr>
          <a:xfrm>
            <a:off x="821801" y="2272542"/>
            <a:ext cx="10791027" cy="217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노화연구는 개인 건강을 넘어 인류의 지속 가능성을 위한 과학</a:t>
            </a:r>
            <a:endParaRPr lang="en-US" altLang="ko-KR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의료비 절감</a:t>
            </a: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돌봄 부담 완화</a:t>
            </a: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건강수명 연장에 기여</a:t>
            </a:r>
            <a:endParaRPr lang="en-US" altLang="ko-KR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“노화는 숙명이 아니라 과학이 도전해야 할 문제”</a:t>
            </a:r>
            <a:endParaRPr lang="en-US" altLang="ko-KR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879569D4-A8EF-2958-37D7-DF223303DCCD}"/>
              </a:ext>
            </a:extLst>
          </p:cNvPr>
          <p:cNvSpPr txBox="1"/>
          <p:nvPr/>
        </p:nvSpPr>
        <p:spPr>
          <a:xfrm>
            <a:off x="870196" y="411864"/>
            <a:ext cx="668867" cy="770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4334" dirty="0">
                <a:solidFill>
                  <a:srgbClr val="000000"/>
                </a:solidFill>
                <a:ea typeface="Noto Sans CJK KR Regular"/>
              </a:rPr>
              <a:t>❽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A06AF29-A946-B470-CCC7-AD8C97BEC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066" y="5341413"/>
            <a:ext cx="9549114" cy="7685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AF842-1EF8-9A3A-BD8D-EBB12FDB9746}"/>
              </a:ext>
            </a:extLst>
          </p:cNvPr>
          <p:cNvSpPr txBox="1"/>
          <p:nvPr/>
        </p:nvSpPr>
        <p:spPr>
          <a:xfrm>
            <a:off x="2048722" y="5487322"/>
            <a:ext cx="87157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노화연구의 발전은  ‘</a:t>
            </a:r>
            <a:r>
              <a:rPr lang="ko-KR" altLang="en-US" sz="2500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건강하게</a:t>
            </a:r>
            <a:r>
              <a:rPr lang="ko-KR" altLang="en-US" sz="25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오래 사는 </a:t>
            </a:r>
            <a:r>
              <a:rPr lang="ko-KR" altLang="en-US" sz="2500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사회’를</a:t>
            </a:r>
            <a:r>
              <a:rPr lang="ko-KR" altLang="en-US" sz="25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만드는 길이다</a:t>
            </a:r>
            <a:r>
              <a:rPr lang="en-US" altLang="ko-KR" sz="25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ko-KR" altLang="en-US" sz="25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8D6732C9-9E10-3476-E09F-CAF3BA066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066" y="5360932"/>
            <a:ext cx="702733" cy="7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463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Noto Sans CJK KR Regular</vt:lpstr>
      <vt:lpstr>Pretendard Black</vt:lpstr>
      <vt:lpstr>Pretendard Bold</vt:lpstr>
      <vt:lpstr>Pretendard ExtraBold</vt:lpstr>
      <vt:lpstr>Pretendard Medium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 kim</dc:creator>
  <cp:lastModifiedBy>김현준</cp:lastModifiedBy>
  <cp:revision>19</cp:revision>
  <dcterms:created xsi:type="dcterms:W3CDTF">2025-09-29T09:16:35Z</dcterms:created>
  <dcterms:modified xsi:type="dcterms:W3CDTF">2025-10-26T13:45:54Z</dcterms:modified>
</cp:coreProperties>
</file>