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64"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deep Chauhan" initials="AC" lastIdx="1" clrIdx="0">
    <p:extLst>
      <p:ext uri="{19B8F6BF-5375-455C-9EA6-DF929625EA0E}">
        <p15:presenceInfo xmlns:p15="http://schemas.microsoft.com/office/powerpoint/2012/main" userId="ca452d691002d1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9" d="100"/>
          <a:sy n="79" d="100"/>
        </p:scale>
        <p:origin x="9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6T12:10:29.249" idx="1">
    <p:pos x="5266" y="1072"/>
    <p:text>Multilayer perceptrons usually mean fully connected networks, that is, each neuron in one layer is connected to all neurons in the next layer. The "full connectivity" of these multilayer perceptron networks make them prone to overfitting data.</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6AC0F-D9EE-4039-B2E3-F0A9C9A0690F}"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30613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6AC0F-D9EE-4039-B2E3-F0A9C9A0690F}"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271443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6AC0F-D9EE-4039-B2E3-F0A9C9A0690F}"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36413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6AC0F-D9EE-4039-B2E3-F0A9C9A0690F}"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310282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6AC0F-D9EE-4039-B2E3-F0A9C9A0690F}" type="datetimeFigureOut">
              <a:rPr lang="en-IN" smtClean="0"/>
              <a:t>05-03-2022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245015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6AC0F-D9EE-4039-B2E3-F0A9C9A0690F}"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314707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6AC0F-D9EE-4039-B2E3-F0A9C9A0690F}" type="datetimeFigureOut">
              <a:rPr lang="en-IN" smtClean="0"/>
              <a:t>05-03-2022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196742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6AC0F-D9EE-4039-B2E3-F0A9C9A0690F}" type="datetimeFigureOut">
              <a:rPr lang="en-IN" smtClean="0"/>
              <a:t>05-03-2022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386411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6AC0F-D9EE-4039-B2E3-F0A9C9A0690F}" type="datetimeFigureOut">
              <a:rPr lang="en-IN" smtClean="0"/>
              <a:t>05-03-2022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407816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6AC0F-D9EE-4039-B2E3-F0A9C9A0690F}"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182848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6AC0F-D9EE-4039-B2E3-F0A9C9A0690F}" type="datetimeFigureOut">
              <a:rPr lang="en-IN" smtClean="0"/>
              <a:t>05-03-2022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AC211-31DC-4795-A35E-57373358C39E}" type="slidenum">
              <a:rPr lang="en-IN" smtClean="0"/>
              <a:t>‹#›</a:t>
            </a:fld>
            <a:endParaRPr lang="en-IN"/>
          </a:p>
        </p:txBody>
      </p:sp>
    </p:spTree>
    <p:extLst>
      <p:ext uri="{BB962C8B-B14F-4D97-AF65-F5344CB8AC3E}">
        <p14:creationId xmlns:p14="http://schemas.microsoft.com/office/powerpoint/2010/main" val="8181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AC0F-D9EE-4039-B2E3-F0A9C9A0690F}" type="datetimeFigureOut">
              <a:rPr lang="en-IN" smtClean="0"/>
              <a:t>05-03-2022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AC211-31DC-4795-A35E-57373358C39E}" type="slidenum">
              <a:rPr lang="en-IN" smtClean="0"/>
              <a:t>‹#›</a:t>
            </a:fld>
            <a:endParaRPr lang="en-IN"/>
          </a:p>
        </p:txBody>
      </p:sp>
    </p:spTree>
    <p:extLst>
      <p:ext uri="{BB962C8B-B14F-4D97-AF65-F5344CB8AC3E}">
        <p14:creationId xmlns:p14="http://schemas.microsoft.com/office/powerpoint/2010/main" val="68433470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623F-279D-4C1E-BCC1-B79CF404B8AE}"/>
              </a:ext>
            </a:extLst>
          </p:cNvPr>
          <p:cNvSpPr>
            <a:spLocks noGrp="1"/>
          </p:cNvSpPr>
          <p:nvPr>
            <p:ph type="title"/>
          </p:nvPr>
        </p:nvSpPr>
        <p:spPr>
          <a:xfrm>
            <a:off x="382935" y="1838001"/>
            <a:ext cx="3932237" cy="719091"/>
          </a:xfrm>
        </p:spPr>
        <p:txBody>
          <a:bodyPr/>
          <a:lstStyle/>
          <a:p>
            <a:r>
              <a:rPr lang="en-IN" sz="4000" dirty="0"/>
              <a:t>Content</a:t>
            </a:r>
            <a:r>
              <a:rPr lang="en-IN" dirty="0"/>
              <a:t> </a:t>
            </a:r>
          </a:p>
        </p:txBody>
      </p:sp>
      <p:sp>
        <p:nvSpPr>
          <p:cNvPr id="4" name="Text Placeholder 3">
            <a:extLst>
              <a:ext uri="{FF2B5EF4-FFF2-40B4-BE49-F238E27FC236}">
                <a16:creationId xmlns:a16="http://schemas.microsoft.com/office/drawing/2014/main" id="{CF0DAD53-A912-4C54-A54F-1C31A91DCC6F}"/>
              </a:ext>
            </a:extLst>
          </p:cNvPr>
          <p:cNvSpPr>
            <a:spLocks noGrp="1"/>
          </p:cNvSpPr>
          <p:nvPr>
            <p:ph type="body" sz="half" idx="2"/>
          </p:nvPr>
        </p:nvSpPr>
        <p:spPr>
          <a:xfrm>
            <a:off x="382935" y="2658170"/>
            <a:ext cx="3932237" cy="3720538"/>
          </a:xfrm>
        </p:spPr>
        <p:txBody>
          <a:bodyPr>
            <a:normAutofit/>
          </a:bodyPr>
          <a:lstStyle/>
          <a:p>
            <a:pPr marL="285750" indent="-285750">
              <a:buFont typeface="Arial" panose="020B0604020202020204" pitchFamily="34" charset="0"/>
              <a:buChar char="•"/>
            </a:pPr>
            <a:r>
              <a:rPr lang="en-IN" sz="1800" dirty="0"/>
              <a:t>Typical ML Solution Architecture</a:t>
            </a:r>
          </a:p>
          <a:p>
            <a:pPr marL="285750" indent="-285750">
              <a:buFont typeface="Arial" panose="020B0604020202020204" pitchFamily="34" charset="0"/>
              <a:buChar char="•"/>
            </a:pPr>
            <a:r>
              <a:rPr lang="en-IN" sz="1800" dirty="0"/>
              <a:t>ML Microservices dummy use case: </a:t>
            </a:r>
          </a:p>
          <a:p>
            <a:pPr marL="742950" lvl="1" indent="-285750">
              <a:buFont typeface="Arial" panose="020B0604020202020204" pitchFamily="34" charset="0"/>
              <a:buChar char="•"/>
            </a:pPr>
            <a:r>
              <a:rPr lang="en-IN" sz="1600" dirty="0"/>
              <a:t>Problem Statement</a:t>
            </a:r>
          </a:p>
          <a:p>
            <a:pPr marL="742950" lvl="1" indent="-285750">
              <a:buFont typeface="Arial" panose="020B0604020202020204" pitchFamily="34" charset="0"/>
              <a:buChar char="•"/>
            </a:pPr>
            <a:r>
              <a:rPr lang="en-IN" sz="1600" dirty="0"/>
              <a:t>Modelling Technique</a:t>
            </a:r>
          </a:p>
          <a:p>
            <a:pPr marL="742950" lvl="1" indent="-285750">
              <a:buFont typeface="Arial" panose="020B0604020202020204" pitchFamily="34" charset="0"/>
              <a:buChar char="•"/>
            </a:pPr>
            <a:r>
              <a:rPr lang="en-IN" sz="1600" dirty="0"/>
              <a:t>Inferencing</a:t>
            </a:r>
          </a:p>
          <a:p>
            <a:pPr marL="285750" indent="-285750">
              <a:buFont typeface="Arial" panose="020B0604020202020204" pitchFamily="34" charset="0"/>
              <a:buChar char="•"/>
            </a:pPr>
            <a:r>
              <a:rPr lang="en-IN" sz="1800" dirty="0"/>
              <a:t>Questions!</a:t>
            </a:r>
          </a:p>
        </p:txBody>
      </p:sp>
      <p:grpSp>
        <p:nvGrpSpPr>
          <p:cNvPr id="23" name="Group 22">
            <a:extLst>
              <a:ext uri="{FF2B5EF4-FFF2-40B4-BE49-F238E27FC236}">
                <a16:creationId xmlns:a16="http://schemas.microsoft.com/office/drawing/2014/main" id="{5E670880-1AFF-4FA2-84C0-14451F7AFF20}"/>
              </a:ext>
            </a:extLst>
          </p:cNvPr>
          <p:cNvGrpSpPr/>
          <p:nvPr/>
        </p:nvGrpSpPr>
        <p:grpSpPr>
          <a:xfrm>
            <a:off x="4876599" y="1682255"/>
            <a:ext cx="6620494" cy="3493489"/>
            <a:chOff x="4644079" y="1370002"/>
            <a:chExt cx="6620494" cy="3493489"/>
          </a:xfrm>
        </p:grpSpPr>
        <p:sp>
          <p:nvSpPr>
            <p:cNvPr id="9" name="Rectangle 8">
              <a:extLst>
                <a:ext uri="{FF2B5EF4-FFF2-40B4-BE49-F238E27FC236}">
                  <a16:creationId xmlns:a16="http://schemas.microsoft.com/office/drawing/2014/main" id="{C62D22B7-3C99-4D69-BAB9-6C67AA5FFE4A}"/>
                </a:ext>
              </a:extLst>
            </p:cNvPr>
            <p:cNvSpPr/>
            <p:nvPr/>
          </p:nvSpPr>
          <p:spPr>
            <a:xfrm>
              <a:off x="6620849" y="2619790"/>
              <a:ext cx="905522" cy="63258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AI/ML Code</a:t>
              </a:r>
            </a:p>
          </p:txBody>
        </p:sp>
        <p:sp>
          <p:nvSpPr>
            <p:cNvPr id="10" name="Rectangle 9">
              <a:extLst>
                <a:ext uri="{FF2B5EF4-FFF2-40B4-BE49-F238E27FC236}">
                  <a16:creationId xmlns:a16="http://schemas.microsoft.com/office/drawing/2014/main" id="{97322FBB-6A6B-4C38-A047-34244B44CF43}"/>
                </a:ext>
              </a:extLst>
            </p:cNvPr>
            <p:cNvSpPr/>
            <p:nvPr/>
          </p:nvSpPr>
          <p:spPr>
            <a:xfrm>
              <a:off x="9310115" y="2531457"/>
              <a:ext cx="1866190" cy="167472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IN" sz="1400" dirty="0"/>
                <a:t>Serving Infrastructure</a:t>
              </a:r>
            </a:p>
          </p:txBody>
        </p:sp>
        <p:sp>
          <p:nvSpPr>
            <p:cNvPr id="11" name="Rectangle 10">
              <a:extLst>
                <a:ext uri="{FF2B5EF4-FFF2-40B4-BE49-F238E27FC236}">
                  <a16:creationId xmlns:a16="http://schemas.microsoft.com/office/drawing/2014/main" id="{E323445B-2ED7-4FAD-914E-6066F76D9CCE}"/>
                </a:ext>
              </a:extLst>
            </p:cNvPr>
            <p:cNvSpPr/>
            <p:nvPr/>
          </p:nvSpPr>
          <p:spPr>
            <a:xfrm>
              <a:off x="8477619" y="3268661"/>
              <a:ext cx="2786954" cy="6195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Performance &amp; Drift Monitoring</a:t>
              </a:r>
            </a:p>
          </p:txBody>
        </p:sp>
        <p:sp>
          <p:nvSpPr>
            <p:cNvPr id="12" name="Rectangle 11">
              <a:extLst>
                <a:ext uri="{FF2B5EF4-FFF2-40B4-BE49-F238E27FC236}">
                  <a16:creationId xmlns:a16="http://schemas.microsoft.com/office/drawing/2014/main" id="{4BEE3BB1-FC22-4478-B774-76A875F353B3}"/>
                </a:ext>
              </a:extLst>
            </p:cNvPr>
            <p:cNvSpPr/>
            <p:nvPr/>
          </p:nvSpPr>
          <p:spPr>
            <a:xfrm>
              <a:off x="5661727" y="1885294"/>
              <a:ext cx="1849402" cy="71909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Data </a:t>
              </a:r>
            </a:p>
            <a:p>
              <a:pPr algn="ctr"/>
              <a:r>
                <a:rPr lang="en-IN" sz="1400" dirty="0"/>
                <a:t>Extraction</a:t>
              </a:r>
            </a:p>
          </p:txBody>
        </p:sp>
        <p:sp>
          <p:nvSpPr>
            <p:cNvPr id="13" name="Rectangle 12">
              <a:extLst>
                <a:ext uri="{FF2B5EF4-FFF2-40B4-BE49-F238E27FC236}">
                  <a16:creationId xmlns:a16="http://schemas.microsoft.com/office/drawing/2014/main" id="{B77D4421-9447-4831-970B-38FF2651320B}"/>
                </a:ext>
              </a:extLst>
            </p:cNvPr>
            <p:cNvSpPr/>
            <p:nvPr/>
          </p:nvSpPr>
          <p:spPr>
            <a:xfrm>
              <a:off x="4644079" y="2618837"/>
              <a:ext cx="1961528" cy="71186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Data </a:t>
              </a:r>
            </a:p>
            <a:p>
              <a:pPr algn="ctr"/>
              <a:r>
                <a:rPr lang="en-IN" sz="1400" dirty="0"/>
                <a:t>Preparation</a:t>
              </a:r>
            </a:p>
          </p:txBody>
        </p:sp>
        <p:sp>
          <p:nvSpPr>
            <p:cNvPr id="14" name="Rectangle 13">
              <a:extLst>
                <a:ext uri="{FF2B5EF4-FFF2-40B4-BE49-F238E27FC236}">
                  <a16:creationId xmlns:a16="http://schemas.microsoft.com/office/drawing/2014/main" id="{1BE8F31C-4197-4AC1-B371-A5619065152A}"/>
                </a:ext>
              </a:extLst>
            </p:cNvPr>
            <p:cNvSpPr/>
            <p:nvPr/>
          </p:nvSpPr>
          <p:spPr>
            <a:xfrm>
              <a:off x="7440028" y="3902701"/>
              <a:ext cx="1854845" cy="96079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Model registry &amp; </a:t>
              </a:r>
            </a:p>
            <a:p>
              <a:pPr algn="ctr"/>
              <a:r>
                <a:rPr lang="en-IN" sz="1400" dirty="0"/>
                <a:t>versioning</a:t>
              </a:r>
            </a:p>
          </p:txBody>
        </p:sp>
        <p:sp>
          <p:nvSpPr>
            <p:cNvPr id="15" name="Rectangle 14">
              <a:extLst>
                <a:ext uri="{FF2B5EF4-FFF2-40B4-BE49-F238E27FC236}">
                  <a16:creationId xmlns:a16="http://schemas.microsoft.com/office/drawing/2014/main" id="{63E49C17-5E92-4049-9B63-8C55AE0E2273}"/>
                </a:ext>
              </a:extLst>
            </p:cNvPr>
            <p:cNvSpPr/>
            <p:nvPr/>
          </p:nvSpPr>
          <p:spPr>
            <a:xfrm>
              <a:off x="4769854" y="3337929"/>
              <a:ext cx="1837678" cy="64309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Data verification &amp; QC</a:t>
              </a:r>
            </a:p>
          </p:txBody>
        </p:sp>
        <p:sp>
          <p:nvSpPr>
            <p:cNvPr id="16" name="Rectangle 15">
              <a:extLst>
                <a:ext uri="{FF2B5EF4-FFF2-40B4-BE49-F238E27FC236}">
                  <a16:creationId xmlns:a16="http://schemas.microsoft.com/office/drawing/2014/main" id="{AE06B60C-98FB-4B6C-8D90-E2A743DF99B4}"/>
                </a:ext>
              </a:extLst>
            </p:cNvPr>
            <p:cNvSpPr/>
            <p:nvPr/>
          </p:nvSpPr>
          <p:spPr>
            <a:xfrm>
              <a:off x="5183862" y="3902701"/>
              <a:ext cx="2236115" cy="71909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Analysis &amp; Insight generation</a:t>
              </a:r>
            </a:p>
          </p:txBody>
        </p:sp>
        <p:sp>
          <p:nvSpPr>
            <p:cNvPr id="17" name="Rectangle 16">
              <a:extLst>
                <a:ext uri="{FF2B5EF4-FFF2-40B4-BE49-F238E27FC236}">
                  <a16:creationId xmlns:a16="http://schemas.microsoft.com/office/drawing/2014/main" id="{F3410E9B-212B-461F-B747-2727D1CA76F2}"/>
                </a:ext>
              </a:extLst>
            </p:cNvPr>
            <p:cNvSpPr/>
            <p:nvPr/>
          </p:nvSpPr>
          <p:spPr>
            <a:xfrm>
              <a:off x="7526371" y="1370002"/>
              <a:ext cx="1437899" cy="114700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Process flow automation &amp; CI/CD</a:t>
              </a:r>
            </a:p>
          </p:txBody>
        </p:sp>
        <p:sp>
          <p:nvSpPr>
            <p:cNvPr id="18" name="Rectangle 17">
              <a:extLst>
                <a:ext uri="{FF2B5EF4-FFF2-40B4-BE49-F238E27FC236}">
                  <a16:creationId xmlns:a16="http://schemas.microsoft.com/office/drawing/2014/main" id="{FE916C96-EBF9-4D1D-BE18-DDF92053DCB9}"/>
                </a:ext>
              </a:extLst>
            </p:cNvPr>
            <p:cNvSpPr/>
            <p:nvPr/>
          </p:nvSpPr>
          <p:spPr>
            <a:xfrm>
              <a:off x="8979512" y="1995735"/>
              <a:ext cx="1371851" cy="51943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Inferencing</a:t>
              </a:r>
            </a:p>
          </p:txBody>
        </p:sp>
        <p:sp>
          <p:nvSpPr>
            <p:cNvPr id="19" name="Rectangle 18">
              <a:extLst>
                <a:ext uri="{FF2B5EF4-FFF2-40B4-BE49-F238E27FC236}">
                  <a16:creationId xmlns:a16="http://schemas.microsoft.com/office/drawing/2014/main" id="{1B8F82E4-17F5-4C21-A945-5BD8B4AF0D40}"/>
                </a:ext>
              </a:extLst>
            </p:cNvPr>
            <p:cNvSpPr/>
            <p:nvPr/>
          </p:nvSpPr>
          <p:spPr>
            <a:xfrm>
              <a:off x="6622774" y="3268661"/>
              <a:ext cx="1837678" cy="6195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Deployment</a:t>
              </a:r>
            </a:p>
          </p:txBody>
        </p:sp>
        <p:sp>
          <p:nvSpPr>
            <p:cNvPr id="22" name="Rectangle 21">
              <a:extLst>
                <a:ext uri="{FF2B5EF4-FFF2-40B4-BE49-F238E27FC236}">
                  <a16:creationId xmlns:a16="http://schemas.microsoft.com/office/drawing/2014/main" id="{9CFB4CA6-494F-46E2-A8B0-75E2FD64C49B}"/>
                </a:ext>
              </a:extLst>
            </p:cNvPr>
            <p:cNvSpPr/>
            <p:nvPr/>
          </p:nvSpPr>
          <p:spPr>
            <a:xfrm>
              <a:off x="7541613" y="2531457"/>
              <a:ext cx="1753260" cy="72092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dirty="0"/>
                <a:t>Orchestration</a:t>
              </a:r>
            </a:p>
          </p:txBody>
        </p:sp>
      </p:grpSp>
      <p:sp>
        <p:nvSpPr>
          <p:cNvPr id="24" name="Title 1">
            <a:extLst>
              <a:ext uri="{FF2B5EF4-FFF2-40B4-BE49-F238E27FC236}">
                <a16:creationId xmlns:a16="http://schemas.microsoft.com/office/drawing/2014/main" id="{6E978F44-1ACA-4BFB-BBCA-96D7334C2DFE}"/>
              </a:ext>
            </a:extLst>
          </p:cNvPr>
          <p:cNvSpPr txBox="1">
            <a:spLocks/>
          </p:cNvSpPr>
          <p:nvPr/>
        </p:nvSpPr>
        <p:spPr>
          <a:xfrm>
            <a:off x="0" y="0"/>
            <a:ext cx="11673191" cy="104876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4400" dirty="0"/>
              <a:t>ML System Architecture &amp; a dummy microservice</a:t>
            </a:r>
          </a:p>
        </p:txBody>
      </p:sp>
      <p:sp>
        <p:nvSpPr>
          <p:cNvPr id="25" name="Text Placeholder 3">
            <a:extLst>
              <a:ext uri="{FF2B5EF4-FFF2-40B4-BE49-F238E27FC236}">
                <a16:creationId xmlns:a16="http://schemas.microsoft.com/office/drawing/2014/main" id="{F910087A-1E3E-41FA-B13E-5D5D689667A1}"/>
              </a:ext>
            </a:extLst>
          </p:cNvPr>
          <p:cNvSpPr txBox="1">
            <a:spLocks/>
          </p:cNvSpPr>
          <p:nvPr/>
        </p:nvSpPr>
        <p:spPr>
          <a:xfrm>
            <a:off x="244382" y="5585054"/>
            <a:ext cx="3932237" cy="104876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IN" sz="1800" dirty="0"/>
              <a:t>Amardeep Chauhan</a:t>
            </a:r>
          </a:p>
          <a:p>
            <a:r>
              <a:rPr lang="en-IN" sz="1800" dirty="0"/>
              <a:t>6</a:t>
            </a:r>
            <a:r>
              <a:rPr lang="en-IN" sz="1800" baseline="30000" dirty="0"/>
              <a:t>th</a:t>
            </a:r>
            <a:r>
              <a:rPr lang="en-IN" sz="1800" dirty="0"/>
              <a:t> March, 2022</a:t>
            </a:r>
          </a:p>
        </p:txBody>
      </p:sp>
    </p:spTree>
    <p:extLst>
      <p:ext uri="{BB962C8B-B14F-4D97-AF65-F5344CB8AC3E}">
        <p14:creationId xmlns:p14="http://schemas.microsoft.com/office/powerpoint/2010/main" val="135588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7702-0CCC-486D-BDE8-2264A94023F1}"/>
              </a:ext>
            </a:extLst>
          </p:cNvPr>
          <p:cNvSpPr>
            <a:spLocks noGrp="1"/>
          </p:cNvSpPr>
          <p:nvPr>
            <p:ph type="title"/>
          </p:nvPr>
        </p:nvSpPr>
        <p:spPr>
          <a:xfrm>
            <a:off x="0" y="-1"/>
            <a:ext cx="10626433" cy="1135929"/>
          </a:xfrm>
          <a:noFill/>
          <a:ln>
            <a:noFill/>
          </a:ln>
        </p:spPr>
        <p:txBody>
          <a:bodyPr/>
          <a:lstStyle/>
          <a:p>
            <a:r>
              <a:rPr lang="en-IN" dirty="0"/>
              <a:t>Typical ML Solution Architecture</a:t>
            </a:r>
          </a:p>
        </p:txBody>
      </p:sp>
      <p:sp>
        <p:nvSpPr>
          <p:cNvPr id="10" name="Rectangle 9">
            <a:extLst>
              <a:ext uri="{FF2B5EF4-FFF2-40B4-BE49-F238E27FC236}">
                <a16:creationId xmlns:a16="http://schemas.microsoft.com/office/drawing/2014/main" id="{FD643AE1-E042-4E4F-993B-2211FE6A248D}"/>
              </a:ext>
            </a:extLst>
          </p:cNvPr>
          <p:cNvSpPr/>
          <p:nvPr/>
        </p:nvSpPr>
        <p:spPr>
          <a:xfrm>
            <a:off x="9212094" y="525294"/>
            <a:ext cx="45719" cy="45719"/>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lumMod val="25000"/>
                </a:schemeClr>
              </a:solidFill>
            </a:endParaRPr>
          </a:p>
        </p:txBody>
      </p:sp>
      <p:grpSp>
        <p:nvGrpSpPr>
          <p:cNvPr id="154" name="Group 153">
            <a:extLst>
              <a:ext uri="{FF2B5EF4-FFF2-40B4-BE49-F238E27FC236}">
                <a16:creationId xmlns:a16="http://schemas.microsoft.com/office/drawing/2014/main" id="{71A95FC8-9AC2-492D-A87B-138476749B26}"/>
              </a:ext>
            </a:extLst>
          </p:cNvPr>
          <p:cNvGrpSpPr/>
          <p:nvPr/>
        </p:nvGrpSpPr>
        <p:grpSpPr>
          <a:xfrm>
            <a:off x="3236955" y="854312"/>
            <a:ext cx="5584873" cy="937308"/>
            <a:chOff x="2329291" y="1320587"/>
            <a:chExt cx="5584873" cy="940288"/>
          </a:xfrm>
        </p:grpSpPr>
        <p:sp>
          <p:nvSpPr>
            <p:cNvPr id="5" name="Rectangle 4">
              <a:extLst>
                <a:ext uri="{FF2B5EF4-FFF2-40B4-BE49-F238E27FC236}">
                  <a16:creationId xmlns:a16="http://schemas.microsoft.com/office/drawing/2014/main" id="{F5C53009-876C-42B6-844F-6DEA9D336E6B}"/>
                </a:ext>
              </a:extLst>
            </p:cNvPr>
            <p:cNvSpPr/>
            <p:nvPr/>
          </p:nvSpPr>
          <p:spPr>
            <a:xfrm>
              <a:off x="2387650" y="1601177"/>
              <a:ext cx="5526514" cy="659698"/>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a:extLst>
                <a:ext uri="{FF2B5EF4-FFF2-40B4-BE49-F238E27FC236}">
                  <a16:creationId xmlns:a16="http://schemas.microsoft.com/office/drawing/2014/main" id="{FB744332-AF27-4E1B-BC3E-C5F0F0956565}"/>
                </a:ext>
              </a:extLst>
            </p:cNvPr>
            <p:cNvSpPr txBox="1"/>
            <p:nvPr/>
          </p:nvSpPr>
          <p:spPr>
            <a:xfrm>
              <a:off x="2329291" y="1320587"/>
              <a:ext cx="3848099" cy="276999"/>
            </a:xfrm>
            <a:prstGeom prst="rect">
              <a:avLst/>
            </a:prstGeom>
            <a:noFill/>
            <a:ln>
              <a:noFill/>
            </a:ln>
          </p:spPr>
          <p:txBody>
            <a:bodyPr wrap="square" rtlCol="0">
              <a:spAutoFit/>
            </a:bodyPr>
            <a:lstStyle/>
            <a:p>
              <a:r>
                <a:rPr lang="en-IN" sz="1200" b="1" dirty="0"/>
                <a:t>1.</a:t>
              </a:r>
              <a:r>
                <a:rPr lang="en-IN" sz="1200" dirty="0"/>
                <a:t> Setup workspace, environments, and configurations</a:t>
              </a:r>
            </a:p>
          </p:txBody>
        </p:sp>
        <p:sp>
          <p:nvSpPr>
            <p:cNvPr id="11" name="TextBox 10">
              <a:extLst>
                <a:ext uri="{FF2B5EF4-FFF2-40B4-BE49-F238E27FC236}">
                  <a16:creationId xmlns:a16="http://schemas.microsoft.com/office/drawing/2014/main" id="{2FC3A2E6-A9C2-47FC-A8C2-EB23228B455C}"/>
                </a:ext>
              </a:extLst>
            </p:cNvPr>
            <p:cNvSpPr txBox="1"/>
            <p:nvPr/>
          </p:nvSpPr>
          <p:spPr>
            <a:xfrm>
              <a:off x="2468196" y="1692663"/>
              <a:ext cx="1044102" cy="476726"/>
            </a:xfrm>
            <a:prstGeom prst="roundRect">
              <a:avLst/>
            </a:prstGeom>
            <a:solidFill>
              <a:schemeClr val="bg1"/>
            </a:solidFill>
            <a:ln>
              <a:solidFill>
                <a:schemeClr val="accent1">
                  <a:lumMod val="20000"/>
                  <a:lumOff val="80000"/>
                </a:schemeClr>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100" dirty="0">
                  <a:solidFill>
                    <a:schemeClr val="tx1"/>
                  </a:solidFill>
                </a:rPr>
                <a:t>ML Workspace</a:t>
              </a:r>
            </a:p>
          </p:txBody>
        </p:sp>
        <p:sp>
          <p:nvSpPr>
            <p:cNvPr id="13" name="TextBox 12">
              <a:extLst>
                <a:ext uri="{FF2B5EF4-FFF2-40B4-BE49-F238E27FC236}">
                  <a16:creationId xmlns:a16="http://schemas.microsoft.com/office/drawing/2014/main" id="{891E5053-F944-47AE-8326-FC56933DD620}"/>
                </a:ext>
              </a:extLst>
            </p:cNvPr>
            <p:cNvSpPr txBox="1"/>
            <p:nvPr/>
          </p:nvSpPr>
          <p:spPr>
            <a:xfrm>
              <a:off x="3677038" y="1689834"/>
              <a:ext cx="1802186" cy="476726"/>
            </a:xfrm>
            <a:prstGeom prst="roundRect">
              <a:avLst/>
            </a:prstGeom>
            <a:noFill/>
            <a:ln>
              <a:solidFill>
                <a:schemeClr val="accent1">
                  <a:lumMod val="20000"/>
                  <a:lumOff val="80000"/>
                </a:schemeClr>
              </a:solidFill>
              <a:prstDash val="sysDash"/>
            </a:ln>
          </p:spPr>
          <p:txBody>
            <a:bodyPr wrap="square" rtlCol="0">
              <a:spAutoFit/>
            </a:bodyPr>
            <a:lstStyle/>
            <a:p>
              <a:r>
                <a:rPr lang="en-IN" sz="1100" dirty="0"/>
                <a:t>Development &amp; Job Clusters</a:t>
              </a:r>
            </a:p>
          </p:txBody>
        </p:sp>
        <p:sp>
          <p:nvSpPr>
            <p:cNvPr id="14" name="TextBox 13">
              <a:extLst>
                <a:ext uri="{FF2B5EF4-FFF2-40B4-BE49-F238E27FC236}">
                  <a16:creationId xmlns:a16="http://schemas.microsoft.com/office/drawing/2014/main" id="{28586E12-ED5E-40BC-86E2-5A203807F892}"/>
                </a:ext>
              </a:extLst>
            </p:cNvPr>
            <p:cNvSpPr txBox="1"/>
            <p:nvPr/>
          </p:nvSpPr>
          <p:spPr>
            <a:xfrm>
              <a:off x="5590972" y="1672584"/>
              <a:ext cx="2211444" cy="476726"/>
            </a:xfrm>
            <a:prstGeom prst="roundRect">
              <a:avLst/>
            </a:prstGeom>
            <a:noFill/>
            <a:ln>
              <a:solidFill>
                <a:schemeClr val="accent1">
                  <a:lumMod val="20000"/>
                  <a:lumOff val="80000"/>
                </a:schemeClr>
              </a:solidFill>
              <a:prstDash val="sysDash"/>
            </a:ln>
          </p:spPr>
          <p:txBody>
            <a:bodyPr wrap="square" rtlCol="0">
              <a:spAutoFit/>
            </a:bodyPr>
            <a:lstStyle/>
            <a:p>
              <a:r>
                <a:rPr lang="en-IN" sz="1100" dirty="0"/>
                <a:t>Libraries, Configurations, and Drivers</a:t>
              </a:r>
            </a:p>
          </p:txBody>
        </p:sp>
      </p:grpSp>
      <p:sp>
        <p:nvSpPr>
          <p:cNvPr id="19" name="Rectangle 18">
            <a:extLst>
              <a:ext uri="{FF2B5EF4-FFF2-40B4-BE49-F238E27FC236}">
                <a16:creationId xmlns:a16="http://schemas.microsoft.com/office/drawing/2014/main" id="{3739EE9C-CE93-4E24-8D1E-360B0699ECD7}"/>
              </a:ext>
            </a:extLst>
          </p:cNvPr>
          <p:cNvSpPr/>
          <p:nvPr/>
        </p:nvSpPr>
        <p:spPr>
          <a:xfrm>
            <a:off x="688491" y="2885557"/>
            <a:ext cx="1855549" cy="2193500"/>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64" name="Connector: Elbow 163">
            <a:extLst>
              <a:ext uri="{FF2B5EF4-FFF2-40B4-BE49-F238E27FC236}">
                <a16:creationId xmlns:a16="http://schemas.microsoft.com/office/drawing/2014/main" id="{8E53EACD-4074-48D3-BDA1-8D85DB2F5C4A}"/>
              </a:ext>
            </a:extLst>
          </p:cNvPr>
          <p:cNvCxnSpPr>
            <a:cxnSpLocks/>
          </p:cNvCxnSpPr>
          <p:nvPr/>
        </p:nvCxnSpPr>
        <p:spPr>
          <a:xfrm rot="16200000" flipH="1">
            <a:off x="1620842" y="5048611"/>
            <a:ext cx="1092367" cy="1153260"/>
          </a:xfrm>
          <a:prstGeom prst="bentConnector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5BD299FE-5630-486A-84F0-6DBCB48873D4}"/>
              </a:ext>
            </a:extLst>
          </p:cNvPr>
          <p:cNvSpPr txBox="1"/>
          <p:nvPr/>
        </p:nvSpPr>
        <p:spPr>
          <a:xfrm>
            <a:off x="831576" y="3128929"/>
            <a:ext cx="1585668" cy="289441"/>
          </a:xfrm>
          <a:prstGeom prst="roundRect">
            <a:avLst/>
          </a:prstGeom>
          <a:noFill/>
          <a:ln w="9525">
            <a:solidFill>
              <a:schemeClr val="accent1">
                <a:lumMod val="20000"/>
                <a:lumOff val="80000"/>
              </a:schemeClr>
            </a:solidFill>
            <a:prstDash val="sysDash"/>
          </a:ln>
        </p:spPr>
        <p:txBody>
          <a:bodyPr wrap="square" rtlCol="0">
            <a:spAutoFit/>
          </a:bodyPr>
          <a:lstStyle/>
          <a:p>
            <a:pPr algn="ctr"/>
            <a:r>
              <a:rPr lang="en-IN" sz="1100" dirty="0"/>
              <a:t>Model Training</a:t>
            </a:r>
          </a:p>
        </p:txBody>
      </p:sp>
      <p:sp>
        <p:nvSpPr>
          <p:cNvPr id="25" name="TextBox 24">
            <a:extLst>
              <a:ext uri="{FF2B5EF4-FFF2-40B4-BE49-F238E27FC236}">
                <a16:creationId xmlns:a16="http://schemas.microsoft.com/office/drawing/2014/main" id="{B3C8F82C-64EE-4BD5-9D1D-48F3B9AA1DE2}"/>
              </a:ext>
            </a:extLst>
          </p:cNvPr>
          <p:cNvSpPr txBox="1"/>
          <p:nvPr/>
        </p:nvSpPr>
        <p:spPr>
          <a:xfrm>
            <a:off x="823431" y="3751277"/>
            <a:ext cx="1585667" cy="289441"/>
          </a:xfrm>
          <a:prstGeom prst="roundRect">
            <a:avLst/>
          </a:prstGeom>
          <a:noFill/>
          <a:ln w="9525">
            <a:solidFill>
              <a:schemeClr val="accent1">
                <a:lumMod val="20000"/>
                <a:lumOff val="80000"/>
              </a:schemeClr>
            </a:solidFill>
            <a:prstDash val="sysDash"/>
          </a:ln>
        </p:spPr>
        <p:txBody>
          <a:bodyPr wrap="square" rtlCol="0">
            <a:spAutoFit/>
          </a:bodyPr>
          <a:lstStyle/>
          <a:p>
            <a:pPr algn="ctr"/>
            <a:r>
              <a:rPr lang="en-IN" sz="1100" dirty="0"/>
              <a:t>Model evaluation</a:t>
            </a:r>
          </a:p>
        </p:txBody>
      </p:sp>
      <p:sp>
        <p:nvSpPr>
          <p:cNvPr id="26" name="TextBox 25">
            <a:extLst>
              <a:ext uri="{FF2B5EF4-FFF2-40B4-BE49-F238E27FC236}">
                <a16:creationId xmlns:a16="http://schemas.microsoft.com/office/drawing/2014/main" id="{CCAC2ECB-AC52-49B0-906D-FD4A4FEF1531}"/>
              </a:ext>
            </a:extLst>
          </p:cNvPr>
          <p:cNvSpPr txBox="1"/>
          <p:nvPr/>
        </p:nvSpPr>
        <p:spPr>
          <a:xfrm>
            <a:off x="814945" y="4374510"/>
            <a:ext cx="1589078" cy="476726"/>
          </a:xfrm>
          <a:prstGeom prst="roundRect">
            <a:avLst/>
          </a:prstGeom>
          <a:solidFill>
            <a:schemeClr val="bg1"/>
          </a:solidFill>
          <a:ln w="9525">
            <a:solidFill>
              <a:schemeClr val="accent1">
                <a:lumMod val="20000"/>
                <a:lumOff val="80000"/>
              </a:schemeClr>
            </a:solid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dirty="0">
                <a:solidFill>
                  <a:schemeClr val="tx1"/>
                </a:solidFill>
              </a:rPr>
              <a:t>Experiment Logging &amp; Model Registry</a:t>
            </a:r>
          </a:p>
        </p:txBody>
      </p:sp>
      <p:cxnSp>
        <p:nvCxnSpPr>
          <p:cNvPr id="29" name="Connector: Elbow 28">
            <a:extLst>
              <a:ext uri="{FF2B5EF4-FFF2-40B4-BE49-F238E27FC236}">
                <a16:creationId xmlns:a16="http://schemas.microsoft.com/office/drawing/2014/main" id="{905B46E7-E440-4796-984A-4618A9B18FC9}"/>
              </a:ext>
            </a:extLst>
          </p:cNvPr>
          <p:cNvCxnSpPr>
            <a:cxnSpLocks/>
            <a:endCxn id="19" idx="0"/>
          </p:cNvCxnSpPr>
          <p:nvPr/>
        </p:nvCxnSpPr>
        <p:spPr>
          <a:xfrm rot="10800000" flipV="1">
            <a:off x="1616266" y="1465275"/>
            <a:ext cx="1675132" cy="1420281"/>
          </a:xfrm>
          <a:prstGeom prst="bentConnector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Rectangle 56">
            <a:extLst>
              <a:ext uri="{FF2B5EF4-FFF2-40B4-BE49-F238E27FC236}">
                <a16:creationId xmlns:a16="http://schemas.microsoft.com/office/drawing/2014/main" id="{D37AF2D7-2D94-42E6-A8EC-66ECFA27D6DB}"/>
              </a:ext>
            </a:extLst>
          </p:cNvPr>
          <p:cNvSpPr/>
          <p:nvPr/>
        </p:nvSpPr>
        <p:spPr>
          <a:xfrm>
            <a:off x="10167268" y="2879876"/>
            <a:ext cx="1003324" cy="2680582"/>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TextBox 21">
            <a:extLst>
              <a:ext uri="{FF2B5EF4-FFF2-40B4-BE49-F238E27FC236}">
                <a16:creationId xmlns:a16="http://schemas.microsoft.com/office/drawing/2014/main" id="{D5526983-4ED3-402A-AFFC-9DAAA47878E6}"/>
              </a:ext>
            </a:extLst>
          </p:cNvPr>
          <p:cNvSpPr txBox="1"/>
          <p:nvPr/>
        </p:nvSpPr>
        <p:spPr>
          <a:xfrm>
            <a:off x="499391" y="5123152"/>
            <a:ext cx="2024049" cy="461665"/>
          </a:xfrm>
          <a:prstGeom prst="rect">
            <a:avLst/>
          </a:prstGeom>
          <a:solidFill>
            <a:schemeClr val="bg1"/>
          </a:solidFill>
          <a:ln>
            <a:noFill/>
          </a:ln>
        </p:spPr>
        <p:txBody>
          <a:bodyPr wrap="square" rtlCol="0">
            <a:spAutoFit/>
          </a:bodyPr>
          <a:lstStyle/>
          <a:p>
            <a:pPr algn="ctr"/>
            <a:r>
              <a:rPr lang="en-IN" sz="1200" b="1" dirty="0"/>
              <a:t>2. </a:t>
            </a:r>
            <a:r>
              <a:rPr lang="en-IN" sz="1200" dirty="0"/>
              <a:t>Model Building &amp; Training Process</a:t>
            </a:r>
          </a:p>
        </p:txBody>
      </p:sp>
      <p:sp>
        <p:nvSpPr>
          <p:cNvPr id="58" name="TextBox 57">
            <a:extLst>
              <a:ext uri="{FF2B5EF4-FFF2-40B4-BE49-F238E27FC236}">
                <a16:creationId xmlns:a16="http://schemas.microsoft.com/office/drawing/2014/main" id="{6F6E34F4-50A2-4082-863D-D81517BABDE2}"/>
              </a:ext>
            </a:extLst>
          </p:cNvPr>
          <p:cNvSpPr txBox="1"/>
          <p:nvPr/>
        </p:nvSpPr>
        <p:spPr>
          <a:xfrm>
            <a:off x="8292121" y="6129563"/>
            <a:ext cx="2022751" cy="276999"/>
          </a:xfrm>
          <a:prstGeom prst="rect">
            <a:avLst/>
          </a:prstGeom>
          <a:noFill/>
          <a:ln>
            <a:noFill/>
          </a:ln>
        </p:spPr>
        <p:txBody>
          <a:bodyPr wrap="square" rtlCol="0">
            <a:spAutoFit/>
          </a:bodyPr>
          <a:lstStyle/>
          <a:p>
            <a:r>
              <a:rPr lang="en-IN" sz="1200" dirty="0"/>
              <a:t>Compute environment</a:t>
            </a:r>
          </a:p>
        </p:txBody>
      </p:sp>
      <p:sp>
        <p:nvSpPr>
          <p:cNvPr id="59" name="Rectangle 58">
            <a:extLst>
              <a:ext uri="{FF2B5EF4-FFF2-40B4-BE49-F238E27FC236}">
                <a16:creationId xmlns:a16="http://schemas.microsoft.com/office/drawing/2014/main" id="{98074F6A-DFD9-4A59-B122-58B83CCE2FC0}"/>
              </a:ext>
            </a:extLst>
          </p:cNvPr>
          <p:cNvSpPr/>
          <p:nvPr/>
        </p:nvSpPr>
        <p:spPr>
          <a:xfrm>
            <a:off x="8525461" y="3943657"/>
            <a:ext cx="1022125" cy="2169495"/>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TextBox 59">
            <a:extLst>
              <a:ext uri="{FF2B5EF4-FFF2-40B4-BE49-F238E27FC236}">
                <a16:creationId xmlns:a16="http://schemas.microsoft.com/office/drawing/2014/main" id="{837064F6-3C6E-4F08-94B3-EC7484DAAE6B}"/>
              </a:ext>
            </a:extLst>
          </p:cNvPr>
          <p:cNvSpPr txBox="1"/>
          <p:nvPr/>
        </p:nvSpPr>
        <p:spPr>
          <a:xfrm>
            <a:off x="9966299" y="5576869"/>
            <a:ext cx="1891164" cy="276999"/>
          </a:xfrm>
          <a:prstGeom prst="rect">
            <a:avLst/>
          </a:prstGeom>
          <a:noFill/>
          <a:ln>
            <a:noFill/>
          </a:ln>
        </p:spPr>
        <p:txBody>
          <a:bodyPr wrap="square" rtlCol="0">
            <a:spAutoFit/>
          </a:bodyPr>
          <a:lstStyle/>
          <a:p>
            <a:r>
              <a:rPr lang="en-IN" sz="1200" dirty="0"/>
              <a:t>Publish &amp; Monitoring</a:t>
            </a:r>
          </a:p>
        </p:txBody>
      </p:sp>
      <p:sp>
        <p:nvSpPr>
          <p:cNvPr id="64" name="TextBox 63">
            <a:extLst>
              <a:ext uri="{FF2B5EF4-FFF2-40B4-BE49-F238E27FC236}">
                <a16:creationId xmlns:a16="http://schemas.microsoft.com/office/drawing/2014/main" id="{14B634AA-BC01-4230-95A7-44D663844B8C}"/>
              </a:ext>
            </a:extLst>
          </p:cNvPr>
          <p:cNvSpPr txBox="1"/>
          <p:nvPr/>
        </p:nvSpPr>
        <p:spPr>
          <a:xfrm>
            <a:off x="5077981" y="1823111"/>
            <a:ext cx="1570950" cy="830997"/>
          </a:xfrm>
          <a:prstGeom prst="rect">
            <a:avLst/>
          </a:prstGeom>
          <a:noFill/>
          <a:ln>
            <a:noFill/>
          </a:ln>
        </p:spPr>
        <p:txBody>
          <a:bodyPr wrap="square" rtlCol="0">
            <a:spAutoFit/>
          </a:bodyPr>
          <a:lstStyle/>
          <a:p>
            <a:r>
              <a:rPr lang="en-IN" sz="1200" b="1" dirty="0"/>
              <a:t>5. </a:t>
            </a:r>
            <a:r>
              <a:rPr lang="en-IN" sz="1200" dirty="0"/>
              <a:t>Retraining, basis:</a:t>
            </a:r>
          </a:p>
          <a:p>
            <a:pPr marL="171450" indent="-171450">
              <a:buFont typeface="Arial" panose="020B0604020202020204" pitchFamily="34" charset="0"/>
              <a:buChar char="•"/>
            </a:pPr>
            <a:r>
              <a:rPr lang="en-IN" sz="1200" dirty="0"/>
              <a:t>Incremental data</a:t>
            </a:r>
          </a:p>
          <a:p>
            <a:pPr marL="171450" indent="-171450">
              <a:buFont typeface="Arial" panose="020B0604020202020204" pitchFamily="34" charset="0"/>
              <a:buChar char="•"/>
            </a:pPr>
            <a:r>
              <a:rPr lang="en-IN" sz="1200" dirty="0"/>
              <a:t>Performance drift</a:t>
            </a:r>
          </a:p>
          <a:p>
            <a:pPr marL="171450" indent="-171450">
              <a:buFont typeface="Arial" panose="020B0604020202020204" pitchFamily="34" charset="0"/>
              <a:buChar char="•"/>
            </a:pPr>
            <a:r>
              <a:rPr lang="en-IN" sz="1200" dirty="0"/>
              <a:t>Data drift</a:t>
            </a:r>
          </a:p>
        </p:txBody>
      </p:sp>
      <p:grpSp>
        <p:nvGrpSpPr>
          <p:cNvPr id="160" name="Group 159">
            <a:extLst>
              <a:ext uri="{FF2B5EF4-FFF2-40B4-BE49-F238E27FC236}">
                <a16:creationId xmlns:a16="http://schemas.microsoft.com/office/drawing/2014/main" id="{524CBAC7-264A-46D5-8870-4F5CC7555B1F}"/>
              </a:ext>
            </a:extLst>
          </p:cNvPr>
          <p:cNvGrpSpPr/>
          <p:nvPr/>
        </p:nvGrpSpPr>
        <p:grpSpPr>
          <a:xfrm>
            <a:off x="2743656" y="5240252"/>
            <a:ext cx="5245370" cy="1429832"/>
            <a:chOff x="2626469" y="5187862"/>
            <a:chExt cx="5173942" cy="1429832"/>
          </a:xfrm>
        </p:grpSpPr>
        <p:sp>
          <p:nvSpPr>
            <p:cNvPr id="38" name="TextBox 37">
              <a:extLst>
                <a:ext uri="{FF2B5EF4-FFF2-40B4-BE49-F238E27FC236}">
                  <a16:creationId xmlns:a16="http://schemas.microsoft.com/office/drawing/2014/main" id="{8466A37E-6BB6-42A7-9319-E34B5E598507}"/>
                </a:ext>
              </a:extLst>
            </p:cNvPr>
            <p:cNvSpPr txBox="1"/>
            <p:nvPr/>
          </p:nvSpPr>
          <p:spPr>
            <a:xfrm>
              <a:off x="3109899" y="6152625"/>
              <a:ext cx="529345" cy="261610"/>
            </a:xfrm>
            <a:prstGeom prst="rect">
              <a:avLst/>
            </a:prstGeom>
            <a:noFill/>
            <a:ln>
              <a:noFill/>
            </a:ln>
          </p:spPr>
          <p:txBody>
            <a:bodyPr wrap="square" rtlCol="0">
              <a:spAutoFit/>
            </a:bodyPr>
            <a:lstStyle/>
            <a:p>
              <a:r>
                <a:rPr lang="en-IN" sz="1100" dirty="0"/>
                <a:t>Dev</a:t>
              </a:r>
              <a:endParaRPr lang="en-IN" sz="1200" dirty="0"/>
            </a:p>
          </p:txBody>
        </p:sp>
        <p:sp>
          <p:nvSpPr>
            <p:cNvPr id="39" name="TextBox 38">
              <a:extLst>
                <a:ext uri="{FF2B5EF4-FFF2-40B4-BE49-F238E27FC236}">
                  <a16:creationId xmlns:a16="http://schemas.microsoft.com/office/drawing/2014/main" id="{95884005-9E5C-40F9-BD75-29D24576DAFB}"/>
                </a:ext>
              </a:extLst>
            </p:cNvPr>
            <p:cNvSpPr txBox="1"/>
            <p:nvPr/>
          </p:nvSpPr>
          <p:spPr>
            <a:xfrm>
              <a:off x="4054783" y="6152625"/>
              <a:ext cx="529345" cy="261610"/>
            </a:xfrm>
            <a:prstGeom prst="rect">
              <a:avLst/>
            </a:prstGeom>
            <a:noFill/>
            <a:ln>
              <a:noFill/>
            </a:ln>
          </p:spPr>
          <p:txBody>
            <a:bodyPr wrap="square" rtlCol="0">
              <a:spAutoFit/>
            </a:bodyPr>
            <a:lstStyle/>
            <a:p>
              <a:r>
                <a:rPr lang="en-IN" sz="1100" dirty="0"/>
                <a:t>Stage</a:t>
              </a:r>
            </a:p>
          </p:txBody>
        </p:sp>
        <p:sp>
          <p:nvSpPr>
            <p:cNvPr id="45" name="TextBox 44">
              <a:extLst>
                <a:ext uri="{FF2B5EF4-FFF2-40B4-BE49-F238E27FC236}">
                  <a16:creationId xmlns:a16="http://schemas.microsoft.com/office/drawing/2014/main" id="{D896CE65-CB6A-483B-A02B-2BDB7ED47F5E}"/>
                </a:ext>
              </a:extLst>
            </p:cNvPr>
            <p:cNvSpPr txBox="1"/>
            <p:nvPr/>
          </p:nvSpPr>
          <p:spPr>
            <a:xfrm>
              <a:off x="6856880" y="6182461"/>
              <a:ext cx="529345" cy="261610"/>
            </a:xfrm>
            <a:prstGeom prst="rect">
              <a:avLst/>
            </a:prstGeom>
            <a:noFill/>
            <a:ln>
              <a:noFill/>
            </a:ln>
          </p:spPr>
          <p:txBody>
            <a:bodyPr wrap="square" rtlCol="0">
              <a:spAutoFit/>
            </a:bodyPr>
            <a:lstStyle/>
            <a:p>
              <a:r>
                <a:rPr lang="en-IN" sz="1100" dirty="0"/>
                <a:t>Prod</a:t>
              </a:r>
              <a:endParaRPr lang="en-IN" sz="1200" dirty="0"/>
            </a:p>
          </p:txBody>
        </p:sp>
        <p:cxnSp>
          <p:nvCxnSpPr>
            <p:cNvPr id="145" name="Straight Arrow Connector 144">
              <a:extLst>
                <a:ext uri="{FF2B5EF4-FFF2-40B4-BE49-F238E27FC236}">
                  <a16:creationId xmlns:a16="http://schemas.microsoft.com/office/drawing/2014/main" id="{1F2B0009-17BC-439A-A49F-2882BDD7E1C5}"/>
                </a:ext>
              </a:extLst>
            </p:cNvPr>
            <p:cNvCxnSpPr>
              <a:cxnSpLocks/>
            </p:cNvCxnSpPr>
            <p:nvPr/>
          </p:nvCxnSpPr>
          <p:spPr>
            <a:xfrm>
              <a:off x="4522901" y="6045018"/>
              <a:ext cx="2357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B608948-B074-4206-BEA2-6C1154E8AE68}"/>
                </a:ext>
              </a:extLst>
            </p:cNvPr>
            <p:cNvSpPr txBox="1"/>
            <p:nvPr/>
          </p:nvSpPr>
          <p:spPr>
            <a:xfrm>
              <a:off x="5428354" y="5863022"/>
              <a:ext cx="567757" cy="461665"/>
            </a:xfrm>
            <a:prstGeom prst="rect">
              <a:avLst/>
            </a:prstGeom>
            <a:solidFill>
              <a:schemeClr val="bg1"/>
            </a:solidFill>
            <a:ln>
              <a:noFill/>
            </a:ln>
          </p:spPr>
          <p:txBody>
            <a:bodyPr wrap="square" rtlCol="0">
              <a:spAutoFit/>
            </a:bodyPr>
            <a:lstStyle/>
            <a:p>
              <a:r>
                <a:rPr lang="en-IN" sz="1200" dirty="0"/>
                <a:t>When ready</a:t>
              </a:r>
            </a:p>
          </p:txBody>
        </p:sp>
        <p:pic>
          <p:nvPicPr>
            <p:cNvPr id="128" name="Picture 127">
              <a:extLst>
                <a:ext uri="{FF2B5EF4-FFF2-40B4-BE49-F238E27FC236}">
                  <a16:creationId xmlns:a16="http://schemas.microsoft.com/office/drawing/2014/main" id="{13B2296B-202E-4E45-8B20-83754C05D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002" y="5187862"/>
              <a:ext cx="1627151" cy="297040"/>
            </a:xfrm>
            <a:prstGeom prst="rect">
              <a:avLst/>
            </a:prstGeom>
          </p:spPr>
        </p:pic>
        <p:sp>
          <p:nvSpPr>
            <p:cNvPr id="131" name="Rectangle 130">
              <a:extLst>
                <a:ext uri="{FF2B5EF4-FFF2-40B4-BE49-F238E27FC236}">
                  <a16:creationId xmlns:a16="http://schemas.microsoft.com/office/drawing/2014/main" id="{F110B809-5903-41E4-B5B7-AD23F76214EA}"/>
                </a:ext>
              </a:extLst>
            </p:cNvPr>
            <p:cNvSpPr/>
            <p:nvPr/>
          </p:nvSpPr>
          <p:spPr>
            <a:xfrm>
              <a:off x="2626469" y="5582739"/>
              <a:ext cx="5173942" cy="1034955"/>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47" name="Straight Arrow Connector 146">
              <a:extLst>
                <a:ext uri="{FF2B5EF4-FFF2-40B4-BE49-F238E27FC236}">
                  <a16:creationId xmlns:a16="http://schemas.microsoft.com/office/drawing/2014/main" id="{75788D6A-E15E-4412-ACD9-EACC42C9F8A9}"/>
                </a:ext>
              </a:extLst>
            </p:cNvPr>
            <p:cNvCxnSpPr>
              <a:cxnSpLocks/>
            </p:cNvCxnSpPr>
            <p:nvPr/>
          </p:nvCxnSpPr>
          <p:spPr>
            <a:xfrm>
              <a:off x="3548708" y="6045018"/>
              <a:ext cx="556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8536DE1-47C9-4FD3-98B4-3051D65AF61C}"/>
              </a:ext>
            </a:extLst>
          </p:cNvPr>
          <p:cNvGrpSpPr/>
          <p:nvPr/>
        </p:nvGrpSpPr>
        <p:grpSpPr>
          <a:xfrm>
            <a:off x="5183762" y="2879876"/>
            <a:ext cx="1333497" cy="1780812"/>
            <a:chOff x="7944163" y="3280896"/>
            <a:chExt cx="1333497" cy="1612351"/>
          </a:xfrm>
        </p:grpSpPr>
        <p:sp>
          <p:nvSpPr>
            <p:cNvPr id="70" name="Rectangle 69">
              <a:extLst>
                <a:ext uri="{FF2B5EF4-FFF2-40B4-BE49-F238E27FC236}">
                  <a16:creationId xmlns:a16="http://schemas.microsoft.com/office/drawing/2014/main" id="{40656DCF-C9D3-45EF-95BF-0D7B9EF12ED6}"/>
                </a:ext>
              </a:extLst>
            </p:cNvPr>
            <p:cNvSpPr/>
            <p:nvPr/>
          </p:nvSpPr>
          <p:spPr>
            <a:xfrm>
              <a:off x="7944163" y="3280896"/>
              <a:ext cx="1288058" cy="1377341"/>
            </a:xfrm>
            <a:prstGeom prst="rect">
              <a:avLst/>
            </a:prstGeom>
            <a:noFill/>
            <a:ln w="19050">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1" name="TextBox 70">
              <a:extLst>
                <a:ext uri="{FF2B5EF4-FFF2-40B4-BE49-F238E27FC236}">
                  <a16:creationId xmlns:a16="http://schemas.microsoft.com/office/drawing/2014/main" id="{C6C79D04-AA7B-4294-9252-292AF7CD3744}"/>
                </a:ext>
              </a:extLst>
            </p:cNvPr>
            <p:cNvSpPr txBox="1"/>
            <p:nvPr/>
          </p:nvSpPr>
          <p:spPr>
            <a:xfrm>
              <a:off x="7944163" y="4642080"/>
              <a:ext cx="1333497" cy="250795"/>
            </a:xfrm>
            <a:prstGeom prst="rect">
              <a:avLst/>
            </a:prstGeom>
            <a:noFill/>
            <a:ln>
              <a:noFill/>
            </a:ln>
          </p:spPr>
          <p:txBody>
            <a:bodyPr wrap="square" rtlCol="0">
              <a:spAutoFit/>
            </a:bodyPr>
            <a:lstStyle/>
            <a:p>
              <a:pPr algn="ctr"/>
              <a:r>
                <a:rPr lang="en-IN" sz="1200" dirty="0"/>
                <a:t>Data Storage</a:t>
              </a:r>
            </a:p>
          </p:txBody>
        </p:sp>
        <p:sp>
          <p:nvSpPr>
            <p:cNvPr id="120" name="TextBox 119">
              <a:extLst>
                <a:ext uri="{FF2B5EF4-FFF2-40B4-BE49-F238E27FC236}">
                  <a16:creationId xmlns:a16="http://schemas.microsoft.com/office/drawing/2014/main" id="{2A7C1B66-A15B-4C27-B8D0-477690E22979}"/>
                </a:ext>
              </a:extLst>
            </p:cNvPr>
            <p:cNvSpPr txBox="1"/>
            <p:nvPr/>
          </p:nvSpPr>
          <p:spPr>
            <a:xfrm>
              <a:off x="7944163" y="4642452"/>
              <a:ext cx="1333497" cy="250795"/>
            </a:xfrm>
            <a:prstGeom prst="rect">
              <a:avLst/>
            </a:prstGeom>
            <a:noFill/>
            <a:ln>
              <a:noFill/>
            </a:ln>
          </p:spPr>
          <p:txBody>
            <a:bodyPr wrap="square" rtlCol="0">
              <a:spAutoFit/>
            </a:bodyPr>
            <a:lstStyle/>
            <a:p>
              <a:pPr algn="ctr"/>
              <a:r>
                <a:rPr lang="en-IN" sz="1200" dirty="0"/>
                <a:t>Data Storage</a:t>
              </a:r>
            </a:p>
          </p:txBody>
        </p:sp>
      </p:grpSp>
      <p:cxnSp>
        <p:nvCxnSpPr>
          <p:cNvPr id="93" name="Connector: Elbow 92">
            <a:extLst>
              <a:ext uri="{FF2B5EF4-FFF2-40B4-BE49-F238E27FC236}">
                <a16:creationId xmlns:a16="http://schemas.microsoft.com/office/drawing/2014/main" id="{871C1950-B82D-4790-B640-41601F226AC2}"/>
              </a:ext>
            </a:extLst>
          </p:cNvPr>
          <p:cNvCxnSpPr>
            <a:cxnSpLocks/>
            <a:stCxn id="64" idx="1"/>
            <a:endCxn id="19" idx="0"/>
          </p:cNvCxnSpPr>
          <p:nvPr/>
        </p:nvCxnSpPr>
        <p:spPr>
          <a:xfrm rot="10800000" flipV="1">
            <a:off x="1616267" y="2238609"/>
            <a:ext cx="3461715" cy="646947"/>
          </a:xfrm>
          <a:prstGeom prst="bentConnector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Connector: Elbow 78">
            <a:extLst>
              <a:ext uri="{FF2B5EF4-FFF2-40B4-BE49-F238E27FC236}">
                <a16:creationId xmlns:a16="http://schemas.microsoft.com/office/drawing/2014/main" id="{3A545EF5-6BBA-4DCD-8003-8A3E67EF088F}"/>
              </a:ext>
            </a:extLst>
          </p:cNvPr>
          <p:cNvCxnSpPr>
            <a:cxnSpLocks/>
            <a:stCxn id="57" idx="0"/>
            <a:endCxn id="64" idx="3"/>
          </p:cNvCxnSpPr>
          <p:nvPr/>
        </p:nvCxnSpPr>
        <p:spPr>
          <a:xfrm rot="16200000" flipV="1">
            <a:off x="8338298" y="549243"/>
            <a:ext cx="641266" cy="4019999"/>
          </a:xfrm>
          <a:prstGeom prst="bentConnector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Connector: Elbow 103">
            <a:extLst>
              <a:ext uri="{FF2B5EF4-FFF2-40B4-BE49-F238E27FC236}">
                <a16:creationId xmlns:a16="http://schemas.microsoft.com/office/drawing/2014/main" id="{B1E76ED0-9C46-4B02-AB27-BF8E2C970CE5}"/>
              </a:ext>
            </a:extLst>
          </p:cNvPr>
          <p:cNvCxnSpPr>
            <a:cxnSpLocks/>
            <a:stCxn id="131" idx="0"/>
            <a:endCxn id="59" idx="1"/>
          </p:cNvCxnSpPr>
          <p:nvPr/>
        </p:nvCxnSpPr>
        <p:spPr>
          <a:xfrm rot="5400000" flipH="1" flipV="1">
            <a:off x="6642539" y="3752207"/>
            <a:ext cx="606724" cy="3159120"/>
          </a:xfrm>
          <a:prstGeom prst="bentConnector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Connector: Elbow 106">
            <a:extLst>
              <a:ext uri="{FF2B5EF4-FFF2-40B4-BE49-F238E27FC236}">
                <a16:creationId xmlns:a16="http://schemas.microsoft.com/office/drawing/2014/main" id="{47F7C343-F8A4-4D25-83A6-A1B00C77FFBD}"/>
              </a:ext>
            </a:extLst>
          </p:cNvPr>
          <p:cNvCxnSpPr>
            <a:cxnSpLocks/>
            <a:stCxn id="59" idx="3"/>
            <a:endCxn id="57" idx="1"/>
          </p:cNvCxnSpPr>
          <p:nvPr/>
        </p:nvCxnSpPr>
        <p:spPr>
          <a:xfrm flipV="1">
            <a:off x="9547586" y="4220167"/>
            <a:ext cx="619682" cy="808238"/>
          </a:xfrm>
          <a:prstGeom prst="bentConnector3">
            <a:avLst>
              <a:gd name="adj1" fmla="val 50000"/>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1" name="TextBox 120">
            <a:extLst>
              <a:ext uri="{FF2B5EF4-FFF2-40B4-BE49-F238E27FC236}">
                <a16:creationId xmlns:a16="http://schemas.microsoft.com/office/drawing/2014/main" id="{6474CC12-C4C8-43F6-8787-D36D42564982}"/>
              </a:ext>
            </a:extLst>
          </p:cNvPr>
          <p:cNvSpPr txBox="1"/>
          <p:nvPr/>
        </p:nvSpPr>
        <p:spPr>
          <a:xfrm>
            <a:off x="5315434" y="5062916"/>
            <a:ext cx="1333497" cy="276999"/>
          </a:xfrm>
          <a:prstGeom prst="rect">
            <a:avLst/>
          </a:prstGeom>
          <a:noFill/>
          <a:ln>
            <a:noFill/>
          </a:ln>
        </p:spPr>
        <p:txBody>
          <a:bodyPr wrap="square" rtlCol="0">
            <a:spAutoFit/>
          </a:bodyPr>
          <a:lstStyle/>
          <a:p>
            <a:pPr algn="ctr"/>
            <a:r>
              <a:rPr lang="en-IN" sz="1200" b="1" dirty="0"/>
              <a:t>3. </a:t>
            </a:r>
            <a:r>
              <a:rPr lang="en-IN" sz="1200" dirty="0"/>
              <a:t>Deploy Model</a:t>
            </a:r>
          </a:p>
        </p:txBody>
      </p:sp>
      <p:sp>
        <p:nvSpPr>
          <p:cNvPr id="122" name="TextBox 121">
            <a:extLst>
              <a:ext uri="{FF2B5EF4-FFF2-40B4-BE49-F238E27FC236}">
                <a16:creationId xmlns:a16="http://schemas.microsoft.com/office/drawing/2014/main" id="{8918BD9B-E900-40A7-BCF6-794B3CE65CC0}"/>
              </a:ext>
            </a:extLst>
          </p:cNvPr>
          <p:cNvSpPr txBox="1"/>
          <p:nvPr/>
        </p:nvSpPr>
        <p:spPr>
          <a:xfrm rot="16200000">
            <a:off x="9056108" y="4297850"/>
            <a:ext cx="1333497" cy="276999"/>
          </a:xfrm>
          <a:prstGeom prst="rect">
            <a:avLst/>
          </a:prstGeom>
          <a:noFill/>
          <a:ln>
            <a:noFill/>
          </a:ln>
        </p:spPr>
        <p:txBody>
          <a:bodyPr wrap="square" rtlCol="0">
            <a:spAutoFit/>
          </a:bodyPr>
          <a:lstStyle/>
          <a:p>
            <a:pPr algn="ctr"/>
            <a:r>
              <a:rPr lang="en-IN" sz="1200" b="1" dirty="0"/>
              <a:t>4. </a:t>
            </a:r>
            <a:r>
              <a:rPr lang="en-IN" sz="1200" dirty="0"/>
              <a:t>Publish Results</a:t>
            </a:r>
          </a:p>
        </p:txBody>
      </p:sp>
      <p:cxnSp>
        <p:nvCxnSpPr>
          <p:cNvPr id="127" name="Straight Arrow Connector 126">
            <a:extLst>
              <a:ext uri="{FF2B5EF4-FFF2-40B4-BE49-F238E27FC236}">
                <a16:creationId xmlns:a16="http://schemas.microsoft.com/office/drawing/2014/main" id="{42F396CE-B7E2-48A7-AAE9-44D70B17A4DE}"/>
              </a:ext>
            </a:extLst>
          </p:cNvPr>
          <p:cNvCxnSpPr>
            <a:cxnSpLocks/>
          </p:cNvCxnSpPr>
          <p:nvPr/>
        </p:nvCxnSpPr>
        <p:spPr>
          <a:xfrm flipV="1">
            <a:off x="6471820" y="3118890"/>
            <a:ext cx="3640603" cy="13021"/>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DF624C5D-B45B-4CDA-9524-71D99C679E3C}"/>
              </a:ext>
            </a:extLst>
          </p:cNvPr>
          <p:cNvCxnSpPr>
            <a:cxnSpLocks/>
          </p:cNvCxnSpPr>
          <p:nvPr/>
        </p:nvCxnSpPr>
        <p:spPr>
          <a:xfrm>
            <a:off x="2529125" y="3131911"/>
            <a:ext cx="2631880" cy="0"/>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03" name="TextBox 202">
            <a:extLst>
              <a:ext uri="{FF2B5EF4-FFF2-40B4-BE49-F238E27FC236}">
                <a16:creationId xmlns:a16="http://schemas.microsoft.com/office/drawing/2014/main" id="{D8939747-B770-42BD-9FF6-855A41DED575}"/>
              </a:ext>
            </a:extLst>
          </p:cNvPr>
          <p:cNvSpPr txBox="1"/>
          <p:nvPr/>
        </p:nvSpPr>
        <p:spPr>
          <a:xfrm>
            <a:off x="8821828" y="4719896"/>
            <a:ext cx="457022" cy="261610"/>
          </a:xfrm>
          <a:prstGeom prst="rect">
            <a:avLst/>
          </a:prstGeom>
          <a:noFill/>
          <a:ln>
            <a:noFill/>
          </a:ln>
        </p:spPr>
        <p:txBody>
          <a:bodyPr wrap="square" rtlCol="0">
            <a:spAutoFit/>
          </a:bodyPr>
          <a:lstStyle/>
          <a:p>
            <a:r>
              <a:rPr lang="en-IN" sz="1100" dirty="0"/>
              <a:t>AKS</a:t>
            </a:r>
          </a:p>
        </p:txBody>
      </p:sp>
      <p:sp>
        <p:nvSpPr>
          <p:cNvPr id="206" name="TextBox 205">
            <a:extLst>
              <a:ext uri="{FF2B5EF4-FFF2-40B4-BE49-F238E27FC236}">
                <a16:creationId xmlns:a16="http://schemas.microsoft.com/office/drawing/2014/main" id="{7474DF11-C088-4B9B-A2A6-ED32429F1E6D}"/>
              </a:ext>
            </a:extLst>
          </p:cNvPr>
          <p:cNvSpPr txBox="1"/>
          <p:nvPr/>
        </p:nvSpPr>
        <p:spPr>
          <a:xfrm>
            <a:off x="8594356" y="5626524"/>
            <a:ext cx="915615" cy="261610"/>
          </a:xfrm>
          <a:prstGeom prst="rect">
            <a:avLst/>
          </a:prstGeom>
          <a:noFill/>
          <a:ln>
            <a:noFill/>
          </a:ln>
        </p:spPr>
        <p:txBody>
          <a:bodyPr wrap="square" rtlCol="0">
            <a:spAutoFit/>
          </a:bodyPr>
          <a:lstStyle/>
          <a:p>
            <a:r>
              <a:rPr lang="en-IN" sz="1100" dirty="0"/>
              <a:t>Containers</a:t>
            </a:r>
          </a:p>
        </p:txBody>
      </p:sp>
      <p:sp>
        <p:nvSpPr>
          <p:cNvPr id="209" name="TextBox 208">
            <a:extLst>
              <a:ext uri="{FF2B5EF4-FFF2-40B4-BE49-F238E27FC236}">
                <a16:creationId xmlns:a16="http://schemas.microsoft.com/office/drawing/2014/main" id="{87DE7007-5F94-481D-A8D8-C2B5DAD52A3C}"/>
              </a:ext>
            </a:extLst>
          </p:cNvPr>
          <p:cNvSpPr txBox="1"/>
          <p:nvPr/>
        </p:nvSpPr>
        <p:spPr>
          <a:xfrm>
            <a:off x="8664346" y="5891276"/>
            <a:ext cx="457022" cy="215444"/>
          </a:xfrm>
          <a:prstGeom prst="rect">
            <a:avLst/>
          </a:prstGeom>
          <a:noFill/>
          <a:ln>
            <a:noFill/>
          </a:ln>
        </p:spPr>
        <p:txBody>
          <a:bodyPr wrap="square" rtlCol="0">
            <a:spAutoFit/>
          </a:bodyPr>
          <a:lstStyle/>
          <a:p>
            <a:r>
              <a:rPr lang="en-IN" sz="800" dirty="0"/>
              <a:t>CPU</a:t>
            </a:r>
          </a:p>
        </p:txBody>
      </p:sp>
      <p:sp>
        <p:nvSpPr>
          <p:cNvPr id="211" name="TextBox 210">
            <a:extLst>
              <a:ext uri="{FF2B5EF4-FFF2-40B4-BE49-F238E27FC236}">
                <a16:creationId xmlns:a16="http://schemas.microsoft.com/office/drawing/2014/main" id="{8680E033-019D-4FD6-93F0-E58807EDC373}"/>
              </a:ext>
            </a:extLst>
          </p:cNvPr>
          <p:cNvSpPr txBox="1"/>
          <p:nvPr/>
        </p:nvSpPr>
        <p:spPr>
          <a:xfrm>
            <a:off x="9088354" y="5881373"/>
            <a:ext cx="477199" cy="215444"/>
          </a:xfrm>
          <a:prstGeom prst="rect">
            <a:avLst/>
          </a:prstGeom>
          <a:noFill/>
          <a:ln>
            <a:noFill/>
          </a:ln>
        </p:spPr>
        <p:txBody>
          <a:bodyPr wrap="square" rtlCol="0">
            <a:spAutoFit/>
          </a:bodyPr>
          <a:lstStyle/>
          <a:p>
            <a:r>
              <a:rPr lang="en-IN" sz="800" dirty="0"/>
              <a:t>GPU</a:t>
            </a:r>
          </a:p>
        </p:txBody>
      </p:sp>
      <p:pic>
        <p:nvPicPr>
          <p:cNvPr id="215" name="Picture 214">
            <a:extLst>
              <a:ext uri="{FF2B5EF4-FFF2-40B4-BE49-F238E27FC236}">
                <a16:creationId xmlns:a16="http://schemas.microsoft.com/office/drawing/2014/main" id="{91C76606-37B9-4449-996E-4A802CC7B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307" y="2999781"/>
            <a:ext cx="519146" cy="519146"/>
          </a:xfrm>
          <a:prstGeom prst="rect">
            <a:avLst/>
          </a:prstGeom>
        </p:spPr>
      </p:pic>
      <p:sp>
        <p:nvSpPr>
          <p:cNvPr id="217" name="TextBox 216">
            <a:extLst>
              <a:ext uri="{FF2B5EF4-FFF2-40B4-BE49-F238E27FC236}">
                <a16:creationId xmlns:a16="http://schemas.microsoft.com/office/drawing/2014/main" id="{F13E5B09-731B-4B12-B3E3-B55FC3828B6A}"/>
              </a:ext>
            </a:extLst>
          </p:cNvPr>
          <p:cNvSpPr txBox="1"/>
          <p:nvPr/>
        </p:nvSpPr>
        <p:spPr>
          <a:xfrm>
            <a:off x="10167268" y="3461178"/>
            <a:ext cx="996578" cy="261610"/>
          </a:xfrm>
          <a:prstGeom prst="rect">
            <a:avLst/>
          </a:prstGeom>
          <a:noFill/>
          <a:ln>
            <a:noFill/>
          </a:ln>
        </p:spPr>
        <p:txBody>
          <a:bodyPr wrap="square" rtlCol="0">
            <a:spAutoFit/>
          </a:bodyPr>
          <a:lstStyle/>
          <a:p>
            <a:pPr algn="ctr"/>
            <a:r>
              <a:rPr lang="en-IN" sz="1100" dirty="0"/>
              <a:t>Log Analytics</a:t>
            </a:r>
          </a:p>
        </p:txBody>
      </p:sp>
      <p:sp>
        <p:nvSpPr>
          <p:cNvPr id="226" name="TextBox 225">
            <a:extLst>
              <a:ext uri="{FF2B5EF4-FFF2-40B4-BE49-F238E27FC236}">
                <a16:creationId xmlns:a16="http://schemas.microsoft.com/office/drawing/2014/main" id="{B046774B-2C03-4CD7-B5B1-9CD89187C1F5}"/>
              </a:ext>
            </a:extLst>
          </p:cNvPr>
          <p:cNvSpPr txBox="1"/>
          <p:nvPr/>
        </p:nvSpPr>
        <p:spPr>
          <a:xfrm>
            <a:off x="10140897" y="4402570"/>
            <a:ext cx="1022949" cy="261610"/>
          </a:xfrm>
          <a:prstGeom prst="rect">
            <a:avLst/>
          </a:prstGeom>
          <a:noFill/>
          <a:ln>
            <a:noFill/>
          </a:ln>
        </p:spPr>
        <p:txBody>
          <a:bodyPr wrap="square" rtlCol="0">
            <a:spAutoFit/>
          </a:bodyPr>
          <a:lstStyle/>
          <a:p>
            <a:pPr algn="ctr"/>
            <a:r>
              <a:rPr lang="en-IN" sz="1100" dirty="0"/>
              <a:t>Azure Monitor</a:t>
            </a:r>
          </a:p>
        </p:txBody>
      </p:sp>
      <p:sp>
        <p:nvSpPr>
          <p:cNvPr id="235" name="TextBox 234">
            <a:extLst>
              <a:ext uri="{FF2B5EF4-FFF2-40B4-BE49-F238E27FC236}">
                <a16:creationId xmlns:a16="http://schemas.microsoft.com/office/drawing/2014/main" id="{666ED262-2EAA-4C6B-A6FE-B17296BF8D37}"/>
              </a:ext>
            </a:extLst>
          </p:cNvPr>
          <p:cNvSpPr txBox="1"/>
          <p:nvPr/>
        </p:nvSpPr>
        <p:spPr>
          <a:xfrm>
            <a:off x="10140897" y="5177411"/>
            <a:ext cx="1074838" cy="261610"/>
          </a:xfrm>
          <a:prstGeom prst="rect">
            <a:avLst/>
          </a:prstGeom>
          <a:noFill/>
          <a:ln>
            <a:noFill/>
          </a:ln>
        </p:spPr>
        <p:txBody>
          <a:bodyPr wrap="square" rtlCol="0">
            <a:spAutoFit/>
          </a:bodyPr>
          <a:lstStyle/>
          <a:p>
            <a:pPr algn="ctr"/>
            <a:r>
              <a:rPr lang="en-IN" sz="1100" dirty="0"/>
              <a:t>Power BI</a:t>
            </a:r>
          </a:p>
        </p:txBody>
      </p:sp>
      <p:pic>
        <p:nvPicPr>
          <p:cNvPr id="253" name="Picture 252">
            <a:extLst>
              <a:ext uri="{FF2B5EF4-FFF2-40B4-BE49-F238E27FC236}">
                <a16:creationId xmlns:a16="http://schemas.microsoft.com/office/drawing/2014/main" id="{ABC06A6B-EABB-4202-AB97-9C981CE39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58" y="2891078"/>
            <a:ext cx="399856" cy="399856"/>
          </a:xfrm>
          <a:prstGeom prst="rect">
            <a:avLst/>
          </a:prstGeom>
        </p:spPr>
      </p:pic>
      <p:sp>
        <p:nvSpPr>
          <p:cNvPr id="255" name="TextBox 254">
            <a:extLst>
              <a:ext uri="{FF2B5EF4-FFF2-40B4-BE49-F238E27FC236}">
                <a16:creationId xmlns:a16="http://schemas.microsoft.com/office/drawing/2014/main" id="{F889A37F-3BC4-4DCF-A0AD-5D8C16463F03}"/>
              </a:ext>
            </a:extLst>
          </p:cNvPr>
          <p:cNvSpPr txBox="1"/>
          <p:nvPr/>
        </p:nvSpPr>
        <p:spPr>
          <a:xfrm>
            <a:off x="-89140" y="3251893"/>
            <a:ext cx="888396" cy="430887"/>
          </a:xfrm>
          <a:prstGeom prst="rect">
            <a:avLst/>
          </a:prstGeom>
          <a:noFill/>
          <a:ln>
            <a:noFill/>
          </a:ln>
        </p:spPr>
        <p:txBody>
          <a:bodyPr wrap="square" rtlCol="0">
            <a:spAutoFit/>
          </a:bodyPr>
          <a:lstStyle/>
          <a:p>
            <a:pPr algn="ctr"/>
            <a:r>
              <a:rPr lang="en-IN" sz="1100" dirty="0"/>
              <a:t>Databricks</a:t>
            </a:r>
          </a:p>
          <a:p>
            <a:pPr algn="ctr"/>
            <a:r>
              <a:rPr lang="en-IN" sz="1100" dirty="0"/>
              <a:t>Ecosystem</a:t>
            </a:r>
          </a:p>
        </p:txBody>
      </p:sp>
      <p:pic>
        <p:nvPicPr>
          <p:cNvPr id="261" name="Picture 260">
            <a:extLst>
              <a:ext uri="{FF2B5EF4-FFF2-40B4-BE49-F238E27FC236}">
                <a16:creationId xmlns:a16="http://schemas.microsoft.com/office/drawing/2014/main" id="{ADFA591C-1CAD-4373-A624-AA1E2E507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9198" y="3795728"/>
            <a:ext cx="653364" cy="640000"/>
          </a:xfrm>
          <a:prstGeom prst="rect">
            <a:avLst/>
          </a:prstGeom>
        </p:spPr>
      </p:pic>
      <p:pic>
        <p:nvPicPr>
          <p:cNvPr id="263" name="Picture 262">
            <a:extLst>
              <a:ext uri="{FF2B5EF4-FFF2-40B4-BE49-F238E27FC236}">
                <a16:creationId xmlns:a16="http://schemas.microsoft.com/office/drawing/2014/main" id="{C09256B8-E06C-4006-961F-9F43608E2E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1274" y="4765901"/>
            <a:ext cx="468566" cy="464204"/>
          </a:xfrm>
          <a:prstGeom prst="rect">
            <a:avLst/>
          </a:prstGeom>
        </p:spPr>
      </p:pic>
      <p:pic>
        <p:nvPicPr>
          <p:cNvPr id="265" name="Picture 264">
            <a:extLst>
              <a:ext uri="{FF2B5EF4-FFF2-40B4-BE49-F238E27FC236}">
                <a16:creationId xmlns:a16="http://schemas.microsoft.com/office/drawing/2014/main" id="{C9724EAB-0784-4275-A5A0-5E448257BA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6692" y="3993830"/>
            <a:ext cx="793472" cy="793472"/>
          </a:xfrm>
          <a:prstGeom prst="rect">
            <a:avLst/>
          </a:prstGeom>
        </p:spPr>
      </p:pic>
      <p:pic>
        <p:nvPicPr>
          <p:cNvPr id="267" name="Picture 266">
            <a:extLst>
              <a:ext uri="{FF2B5EF4-FFF2-40B4-BE49-F238E27FC236}">
                <a16:creationId xmlns:a16="http://schemas.microsoft.com/office/drawing/2014/main" id="{946BDB10-86AA-4CA8-BB04-F083830995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85974" y="5057807"/>
            <a:ext cx="1109453" cy="582463"/>
          </a:xfrm>
          <a:prstGeom prst="rect">
            <a:avLst/>
          </a:prstGeom>
        </p:spPr>
      </p:pic>
      <p:pic>
        <p:nvPicPr>
          <p:cNvPr id="275" name="Picture 274">
            <a:extLst>
              <a:ext uri="{FF2B5EF4-FFF2-40B4-BE49-F238E27FC236}">
                <a16:creationId xmlns:a16="http://schemas.microsoft.com/office/drawing/2014/main" id="{F52245C4-5808-4C23-8C60-1CCEFC9476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56577" y="3774528"/>
            <a:ext cx="346217" cy="338258"/>
          </a:xfrm>
          <a:prstGeom prst="rect">
            <a:avLst/>
          </a:prstGeom>
        </p:spPr>
      </p:pic>
      <p:sp>
        <p:nvSpPr>
          <p:cNvPr id="276" name="TextBox 275">
            <a:extLst>
              <a:ext uri="{FF2B5EF4-FFF2-40B4-BE49-F238E27FC236}">
                <a16:creationId xmlns:a16="http://schemas.microsoft.com/office/drawing/2014/main" id="{05933F54-2ACA-4C1C-9083-08EF89E061AC}"/>
              </a:ext>
            </a:extLst>
          </p:cNvPr>
          <p:cNvSpPr txBox="1"/>
          <p:nvPr/>
        </p:nvSpPr>
        <p:spPr>
          <a:xfrm>
            <a:off x="5211883" y="4097397"/>
            <a:ext cx="1277251" cy="261610"/>
          </a:xfrm>
          <a:prstGeom prst="rect">
            <a:avLst/>
          </a:prstGeom>
          <a:noFill/>
          <a:ln>
            <a:noFill/>
          </a:ln>
        </p:spPr>
        <p:txBody>
          <a:bodyPr wrap="square" rtlCol="0">
            <a:spAutoFit/>
          </a:bodyPr>
          <a:lstStyle/>
          <a:p>
            <a:pPr algn="ctr"/>
            <a:r>
              <a:rPr lang="en-IN" sz="1100" dirty="0"/>
              <a:t>Delta Lake</a:t>
            </a:r>
          </a:p>
        </p:txBody>
      </p:sp>
      <p:pic>
        <p:nvPicPr>
          <p:cNvPr id="280" name="Picture 279">
            <a:extLst>
              <a:ext uri="{FF2B5EF4-FFF2-40B4-BE49-F238E27FC236}">
                <a16:creationId xmlns:a16="http://schemas.microsoft.com/office/drawing/2014/main" id="{3771C511-133D-4488-B471-BEC79D0872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87933" y="2973183"/>
            <a:ext cx="479715" cy="479715"/>
          </a:xfrm>
          <a:prstGeom prst="rect">
            <a:avLst/>
          </a:prstGeom>
        </p:spPr>
      </p:pic>
      <p:sp>
        <p:nvSpPr>
          <p:cNvPr id="281" name="TextBox 280">
            <a:extLst>
              <a:ext uri="{FF2B5EF4-FFF2-40B4-BE49-F238E27FC236}">
                <a16:creationId xmlns:a16="http://schemas.microsoft.com/office/drawing/2014/main" id="{A98DE373-D2D0-4371-AB30-4B174E00C53E}"/>
              </a:ext>
            </a:extLst>
          </p:cNvPr>
          <p:cNvSpPr txBox="1"/>
          <p:nvPr/>
        </p:nvSpPr>
        <p:spPr>
          <a:xfrm>
            <a:off x="5183762" y="3450923"/>
            <a:ext cx="1288059" cy="270784"/>
          </a:xfrm>
          <a:prstGeom prst="rect">
            <a:avLst/>
          </a:prstGeom>
          <a:noFill/>
          <a:ln>
            <a:noFill/>
          </a:ln>
        </p:spPr>
        <p:txBody>
          <a:bodyPr wrap="square" rtlCol="0">
            <a:spAutoFit/>
          </a:bodyPr>
          <a:lstStyle/>
          <a:p>
            <a:pPr algn="ctr"/>
            <a:r>
              <a:rPr lang="en-IN" sz="1100" dirty="0"/>
              <a:t>ADLS (gen2)</a:t>
            </a:r>
          </a:p>
        </p:txBody>
      </p:sp>
      <p:pic>
        <p:nvPicPr>
          <p:cNvPr id="285" name="Picture 284">
            <a:extLst>
              <a:ext uri="{FF2B5EF4-FFF2-40B4-BE49-F238E27FC236}">
                <a16:creationId xmlns:a16="http://schemas.microsoft.com/office/drawing/2014/main" id="{AF312B04-C136-4C45-B8EF-7CE975C988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98943" y="5711126"/>
            <a:ext cx="301948" cy="301948"/>
          </a:xfrm>
          <a:prstGeom prst="rect">
            <a:avLst/>
          </a:prstGeom>
        </p:spPr>
      </p:pic>
      <p:pic>
        <p:nvPicPr>
          <p:cNvPr id="295" name="Picture 294">
            <a:extLst>
              <a:ext uri="{FF2B5EF4-FFF2-40B4-BE49-F238E27FC236}">
                <a16:creationId xmlns:a16="http://schemas.microsoft.com/office/drawing/2014/main" id="{C49F8F99-F750-40C2-BAE7-A4CE8E90DC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79577" y="5955168"/>
            <a:ext cx="312894" cy="312894"/>
          </a:xfrm>
          <a:prstGeom prst="rect">
            <a:avLst/>
          </a:prstGeom>
        </p:spPr>
      </p:pic>
      <p:pic>
        <p:nvPicPr>
          <p:cNvPr id="296" name="Picture 295">
            <a:extLst>
              <a:ext uri="{FF2B5EF4-FFF2-40B4-BE49-F238E27FC236}">
                <a16:creationId xmlns:a16="http://schemas.microsoft.com/office/drawing/2014/main" id="{FF434204-28DF-420D-BCA5-313E9A05313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71530" y="5950273"/>
            <a:ext cx="312894" cy="312894"/>
          </a:xfrm>
          <a:prstGeom prst="rect">
            <a:avLst/>
          </a:prstGeom>
        </p:spPr>
      </p:pic>
      <p:pic>
        <p:nvPicPr>
          <p:cNvPr id="297" name="Picture 296">
            <a:extLst>
              <a:ext uri="{FF2B5EF4-FFF2-40B4-BE49-F238E27FC236}">
                <a16:creationId xmlns:a16="http://schemas.microsoft.com/office/drawing/2014/main" id="{074D8071-6A83-4B93-AA44-DACDC59C62B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87045" y="5956705"/>
            <a:ext cx="312894" cy="312894"/>
          </a:xfrm>
          <a:prstGeom prst="rect">
            <a:avLst/>
          </a:prstGeom>
        </p:spPr>
      </p:pic>
    </p:spTree>
    <p:extLst>
      <p:ext uri="{BB962C8B-B14F-4D97-AF65-F5344CB8AC3E}">
        <p14:creationId xmlns:p14="http://schemas.microsoft.com/office/powerpoint/2010/main" val="5177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7702-0CCC-486D-BDE8-2264A94023F1}"/>
              </a:ext>
            </a:extLst>
          </p:cNvPr>
          <p:cNvSpPr>
            <a:spLocks noGrp="1"/>
          </p:cNvSpPr>
          <p:nvPr>
            <p:ph type="title"/>
          </p:nvPr>
        </p:nvSpPr>
        <p:spPr>
          <a:xfrm>
            <a:off x="0" y="0"/>
            <a:ext cx="10679097" cy="1430699"/>
          </a:xfrm>
        </p:spPr>
        <p:txBody>
          <a:bodyPr/>
          <a:lstStyle/>
          <a:p>
            <a:r>
              <a:rPr lang="en-IN" dirty="0"/>
              <a:t>ML Microservices dummy use case</a:t>
            </a:r>
            <a:br>
              <a:rPr lang="en-IN" dirty="0"/>
            </a:br>
            <a:r>
              <a:rPr lang="en-IN" sz="3200" dirty="0"/>
              <a:t>Problem Statement</a:t>
            </a:r>
            <a:endParaRPr lang="en-IN" dirty="0"/>
          </a:p>
        </p:txBody>
      </p:sp>
      <p:sp>
        <p:nvSpPr>
          <p:cNvPr id="3" name="Content Placeholder 2">
            <a:extLst>
              <a:ext uri="{FF2B5EF4-FFF2-40B4-BE49-F238E27FC236}">
                <a16:creationId xmlns:a16="http://schemas.microsoft.com/office/drawing/2014/main" id="{B31F2656-C5AD-42D1-930D-B133ECC18065}"/>
              </a:ext>
            </a:extLst>
          </p:cNvPr>
          <p:cNvSpPr>
            <a:spLocks noGrp="1"/>
          </p:cNvSpPr>
          <p:nvPr>
            <p:ph idx="1"/>
          </p:nvPr>
        </p:nvSpPr>
        <p:spPr>
          <a:xfrm>
            <a:off x="838200" y="1825625"/>
            <a:ext cx="10906957" cy="1112884"/>
          </a:xfrm>
        </p:spPr>
        <p:txBody>
          <a:bodyPr>
            <a:normAutofit/>
          </a:bodyPr>
          <a:lstStyle/>
          <a:p>
            <a:pPr marL="0" indent="0">
              <a:buNone/>
            </a:pPr>
            <a:r>
              <a:rPr lang="en-IN" sz="1800" dirty="0"/>
              <a:t>A simple &amp; popular Digit Recognizer problem, where we try to solve the basic problem of recognizing the handwritten digits. It can also be expanded to recognize characters and various symbolic representations.</a:t>
            </a:r>
          </a:p>
          <a:p>
            <a:pPr marL="0" indent="0">
              <a:buNone/>
            </a:pPr>
            <a:endParaRPr lang="en-IN" sz="1800" dirty="0"/>
          </a:p>
          <a:p>
            <a:pPr marL="0" indent="0">
              <a:buNone/>
            </a:pPr>
            <a:endParaRPr lang="en-IN" sz="1800" dirty="0"/>
          </a:p>
        </p:txBody>
      </p:sp>
      <p:sp>
        <p:nvSpPr>
          <p:cNvPr id="4" name="Content Placeholder 2">
            <a:extLst>
              <a:ext uri="{FF2B5EF4-FFF2-40B4-BE49-F238E27FC236}">
                <a16:creationId xmlns:a16="http://schemas.microsoft.com/office/drawing/2014/main" id="{4DCDF05A-200E-4AF2-A9E6-3929A9CAA114}"/>
              </a:ext>
            </a:extLst>
          </p:cNvPr>
          <p:cNvSpPr txBox="1">
            <a:spLocks/>
          </p:cNvSpPr>
          <p:nvPr/>
        </p:nvSpPr>
        <p:spPr>
          <a:xfrm>
            <a:off x="838200" y="3073446"/>
            <a:ext cx="6725576" cy="3016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pic>
        <p:nvPicPr>
          <p:cNvPr id="6" name="Picture 5">
            <a:extLst>
              <a:ext uri="{FF2B5EF4-FFF2-40B4-BE49-F238E27FC236}">
                <a16:creationId xmlns:a16="http://schemas.microsoft.com/office/drawing/2014/main" id="{0C3A704F-9CA1-4546-9C4F-40733E979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325" y="2694067"/>
            <a:ext cx="5456283" cy="3316024"/>
          </a:xfrm>
          <a:prstGeom prst="rect">
            <a:avLst/>
          </a:prstGeom>
        </p:spPr>
      </p:pic>
      <p:sp>
        <p:nvSpPr>
          <p:cNvPr id="7" name="Content Placeholder 2">
            <a:extLst>
              <a:ext uri="{FF2B5EF4-FFF2-40B4-BE49-F238E27FC236}">
                <a16:creationId xmlns:a16="http://schemas.microsoft.com/office/drawing/2014/main" id="{8BA03186-0C77-4FC8-B2A9-47980A8D4E3A}"/>
              </a:ext>
            </a:extLst>
          </p:cNvPr>
          <p:cNvSpPr txBox="1">
            <a:spLocks/>
          </p:cNvSpPr>
          <p:nvPr/>
        </p:nvSpPr>
        <p:spPr>
          <a:xfrm>
            <a:off x="1166407" y="3073446"/>
            <a:ext cx="5447190" cy="3133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t>Recognizer &amp; Classifier can build using:</a:t>
            </a:r>
          </a:p>
          <a:p>
            <a:r>
              <a:rPr lang="en-IN" sz="1800" dirty="0"/>
              <a:t>K-Nearest Neighbour</a:t>
            </a:r>
          </a:p>
          <a:p>
            <a:r>
              <a:rPr lang="en-IN" sz="1800" dirty="0"/>
              <a:t>Decision Tree</a:t>
            </a:r>
          </a:p>
          <a:p>
            <a:r>
              <a:rPr lang="en-IN" sz="1800" dirty="0"/>
              <a:t>Support Vector Machine</a:t>
            </a:r>
          </a:p>
          <a:p>
            <a:r>
              <a:rPr lang="en-IN" sz="1800" dirty="0"/>
              <a:t>Deep Neural Network</a:t>
            </a:r>
          </a:p>
          <a:p>
            <a:r>
              <a:rPr lang="en-IN" sz="1800" dirty="0"/>
              <a:t>Convolution Neural Network</a:t>
            </a:r>
          </a:p>
        </p:txBody>
      </p:sp>
    </p:spTree>
    <p:extLst>
      <p:ext uri="{BB962C8B-B14F-4D97-AF65-F5344CB8AC3E}">
        <p14:creationId xmlns:p14="http://schemas.microsoft.com/office/powerpoint/2010/main" val="82462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7702-0CCC-486D-BDE8-2264A94023F1}"/>
              </a:ext>
            </a:extLst>
          </p:cNvPr>
          <p:cNvSpPr>
            <a:spLocks noGrp="1"/>
          </p:cNvSpPr>
          <p:nvPr>
            <p:ph type="title"/>
          </p:nvPr>
        </p:nvSpPr>
        <p:spPr>
          <a:xfrm>
            <a:off x="0" y="0"/>
            <a:ext cx="10515600" cy="1325563"/>
          </a:xfrm>
        </p:spPr>
        <p:txBody>
          <a:bodyPr/>
          <a:lstStyle/>
          <a:p>
            <a:r>
              <a:rPr lang="en-IN" dirty="0"/>
              <a:t>ML Microservices dummy use case</a:t>
            </a:r>
            <a:br>
              <a:rPr lang="en-IN" dirty="0"/>
            </a:br>
            <a:r>
              <a:rPr lang="en-IN" sz="3200" dirty="0"/>
              <a:t>Modelling Technique: Convolution Neural Network</a:t>
            </a:r>
            <a:endParaRPr lang="en-IN" dirty="0"/>
          </a:p>
        </p:txBody>
      </p:sp>
      <p:sp>
        <p:nvSpPr>
          <p:cNvPr id="3" name="Content Placeholder 2">
            <a:extLst>
              <a:ext uri="{FF2B5EF4-FFF2-40B4-BE49-F238E27FC236}">
                <a16:creationId xmlns:a16="http://schemas.microsoft.com/office/drawing/2014/main" id="{B31F2656-C5AD-42D1-930D-B133ECC18065}"/>
              </a:ext>
            </a:extLst>
          </p:cNvPr>
          <p:cNvSpPr>
            <a:spLocks noGrp="1"/>
          </p:cNvSpPr>
          <p:nvPr>
            <p:ph idx="1"/>
          </p:nvPr>
        </p:nvSpPr>
        <p:spPr>
          <a:xfrm>
            <a:off x="838200" y="1663430"/>
            <a:ext cx="10515600" cy="4513533"/>
          </a:xfrm>
        </p:spPr>
        <p:txBody>
          <a:bodyPr>
            <a:normAutofit/>
          </a:bodyPr>
          <a:lstStyle/>
          <a:p>
            <a:r>
              <a:rPr lang="en-US" sz="1800" b="0" i="0" dirty="0">
                <a:effectLst/>
              </a:rPr>
              <a:t>CNNs are regularized and more optimized versions of multilayer perceptron. </a:t>
            </a:r>
          </a:p>
          <a:p>
            <a:r>
              <a:rPr lang="en-US" sz="1800" b="0" i="0" dirty="0">
                <a:effectLst/>
              </a:rPr>
              <a:t>CNNs </a:t>
            </a:r>
            <a:r>
              <a:rPr lang="en-US" sz="1800" dirty="0"/>
              <a:t>are implemented on the </a:t>
            </a:r>
            <a:r>
              <a:rPr lang="en-US" sz="1800" b="0" i="0" dirty="0">
                <a:effectLst/>
              </a:rPr>
              <a:t>human vision phenomenon, which means they show the sensibility when tested against various transformations such as scaling, translation, and rotations. </a:t>
            </a:r>
          </a:p>
          <a:p>
            <a:endParaRPr lang="en-US" sz="1000" b="0" i="0" dirty="0">
              <a:effectLst/>
              <a:latin typeface="Open Sans" panose="020B0604020202020204" pitchFamily="34" charset="0"/>
            </a:endParaRPr>
          </a:p>
          <a:p>
            <a:endParaRPr lang="en-IN" sz="1200" dirty="0"/>
          </a:p>
        </p:txBody>
      </p:sp>
      <p:pic>
        <p:nvPicPr>
          <p:cNvPr id="7" name="Picture 6">
            <a:extLst>
              <a:ext uri="{FF2B5EF4-FFF2-40B4-BE49-F238E27FC236}">
                <a16:creationId xmlns:a16="http://schemas.microsoft.com/office/drawing/2014/main" id="{71E71A37-F6CB-475C-8D1D-B61FBA8EA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848432"/>
            <a:ext cx="8382000" cy="3486150"/>
          </a:xfrm>
          <a:prstGeom prst="rect">
            <a:avLst/>
          </a:prstGeom>
        </p:spPr>
      </p:pic>
    </p:spTree>
    <p:extLst>
      <p:ext uri="{BB962C8B-B14F-4D97-AF65-F5344CB8AC3E}">
        <p14:creationId xmlns:p14="http://schemas.microsoft.com/office/powerpoint/2010/main" val="14542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7702-0CCC-486D-BDE8-2264A94023F1}"/>
              </a:ext>
            </a:extLst>
          </p:cNvPr>
          <p:cNvSpPr>
            <a:spLocks noGrp="1"/>
          </p:cNvSpPr>
          <p:nvPr>
            <p:ph type="title"/>
          </p:nvPr>
        </p:nvSpPr>
        <p:spPr>
          <a:xfrm>
            <a:off x="0" y="0"/>
            <a:ext cx="10515600" cy="1325563"/>
          </a:xfrm>
        </p:spPr>
        <p:txBody>
          <a:bodyPr/>
          <a:lstStyle/>
          <a:p>
            <a:r>
              <a:rPr lang="en-IN" dirty="0"/>
              <a:t>ML Microservices dummy use case</a:t>
            </a:r>
            <a:br>
              <a:rPr lang="en-IN" dirty="0"/>
            </a:br>
            <a:r>
              <a:rPr lang="en-IN" sz="3200" dirty="0"/>
              <a:t>Inferencing</a:t>
            </a:r>
            <a:endParaRPr lang="en-IN" dirty="0"/>
          </a:p>
        </p:txBody>
      </p:sp>
      <p:sp>
        <p:nvSpPr>
          <p:cNvPr id="3" name="Content Placeholder 2">
            <a:extLst>
              <a:ext uri="{FF2B5EF4-FFF2-40B4-BE49-F238E27FC236}">
                <a16:creationId xmlns:a16="http://schemas.microsoft.com/office/drawing/2014/main" id="{B31F2656-C5AD-42D1-930D-B133ECC18065}"/>
              </a:ext>
            </a:extLst>
          </p:cNvPr>
          <p:cNvSpPr>
            <a:spLocks noGrp="1"/>
          </p:cNvSpPr>
          <p:nvPr>
            <p:ph idx="1"/>
          </p:nvPr>
        </p:nvSpPr>
        <p:spPr/>
        <p:txBody>
          <a:bodyPr>
            <a:noAutofit/>
          </a:bodyPr>
          <a:lstStyle/>
          <a:p>
            <a:r>
              <a:rPr lang="en-IN" sz="1800" dirty="0"/>
              <a:t>Inferencing can be done in two ways:</a:t>
            </a:r>
          </a:p>
          <a:p>
            <a:pPr lvl="1"/>
            <a:r>
              <a:rPr lang="en-IN" sz="1800" dirty="0"/>
              <a:t>Real-time Inferencing – Trained model is exposed to many parties and people wants to obtain on-demand predictions.</a:t>
            </a:r>
          </a:p>
          <a:p>
            <a:pPr lvl="1"/>
            <a:r>
              <a:rPr lang="en-IN" sz="1800" dirty="0"/>
              <a:t>Batch Inferencing – Trained model is exposed to only one specific system, and that system fetches predictions in periodic basis, note that - it can also run on-demand.</a:t>
            </a:r>
          </a:p>
          <a:p>
            <a:r>
              <a:rPr lang="en-IN" sz="1800" dirty="0"/>
              <a:t>Trained model performs only real-time inferencing and can be reached by below endpoint and request parameters:</a:t>
            </a:r>
          </a:p>
          <a:p>
            <a:pPr marL="0" indent="0">
              <a:buNone/>
            </a:pPr>
            <a:endParaRPr lang="en-IN" sz="1400" dirty="0">
              <a:solidFill>
                <a:schemeClr val="bg2">
                  <a:lumMod val="25000"/>
                </a:schemeClr>
              </a:solidFill>
            </a:endParaRPr>
          </a:p>
          <a:p>
            <a:pPr marL="0" indent="0">
              <a:buNone/>
            </a:pPr>
            <a:r>
              <a:rPr lang="en-IN" sz="1400" dirty="0">
                <a:solidFill>
                  <a:schemeClr val="bg2">
                    <a:lumMod val="25000"/>
                  </a:schemeClr>
                </a:solidFill>
              </a:rPr>
              <a:t>	</a:t>
            </a:r>
            <a:r>
              <a:rPr lang="en-IN" sz="1400" dirty="0"/>
              <a:t>Endpoint:</a:t>
            </a:r>
            <a:r>
              <a:rPr lang="en-IN" sz="1400" dirty="0">
                <a:solidFill>
                  <a:schemeClr val="bg2">
                    <a:lumMod val="25000"/>
                  </a:schemeClr>
                </a:solidFill>
              </a:rPr>
              <a:t> </a:t>
            </a:r>
            <a:r>
              <a:rPr lang="en-IN" sz="1400" dirty="0">
                <a:solidFill>
                  <a:srgbClr val="0070C0"/>
                </a:solidFill>
              </a:rPr>
              <a:t>localhost:8000/prediction</a:t>
            </a:r>
          </a:p>
          <a:p>
            <a:pPr marL="0" indent="0">
              <a:buNone/>
            </a:pPr>
            <a:endParaRPr lang="en-IN" sz="1400" dirty="0"/>
          </a:p>
          <a:p>
            <a:pPr marL="0" indent="0">
              <a:buNone/>
            </a:pPr>
            <a:endParaRPr lang="en-IN" sz="1400" dirty="0"/>
          </a:p>
        </p:txBody>
      </p:sp>
      <p:sp>
        <p:nvSpPr>
          <p:cNvPr id="4" name="Rectangle 3">
            <a:extLst>
              <a:ext uri="{FF2B5EF4-FFF2-40B4-BE49-F238E27FC236}">
                <a16:creationId xmlns:a16="http://schemas.microsoft.com/office/drawing/2014/main" id="{58CBE358-C568-425F-A949-145294E8090F}"/>
              </a:ext>
            </a:extLst>
          </p:cNvPr>
          <p:cNvSpPr/>
          <p:nvPr/>
        </p:nvSpPr>
        <p:spPr>
          <a:xfrm>
            <a:off x="1838528" y="4837872"/>
            <a:ext cx="2547027" cy="84630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400" dirty="0">
                <a:solidFill>
                  <a:schemeClr val="tx1"/>
                </a:solidFill>
              </a:rPr>
              <a:t>Request:</a:t>
            </a:r>
            <a:br>
              <a:rPr lang="en-IN" sz="1400" dirty="0">
                <a:solidFill>
                  <a:schemeClr val="tx1"/>
                </a:solidFill>
              </a:rPr>
            </a:br>
            <a:r>
              <a:rPr lang="en-IN" sz="1400" dirty="0">
                <a:solidFill>
                  <a:schemeClr val="tx1"/>
                </a:solidFill>
              </a:rPr>
              <a:t>{</a:t>
            </a:r>
          </a:p>
          <a:p>
            <a:pPr marL="0" indent="0">
              <a:buNone/>
            </a:pPr>
            <a:r>
              <a:rPr lang="en-IN" sz="1400" dirty="0">
                <a:solidFill>
                  <a:schemeClr val="tx1"/>
                </a:solidFill>
              </a:rPr>
              <a:t>   “</a:t>
            </a:r>
            <a:r>
              <a:rPr lang="en-IN" sz="1400" dirty="0" err="1">
                <a:solidFill>
                  <a:schemeClr val="tx1"/>
                </a:solidFill>
              </a:rPr>
              <a:t>digi_image</a:t>
            </a:r>
            <a:r>
              <a:rPr lang="en-IN" sz="1400" dirty="0">
                <a:solidFill>
                  <a:schemeClr val="tx1"/>
                </a:solidFill>
              </a:rPr>
              <a:t>”: //upload image</a:t>
            </a:r>
          </a:p>
          <a:p>
            <a:pPr marL="0" indent="0">
              <a:buNone/>
            </a:pPr>
            <a:r>
              <a:rPr lang="en-IN" sz="1400" dirty="0">
                <a:solidFill>
                  <a:schemeClr val="tx1"/>
                </a:solidFill>
              </a:rPr>
              <a:t>}</a:t>
            </a:r>
          </a:p>
        </p:txBody>
      </p:sp>
      <p:sp>
        <p:nvSpPr>
          <p:cNvPr id="6" name="Rectangle 5">
            <a:extLst>
              <a:ext uri="{FF2B5EF4-FFF2-40B4-BE49-F238E27FC236}">
                <a16:creationId xmlns:a16="http://schemas.microsoft.com/office/drawing/2014/main" id="{1A4CD88A-B715-4D42-8860-19D8FD3F131F}"/>
              </a:ext>
            </a:extLst>
          </p:cNvPr>
          <p:cNvSpPr/>
          <p:nvPr/>
        </p:nvSpPr>
        <p:spPr>
          <a:xfrm>
            <a:off x="6096000" y="3994196"/>
            <a:ext cx="3745149" cy="25194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400" dirty="0">
                <a:solidFill>
                  <a:schemeClr val="tx1"/>
                </a:solidFill>
              </a:rPr>
              <a:t>Response:</a:t>
            </a:r>
          </a:p>
          <a:p>
            <a:pPr marL="0" indent="0">
              <a:buNone/>
            </a:pPr>
            <a:r>
              <a:rPr lang="en-IN" sz="1400" dirty="0">
                <a:solidFill>
                  <a:schemeClr val="tx1"/>
                </a:solidFill>
              </a:rPr>
              <a:t>{   </a:t>
            </a:r>
          </a:p>
          <a:p>
            <a:pPr marL="0" indent="0">
              <a:buNone/>
            </a:pPr>
            <a:r>
              <a:rPr lang="en-IN" sz="1400" dirty="0">
                <a:solidFill>
                  <a:schemeClr val="tx1"/>
                </a:solidFill>
              </a:rPr>
              <a:t>      “filename”: "img_221.jpg",    </a:t>
            </a:r>
          </a:p>
          <a:p>
            <a:pPr marL="0" indent="0">
              <a:buNone/>
            </a:pPr>
            <a:r>
              <a:rPr lang="en-IN" sz="1400" dirty="0">
                <a:solidFill>
                  <a:schemeClr val="tx1"/>
                </a:solidFill>
              </a:rPr>
              <a:t>      “</a:t>
            </a:r>
            <a:r>
              <a:rPr lang="en-IN" sz="1400" dirty="0" err="1">
                <a:solidFill>
                  <a:schemeClr val="tx1"/>
                </a:solidFill>
              </a:rPr>
              <a:t>content_type</a:t>
            </a:r>
            <a:r>
              <a:rPr lang="en-IN" sz="1400" dirty="0">
                <a:solidFill>
                  <a:schemeClr val="tx1"/>
                </a:solidFill>
              </a:rPr>
              <a:t>”: "image/jpeg",    </a:t>
            </a:r>
          </a:p>
          <a:p>
            <a:pPr marL="0" indent="0">
              <a:buNone/>
            </a:pPr>
            <a:r>
              <a:rPr lang="en-IN" sz="1400" dirty="0">
                <a:solidFill>
                  <a:schemeClr val="tx1"/>
                </a:solidFill>
              </a:rPr>
              <a:t>      “</a:t>
            </a:r>
            <a:r>
              <a:rPr lang="en-IN" sz="1400" dirty="0" err="1">
                <a:solidFill>
                  <a:schemeClr val="tx1"/>
                </a:solidFill>
              </a:rPr>
              <a:t>prediction_probabilities</a:t>
            </a:r>
            <a:r>
              <a:rPr lang="en-IN" sz="1400" dirty="0">
                <a:solidFill>
                  <a:schemeClr val="tx1"/>
                </a:solidFill>
              </a:rPr>
              <a:t>”: // Predicted probabilities of all class labels,    </a:t>
            </a:r>
          </a:p>
          <a:p>
            <a:pPr marL="0" indent="0">
              <a:buNone/>
            </a:pPr>
            <a:r>
              <a:rPr lang="en-IN" sz="1400" dirty="0">
                <a:solidFill>
                  <a:schemeClr val="tx1"/>
                </a:solidFill>
              </a:rPr>
              <a:t>      “</a:t>
            </a:r>
            <a:r>
              <a:rPr lang="en-IN" sz="1400" dirty="0" err="1">
                <a:solidFill>
                  <a:schemeClr val="tx1"/>
                </a:solidFill>
              </a:rPr>
              <a:t>identified_number</a:t>
            </a:r>
            <a:r>
              <a:rPr lang="en-IN" sz="1400" dirty="0">
                <a:solidFill>
                  <a:schemeClr val="tx1"/>
                </a:solidFill>
              </a:rPr>
              <a:t>”: // Predicted Integer number based on the maximum class probability provided by the model</a:t>
            </a:r>
          </a:p>
          <a:p>
            <a:pPr marL="0" indent="0">
              <a:buNone/>
            </a:pPr>
            <a:r>
              <a:rPr lang="en-IN" sz="1400" dirty="0">
                <a:solidFill>
                  <a:schemeClr val="tx1"/>
                </a:solidFill>
              </a:rPr>
              <a:t>}</a:t>
            </a:r>
          </a:p>
        </p:txBody>
      </p:sp>
    </p:spTree>
    <p:extLst>
      <p:ext uri="{BB962C8B-B14F-4D97-AF65-F5344CB8AC3E}">
        <p14:creationId xmlns:p14="http://schemas.microsoft.com/office/powerpoint/2010/main" val="194519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B8F4-3593-4278-ACB5-14F0E5AA1D44}"/>
              </a:ext>
            </a:extLst>
          </p:cNvPr>
          <p:cNvSpPr txBox="1">
            <a:spLocks/>
          </p:cNvSpPr>
          <p:nvPr/>
        </p:nvSpPr>
        <p:spPr>
          <a:xfrm>
            <a:off x="416825" y="2368422"/>
            <a:ext cx="11358350" cy="2121156"/>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6600" dirty="0"/>
              <a:t>Questions!!</a:t>
            </a:r>
            <a:r>
              <a:rPr lang="en-IN" sz="7200" dirty="0"/>
              <a:t> </a:t>
            </a:r>
          </a:p>
        </p:txBody>
      </p:sp>
    </p:spTree>
    <p:extLst>
      <p:ext uri="{BB962C8B-B14F-4D97-AF65-F5344CB8AC3E}">
        <p14:creationId xmlns:p14="http://schemas.microsoft.com/office/powerpoint/2010/main" val="2506172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1833</TotalTime>
  <Words>440</Words>
  <Application>Microsoft Office PowerPoint</Application>
  <PresentationFormat>Widescreen</PresentationFormat>
  <Paragraphs>88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Content </vt:lpstr>
      <vt:lpstr>Typical ML Solution Architecture</vt:lpstr>
      <vt:lpstr>ML Microservices dummy use case Problem Statement</vt:lpstr>
      <vt:lpstr>ML Microservices dummy use case Modelling Technique: Convolution Neural Network</vt:lpstr>
      <vt:lpstr>ML Microservices dummy use case Inferencing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Amardeep Chauhan</dc:creator>
  <cp:lastModifiedBy>Amardeep Chauhan</cp:lastModifiedBy>
  <cp:revision>14</cp:revision>
  <dcterms:created xsi:type="dcterms:W3CDTF">2022-03-05T05:33:04Z</dcterms:created>
  <dcterms:modified xsi:type="dcterms:W3CDTF">2022-03-06T12:06:54Z</dcterms:modified>
</cp:coreProperties>
</file>