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5" r:id="rId3"/>
    <p:sldId id="266" r:id="rId4"/>
    <p:sldId id="267" r:id="rId5"/>
    <p:sldId id="26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rdeep Chauhan" initials="AC" lastIdx="2" clrIdx="0">
    <p:extLst>
      <p:ext uri="{19B8F6BF-5375-455C-9EA6-DF929625EA0E}">
        <p15:presenceInfo xmlns:p15="http://schemas.microsoft.com/office/powerpoint/2012/main" userId="ca452d691002d1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3T10:57:55.685" idx="2">
    <p:pos x="2725" y="1047"/>
    <p:text>Supervised learning is the machine learning task of learning a function that maps an input to an output based on example input-output pairs. It infers a function from labeled training data consisting of a set of training examples.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AC0F-D9EE-4039-B2E3-F0A9C9A0690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C211-31DC-4795-A35E-57373358C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34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AC0F-D9EE-4039-B2E3-F0A9C9A0690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C211-31DC-4795-A35E-57373358C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43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AC0F-D9EE-4039-B2E3-F0A9C9A0690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C211-31DC-4795-A35E-57373358C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3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AC0F-D9EE-4039-B2E3-F0A9C9A0690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C211-31DC-4795-A35E-57373358C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82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AC0F-D9EE-4039-B2E3-F0A9C9A0690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C211-31DC-4795-A35E-57373358C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15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AC0F-D9EE-4039-B2E3-F0A9C9A0690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C211-31DC-4795-A35E-57373358C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07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AC0F-D9EE-4039-B2E3-F0A9C9A0690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C211-31DC-4795-A35E-57373358C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42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AC0F-D9EE-4039-B2E3-F0A9C9A0690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C211-31DC-4795-A35E-57373358C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11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AC0F-D9EE-4039-B2E3-F0A9C9A0690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C211-31DC-4795-A35E-57373358C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1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AC0F-D9EE-4039-B2E3-F0A9C9A0690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C211-31DC-4795-A35E-57373358C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48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AC0F-D9EE-4039-B2E3-F0A9C9A0690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C211-31DC-4795-A35E-57373358C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1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6AC0F-D9EE-4039-B2E3-F0A9C9A0690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AC211-31DC-4795-A35E-57373358C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334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k-nearest-neighbor-algorithm-for-machine-lear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Mixed-Weighted-KNN-for-Imbalanced-Datasets-Cao-La/d50bfa027bc5a8770ea1a595c24eb84d25130233/figure/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dnuggets.com/2020/11/most-popular-distance-metrics-knn.html#:~:text=So%20here%20are%20some%20of,the%20lengths%20cannot%20be%20negative.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23F-279D-4C1E-BCC1-B79CF404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35" y="1838001"/>
            <a:ext cx="3932237" cy="719091"/>
          </a:xfrm>
        </p:spPr>
        <p:txBody>
          <a:bodyPr/>
          <a:lstStyle/>
          <a:p>
            <a:r>
              <a:rPr lang="en-IN" sz="4000" dirty="0"/>
              <a:t>Content</a:t>
            </a:r>
            <a:r>
              <a:rPr lang="en-IN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DAD53-A912-4C54-A54F-1C31A91DC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935" y="2658170"/>
            <a:ext cx="4356042" cy="37205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K Nearest Neighbours (KNN) 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Working of KNN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Distance Measures 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Euclidian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Manhattan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Minkowski</a:t>
            </a:r>
            <a:r>
              <a:rPr lang="en-IN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KNN Classifiers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Questions!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E978F44-1ACA-4BFB-BBCA-96D7334C2D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673191" cy="10487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/>
              <a:t>KNN Introduction &amp; Working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910087A-1E3E-41FA-B13E-5D5D689667A1}"/>
              </a:ext>
            </a:extLst>
          </p:cNvPr>
          <p:cNvSpPr txBox="1">
            <a:spLocks/>
          </p:cNvSpPr>
          <p:nvPr/>
        </p:nvSpPr>
        <p:spPr>
          <a:xfrm>
            <a:off x="244382" y="5585054"/>
            <a:ext cx="3932237" cy="1048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Amardeep Chauhan</a:t>
            </a:r>
          </a:p>
          <a:p>
            <a:r>
              <a:rPr lang="en-IN" sz="1800" dirty="0"/>
              <a:t>23</a:t>
            </a:r>
            <a:r>
              <a:rPr lang="en-IN" sz="1800" baseline="30000" dirty="0"/>
              <a:t>th</a:t>
            </a:r>
            <a:r>
              <a:rPr lang="en-IN" sz="1800" dirty="0"/>
              <a:t> April, 2022</a:t>
            </a:r>
          </a:p>
        </p:txBody>
      </p:sp>
    </p:spTree>
    <p:extLst>
      <p:ext uri="{BB962C8B-B14F-4D97-AF65-F5344CB8AC3E}">
        <p14:creationId xmlns:p14="http://schemas.microsoft.com/office/powerpoint/2010/main" val="135588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7702-0CCC-486D-BDE8-2264A940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79097" cy="1430699"/>
          </a:xfrm>
        </p:spPr>
        <p:txBody>
          <a:bodyPr/>
          <a:lstStyle/>
          <a:p>
            <a:r>
              <a:rPr lang="en-IN" sz="4400" dirty="0"/>
              <a:t>K-Nearest Neighbours (KNN)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F2656-C5AD-42D1-930D-B133ECC1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92" y="1817673"/>
            <a:ext cx="10906957" cy="4026536"/>
          </a:xfrm>
        </p:spPr>
        <p:txBody>
          <a:bodyPr>
            <a:normAutofit/>
          </a:bodyPr>
          <a:lstStyle/>
          <a:p>
            <a:r>
              <a:rPr lang="en-IN" sz="1800" dirty="0"/>
              <a:t>KNN is a supervised classification and regression algorithm. [COND]</a:t>
            </a:r>
          </a:p>
          <a:p>
            <a:r>
              <a:rPr lang="en-IN" sz="1800" dirty="0"/>
              <a:t>It is one of those algorithms which are simple, easily interpretable, and are capable of producing reliable results.</a:t>
            </a:r>
          </a:p>
          <a:p>
            <a:r>
              <a:rPr lang="en-IN" sz="1800" dirty="0"/>
              <a:t>It is non-parametric in nature and follows a lazy learning process.</a:t>
            </a:r>
          </a:p>
          <a:p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  <a:p>
            <a:endParaRPr lang="en-IN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B69074-2337-45F3-BE44-FDE96B43A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51" y="3088460"/>
            <a:ext cx="7400925" cy="3400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742F8E-0CAD-4A92-A7F4-8F7BC99DE407}"/>
              </a:ext>
            </a:extLst>
          </p:cNvPr>
          <p:cNvSpPr txBox="1"/>
          <p:nvPr/>
        </p:nvSpPr>
        <p:spPr>
          <a:xfrm>
            <a:off x="7695118" y="6231183"/>
            <a:ext cx="906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hlinkClick r:id="rId3"/>
              </a:rPr>
              <a:t>Source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08096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7702-0CCC-486D-BDE8-2264A940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79097" cy="1430699"/>
          </a:xfrm>
        </p:spPr>
        <p:txBody>
          <a:bodyPr/>
          <a:lstStyle/>
          <a:p>
            <a:r>
              <a:rPr lang="en-IN" sz="4400" dirty="0"/>
              <a:t>Working of KNN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F2656-C5AD-42D1-930D-B133ECC1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2" y="1587085"/>
            <a:ext cx="5595068" cy="3644873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Load the training and testing datasets.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Specify or </a:t>
            </a:r>
            <a:r>
              <a:rPr lang="en-US" sz="1800" dirty="0">
                <a:solidFill>
                  <a:srgbClr val="FFFF00"/>
                </a:solidFill>
              </a:rPr>
              <a:t>choose the value of K</a:t>
            </a:r>
            <a:r>
              <a:rPr lang="en-US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For each point on the test data perform the following: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400" dirty="0"/>
              <a:t>Calculate the distance between the point and each point of the training dataset. We can use Euclidean distance or Manhattan distance.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400" dirty="0"/>
              <a:t>Sort the values in ascending order based on distances.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400" dirty="0"/>
              <a:t>Find the top K values from the sorted list.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400" dirty="0"/>
              <a:t>Find the frequency (Mode) of the labels of the top K values.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400" dirty="0"/>
              <a:t>Assign the mode to the test data point.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400" dirty="0"/>
              <a:t>The assigned value is the classified or predicted value for the particular test data point.</a:t>
            </a:r>
            <a:endParaRPr lang="en-IN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CDF05A-200E-4AF2-A9E6-3929A9CAA114}"/>
              </a:ext>
            </a:extLst>
          </p:cNvPr>
          <p:cNvSpPr txBox="1">
            <a:spLocks/>
          </p:cNvSpPr>
          <p:nvPr/>
        </p:nvSpPr>
        <p:spPr>
          <a:xfrm>
            <a:off x="500931" y="5197892"/>
            <a:ext cx="9024731" cy="1489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/>
              <a:t>Best value of K!</a:t>
            </a:r>
          </a:p>
          <a:p>
            <a:pPr>
              <a:buFontTx/>
              <a:buChar char="-"/>
            </a:pPr>
            <a:r>
              <a:rPr lang="en-IN" sz="2000" dirty="0"/>
              <a:t>Small value of K can result in underfitting.</a:t>
            </a:r>
          </a:p>
          <a:p>
            <a:pPr>
              <a:buFontTx/>
              <a:buChar char="-"/>
            </a:pPr>
            <a:r>
              <a:rPr lang="en-IN" sz="2000" dirty="0"/>
              <a:t>High value of K can result in overfitting.</a:t>
            </a:r>
          </a:p>
          <a:p>
            <a:pPr>
              <a:buFontTx/>
              <a:buChar char="-"/>
            </a:pPr>
            <a:r>
              <a:rPr lang="en-IN" sz="2000" dirty="0"/>
              <a:t>Elbow method or a cross-validation technique should be used to find the most optimal value of K.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FA26DB-A437-49BE-9EBB-30D8F79F934A}"/>
              </a:ext>
            </a:extLst>
          </p:cNvPr>
          <p:cNvSpPr txBox="1">
            <a:spLocks/>
          </p:cNvSpPr>
          <p:nvPr/>
        </p:nvSpPr>
        <p:spPr>
          <a:xfrm>
            <a:off x="500932" y="5409558"/>
            <a:ext cx="5595068" cy="119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7D2A0A-BC84-4A4D-893C-5BEF50C0838A}"/>
              </a:ext>
            </a:extLst>
          </p:cNvPr>
          <p:cNvCxnSpPr>
            <a:cxnSpLocks/>
          </p:cNvCxnSpPr>
          <p:nvPr/>
        </p:nvCxnSpPr>
        <p:spPr>
          <a:xfrm>
            <a:off x="500932" y="5025224"/>
            <a:ext cx="5175637" cy="0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81C5F58-BADA-492A-991F-10FA49128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268" y="1015199"/>
            <a:ext cx="5705475" cy="40100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17652E-6106-4AC0-9AA9-4758C49C1A89}"/>
              </a:ext>
            </a:extLst>
          </p:cNvPr>
          <p:cNvSpPr txBox="1"/>
          <p:nvPr/>
        </p:nvSpPr>
        <p:spPr>
          <a:xfrm>
            <a:off x="11368537" y="4707552"/>
            <a:ext cx="64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hlinkClick r:id="rId3"/>
              </a:rPr>
              <a:t>Source</a:t>
            </a:r>
            <a:endParaRPr lang="en-IN" sz="11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4818450-6AF9-4332-9D4D-A1D5E5A2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604" y="5231958"/>
            <a:ext cx="2643139" cy="130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7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7702-0CCC-486D-BDE8-2264A940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79097" cy="1430699"/>
          </a:xfrm>
        </p:spPr>
        <p:txBody>
          <a:bodyPr>
            <a:normAutofit/>
          </a:bodyPr>
          <a:lstStyle/>
          <a:p>
            <a:r>
              <a:rPr lang="en-IN" sz="4000" dirty="0"/>
              <a:t>Distance Measures</a:t>
            </a:r>
            <a:br>
              <a:rPr lang="en-IN" sz="1800" dirty="0"/>
            </a:br>
            <a:r>
              <a:rPr lang="en-IN" sz="2400" dirty="0">
                <a:solidFill>
                  <a:srgbClr val="FFFF00"/>
                </a:solidFill>
              </a:rPr>
              <a:t>Euclidian, Manhattan, and </a:t>
            </a:r>
            <a:r>
              <a:rPr lang="en-IN" sz="2400" dirty="0" err="1">
                <a:solidFill>
                  <a:srgbClr val="FFFF00"/>
                </a:solidFill>
              </a:rPr>
              <a:t>Minkowski</a:t>
            </a:r>
            <a:r>
              <a:rPr lang="en-IN" sz="2400" dirty="0">
                <a:solidFill>
                  <a:srgbClr val="FFFF00"/>
                </a:solidFill>
              </a:rPr>
              <a:t> </a:t>
            </a:r>
            <a:endParaRPr lang="en-IN" sz="1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F2656-C5AD-42D1-930D-B133ECC1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68" y="1677726"/>
            <a:ext cx="11331690" cy="4882100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u="sng" dirty="0">
                <a:solidFill>
                  <a:schemeClr val="tx1">
                    <a:lumMod val="95000"/>
                  </a:schemeClr>
                </a:solidFill>
                <a:effectLst/>
              </a:rPr>
              <a:t>Euclidean Distance</a:t>
            </a:r>
            <a:r>
              <a:rPr lang="en-US" sz="1800" b="1" i="0" dirty="0">
                <a:solidFill>
                  <a:schemeClr val="tx1">
                    <a:lumMod val="95000"/>
                  </a:schemeClr>
                </a:solidFill>
                <a:effectLst/>
              </a:rPr>
              <a:t>:</a:t>
            </a:r>
            <a:r>
              <a:rPr lang="en-US" sz="18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 </a:t>
            </a: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Euclidean distance is calculated as the square root of the sum of the squared differences between a new point (x) and an existing point (y).</a:t>
            </a:r>
          </a:p>
          <a:p>
            <a:pPr algn="l">
              <a:buFont typeface="+mj-lt"/>
              <a:buAutoNum type="arabicPeriod"/>
            </a:pPr>
            <a:r>
              <a:rPr lang="en-US" sz="1800" b="1" i="0" u="sng" dirty="0">
                <a:solidFill>
                  <a:schemeClr val="tx1">
                    <a:lumMod val="95000"/>
                  </a:schemeClr>
                </a:solidFill>
                <a:effectLst/>
              </a:rPr>
              <a:t>Manhattan Distance</a:t>
            </a:r>
            <a:r>
              <a:rPr lang="en-US" sz="18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: </a:t>
            </a:r>
            <a:r>
              <a:rPr lang="en-US" sz="1600" b="0" i="0" dirty="0">
                <a:effectLst/>
              </a:rPr>
              <a:t>The distance between two points is the sum of the absolute differences of their Cartesian coordinates. Also known as taxi distance and cab distance.</a:t>
            </a:r>
          </a:p>
          <a:p>
            <a:pPr>
              <a:buFont typeface="+mj-lt"/>
              <a:buAutoNum type="arabicPeriod"/>
            </a:pPr>
            <a:r>
              <a:rPr lang="en-US" sz="1900" b="1" i="0" u="sng" dirty="0">
                <a:solidFill>
                  <a:schemeClr val="tx1">
                    <a:lumMod val="95000"/>
                  </a:schemeClr>
                </a:solidFill>
                <a:effectLst/>
              </a:rPr>
              <a:t>Hamming Distance</a:t>
            </a:r>
            <a:r>
              <a:rPr lang="en-US" sz="19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: </a:t>
            </a:r>
            <a:r>
              <a:rPr lang="en-US" sz="18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It is used for categorical variables. If the value (x) and the value (y) are the same, the distance D will be equal to 0 . Otherwise D=1.</a:t>
            </a:r>
          </a:p>
          <a:p>
            <a:pPr>
              <a:buFont typeface="+mj-lt"/>
              <a:buAutoNum type="arabicPeriod"/>
            </a:pPr>
            <a:r>
              <a:rPr lang="en-US" sz="1800" b="1" i="0" dirty="0" err="1">
                <a:effectLst/>
              </a:rPr>
              <a:t>Minkowski</a:t>
            </a:r>
            <a:r>
              <a:rPr lang="en-US" sz="1800" b="1" i="0" dirty="0">
                <a:effectLst/>
              </a:rPr>
              <a:t> Distance</a:t>
            </a:r>
            <a:r>
              <a:rPr lang="en-US" sz="1800" b="0" i="0" dirty="0">
                <a:effectLst/>
              </a:rPr>
              <a:t> – </a:t>
            </a:r>
            <a:r>
              <a:rPr lang="en-US" sz="1600" b="0" i="0" dirty="0">
                <a:effectLst/>
              </a:rPr>
              <a:t>It is a metric intended for real-valued vector spaces. We can calculate </a:t>
            </a:r>
            <a:r>
              <a:rPr lang="en-US" sz="1600" b="0" i="0" dirty="0" err="1">
                <a:effectLst/>
              </a:rPr>
              <a:t>Minkowski</a:t>
            </a:r>
            <a:r>
              <a:rPr lang="en-US" sz="1600" b="0" i="0" dirty="0">
                <a:effectLst/>
              </a:rPr>
              <a:t> distance only in a normed vector space, which means in a space where distances can be represented as a vector that has a length and the lengths cannot be negative.</a:t>
            </a:r>
          </a:p>
          <a:p>
            <a:pPr marL="457200" lvl="1" indent="0">
              <a:buNone/>
            </a:pPr>
            <a:r>
              <a:rPr lang="en-US" sz="1000" b="0" i="0" u="sng" dirty="0">
                <a:effectLst/>
              </a:rPr>
              <a:t>Conditions</a:t>
            </a:r>
          </a:p>
          <a:p>
            <a:pPr lvl="1">
              <a:buFont typeface="+mj-lt"/>
              <a:buAutoNum type="arabicPeriod"/>
            </a:pPr>
            <a:r>
              <a:rPr lang="en-US" sz="1000" b="0" i="0" dirty="0">
                <a:effectLst/>
              </a:rPr>
              <a:t>Non-negativity: d(x, y) &gt;= 0</a:t>
            </a:r>
          </a:p>
          <a:p>
            <a:pPr lvl="1">
              <a:buFont typeface="+mj-lt"/>
              <a:buAutoNum type="arabicPeriod"/>
            </a:pPr>
            <a:r>
              <a:rPr lang="en-US" sz="1000" b="0" i="0" dirty="0">
                <a:effectLst/>
              </a:rPr>
              <a:t>Identity: d(x, y) = 0 if and only if x == y</a:t>
            </a:r>
          </a:p>
          <a:p>
            <a:pPr lvl="1">
              <a:buFont typeface="+mj-lt"/>
              <a:buAutoNum type="arabicPeriod"/>
            </a:pPr>
            <a:r>
              <a:rPr lang="en-US" sz="1000" b="0" i="0" dirty="0">
                <a:effectLst/>
              </a:rPr>
              <a:t>Symmetry: d(x, y) = d(y, x)</a:t>
            </a:r>
          </a:p>
          <a:p>
            <a:pPr lvl="1">
              <a:buFont typeface="+mj-lt"/>
              <a:buAutoNum type="arabicPeriod"/>
            </a:pPr>
            <a:r>
              <a:rPr lang="en-US" sz="1000" b="0" i="0" dirty="0">
                <a:effectLst/>
              </a:rPr>
              <a:t>Triangle Inequality: d(x, y) + d(y, z) &gt;= d(x, z)</a:t>
            </a:r>
          </a:p>
          <a:p>
            <a:pPr marL="457200" lvl="1" indent="0">
              <a:buNone/>
            </a:pPr>
            <a:endParaRPr lang="en-US" sz="1800" b="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457200" lvl="1" indent="0">
              <a:buNone/>
            </a:pPr>
            <a:r>
              <a:rPr lang="en-US" sz="1000" b="0" i="0" dirty="0">
                <a:effectLst/>
              </a:rPr>
              <a:t>This above formula for </a:t>
            </a:r>
            <a:r>
              <a:rPr lang="en-US" sz="1000" b="0" i="0" dirty="0" err="1">
                <a:effectLst/>
              </a:rPr>
              <a:t>Minkowski</a:t>
            </a:r>
            <a:r>
              <a:rPr lang="en-US" sz="1000" b="0" i="0" dirty="0">
                <a:effectLst/>
              </a:rPr>
              <a:t> distance is in generalized form and we can manipulate it to get different distance metrices.</a:t>
            </a:r>
          </a:p>
          <a:p>
            <a:pPr marL="457200" lvl="1" indent="0">
              <a:buNone/>
            </a:pPr>
            <a:r>
              <a:rPr lang="en-US" sz="1000" b="0" i="0" dirty="0">
                <a:effectLst/>
              </a:rPr>
              <a:t>The p value in the formula can be manipulated to give us different distances like:</a:t>
            </a:r>
          </a:p>
          <a:p>
            <a:pPr lvl="1"/>
            <a:r>
              <a:rPr lang="en-US" sz="1000" b="0" i="0" dirty="0">
                <a:effectLst/>
              </a:rPr>
              <a:t>p = 1, when p is set to 1 we get Manhattan distance</a:t>
            </a:r>
          </a:p>
          <a:p>
            <a:pPr lvl="1"/>
            <a:r>
              <a:rPr lang="en-US" sz="1000" b="0" i="0" dirty="0">
                <a:effectLst/>
              </a:rPr>
              <a:t>p = 2, when p is set to 2 we get Euclidean distance</a:t>
            </a:r>
          </a:p>
          <a:p>
            <a:pPr algn="l">
              <a:buFont typeface="+mj-lt"/>
              <a:buAutoNum type="arabicPeriod"/>
            </a:pPr>
            <a:endParaRPr lang="en-US" sz="1800" b="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CDF05A-200E-4AF2-A9E6-3929A9CAA114}"/>
              </a:ext>
            </a:extLst>
          </p:cNvPr>
          <p:cNvSpPr txBox="1">
            <a:spLocks/>
          </p:cNvSpPr>
          <p:nvPr/>
        </p:nvSpPr>
        <p:spPr>
          <a:xfrm>
            <a:off x="838200" y="3073446"/>
            <a:ext cx="6725576" cy="3016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F8FDFF-D836-4524-98C7-FD4BFCF8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185" y="4508413"/>
            <a:ext cx="1401459" cy="6718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CA48FE-1592-4CBB-B628-54FDBB2F1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119" y="159083"/>
            <a:ext cx="1264879" cy="13951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FC8815-26D0-49CC-B4CF-204D959BF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444" y="159082"/>
            <a:ext cx="1268300" cy="13951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D69E91-42F5-4D76-906E-92431CD09B17}"/>
              </a:ext>
            </a:extLst>
          </p:cNvPr>
          <p:cNvSpPr txBox="1"/>
          <p:nvPr/>
        </p:nvSpPr>
        <p:spPr>
          <a:xfrm>
            <a:off x="11150379" y="6529854"/>
            <a:ext cx="946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hlinkClick r:id="rId5"/>
              </a:rPr>
              <a:t>Source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6530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7702-0CCC-486D-BDE8-2264A940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79097" cy="1430699"/>
          </a:xfrm>
        </p:spPr>
        <p:txBody>
          <a:bodyPr>
            <a:normAutofit/>
          </a:bodyPr>
          <a:lstStyle/>
          <a:p>
            <a:r>
              <a:rPr lang="en-IN" sz="4000" dirty="0"/>
              <a:t>KNN Classifiers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1F2656-C5AD-42D1-930D-B133ECC18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0932" y="1430699"/>
                <a:ext cx="11244225" cy="51132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FF00"/>
                    </a:solidFill>
                  </a:rPr>
                  <a:t>Intuition:</a:t>
                </a:r>
              </a:p>
              <a:p>
                <a:r>
                  <a:rPr lang="en-US" sz="1800" dirty="0"/>
                  <a:t>KNN classifier finds a group of ‘k’ objects in the training set that are closest to the test object, and bases the assignment of a label on the predominance of a particular class in this neighborhood.</a:t>
                </a:r>
              </a:p>
              <a:p>
                <a:r>
                  <a:rPr lang="en-US" sz="1800" dirty="0"/>
                  <a:t>There are three key elements of this approach: </a:t>
                </a:r>
              </a:p>
              <a:p>
                <a:pPr lvl="1"/>
                <a:r>
                  <a:rPr lang="en-US" sz="1400" dirty="0"/>
                  <a:t>Labeled historical data</a:t>
                </a:r>
              </a:p>
              <a:p>
                <a:pPr lvl="1"/>
                <a:r>
                  <a:rPr lang="en-US" sz="1400" dirty="0"/>
                  <a:t>Distance or similarity metric to compute distance between datapoints</a:t>
                </a:r>
              </a:p>
              <a:p>
                <a:pPr lvl="1"/>
                <a:r>
                  <a:rPr lang="en-US" sz="1400" dirty="0"/>
                  <a:t>The value of k, to apply during majority voting for a test (unlabeled) datapoint. </a:t>
                </a:r>
              </a:p>
              <a:p>
                <a:r>
                  <a:rPr lang="en-US" sz="1800" dirty="0"/>
                  <a:t>In short, to classify an unlabeled object (test), the distance of this object to the labeled objects (train) is computed, its k-nearest neighbors are identified, and the [majority] class labels of these nearest neighbors are then used to determine the class label of the object.</a:t>
                </a:r>
                <a:r>
                  <a:rPr lang="en-IN" sz="1200" dirty="0"/>
                  <a:t> </a:t>
                </a:r>
              </a:p>
              <a:p>
                <a:pPr marL="0" indent="0">
                  <a:buNone/>
                </a:pPr>
                <a:r>
                  <a:rPr lang="en-IN" sz="1200" dirty="0">
                    <a:solidFill>
                      <a:srgbClr val="0070C0"/>
                    </a:solidFill>
                  </a:rPr>
                  <a:t>	</a:t>
                </a:r>
                <a:r>
                  <a:rPr lang="en-IN" sz="2000" dirty="0">
                    <a:solidFill>
                      <a:srgbClr val="0070C0"/>
                    </a:solidFill>
                  </a:rPr>
                  <a:t>Majority Voting: </a:t>
                </a:r>
                <a:r>
                  <a:rPr lang="en-IN" sz="2000" dirty="0" err="1">
                    <a:solidFill>
                      <a:srgbClr val="0070C0"/>
                    </a:solidFill>
                  </a:rPr>
                  <a:t>y</a:t>
                </a:r>
                <a:r>
                  <a:rPr lang="en-IN" sz="2000" baseline="-25000" dirty="0" err="1">
                    <a:solidFill>
                      <a:srgbClr val="0070C0"/>
                    </a:solidFill>
                  </a:rPr>
                  <a:t>pred</a:t>
                </a:r>
                <a:r>
                  <a:rPr lang="en-IN" sz="2000" dirty="0">
                    <a:solidFill>
                      <a:srgbClr val="0070C0"/>
                    </a:solidFill>
                  </a:rPr>
                  <a:t> = argmax </a:t>
                </a:r>
                <a:r>
                  <a:rPr lang="en-IN" sz="2000" baseline="-25000" dirty="0">
                    <a:solidFill>
                      <a:srgbClr val="0070C0"/>
                    </a:solidFill>
                  </a:rPr>
                  <a:t>v</a:t>
                </a:r>
                <a:r>
                  <a:rPr lang="en-IN" sz="20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000" b="0" i="1" baseline="-250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𝑦𝑖</m:t>
                            </m:r>
                          </m:e>
                        </m:d>
                      </m:sub>
                      <m:sup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sz="2000" b="0" i="1" baseline="-250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𝑦𝑖</m:t>
                        </m:r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1200" dirty="0"/>
              </a:p>
              <a:p>
                <a:pPr marL="0" indent="0">
                  <a:buNone/>
                </a:pPr>
                <a:r>
                  <a:rPr lang="en-US" sz="1800" dirty="0"/>
                  <a:t>    where,</a:t>
                </a:r>
              </a:p>
              <a:p>
                <a:pPr marL="457200" lvl="1" indent="0">
                  <a:buNone/>
                </a:pPr>
                <a:r>
                  <a:rPr lang="en-US" sz="1400" dirty="0" err="1">
                    <a:solidFill>
                      <a:srgbClr val="0070C0"/>
                    </a:solidFill>
                  </a:rPr>
                  <a:t>y</a:t>
                </a:r>
                <a:r>
                  <a:rPr lang="en-US" sz="1400" baseline="-25000" dirty="0" err="1">
                    <a:solidFill>
                      <a:srgbClr val="0070C0"/>
                    </a:solidFill>
                  </a:rPr>
                  <a:t>pred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:r>
                  <a:rPr lang="en-US" sz="1400" dirty="0"/>
                  <a:t>= Predicted class label, </a:t>
                </a:r>
              </a:p>
              <a:p>
                <a:pPr marL="457200" lvl="1" indent="0">
                  <a:buNone/>
                </a:pPr>
                <a:r>
                  <a:rPr lang="en-US" sz="1400" dirty="0">
                    <a:solidFill>
                      <a:srgbClr val="0070C0"/>
                    </a:solidFill>
                  </a:rPr>
                  <a:t>v </a:t>
                </a:r>
                <a:r>
                  <a:rPr lang="en-US" sz="1400" dirty="0"/>
                  <a:t>= Class label (under iteration), </a:t>
                </a:r>
              </a:p>
              <a:p>
                <a:pPr marL="457200" lvl="1" indent="0">
                  <a:buNone/>
                </a:pPr>
                <a:r>
                  <a:rPr lang="en-US" sz="1400" dirty="0">
                    <a:solidFill>
                      <a:srgbClr val="0070C0"/>
                    </a:solidFill>
                  </a:rPr>
                  <a:t>D</a:t>
                </a:r>
                <a:r>
                  <a:rPr lang="en-US" sz="1400" baseline="-25000" dirty="0">
                    <a:solidFill>
                      <a:srgbClr val="0070C0"/>
                    </a:solidFill>
                  </a:rPr>
                  <a:t>k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= K-nearest neighbor datapoints (subset of overall training data), </a:t>
                </a:r>
              </a:p>
              <a:p>
                <a:pPr marL="457200" lvl="1" indent="0">
                  <a:buNone/>
                </a:pPr>
                <a:r>
                  <a:rPr lang="en-US" sz="1400" dirty="0" err="1">
                    <a:solidFill>
                      <a:srgbClr val="0070C0"/>
                    </a:solidFill>
                  </a:rPr>
                  <a:t>y</a:t>
                </a:r>
                <a:r>
                  <a:rPr lang="en-US" sz="1400" baseline="-250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sz="1400" dirty="0"/>
                  <a:t> = Class label for the </a:t>
                </a:r>
                <a:r>
                  <a:rPr lang="en-US" sz="1400" dirty="0" err="1"/>
                  <a:t>i</a:t>
                </a:r>
                <a:r>
                  <a:rPr lang="en-US" sz="1400" baseline="30000" dirty="0" err="1"/>
                  <a:t>th</a:t>
                </a:r>
                <a:r>
                  <a:rPr lang="en-US" sz="1400" dirty="0"/>
                  <a:t> nearest neighbors,</a:t>
                </a:r>
              </a:p>
              <a:p>
                <a:pPr marL="457200" lvl="1" indent="0">
                  <a:buNone/>
                </a:pPr>
                <a:r>
                  <a:rPr lang="en-US" sz="1400" i="1" dirty="0">
                    <a:solidFill>
                      <a:srgbClr val="0070C0"/>
                    </a:solidFill>
                  </a:rPr>
                  <a:t>I</a:t>
                </a:r>
                <a:r>
                  <a:rPr lang="en-US" sz="1400" dirty="0">
                    <a:solidFill>
                      <a:srgbClr val="0070C0"/>
                    </a:solidFill>
                  </a:rPr>
                  <a:t>(·)</a:t>
                </a:r>
                <a:r>
                  <a:rPr lang="en-US" sz="1400" dirty="0"/>
                  <a:t> = Indicator function that returns the value 1 if its argument is true and 0 otherwise.</a:t>
                </a:r>
                <a:endParaRPr lang="en-IN" sz="1400" dirty="0"/>
              </a:p>
              <a:p>
                <a:pPr marL="457200" lvl="1" indent="0">
                  <a:buNone/>
                </a:pPr>
                <a:endParaRPr lang="en-IN" sz="2000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:endParaRPr lang="en-IN" sz="2000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:r>
                  <a:rPr lang="en-IN" sz="2000" dirty="0">
                    <a:solidFill>
                      <a:srgbClr val="0070C0"/>
                    </a:solidFill>
                  </a:rPr>
                  <a:t>		</a:t>
                </a:r>
              </a:p>
              <a:p>
                <a:pPr marL="457200" lvl="1" indent="0">
                  <a:buNone/>
                </a:pPr>
                <a:endParaRPr lang="en-IN" sz="4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1F2656-C5AD-42D1-930D-B133ECC18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932" y="1430699"/>
                <a:ext cx="11244225" cy="5113224"/>
              </a:xfrm>
              <a:blipFill>
                <a:blip r:embed="rId2"/>
                <a:stretch>
                  <a:fillRect l="-813" t="-1671" b="-22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CDF05A-200E-4AF2-A9E6-3929A9CAA114}"/>
              </a:ext>
            </a:extLst>
          </p:cNvPr>
          <p:cNvSpPr txBox="1">
            <a:spLocks/>
          </p:cNvSpPr>
          <p:nvPr/>
        </p:nvSpPr>
        <p:spPr>
          <a:xfrm>
            <a:off x="838200" y="3073446"/>
            <a:ext cx="6725576" cy="3016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43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B8F4-3593-4278-ACB5-14F0E5AA1D44}"/>
              </a:ext>
            </a:extLst>
          </p:cNvPr>
          <p:cNvSpPr txBox="1">
            <a:spLocks/>
          </p:cNvSpPr>
          <p:nvPr/>
        </p:nvSpPr>
        <p:spPr>
          <a:xfrm>
            <a:off x="416825" y="2368422"/>
            <a:ext cx="11358350" cy="212115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600" dirty="0"/>
              <a:t>Questions!!</a:t>
            </a:r>
            <a:r>
              <a:rPr lang="en-IN" sz="7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617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1991</TotalTime>
  <Words>739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Content </vt:lpstr>
      <vt:lpstr>K-Nearest Neighbours (KNN) Introduction</vt:lpstr>
      <vt:lpstr>Working of KNN Algorithm</vt:lpstr>
      <vt:lpstr>Distance Measures Euclidian, Manhattan, and Minkowski </vt:lpstr>
      <vt:lpstr>KNN Classifiers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Amardeep Chauhan</dc:creator>
  <cp:lastModifiedBy>Amardeep Chauhan</cp:lastModifiedBy>
  <cp:revision>17</cp:revision>
  <dcterms:created xsi:type="dcterms:W3CDTF">2022-03-05T05:33:04Z</dcterms:created>
  <dcterms:modified xsi:type="dcterms:W3CDTF">2022-04-23T07:50:47Z</dcterms:modified>
</cp:coreProperties>
</file>