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52dde8ff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752dde8ff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48748d40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748748d40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52dde8ff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752dde8ff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752dde8ff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752dde8ff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748748d40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748748d40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48748d40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748748d40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748748d4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748748d4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748748d40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748748d40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752dde8ff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752dde8ff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748748d40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748748d40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752dde8ff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752dde8ff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48748d40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748748d40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48748d400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748748d400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748748d40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748748d40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6.png"/><Relationship Id="rId7" Type="http://schemas.openxmlformats.org/officeDocument/2006/relationships/image" Target="../media/image17.png"/><Relationship Id="rId8"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5025" y="3273600"/>
            <a:ext cx="9144000" cy="1869900"/>
          </a:xfrm>
          <a:prstGeom prst="rect">
            <a:avLst/>
          </a:prstGeom>
          <a:solidFill>
            <a:srgbClr val="6A9955"/>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311708" y="12420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000"/>
              <a:t>Project: Spotify Data Analysis</a:t>
            </a:r>
            <a:endParaRPr sz="5000"/>
          </a:p>
        </p:txBody>
      </p:sp>
      <p:sp>
        <p:nvSpPr>
          <p:cNvPr id="56" name="Google Shape;56;p13"/>
          <p:cNvSpPr txBox="1"/>
          <p:nvPr/>
        </p:nvSpPr>
        <p:spPr>
          <a:xfrm>
            <a:off x="2288550" y="3403925"/>
            <a:ext cx="4566900" cy="4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8F8F2"/>
                </a:solidFill>
              </a:rPr>
              <a:t>Chelsea Sumba, Cindy Mateus Parra, &amp; Alec Druggan</a:t>
            </a:r>
            <a:endParaRPr>
              <a:solidFill>
                <a:srgbClr val="F8F8F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 sz="1800">
                <a:solidFill>
                  <a:schemeClr val="dk2"/>
                </a:solidFill>
              </a:rPr>
              <a:t>Is there any connection between these audio features (speachiness and loudness) of a track and its popularity?</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solidFill>
                  <a:schemeClr val="lt1"/>
                </a:solidFill>
                <a:highlight>
                  <a:schemeClr val="dk1"/>
                </a:highlight>
              </a:rPr>
              <a:t>The r-value is : -0.0915318154128</a:t>
            </a:r>
            <a:endParaRPr sz="1400">
              <a:solidFill>
                <a:schemeClr val="lt1"/>
              </a:solidFill>
              <a:highlight>
                <a:schemeClr val="dk1"/>
              </a:highlight>
            </a:endParaRPr>
          </a:p>
          <a:p>
            <a:pPr indent="0" lvl="0" marL="0" rtl="0" algn="l">
              <a:spcBef>
                <a:spcPts val="0"/>
              </a:spcBef>
              <a:spcAft>
                <a:spcPts val="1200"/>
              </a:spcAft>
              <a:buNone/>
            </a:pPr>
            <a:r>
              <a:t/>
            </a:r>
            <a:endParaRPr/>
          </a:p>
        </p:txBody>
      </p:sp>
      <p:pic>
        <p:nvPicPr>
          <p:cNvPr id="121" name="Google Shape;121;p22"/>
          <p:cNvPicPr preferRelativeResize="0"/>
          <p:nvPr/>
        </p:nvPicPr>
        <p:blipFill>
          <a:blip r:embed="rId3">
            <a:alphaModFix/>
          </a:blip>
          <a:stretch>
            <a:fillRect/>
          </a:stretch>
        </p:blipFill>
        <p:spPr>
          <a:xfrm>
            <a:off x="311700" y="1224125"/>
            <a:ext cx="3617331" cy="2869800"/>
          </a:xfrm>
          <a:prstGeom prst="rect">
            <a:avLst/>
          </a:prstGeom>
          <a:noFill/>
          <a:ln>
            <a:noFill/>
          </a:ln>
        </p:spPr>
      </p:pic>
      <p:sp>
        <p:nvSpPr>
          <p:cNvPr id="122" name="Google Shape;122;p22"/>
          <p:cNvSpPr txBox="1"/>
          <p:nvPr/>
        </p:nvSpPr>
        <p:spPr>
          <a:xfrm>
            <a:off x="903100" y="4093925"/>
            <a:ext cx="2923800" cy="4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highlight>
                  <a:schemeClr val="dk1"/>
                </a:highlight>
              </a:rPr>
              <a:t>The r-value is : -0.0915318154128</a:t>
            </a:r>
            <a:endParaRPr>
              <a:solidFill>
                <a:schemeClr val="lt1"/>
              </a:solidFill>
              <a:highlight>
                <a:schemeClr val="dk1"/>
              </a:highlight>
            </a:endParaRPr>
          </a:p>
        </p:txBody>
      </p:sp>
      <p:sp>
        <p:nvSpPr>
          <p:cNvPr id="123" name="Google Shape;123;p22"/>
          <p:cNvSpPr txBox="1"/>
          <p:nvPr/>
        </p:nvSpPr>
        <p:spPr>
          <a:xfrm>
            <a:off x="4783025" y="2000750"/>
            <a:ext cx="3313800" cy="18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For this case r = -0.0091531854128 indicates a weak negative correlation </a:t>
            </a:r>
            <a:endParaRPr/>
          </a:p>
          <a:p>
            <a:pPr indent="0" lvl="0" marL="0" rtl="0" algn="l">
              <a:spcBef>
                <a:spcPts val="0"/>
              </a:spcBef>
              <a:spcAft>
                <a:spcPts val="0"/>
              </a:spcAft>
              <a:buNone/>
            </a:pPr>
            <a:r>
              <a:rPr lang="en"/>
              <a:t>Between loudness of a track and its popularity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t>y</a:t>
            </a:r>
            <a:r>
              <a:rPr lang="en"/>
              <a:t> = -0.98x + 60.53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Alec</a:t>
            </a:r>
            <a:r>
              <a:rPr lang="en"/>
              <a:t> Q1:</a:t>
            </a:r>
            <a:endParaRPr/>
          </a:p>
        </p:txBody>
      </p:sp>
      <p:sp>
        <p:nvSpPr>
          <p:cNvPr id="129" name="Google Shape;129;p23"/>
          <p:cNvSpPr txBox="1"/>
          <p:nvPr>
            <p:ph idx="1" type="body"/>
          </p:nvPr>
        </p:nvSpPr>
        <p:spPr>
          <a:xfrm>
            <a:off x="311700" y="987050"/>
            <a:ext cx="8520600" cy="401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How long are the songs in this dataset, and what type of distribution describes their duration?</a:t>
            </a:r>
            <a:endParaRPr/>
          </a:p>
        </p:txBody>
      </p:sp>
      <p:sp>
        <p:nvSpPr>
          <p:cNvPr id="130" name="Google Shape;130;p23"/>
          <p:cNvSpPr txBox="1"/>
          <p:nvPr/>
        </p:nvSpPr>
        <p:spPr>
          <a:xfrm>
            <a:off x="4682275" y="1485875"/>
            <a:ext cx="3845100" cy="29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Summary Statistics:</a:t>
            </a:r>
            <a:endParaRPr/>
          </a:p>
          <a:p>
            <a:pPr indent="0" lvl="0" marL="0" rtl="0" algn="l">
              <a:spcBef>
                <a:spcPts val="0"/>
              </a:spcBef>
              <a:spcAft>
                <a:spcPts val="0"/>
              </a:spcAft>
              <a:buClr>
                <a:schemeClr val="dk1"/>
              </a:buClr>
              <a:buSzPts val="1100"/>
              <a:buFont typeface="Arial"/>
              <a:buNone/>
            </a:pPr>
            <a:r>
              <a:rPr lang="en"/>
              <a:t>count    1000.000000</a:t>
            </a:r>
            <a:endParaRPr/>
          </a:p>
          <a:p>
            <a:pPr indent="0" lvl="0" marL="0" rtl="0" algn="l">
              <a:spcBef>
                <a:spcPts val="0"/>
              </a:spcBef>
              <a:spcAft>
                <a:spcPts val="0"/>
              </a:spcAft>
              <a:buClr>
                <a:schemeClr val="dk1"/>
              </a:buClr>
              <a:buSzPts val="1100"/>
              <a:buFont typeface="Arial"/>
              <a:buNone/>
            </a:pPr>
            <a:r>
              <a:rPr lang="en"/>
              <a:t>mean      191.876534</a:t>
            </a:r>
            <a:endParaRPr/>
          </a:p>
          <a:p>
            <a:pPr indent="0" lvl="0" marL="0" rtl="0" algn="l">
              <a:spcBef>
                <a:spcPts val="0"/>
              </a:spcBef>
              <a:spcAft>
                <a:spcPts val="0"/>
              </a:spcAft>
              <a:buClr>
                <a:schemeClr val="dk1"/>
              </a:buClr>
              <a:buSzPts val="1100"/>
              <a:buFont typeface="Arial"/>
              <a:buNone/>
            </a:pPr>
            <a:r>
              <a:rPr lang="en"/>
              <a:t>std        46.962457</a:t>
            </a:r>
            <a:endParaRPr/>
          </a:p>
          <a:p>
            <a:pPr indent="0" lvl="0" marL="0" rtl="0" algn="l">
              <a:spcBef>
                <a:spcPts val="0"/>
              </a:spcBef>
              <a:spcAft>
                <a:spcPts val="0"/>
              </a:spcAft>
              <a:buClr>
                <a:schemeClr val="dk1"/>
              </a:buClr>
              <a:buSzPts val="1100"/>
              <a:buFont typeface="Arial"/>
              <a:buNone/>
            </a:pPr>
            <a:r>
              <a:rPr lang="en"/>
              <a:t>min        36.227000</a:t>
            </a:r>
            <a:endParaRPr/>
          </a:p>
          <a:p>
            <a:pPr indent="0" lvl="0" marL="0" rtl="0" algn="l">
              <a:spcBef>
                <a:spcPts val="0"/>
              </a:spcBef>
              <a:spcAft>
                <a:spcPts val="0"/>
              </a:spcAft>
              <a:buClr>
                <a:schemeClr val="dk1"/>
              </a:buClr>
              <a:buSzPts val="1100"/>
              <a:buFont typeface="Arial"/>
              <a:buNone/>
            </a:pPr>
            <a:r>
              <a:rPr lang="en"/>
              <a:t>25%       163.012750</a:t>
            </a:r>
            <a:endParaRPr/>
          </a:p>
          <a:p>
            <a:pPr indent="0" lvl="0" marL="0" rtl="0" algn="l">
              <a:spcBef>
                <a:spcPts val="0"/>
              </a:spcBef>
              <a:spcAft>
                <a:spcPts val="0"/>
              </a:spcAft>
              <a:buClr>
                <a:schemeClr val="dk1"/>
              </a:buClr>
              <a:buSzPts val="1100"/>
              <a:buFont typeface="Arial"/>
              <a:buNone/>
            </a:pPr>
            <a:r>
              <a:rPr lang="en"/>
              <a:t>50%       188.514500</a:t>
            </a:r>
            <a:endParaRPr/>
          </a:p>
          <a:p>
            <a:pPr indent="0" lvl="0" marL="0" rtl="0" algn="l">
              <a:spcBef>
                <a:spcPts val="0"/>
              </a:spcBef>
              <a:spcAft>
                <a:spcPts val="0"/>
              </a:spcAft>
              <a:buClr>
                <a:schemeClr val="dk1"/>
              </a:buClr>
              <a:buSzPts val="1100"/>
              <a:buFont typeface="Arial"/>
              <a:buNone/>
            </a:pPr>
            <a:r>
              <a:rPr lang="en"/>
              <a:t>75%       215.199000</a:t>
            </a:r>
            <a:endParaRPr/>
          </a:p>
          <a:p>
            <a:pPr indent="0" lvl="0" marL="0" rtl="0" algn="l">
              <a:spcBef>
                <a:spcPts val="0"/>
              </a:spcBef>
              <a:spcAft>
                <a:spcPts val="0"/>
              </a:spcAft>
              <a:buClr>
                <a:schemeClr val="dk1"/>
              </a:buClr>
              <a:buSzPts val="1100"/>
              <a:buFont typeface="Arial"/>
              <a:buNone/>
            </a:pPr>
            <a:r>
              <a:rPr lang="en"/>
              <a:t>max       500.117000</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Total outliers: 32</a:t>
            </a:r>
            <a:endParaRPr/>
          </a:p>
          <a:p>
            <a:pPr indent="0" lvl="0" marL="0" rtl="0" algn="l">
              <a:spcBef>
                <a:spcPts val="0"/>
              </a:spcBef>
              <a:spcAft>
                <a:spcPts val="0"/>
              </a:spcAft>
              <a:buClr>
                <a:schemeClr val="dk1"/>
              </a:buClr>
              <a:buSzPts val="1100"/>
              <a:buFont typeface="Arial"/>
              <a:buNone/>
            </a:pPr>
            <a:r>
              <a:rPr lang="en"/>
              <a:t>Outliers below: 5</a:t>
            </a:r>
            <a:endParaRPr/>
          </a:p>
          <a:p>
            <a:pPr indent="0" lvl="0" marL="0" rtl="0" algn="l">
              <a:spcBef>
                <a:spcPts val="0"/>
              </a:spcBef>
              <a:spcAft>
                <a:spcPts val="0"/>
              </a:spcAft>
              <a:buClr>
                <a:schemeClr val="dk1"/>
              </a:buClr>
              <a:buSzPts val="1100"/>
              <a:buFont typeface="Arial"/>
              <a:buNone/>
            </a:pPr>
            <a:r>
              <a:rPr lang="en"/>
              <a:t>Outliers above: 27</a:t>
            </a:r>
            <a:endParaRPr/>
          </a:p>
          <a:p>
            <a:pPr indent="0" lvl="0" marL="0" rtl="0" algn="l">
              <a:spcBef>
                <a:spcPts val="0"/>
              </a:spcBef>
              <a:spcAft>
                <a:spcPts val="0"/>
              </a:spcAft>
              <a:buNone/>
            </a:pPr>
            <a:r>
              <a:t/>
            </a:r>
            <a:endParaRPr/>
          </a:p>
        </p:txBody>
      </p:sp>
      <p:pic>
        <p:nvPicPr>
          <p:cNvPr id="131" name="Google Shape;131;p23"/>
          <p:cNvPicPr preferRelativeResize="0"/>
          <p:nvPr/>
        </p:nvPicPr>
        <p:blipFill>
          <a:blip r:embed="rId3">
            <a:alphaModFix/>
          </a:blip>
          <a:stretch>
            <a:fillRect/>
          </a:stretch>
        </p:blipFill>
        <p:spPr>
          <a:xfrm>
            <a:off x="383000" y="1485863"/>
            <a:ext cx="3872178" cy="3284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a:t>
            </a:r>
            <a:endParaRPr/>
          </a:p>
        </p:txBody>
      </p:sp>
      <p:sp>
        <p:nvSpPr>
          <p:cNvPr id="137" name="Google Shape;137;p2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Histogram showcasing the duration.</a:t>
            </a:r>
            <a:endParaRPr/>
          </a:p>
          <a:p>
            <a:pPr indent="0" lvl="0" marL="0" rtl="0" algn="l">
              <a:spcBef>
                <a:spcPts val="1200"/>
              </a:spcBef>
              <a:spcAft>
                <a:spcPts val="1200"/>
              </a:spcAft>
              <a:buNone/>
            </a:pPr>
            <a:r>
              <a:rPr lang="en"/>
              <a:t>Visually showcases a normal distribution.</a:t>
            </a:r>
            <a:endParaRPr/>
          </a:p>
        </p:txBody>
      </p:sp>
      <p:pic>
        <p:nvPicPr>
          <p:cNvPr id="138" name="Google Shape;138;p24"/>
          <p:cNvPicPr preferRelativeResize="0"/>
          <p:nvPr/>
        </p:nvPicPr>
        <p:blipFill>
          <a:blip r:embed="rId3">
            <a:alphaModFix/>
          </a:blip>
          <a:stretch>
            <a:fillRect/>
          </a:stretch>
        </p:blipFill>
        <p:spPr>
          <a:xfrm>
            <a:off x="4602100" y="1218263"/>
            <a:ext cx="4140475" cy="3284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Quantile-Quantile Plot Shows non outlier values have linear relationship, showing normal distribution. </a:t>
            </a:r>
            <a:endParaRPr/>
          </a:p>
        </p:txBody>
      </p:sp>
      <p:pic>
        <p:nvPicPr>
          <p:cNvPr id="144" name="Google Shape;144;p25"/>
          <p:cNvPicPr preferRelativeResize="0"/>
          <p:nvPr/>
        </p:nvPicPr>
        <p:blipFill rotWithShape="1">
          <a:blip r:embed="rId3">
            <a:alphaModFix/>
          </a:blip>
          <a:srcRect b="0" l="5276" r="0" t="0"/>
          <a:stretch/>
        </p:blipFill>
        <p:spPr>
          <a:xfrm>
            <a:off x="781300" y="1554625"/>
            <a:ext cx="7581400" cy="3156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Alec</a:t>
            </a:r>
            <a:r>
              <a:rPr lang="en"/>
              <a:t> Q2:</a:t>
            </a:r>
            <a:endParaRPr/>
          </a:p>
        </p:txBody>
      </p:sp>
      <p:sp>
        <p:nvSpPr>
          <p:cNvPr id="150" name="Google Shape;150;p26"/>
          <p:cNvSpPr txBox="1"/>
          <p:nvPr>
            <p:ph idx="1" type="body"/>
          </p:nvPr>
        </p:nvSpPr>
        <p:spPr>
          <a:xfrm>
            <a:off x="311700" y="1152475"/>
            <a:ext cx="8520600" cy="401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Do the lengths of songs correlate with their energy, valence, and danceability?</a:t>
            </a:r>
            <a:endParaRPr/>
          </a:p>
        </p:txBody>
      </p:sp>
      <p:pic>
        <p:nvPicPr>
          <p:cNvPr id="151" name="Google Shape;151;p26"/>
          <p:cNvPicPr preferRelativeResize="0"/>
          <p:nvPr/>
        </p:nvPicPr>
        <p:blipFill>
          <a:blip r:embed="rId3">
            <a:alphaModFix/>
          </a:blip>
          <a:stretch>
            <a:fillRect/>
          </a:stretch>
        </p:blipFill>
        <p:spPr>
          <a:xfrm>
            <a:off x="345925" y="2006350"/>
            <a:ext cx="2838500" cy="2247975"/>
          </a:xfrm>
          <a:prstGeom prst="rect">
            <a:avLst/>
          </a:prstGeom>
          <a:noFill/>
          <a:ln>
            <a:noFill/>
          </a:ln>
        </p:spPr>
      </p:pic>
      <p:pic>
        <p:nvPicPr>
          <p:cNvPr id="152" name="Google Shape;152;p26"/>
          <p:cNvPicPr preferRelativeResize="0"/>
          <p:nvPr/>
        </p:nvPicPr>
        <p:blipFill>
          <a:blip r:embed="rId4">
            <a:alphaModFix/>
          </a:blip>
          <a:stretch>
            <a:fillRect/>
          </a:stretch>
        </p:blipFill>
        <p:spPr>
          <a:xfrm>
            <a:off x="776225" y="4254325"/>
            <a:ext cx="1977911" cy="140225"/>
          </a:xfrm>
          <a:prstGeom prst="rect">
            <a:avLst/>
          </a:prstGeom>
          <a:noFill/>
          <a:ln>
            <a:noFill/>
          </a:ln>
        </p:spPr>
      </p:pic>
      <p:pic>
        <p:nvPicPr>
          <p:cNvPr id="153" name="Google Shape;153;p26"/>
          <p:cNvPicPr preferRelativeResize="0"/>
          <p:nvPr/>
        </p:nvPicPr>
        <p:blipFill>
          <a:blip r:embed="rId5">
            <a:alphaModFix/>
          </a:blip>
          <a:stretch>
            <a:fillRect/>
          </a:stretch>
        </p:blipFill>
        <p:spPr>
          <a:xfrm>
            <a:off x="3226275" y="2006350"/>
            <a:ext cx="2848442" cy="2247975"/>
          </a:xfrm>
          <a:prstGeom prst="rect">
            <a:avLst/>
          </a:prstGeom>
          <a:noFill/>
          <a:ln>
            <a:noFill/>
          </a:ln>
        </p:spPr>
      </p:pic>
      <p:pic>
        <p:nvPicPr>
          <p:cNvPr id="154" name="Google Shape;154;p26"/>
          <p:cNvPicPr preferRelativeResize="0"/>
          <p:nvPr/>
        </p:nvPicPr>
        <p:blipFill>
          <a:blip r:embed="rId6">
            <a:alphaModFix/>
          </a:blip>
          <a:stretch>
            <a:fillRect/>
          </a:stretch>
        </p:blipFill>
        <p:spPr>
          <a:xfrm>
            <a:off x="6116575" y="2043275"/>
            <a:ext cx="2838501" cy="2232342"/>
          </a:xfrm>
          <a:prstGeom prst="rect">
            <a:avLst/>
          </a:prstGeom>
          <a:noFill/>
          <a:ln>
            <a:noFill/>
          </a:ln>
        </p:spPr>
      </p:pic>
      <p:pic>
        <p:nvPicPr>
          <p:cNvPr id="155" name="Google Shape;155;p26"/>
          <p:cNvPicPr preferRelativeResize="0"/>
          <p:nvPr/>
        </p:nvPicPr>
        <p:blipFill>
          <a:blip r:embed="rId7">
            <a:alphaModFix/>
          </a:blip>
          <a:stretch>
            <a:fillRect/>
          </a:stretch>
        </p:blipFill>
        <p:spPr>
          <a:xfrm>
            <a:off x="3618900" y="4235538"/>
            <a:ext cx="1977900" cy="177789"/>
          </a:xfrm>
          <a:prstGeom prst="rect">
            <a:avLst/>
          </a:prstGeom>
          <a:noFill/>
          <a:ln>
            <a:noFill/>
          </a:ln>
        </p:spPr>
      </p:pic>
      <p:pic>
        <p:nvPicPr>
          <p:cNvPr id="156" name="Google Shape;156;p26"/>
          <p:cNvPicPr preferRelativeResize="0"/>
          <p:nvPr/>
        </p:nvPicPr>
        <p:blipFill>
          <a:blip r:embed="rId8">
            <a:alphaModFix/>
          </a:blip>
          <a:stretch>
            <a:fillRect/>
          </a:stretch>
        </p:blipFill>
        <p:spPr>
          <a:xfrm>
            <a:off x="6554363" y="4275626"/>
            <a:ext cx="1962923" cy="177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map:</a:t>
            </a:r>
            <a:endParaRPr/>
          </a:p>
        </p:txBody>
      </p:sp>
      <p:sp>
        <p:nvSpPr>
          <p:cNvPr id="162" name="Google Shape;162;p2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78571"/>
              <a:buFont typeface="Arial"/>
              <a:buNone/>
            </a:pPr>
            <a:r>
              <a:rPr lang="en"/>
              <a:t>Correlation between Song Length and Energy:</a:t>
            </a:r>
            <a:br>
              <a:rPr lang="en"/>
            </a:br>
            <a:r>
              <a:rPr lang="en"/>
              <a:t>This correlation coefficient of approximately -0.1541 indicates a weak negative correlation between song length and energy. As song length increases, the energy tends to decrease slightly. The negative sign suggests that longer songs tend to have slightly lower energy levels.</a:t>
            </a:r>
            <a:endParaRPr/>
          </a:p>
          <a:p>
            <a:pPr indent="0" lvl="0" marL="0" rtl="0" algn="l">
              <a:spcBef>
                <a:spcPts val="1200"/>
              </a:spcBef>
              <a:spcAft>
                <a:spcPts val="0"/>
              </a:spcAft>
              <a:buClr>
                <a:schemeClr val="dk1"/>
              </a:buClr>
              <a:buSzPct val="78571"/>
              <a:buFont typeface="Arial"/>
              <a:buNone/>
            </a:pPr>
            <a:r>
              <a:rPr lang="en"/>
              <a:t>Correlation between Song Length and Valence:</a:t>
            </a:r>
            <a:br>
              <a:rPr lang="en"/>
            </a:br>
            <a:r>
              <a:rPr lang="en"/>
              <a:t>This correlation coefficient of approximately -0.2607 indicates a slightly stronger negative correlation between song length and valence. As song length increases, the valence (positivity) of the songs tends to decrease to some extent. The negative value suggests that longer songs might be associated with slightly less positive valence.</a:t>
            </a:r>
            <a:endParaRPr/>
          </a:p>
          <a:p>
            <a:pPr indent="0" lvl="0" marL="0" rtl="0" algn="l">
              <a:spcBef>
                <a:spcPts val="1200"/>
              </a:spcBef>
              <a:spcAft>
                <a:spcPts val="0"/>
              </a:spcAft>
              <a:buClr>
                <a:schemeClr val="dk1"/>
              </a:buClr>
              <a:buSzPct val="78571"/>
              <a:buFont typeface="Arial"/>
              <a:buNone/>
            </a:pPr>
            <a:r>
              <a:rPr lang="en"/>
              <a:t>Correlation between Song Length and Danceability:</a:t>
            </a:r>
            <a:br>
              <a:rPr lang="en"/>
            </a:br>
            <a:r>
              <a:rPr lang="en"/>
              <a:t>This correlation coefficient of approximately -0.2176 indicates a moderate negative correlation between song length and danceability. As song length increases, the danceability tends to decrease moderately. The negative value suggests that longer songs are associated with reduced danceability.</a:t>
            </a:r>
            <a:endParaRPr/>
          </a:p>
          <a:p>
            <a:pPr indent="0" lvl="0" marL="0" rtl="0" algn="l">
              <a:spcBef>
                <a:spcPts val="1200"/>
              </a:spcBef>
              <a:spcAft>
                <a:spcPts val="0"/>
              </a:spcAft>
              <a:buClr>
                <a:schemeClr val="dk1"/>
              </a:buClr>
              <a:buSzPct val="78571"/>
              <a:buFont typeface="Arial"/>
              <a:buNone/>
            </a:pPr>
            <a:r>
              <a:rPr lang="en"/>
              <a:t>Additional information we can garner from the heat map is that </a:t>
            </a:r>
            <a:r>
              <a:rPr lang="en"/>
              <a:t>danceability</a:t>
            </a:r>
            <a:r>
              <a:rPr lang="en"/>
              <a:t> and valence have a moderately strong positive correlation, while valence and energy have a moderate positive correlation.</a:t>
            </a:r>
            <a:endParaRPr/>
          </a:p>
          <a:p>
            <a:pPr indent="0" lvl="0" marL="0" rtl="0" algn="l">
              <a:spcBef>
                <a:spcPts val="1200"/>
              </a:spcBef>
              <a:spcAft>
                <a:spcPts val="1200"/>
              </a:spcAft>
              <a:buNone/>
            </a:pPr>
            <a:r>
              <a:t/>
            </a:r>
            <a:endParaRPr/>
          </a:p>
        </p:txBody>
      </p:sp>
      <p:pic>
        <p:nvPicPr>
          <p:cNvPr id="163" name="Google Shape;163;p27"/>
          <p:cNvPicPr preferRelativeResize="0"/>
          <p:nvPr/>
        </p:nvPicPr>
        <p:blipFill>
          <a:blip r:embed="rId3">
            <a:alphaModFix/>
          </a:blip>
          <a:stretch>
            <a:fillRect/>
          </a:stretch>
        </p:blipFill>
        <p:spPr>
          <a:xfrm>
            <a:off x="4464000" y="1170125"/>
            <a:ext cx="4527600" cy="3482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62" name="Google Shape;62;p14"/>
          <p:cNvSpPr txBox="1"/>
          <p:nvPr>
            <p:ph idx="1" type="body"/>
          </p:nvPr>
        </p:nvSpPr>
        <p:spPr>
          <a:xfrm>
            <a:off x="383200" y="1303425"/>
            <a:ext cx="8520600" cy="26439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lang="en" sz="1100">
                <a:solidFill>
                  <a:schemeClr val="dk1"/>
                </a:solidFill>
              </a:rPr>
              <a:t>Chelsea</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Q1: What are the top 10 popular artists at the moment and is there a relationship on their popularity and the kind of genre of music they produce?</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Q2: How do the energy levels of the 5 top songs compare to bottom 5 songs? Do energy levels contribute to the popularity of the songs?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Cindy</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Q1: How does the energy of a track relate to its danceability for the top 10 genres?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Q2: Is there any connection between these audio </a:t>
            </a:r>
            <a:r>
              <a:rPr lang="en" sz="1100">
                <a:solidFill>
                  <a:schemeClr val="dk1"/>
                </a:solidFill>
              </a:rPr>
              <a:t>features (speachiness and loudness) of a track and its popularity?</a:t>
            </a:r>
            <a:endParaRPr sz="1100">
              <a:highlight>
                <a:schemeClr val="lt1"/>
              </a:highlight>
            </a:endParaRPr>
          </a:p>
          <a:p>
            <a:pPr indent="-298450" lvl="0" marL="457200" rtl="0" algn="l">
              <a:spcBef>
                <a:spcPts val="0"/>
              </a:spcBef>
              <a:spcAft>
                <a:spcPts val="0"/>
              </a:spcAft>
              <a:buClr>
                <a:schemeClr val="dk1"/>
              </a:buClr>
              <a:buSzPts val="1100"/>
              <a:buChar char="●"/>
            </a:pPr>
            <a:r>
              <a:rPr lang="en" sz="1100">
                <a:solidFill>
                  <a:schemeClr val="dk1"/>
                </a:solidFill>
              </a:rPr>
              <a:t>Alec</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Q1: How long are the songs in this dataset, and what type of distribution describes their duration?</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Q2: Do the lengths of songs correlate with their energy, valence, and danceability?</a:t>
            </a:r>
            <a:endParaRPr/>
          </a:p>
        </p:txBody>
      </p:sp>
      <p:sp>
        <p:nvSpPr>
          <p:cNvPr id="63" name="Google Shape;63;p14"/>
          <p:cNvSpPr txBox="1"/>
          <p:nvPr/>
        </p:nvSpPr>
        <p:spPr>
          <a:xfrm>
            <a:off x="6919225" y="1775725"/>
            <a:ext cx="22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Chelsea Q1: </a:t>
            </a:r>
            <a:r>
              <a:rPr lang="en" sz="1400"/>
              <a:t>What are the top 10 popular artists at the moment?</a:t>
            </a:r>
            <a:endParaRPr sz="1400"/>
          </a:p>
        </p:txBody>
      </p:sp>
      <p:pic>
        <p:nvPicPr>
          <p:cNvPr id="69" name="Google Shape;69;p15"/>
          <p:cNvPicPr preferRelativeResize="0"/>
          <p:nvPr/>
        </p:nvPicPr>
        <p:blipFill rotWithShape="1">
          <a:blip r:embed="rId3">
            <a:alphaModFix/>
          </a:blip>
          <a:srcRect b="27796" l="37865" r="17529" t="22408"/>
          <a:stretch/>
        </p:blipFill>
        <p:spPr>
          <a:xfrm>
            <a:off x="1825838" y="1017725"/>
            <a:ext cx="5492326" cy="3832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6053100" y="1117650"/>
            <a:ext cx="2718000" cy="2908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sz="1300">
                <a:solidFill>
                  <a:schemeClr val="dk1"/>
                </a:solidFill>
                <a:highlight>
                  <a:schemeClr val="lt1"/>
                </a:highlight>
              </a:rPr>
              <a:t>K-pop reached 100% popularity at the moment with only 1 count of the K-pop genre (from the artist) compared to the rest of the genres.</a:t>
            </a:r>
            <a:endParaRPr sz="1300">
              <a:solidFill>
                <a:schemeClr val="dk1"/>
              </a:solidFill>
              <a:highlight>
                <a:schemeClr val="lt1"/>
              </a:highlight>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highlight>
                  <a:schemeClr val="lt1"/>
                </a:highlight>
              </a:rPr>
              <a:t>Top 3 genres are k-pop, pop, and reggaeton/latin trap at this time.</a:t>
            </a:r>
            <a:endParaRPr sz="1300"/>
          </a:p>
        </p:txBody>
      </p:sp>
      <p:pic>
        <p:nvPicPr>
          <p:cNvPr id="75" name="Google Shape;75;p16"/>
          <p:cNvPicPr preferRelativeResize="0"/>
          <p:nvPr/>
        </p:nvPicPr>
        <p:blipFill rotWithShape="1">
          <a:blip r:embed="rId3">
            <a:alphaModFix/>
          </a:blip>
          <a:srcRect b="30531" l="37732" r="17266" t="17260"/>
          <a:stretch/>
        </p:blipFill>
        <p:spPr>
          <a:xfrm>
            <a:off x="319776" y="686875"/>
            <a:ext cx="5384300" cy="3904400"/>
          </a:xfrm>
          <a:prstGeom prst="rect">
            <a:avLst/>
          </a:prstGeom>
          <a:noFill/>
          <a:ln>
            <a:noFill/>
          </a:ln>
        </p:spPr>
      </p:pic>
      <p:sp>
        <p:nvSpPr>
          <p:cNvPr id="76" name="Google Shape;76;p16"/>
          <p:cNvSpPr txBox="1"/>
          <p:nvPr/>
        </p:nvSpPr>
        <p:spPr>
          <a:xfrm>
            <a:off x="2512200" y="173250"/>
            <a:ext cx="4731900" cy="30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1"/>
                </a:solidFill>
              </a:rPr>
              <a:t>P</a:t>
            </a:r>
            <a:r>
              <a:rPr lang="en" sz="1300">
                <a:solidFill>
                  <a:schemeClr val="dk1"/>
                </a:solidFill>
              </a:rPr>
              <a:t>opularity and the Kind of Genre of Music They Produce</a:t>
            </a:r>
            <a:endParaRPr sz="13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116800" y="211150"/>
            <a:ext cx="4831800" cy="175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Chelsea Q2: </a:t>
            </a:r>
            <a:r>
              <a:rPr lang="en" sz="1400"/>
              <a:t>How do the top 5 energy levels </a:t>
            </a:r>
            <a:endParaRPr sz="1400"/>
          </a:p>
          <a:p>
            <a:pPr indent="0" lvl="0" marL="0" rtl="0" algn="l">
              <a:spcBef>
                <a:spcPts val="0"/>
              </a:spcBef>
              <a:spcAft>
                <a:spcPts val="0"/>
              </a:spcAft>
              <a:buNone/>
            </a:pPr>
            <a:r>
              <a:rPr lang="en" sz="1400"/>
              <a:t>compared to the top lowest energy levels and their popularity?</a:t>
            </a:r>
            <a:endParaRPr sz="1400"/>
          </a:p>
          <a:p>
            <a:pPr indent="0" lvl="0" marL="0" rtl="0" algn="l">
              <a:spcBef>
                <a:spcPts val="0"/>
              </a:spcBef>
              <a:spcAft>
                <a:spcPts val="0"/>
              </a:spcAft>
              <a:buNone/>
            </a:pPr>
            <a:r>
              <a:t/>
            </a:r>
            <a:endParaRPr sz="1400"/>
          </a:p>
        </p:txBody>
      </p:sp>
      <p:pic>
        <p:nvPicPr>
          <p:cNvPr id="82" name="Google Shape;82;p17"/>
          <p:cNvPicPr preferRelativeResize="0"/>
          <p:nvPr/>
        </p:nvPicPr>
        <p:blipFill>
          <a:blip r:embed="rId3">
            <a:alphaModFix/>
          </a:blip>
          <a:stretch>
            <a:fillRect/>
          </a:stretch>
        </p:blipFill>
        <p:spPr>
          <a:xfrm>
            <a:off x="5046050" y="76450"/>
            <a:ext cx="4097950" cy="5067050"/>
          </a:xfrm>
          <a:prstGeom prst="rect">
            <a:avLst/>
          </a:prstGeom>
          <a:noFill/>
          <a:ln>
            <a:noFill/>
          </a:ln>
        </p:spPr>
      </p:pic>
      <p:sp>
        <p:nvSpPr>
          <p:cNvPr id="83" name="Google Shape;83;p17"/>
          <p:cNvSpPr txBox="1"/>
          <p:nvPr/>
        </p:nvSpPr>
        <p:spPr>
          <a:xfrm>
            <a:off x="443975" y="1537625"/>
            <a:ext cx="3789900" cy="2609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Billie </a:t>
            </a:r>
            <a:r>
              <a:rPr lang="en"/>
              <a:t>Eilish</a:t>
            </a:r>
            <a:r>
              <a:rPr lang="en"/>
              <a:t> single “What Was I Made For?” reached top popularity despite being one of the songs that has an energy level of 0.09 (low compared to high level of 0.99)</a:t>
            </a:r>
            <a:endParaRPr/>
          </a:p>
          <a:p>
            <a:pPr indent="-317500" lvl="0" marL="457200" rtl="0" algn="l">
              <a:spcBef>
                <a:spcPts val="0"/>
              </a:spcBef>
              <a:spcAft>
                <a:spcPts val="0"/>
              </a:spcAft>
              <a:buSzPts val="1400"/>
              <a:buChar char="●"/>
            </a:pPr>
            <a:r>
              <a:rPr lang="en"/>
              <a:t>The most </a:t>
            </a:r>
            <a:r>
              <a:rPr lang="en"/>
              <a:t>energetic</a:t>
            </a:r>
            <a:r>
              <a:rPr lang="en"/>
              <a:t> songs do not reach Eillish’s popularity despite being most energetic</a:t>
            </a:r>
            <a:endParaRPr/>
          </a:p>
          <a:p>
            <a:pPr indent="-317500" lvl="0" marL="457200" rtl="0" algn="l">
              <a:spcBef>
                <a:spcPts val="0"/>
              </a:spcBef>
              <a:spcAft>
                <a:spcPts val="0"/>
              </a:spcAft>
              <a:buSzPts val="1400"/>
              <a:buChar char="●"/>
            </a:pPr>
            <a:r>
              <a:rPr lang="en"/>
              <a:t>The track “Promised” has a popularity of 76% despite having an energy level of 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6248000" y="979225"/>
            <a:ext cx="2584200" cy="34164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chemeClr val="dk1"/>
              </a:buClr>
              <a:buSzPts val="1300"/>
              <a:buChar char="●"/>
            </a:pPr>
            <a:r>
              <a:rPr lang="en" sz="1300">
                <a:solidFill>
                  <a:schemeClr val="dk1"/>
                </a:solidFill>
              </a:rPr>
              <a:t>The r-value is: 0.13450391477380894</a:t>
            </a:r>
            <a:endParaRPr sz="1300">
              <a:solidFill>
                <a:schemeClr val="dk1"/>
              </a:solidFill>
              <a:highlight>
                <a:schemeClr val="lt1"/>
              </a:highlight>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highlight>
                  <a:schemeClr val="lt1"/>
                </a:highlight>
              </a:rPr>
              <a:t>weak positive linear correlation</a:t>
            </a:r>
            <a:endParaRPr sz="1300">
              <a:solidFill>
                <a:schemeClr val="dk1"/>
              </a:solidFill>
              <a:highlight>
                <a:schemeClr val="lt1"/>
              </a:highlight>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highlight>
                  <a:schemeClr val="lt1"/>
                </a:highlight>
              </a:rPr>
              <a:t>as energy increased, popularity also increases</a:t>
            </a:r>
            <a:endParaRPr sz="1300">
              <a:solidFill>
                <a:schemeClr val="dk1"/>
              </a:solidFill>
              <a:highlight>
                <a:schemeClr val="lt1"/>
              </a:highlight>
            </a:endParaRPr>
          </a:p>
          <a:p>
            <a:pPr indent="0" lvl="0" marL="0" rtl="0" algn="l">
              <a:spcBef>
                <a:spcPts val="0"/>
              </a:spcBef>
              <a:spcAft>
                <a:spcPts val="0"/>
              </a:spcAft>
              <a:buNone/>
            </a:pPr>
            <a:r>
              <a:t/>
            </a:r>
            <a:endParaRPr sz="1300">
              <a:solidFill>
                <a:schemeClr val="dk1"/>
              </a:solidFill>
            </a:endParaRPr>
          </a:p>
          <a:p>
            <a:pPr indent="0" lvl="0" marL="0" rtl="0" algn="l">
              <a:spcBef>
                <a:spcPts val="1200"/>
              </a:spcBef>
              <a:spcAft>
                <a:spcPts val="0"/>
              </a:spcAft>
              <a:buNone/>
            </a:pPr>
            <a:r>
              <a:t/>
            </a:r>
            <a:endParaRPr sz="1300">
              <a:solidFill>
                <a:schemeClr val="dk1"/>
              </a:solidFill>
            </a:endParaRPr>
          </a:p>
          <a:p>
            <a:pPr indent="0" lvl="0" marL="0" rtl="0" algn="l">
              <a:spcBef>
                <a:spcPts val="1200"/>
              </a:spcBef>
              <a:spcAft>
                <a:spcPts val="0"/>
              </a:spcAft>
              <a:buNone/>
            </a:pPr>
            <a:r>
              <a:t/>
            </a:r>
            <a:endParaRPr sz="1300">
              <a:solidFill>
                <a:schemeClr val="dk1"/>
              </a:solidFill>
            </a:endParaRPr>
          </a:p>
          <a:p>
            <a:pPr indent="0" lvl="0" marL="0" rtl="0" algn="l">
              <a:spcBef>
                <a:spcPts val="1200"/>
              </a:spcBef>
              <a:spcAft>
                <a:spcPts val="1200"/>
              </a:spcAft>
              <a:buNone/>
            </a:pPr>
            <a:r>
              <a:rPr lang="en" sz="1300">
                <a:solidFill>
                  <a:schemeClr val="dk1"/>
                </a:solidFill>
              </a:rPr>
              <a:t>y= 21.17x + 53.64</a:t>
            </a:r>
            <a:endParaRPr sz="1300">
              <a:solidFill>
                <a:schemeClr val="dk1"/>
              </a:solidFill>
            </a:endParaRPr>
          </a:p>
        </p:txBody>
      </p:sp>
      <p:pic>
        <p:nvPicPr>
          <p:cNvPr id="89" name="Google Shape;89;p18"/>
          <p:cNvPicPr preferRelativeResize="0"/>
          <p:nvPr/>
        </p:nvPicPr>
        <p:blipFill rotWithShape="1">
          <a:blip r:embed="rId3">
            <a:alphaModFix/>
          </a:blip>
          <a:srcRect b="24002" l="37862" r="22794" t="26312"/>
          <a:stretch/>
        </p:blipFill>
        <p:spPr>
          <a:xfrm>
            <a:off x="454775" y="801400"/>
            <a:ext cx="4991923" cy="3940099"/>
          </a:xfrm>
          <a:prstGeom prst="rect">
            <a:avLst/>
          </a:prstGeom>
          <a:noFill/>
          <a:ln>
            <a:noFill/>
          </a:ln>
        </p:spPr>
      </p:pic>
      <p:sp>
        <p:nvSpPr>
          <p:cNvPr id="90" name="Google Shape;90;p18"/>
          <p:cNvSpPr txBox="1"/>
          <p:nvPr/>
        </p:nvSpPr>
        <p:spPr>
          <a:xfrm>
            <a:off x="985375" y="379000"/>
            <a:ext cx="6486300" cy="42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1"/>
                </a:solidFill>
              </a:rPr>
              <a:t>Do energy levels contribute to the popularity of the songs?</a:t>
            </a:r>
            <a:endParaRPr sz="13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13"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Cindy</a:t>
            </a:r>
            <a:r>
              <a:rPr lang="en"/>
              <a:t> Q1:</a:t>
            </a:r>
            <a:endParaRPr/>
          </a:p>
        </p:txBody>
      </p:sp>
      <p:sp>
        <p:nvSpPr>
          <p:cNvPr id="96" name="Google Shape;96;p19"/>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How does the energy of a track </a:t>
            </a:r>
            <a:r>
              <a:rPr lang="en"/>
              <a:t>relate</a:t>
            </a:r>
            <a:r>
              <a:rPr lang="en"/>
              <a:t> to its danceability for the top 10 genres?</a:t>
            </a:r>
            <a:endParaRPr/>
          </a:p>
        </p:txBody>
      </p:sp>
      <p:pic>
        <p:nvPicPr>
          <p:cNvPr id="97" name="Google Shape;97;p19"/>
          <p:cNvPicPr preferRelativeResize="0"/>
          <p:nvPr/>
        </p:nvPicPr>
        <p:blipFill>
          <a:blip r:embed="rId3">
            <a:alphaModFix/>
          </a:blip>
          <a:stretch>
            <a:fillRect/>
          </a:stretch>
        </p:blipFill>
        <p:spPr>
          <a:xfrm>
            <a:off x="620374" y="1456650"/>
            <a:ext cx="7903264" cy="36868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84750" y="260225"/>
            <a:ext cx="8374500" cy="97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Cindy Q1:</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Clr>
                <a:schemeClr val="dk1"/>
              </a:buClr>
              <a:buSzPct val="61111"/>
              <a:buFont typeface="Arial"/>
              <a:buNone/>
            </a:pPr>
            <a:r>
              <a:rPr lang="en" sz="1800">
                <a:solidFill>
                  <a:schemeClr val="dk2"/>
                </a:solidFill>
              </a:rPr>
              <a:t>How does the energy of a track relate to its danceability for the top 10 genres?</a:t>
            </a:r>
            <a:endParaRPr/>
          </a:p>
        </p:txBody>
      </p:sp>
      <p:pic>
        <p:nvPicPr>
          <p:cNvPr id="103" name="Google Shape;103;p20"/>
          <p:cNvPicPr preferRelativeResize="0"/>
          <p:nvPr/>
        </p:nvPicPr>
        <p:blipFill>
          <a:blip r:embed="rId3">
            <a:alphaModFix/>
          </a:blip>
          <a:stretch>
            <a:fillRect/>
          </a:stretch>
        </p:blipFill>
        <p:spPr>
          <a:xfrm>
            <a:off x="78575" y="1454350"/>
            <a:ext cx="4940857" cy="3522125"/>
          </a:xfrm>
          <a:prstGeom prst="rect">
            <a:avLst/>
          </a:prstGeom>
          <a:noFill/>
          <a:ln>
            <a:noFill/>
          </a:ln>
        </p:spPr>
      </p:pic>
      <p:pic>
        <p:nvPicPr>
          <p:cNvPr id="104" name="Google Shape;104;p20"/>
          <p:cNvPicPr preferRelativeResize="0"/>
          <p:nvPr/>
        </p:nvPicPr>
        <p:blipFill>
          <a:blip r:embed="rId4">
            <a:alphaModFix/>
          </a:blip>
          <a:stretch>
            <a:fillRect/>
          </a:stretch>
        </p:blipFill>
        <p:spPr>
          <a:xfrm>
            <a:off x="5085700" y="1592000"/>
            <a:ext cx="3673550" cy="2556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Cindy Q2:</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Is there any connection between these audio features (speachiness and loudness) of a track and its popularity?</a:t>
            </a:r>
            <a:endParaRPr/>
          </a:p>
        </p:txBody>
      </p:sp>
      <p:sp>
        <p:nvSpPr>
          <p:cNvPr id="111" name="Google Shape;111;p21"/>
          <p:cNvSpPr txBox="1"/>
          <p:nvPr/>
        </p:nvSpPr>
        <p:spPr>
          <a:xfrm>
            <a:off x="5648675" y="4469975"/>
            <a:ext cx="2541000" cy="572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pic>
        <p:nvPicPr>
          <p:cNvPr id="112" name="Google Shape;112;p21"/>
          <p:cNvPicPr preferRelativeResize="0"/>
          <p:nvPr/>
        </p:nvPicPr>
        <p:blipFill>
          <a:blip r:embed="rId3">
            <a:alphaModFix/>
          </a:blip>
          <a:stretch>
            <a:fillRect/>
          </a:stretch>
        </p:blipFill>
        <p:spPr>
          <a:xfrm>
            <a:off x="581000" y="1896250"/>
            <a:ext cx="3452600" cy="2739100"/>
          </a:xfrm>
          <a:prstGeom prst="rect">
            <a:avLst/>
          </a:prstGeom>
          <a:noFill/>
          <a:ln>
            <a:noFill/>
          </a:ln>
        </p:spPr>
      </p:pic>
      <p:sp>
        <p:nvSpPr>
          <p:cNvPr id="113" name="Google Shape;113;p21"/>
          <p:cNvSpPr txBox="1"/>
          <p:nvPr/>
        </p:nvSpPr>
        <p:spPr>
          <a:xfrm>
            <a:off x="1024575" y="4519025"/>
            <a:ext cx="2923800" cy="4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highlight>
                  <a:schemeClr val="dk1"/>
                </a:highlight>
              </a:rPr>
              <a:t>The r-value is : -0.0894669444577</a:t>
            </a:r>
            <a:endParaRPr>
              <a:solidFill>
                <a:schemeClr val="lt1"/>
              </a:solidFill>
              <a:highlight>
                <a:schemeClr val="dk1"/>
              </a:highlight>
            </a:endParaRPr>
          </a:p>
        </p:txBody>
      </p:sp>
      <p:sp>
        <p:nvSpPr>
          <p:cNvPr id="114" name="Google Shape;114;p21"/>
          <p:cNvSpPr txBox="1"/>
          <p:nvPr/>
        </p:nvSpPr>
        <p:spPr>
          <a:xfrm>
            <a:off x="4798625" y="2384175"/>
            <a:ext cx="3516900" cy="19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this case r = -0.0894669444577</a:t>
            </a:r>
            <a:endParaRPr/>
          </a:p>
          <a:p>
            <a:pPr indent="0" lvl="0" marL="0" rtl="0" algn="l">
              <a:spcBef>
                <a:spcPts val="0"/>
              </a:spcBef>
              <a:spcAft>
                <a:spcPts val="0"/>
              </a:spcAft>
              <a:buNone/>
            </a:pPr>
            <a:r>
              <a:rPr lang="en"/>
              <a:t>t</a:t>
            </a:r>
            <a:r>
              <a:rPr lang="en"/>
              <a:t>hat  suggest there is a weak negative linear correlation between the speachiness and popularity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t>y</a:t>
            </a:r>
            <a:r>
              <a:rPr lang="en"/>
              <a:t>  = -25.22x + 69.11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