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4" r:id="rId7"/>
    <p:sldId id="270" r:id="rId8"/>
    <p:sldId id="260" r:id="rId9"/>
    <p:sldId id="268" r:id="rId10"/>
    <p:sldId id="271" r:id="rId11"/>
    <p:sldId id="272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4490F-AEC3-4485-BB81-1BB4C0AC0910}">
  <a:tblStyle styleId="{0594490F-AEC3-4485-BB81-1BB4C0AC091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/>
    <p:restoredTop sz="95208" autoAdjust="0"/>
  </p:normalViewPr>
  <p:slideViewPr>
    <p:cSldViewPr snapToGrid="0">
      <p:cViewPr varScale="1">
        <p:scale>
          <a:sx n="72" d="100"/>
          <a:sy n="72" d="100"/>
        </p:scale>
        <p:origin x="70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5T06:43:03.004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11 6 12123 180000 90000,'6'16'0'0'0,"-1"-5"0"0"0,-15-26 0 0 0,-2-3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06:45:02.593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1 16383,'52'0'0,"0"0"0,4 0 0,5 0 0,9 0 0,8 0 0,13 0 0,-41 0 0,2 0 0,3 0 0,0 0 0,0 0 0,1 0 0,2 0 0,0 0 0,-2 0 0,-1 0 0,4 0 0,0 0 0,4 0 0,1 0 0,0 0 0,1 0 0,-1 0 0,1 0 0,3 0 0,-1 0 0,-10 0 0,-1 0 0,7 0 0,-1 0 0,-6 0 0,-2 0 0,2 0 0,-1 0 0,3 0 0,1 0 0,-4 0 0,0 0 0,1 0 0,-1 0 0,33 0 0,1 0 0,-25 0 0,6 4 0,-19-3 0,-8 3 0,-16-4 0,-5 0 0,-5 0 0,-6 2 0,-2-1 0,0 2 0,1-3 0,7 0 0,1 0 0,8 0 0,7 0 0,0 0 0,9 0 0,-4 0 0,0 0 0,-2 0 0,-4 0 0,-8 0 0,-3 0 0,-8 0 0,-3 0 0,0 0 0,-2 0 0,1 0 0,6 0 0,2 0 0,3 0 0,-2 0 0,3 0 0,-6 0 0,-2 0 0,0 0 0,-6 0 0,4 0 0,-2 0 0,0 0 0,1 0 0,-1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d22ea7a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88d22ea7a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00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26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d22ea7a8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88d22ea7a8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d22ea7a8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88d22ea7a8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d22ea7a8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88d22ea7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d22ea7a8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88d22ea7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67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4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08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d22ea7a8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88d22ea7a8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2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-33866"/>
            <a:ext cx="9144000" cy="2492828"/>
          </a:xfrm>
          <a:prstGeom prst="rect">
            <a:avLst/>
          </a:prstGeom>
          <a:solidFill>
            <a:srgbClr val="78808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1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 기반의 BareMetal IoT 디바이스 펌웨어 난독화 </a:t>
            </a:r>
            <a:endParaRPr sz="100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4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314210" y="3171826"/>
            <a:ext cx="937966" cy="27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</a:t>
            </a:r>
            <a:endParaRPr sz="1100"/>
          </a:p>
        </p:txBody>
      </p:sp>
      <p:sp>
        <p:nvSpPr>
          <p:cNvPr id="131" name="Google Shape;131;p25"/>
          <p:cNvSpPr/>
          <p:nvPr/>
        </p:nvSpPr>
        <p:spPr>
          <a:xfrm>
            <a:off x="4252175" y="3191476"/>
            <a:ext cx="1085263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컴퓨터공학과</a:t>
            </a:r>
            <a:endParaRPr sz="1100" dirty="0"/>
          </a:p>
        </p:txBody>
      </p:sp>
      <p:sp>
        <p:nvSpPr>
          <p:cNvPr id="132" name="Google Shape;132;p25"/>
          <p:cNvSpPr/>
          <p:nvPr/>
        </p:nvSpPr>
        <p:spPr>
          <a:xfrm>
            <a:off x="3314210" y="3675290"/>
            <a:ext cx="937966" cy="270000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4252175" y="3682064"/>
            <a:ext cx="272907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2015104175 박우진 2017110275 이한솔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345189" y="19330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</a:t>
            </a:r>
            <a:endParaRPr sz="2700" b="1" i="1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0;p27">
            <a:extLst>
              <a:ext uri="{FF2B5EF4-FFF2-40B4-BE49-F238E27FC236}">
                <a16:creationId xmlns:a16="http://schemas.microsoft.com/office/drawing/2014/main" id="{ACCF4F6A-AE49-4AB7-B0D5-CA04BCEA80F1}"/>
              </a:ext>
            </a:extLst>
          </p:cNvPr>
          <p:cNvSpPr/>
          <p:nvPr/>
        </p:nvSpPr>
        <p:spPr>
          <a:xfrm>
            <a:off x="696190" y="1055025"/>
            <a:ext cx="7579800" cy="865621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9FF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XOR </a:t>
            </a:r>
            <a:r>
              <a:rPr lang="ko-KR" altLang="en-US" sz="1200" dirty="0"/>
              <a:t>연산 사용으로 취약할 수 있음</a:t>
            </a:r>
            <a:r>
              <a:rPr lang="en-US" altLang="ko-KR" sz="1200" dirty="0"/>
              <a:t>, AES</a:t>
            </a:r>
            <a:r>
              <a:rPr lang="ko-KR" altLang="en-US" sz="1200" dirty="0"/>
              <a:t>등 사용 필요</a:t>
            </a:r>
            <a:endParaRPr sz="1200" dirty="0"/>
          </a:p>
        </p:txBody>
      </p:sp>
      <p:sp>
        <p:nvSpPr>
          <p:cNvPr id="16" name="Google Shape;151;p27">
            <a:extLst>
              <a:ext uri="{FF2B5EF4-FFF2-40B4-BE49-F238E27FC236}">
                <a16:creationId xmlns:a16="http://schemas.microsoft.com/office/drawing/2014/main" id="{FBFEAF99-DBCE-463E-8E91-AA833C570004}"/>
              </a:ext>
            </a:extLst>
          </p:cNvPr>
          <p:cNvSpPr/>
          <p:nvPr/>
        </p:nvSpPr>
        <p:spPr>
          <a:xfrm>
            <a:off x="469075" y="868851"/>
            <a:ext cx="1678702" cy="372300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XOR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연산사용</a:t>
            </a:r>
            <a:endParaRPr sz="1100" dirty="0"/>
          </a:p>
        </p:txBody>
      </p:sp>
      <p:sp>
        <p:nvSpPr>
          <p:cNvPr id="17" name="Google Shape;150;p27">
            <a:extLst>
              <a:ext uri="{FF2B5EF4-FFF2-40B4-BE49-F238E27FC236}">
                <a16:creationId xmlns:a16="http://schemas.microsoft.com/office/drawing/2014/main" id="{38D77333-4023-42C9-8E03-51504EED300F}"/>
              </a:ext>
            </a:extLst>
          </p:cNvPr>
          <p:cNvSpPr/>
          <p:nvPr/>
        </p:nvSpPr>
        <p:spPr>
          <a:xfrm>
            <a:off x="696190" y="3027086"/>
            <a:ext cx="7579800" cy="865621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9FF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HSM</a:t>
            </a:r>
            <a:r>
              <a:rPr lang="ko-KR" altLang="en-US" sz="1200" dirty="0"/>
              <a:t>을 이용하여 암호화 할 경우 더욱 안전</a:t>
            </a:r>
            <a:endParaRPr sz="1200" dirty="0"/>
          </a:p>
        </p:txBody>
      </p:sp>
      <p:sp>
        <p:nvSpPr>
          <p:cNvPr id="18" name="Google Shape;151;p27">
            <a:extLst>
              <a:ext uri="{FF2B5EF4-FFF2-40B4-BE49-F238E27FC236}">
                <a16:creationId xmlns:a16="http://schemas.microsoft.com/office/drawing/2014/main" id="{EE1FF7D8-67E3-4E93-AB74-AAC073668C45}"/>
              </a:ext>
            </a:extLst>
          </p:cNvPr>
          <p:cNvSpPr/>
          <p:nvPr/>
        </p:nvSpPr>
        <p:spPr>
          <a:xfrm>
            <a:off x="469075" y="2840912"/>
            <a:ext cx="1678702" cy="372300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HSM 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사용 필요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2145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2;p29">
            <a:extLst>
              <a:ext uri="{FF2B5EF4-FFF2-40B4-BE49-F238E27FC236}">
                <a16:creationId xmlns:a16="http://schemas.microsoft.com/office/drawing/2014/main" id="{B250B91C-FC5F-1740-8B0A-9BE6F6C411F6}"/>
              </a:ext>
            </a:extLst>
          </p:cNvPr>
          <p:cNvSpPr/>
          <p:nvPr/>
        </p:nvSpPr>
        <p:spPr>
          <a:xfrm>
            <a:off x="2345190" y="2138939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r>
              <a:rPr lang="en-US" altLang="ko-KR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7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2345189" y="19330"/>
            <a:ext cx="4453620" cy="61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1" u="none" strike="noStrike" cap="none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5000" b="0" i="0" u="none" strike="noStrike" cap="none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1921649" y="1129675"/>
            <a:ext cx="423600" cy="270000"/>
          </a:xfrm>
          <a:prstGeom prst="roundRect">
            <a:avLst>
              <a:gd name="adj" fmla="val 16667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706031" y="1078034"/>
            <a:ext cx="3204344" cy="37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LLVM, IR, PASS 소개</a:t>
            </a:r>
            <a:endParaRPr sz="11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2685709" y="2470664"/>
            <a:ext cx="3204300" cy="32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1100" b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난독화 구조</a:t>
            </a:r>
            <a:endParaRPr sz="1100" dirty="0"/>
          </a:p>
        </p:txBody>
      </p:sp>
      <p:sp>
        <p:nvSpPr>
          <p:cNvPr id="144" name="Google Shape;144;p26"/>
          <p:cNvSpPr/>
          <p:nvPr/>
        </p:nvSpPr>
        <p:spPr>
          <a:xfrm>
            <a:off x="1921649" y="2499493"/>
            <a:ext cx="423600" cy="270000"/>
          </a:xfrm>
          <a:prstGeom prst="roundRect">
            <a:avLst>
              <a:gd name="adj" fmla="val 16667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2;p26">
            <a:extLst>
              <a:ext uri="{FF2B5EF4-FFF2-40B4-BE49-F238E27FC236}">
                <a16:creationId xmlns:a16="http://schemas.microsoft.com/office/drawing/2014/main" id="{2D8A604F-178B-430A-B9B4-B69C8C5F9DAE}"/>
              </a:ext>
            </a:extLst>
          </p:cNvPr>
          <p:cNvSpPr/>
          <p:nvPr/>
        </p:nvSpPr>
        <p:spPr>
          <a:xfrm>
            <a:off x="2685709" y="1734004"/>
            <a:ext cx="3204300" cy="32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기존</a:t>
            </a:r>
            <a:r>
              <a:rPr lang="ko" altLang="en-US" sz="1100" b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 구조</a:t>
            </a:r>
            <a:endParaRPr sz="1100" dirty="0"/>
          </a:p>
        </p:txBody>
      </p:sp>
      <p:sp>
        <p:nvSpPr>
          <p:cNvPr id="10" name="Google Shape;144;p26">
            <a:extLst>
              <a:ext uri="{FF2B5EF4-FFF2-40B4-BE49-F238E27FC236}">
                <a16:creationId xmlns:a16="http://schemas.microsoft.com/office/drawing/2014/main" id="{19FA2EAA-5BA9-4EBF-AB64-AFB0B348D899}"/>
              </a:ext>
            </a:extLst>
          </p:cNvPr>
          <p:cNvSpPr/>
          <p:nvPr/>
        </p:nvSpPr>
        <p:spPr>
          <a:xfrm>
            <a:off x="1921649" y="1808678"/>
            <a:ext cx="423600" cy="270000"/>
          </a:xfrm>
          <a:prstGeom prst="roundRect">
            <a:avLst>
              <a:gd name="adj" fmla="val 16667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p26">
            <a:extLst>
              <a:ext uri="{FF2B5EF4-FFF2-40B4-BE49-F238E27FC236}">
                <a16:creationId xmlns:a16="http://schemas.microsoft.com/office/drawing/2014/main" id="{884F788D-4E34-4098-ABD7-8125B6B26B49}"/>
              </a:ext>
            </a:extLst>
          </p:cNvPr>
          <p:cNvSpPr/>
          <p:nvPr/>
        </p:nvSpPr>
        <p:spPr>
          <a:xfrm>
            <a:off x="2685709" y="3219136"/>
            <a:ext cx="3204300" cy="32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결과</a:t>
            </a:r>
            <a:endParaRPr sz="1100" dirty="0"/>
          </a:p>
        </p:txBody>
      </p:sp>
      <p:sp>
        <p:nvSpPr>
          <p:cNvPr id="12" name="Google Shape;144;p26">
            <a:extLst>
              <a:ext uri="{FF2B5EF4-FFF2-40B4-BE49-F238E27FC236}">
                <a16:creationId xmlns:a16="http://schemas.microsoft.com/office/drawing/2014/main" id="{B943A06F-1525-4C39-BDE0-33E19EB08C3F}"/>
              </a:ext>
            </a:extLst>
          </p:cNvPr>
          <p:cNvSpPr/>
          <p:nvPr/>
        </p:nvSpPr>
        <p:spPr>
          <a:xfrm>
            <a:off x="1921649" y="3247965"/>
            <a:ext cx="423600" cy="270000"/>
          </a:xfrm>
          <a:prstGeom prst="roundRect">
            <a:avLst>
              <a:gd name="adj" fmla="val 16667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2;p26">
            <a:extLst>
              <a:ext uri="{FF2B5EF4-FFF2-40B4-BE49-F238E27FC236}">
                <a16:creationId xmlns:a16="http://schemas.microsoft.com/office/drawing/2014/main" id="{DD4515E8-ABB4-427B-A23D-44B63A96E25B}"/>
              </a:ext>
            </a:extLst>
          </p:cNvPr>
          <p:cNvSpPr/>
          <p:nvPr/>
        </p:nvSpPr>
        <p:spPr>
          <a:xfrm>
            <a:off x="2675076" y="3914443"/>
            <a:ext cx="3204300" cy="32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한계점</a:t>
            </a:r>
            <a:endParaRPr sz="1100" dirty="0"/>
          </a:p>
        </p:txBody>
      </p:sp>
      <p:sp>
        <p:nvSpPr>
          <p:cNvPr id="14" name="Google Shape;144;p26">
            <a:extLst>
              <a:ext uri="{FF2B5EF4-FFF2-40B4-BE49-F238E27FC236}">
                <a16:creationId xmlns:a16="http://schemas.microsoft.com/office/drawing/2014/main" id="{5810439F-9ADD-44C2-839B-1ACF1587EFB9}"/>
              </a:ext>
            </a:extLst>
          </p:cNvPr>
          <p:cNvSpPr/>
          <p:nvPr/>
        </p:nvSpPr>
        <p:spPr>
          <a:xfrm>
            <a:off x="1911016" y="3943272"/>
            <a:ext cx="423600" cy="270000"/>
          </a:xfrm>
          <a:prstGeom prst="roundRect">
            <a:avLst>
              <a:gd name="adj" fmla="val 16667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686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2345189" y="19330"/>
            <a:ext cx="4453620" cy="84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1" u="none" strike="noStrike" cap="none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Introduction</a:t>
            </a:r>
            <a:endParaRPr sz="2700" b="1" i="1" u="none" strike="noStrike" cap="none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b="0" i="0" u="none" strike="noStrike" cap="none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96190" y="1055025"/>
            <a:ext cx="7579800" cy="11622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9FF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LLVM(Low Level Virtual Machine)은 Front-end, Middle-end, Back-end로 구성된 컴파일러이다.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구문 분석과 최적화, 기계어(machine code) 생성 역할을 수행한다. </a:t>
            </a:r>
            <a:r>
              <a:rPr lang="ko" sz="12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Front-end에서는 C/C++ 등과 같은 언어 코드를 LLVM의 핵심 표현인 IR(Intermediate Representation)으로 변환해준다. </a:t>
            </a:r>
            <a:endParaRPr sz="1200" dirty="0"/>
          </a:p>
        </p:txBody>
      </p:sp>
      <p:sp>
        <p:nvSpPr>
          <p:cNvPr id="151" name="Google Shape;151;p27"/>
          <p:cNvSpPr/>
          <p:nvPr/>
        </p:nvSpPr>
        <p:spPr>
          <a:xfrm>
            <a:off x="469075" y="868851"/>
            <a:ext cx="1098600" cy="372300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</a:t>
            </a:r>
            <a:endParaRPr sz="1100"/>
          </a:p>
        </p:txBody>
      </p:sp>
      <p:sp>
        <p:nvSpPr>
          <p:cNvPr id="152" name="Google Shape;152;p27"/>
          <p:cNvSpPr/>
          <p:nvPr/>
        </p:nvSpPr>
        <p:spPr>
          <a:xfrm>
            <a:off x="1277515" y="2605652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en-US" altLang="ko" sz="14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/CPP</a:t>
            </a:r>
            <a:r>
              <a:rPr lang="ko" sz="14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Front-end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277515" y="3405947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lang="ko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277514" y="4206242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 Front-end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27"/>
          <p:cNvCxnSpPr/>
          <p:nvPr/>
        </p:nvCxnSpPr>
        <p:spPr>
          <a:xfrm>
            <a:off x="988582" y="2912228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980003" y="3706227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980003" y="4486860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p27"/>
          <p:cNvSpPr txBox="1"/>
          <p:nvPr/>
        </p:nvSpPr>
        <p:spPr>
          <a:xfrm>
            <a:off x="476558" y="2813232"/>
            <a:ext cx="503446" cy="1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en-US" altLang="ko" sz="9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CPP</a:t>
            </a:r>
            <a:endParaRPr sz="9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9075" y="3608648"/>
            <a:ext cx="51841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Fortran</a:t>
            </a:r>
            <a:endParaRPr sz="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56238" y="4382985"/>
            <a:ext cx="34408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</a:t>
            </a:r>
            <a:endParaRPr sz="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673536" y="3402798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</a:t>
            </a:r>
            <a:endParaRPr sz="14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>
            <a:off x="2790259" y="2912227"/>
            <a:ext cx="901387" cy="612724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27"/>
          <p:cNvCxnSpPr/>
          <p:nvPr/>
        </p:nvCxnSpPr>
        <p:spPr>
          <a:xfrm rot="10800000" flipH="1">
            <a:off x="2790259" y="3702219"/>
            <a:ext cx="883277" cy="1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27"/>
          <p:cNvCxnSpPr>
            <a:stCxn id="154" idx="3"/>
          </p:cNvCxnSpPr>
          <p:nvPr/>
        </p:nvCxnSpPr>
        <p:spPr>
          <a:xfrm rot="10800000" flipH="1">
            <a:off x="2790259" y="3886118"/>
            <a:ext cx="877500" cy="62670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27"/>
          <p:cNvSpPr/>
          <p:nvPr/>
        </p:nvSpPr>
        <p:spPr>
          <a:xfrm>
            <a:off x="6152411" y="2647286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X86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 sz="1100"/>
          </a:p>
        </p:txBody>
      </p:sp>
      <p:sp>
        <p:nvSpPr>
          <p:cNvPr id="166" name="Google Shape;166;p27"/>
          <p:cNvSpPr/>
          <p:nvPr/>
        </p:nvSpPr>
        <p:spPr>
          <a:xfrm>
            <a:off x="6152411" y="3405947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PowerPC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 sz="1100"/>
          </a:p>
        </p:txBody>
      </p:sp>
      <p:sp>
        <p:nvSpPr>
          <p:cNvPr id="167" name="Google Shape;167;p27"/>
          <p:cNvSpPr/>
          <p:nvPr/>
        </p:nvSpPr>
        <p:spPr>
          <a:xfrm>
            <a:off x="6152411" y="4206242"/>
            <a:ext cx="1512745" cy="613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ARM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</a:t>
            </a:r>
            <a:endParaRPr sz="1100"/>
          </a:p>
        </p:txBody>
      </p:sp>
      <p:cxnSp>
        <p:nvCxnSpPr>
          <p:cNvPr id="168" name="Google Shape;168;p27"/>
          <p:cNvCxnSpPr>
            <a:stCxn id="161" idx="3"/>
            <a:endCxn id="166" idx="1"/>
          </p:cNvCxnSpPr>
          <p:nvPr/>
        </p:nvCxnSpPr>
        <p:spPr>
          <a:xfrm>
            <a:off x="5186281" y="3709374"/>
            <a:ext cx="966000" cy="300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27"/>
          <p:cNvCxnSpPr>
            <a:endCxn id="165" idx="1"/>
          </p:cNvCxnSpPr>
          <p:nvPr/>
        </p:nvCxnSpPr>
        <p:spPr>
          <a:xfrm rot="10800000" flipH="1">
            <a:off x="5204411" y="2953862"/>
            <a:ext cx="948000" cy="62160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27"/>
          <p:cNvCxnSpPr>
            <a:endCxn id="167" idx="1"/>
          </p:cNvCxnSpPr>
          <p:nvPr/>
        </p:nvCxnSpPr>
        <p:spPr>
          <a:xfrm>
            <a:off x="5202011" y="3882218"/>
            <a:ext cx="950400" cy="63060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7665155" y="2926522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7665155" y="3690521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27"/>
          <p:cNvCxnSpPr/>
          <p:nvPr/>
        </p:nvCxnSpPr>
        <p:spPr>
          <a:xfrm>
            <a:off x="7665155" y="4505650"/>
            <a:ext cx="288932" cy="0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8002575" y="2822650"/>
            <a:ext cx="344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x86</a:t>
            </a:r>
            <a:endParaRPr sz="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954087" y="3605500"/>
            <a:ext cx="5961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PowerPC</a:t>
            </a:r>
            <a:endParaRPr sz="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954087" y="4408943"/>
            <a:ext cx="39097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ARM</a:t>
            </a:r>
            <a:endParaRPr sz="9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0C2019-FEB0-F441-811A-A89FAC50D47D}"/>
              </a:ext>
            </a:extLst>
          </p:cNvPr>
          <p:cNvSpPr/>
          <p:nvPr/>
        </p:nvSpPr>
        <p:spPr>
          <a:xfrm>
            <a:off x="1293641" y="2397199"/>
            <a:ext cx="6384898" cy="227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1" name="Google Shape;181;p28"/>
          <p:cNvSpPr/>
          <p:nvPr/>
        </p:nvSpPr>
        <p:spPr>
          <a:xfrm>
            <a:off x="2345189" y="19330"/>
            <a:ext cx="4453620" cy="84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1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Introduction</a:t>
            </a:r>
            <a:endParaRPr sz="11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96190" y="1048825"/>
            <a:ext cx="7579800" cy="11622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9FF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ko" sz="12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" sz="12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R(Intermediate Representation)은 Assembly와 비슷한 일종의 저급 언어이며 모든 고급 언어를 나타낼 수 있는 표현 방식과 타입 확장, 타입의 정보를 제공하는 중간 언어이다. LLVM은 Middle-end에서 최적화를 수행하기 위해 Front-end에서 생성된 LLVM IR을 이용한다.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</a:rPr>
              <a:t>최적화 단계에서 오직 </a:t>
            </a:r>
            <a:r>
              <a:rPr lang="en-GB" altLang="ko-KR" sz="1200" dirty="0">
                <a:solidFill>
                  <a:schemeClr val="tx2">
                    <a:lumMod val="50000"/>
                  </a:schemeClr>
                </a:solidFill>
              </a:rPr>
              <a:t>LLVM IR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</a:rPr>
              <a:t>만을 처리하기 때문에 프로그래밍 언어와 기계어로부터 완전히 독립적이라 할 수 있다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69075" y="862651"/>
            <a:ext cx="1098600" cy="372300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 IR</a:t>
            </a:r>
            <a:endParaRPr sz="1100"/>
          </a:p>
        </p:txBody>
      </p:sp>
      <p:pic>
        <p:nvPicPr>
          <p:cNvPr id="3" name="그림 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E5BB84B-0E7C-A842-973B-3468F13D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0" y="2698969"/>
            <a:ext cx="5312059" cy="1531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2345189" y="19330"/>
            <a:ext cx="4453620" cy="84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i="1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Introduction</a:t>
            </a:r>
            <a:endParaRPr sz="11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82100" y="1048812"/>
            <a:ext cx="7579800" cy="11622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9FF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컴파일러에서 변형과 최적화를 담당하며 컴파일러를 구성하는 기술이라 할 수 있다.  Pass는 ModulePass, CallGrapthSCCPass, FunctionPass, LoopPass, RegionPass, BasicBlockPass에서 상속 받아 구현 할 수 있다. </a:t>
            </a:r>
            <a:endParaRPr sz="1200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54985" y="862638"/>
            <a:ext cx="1098600" cy="372300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 PASS</a:t>
            </a:r>
            <a:endParaRPr sz="1100" dirty="0"/>
          </a:p>
        </p:txBody>
      </p:sp>
      <p:sp>
        <p:nvSpPr>
          <p:cNvPr id="9" name="Google Shape;161;p27">
            <a:extLst>
              <a:ext uri="{FF2B5EF4-FFF2-40B4-BE49-F238E27FC236}">
                <a16:creationId xmlns:a16="http://schemas.microsoft.com/office/drawing/2014/main" id="{C9AAFE1F-61D7-BA46-BA1C-1A30A41CEB71}"/>
              </a:ext>
            </a:extLst>
          </p:cNvPr>
          <p:cNvSpPr/>
          <p:nvPr/>
        </p:nvSpPr>
        <p:spPr>
          <a:xfrm>
            <a:off x="3803985" y="2397186"/>
            <a:ext cx="1234024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1;p27">
            <a:extLst>
              <a:ext uri="{FF2B5EF4-FFF2-40B4-BE49-F238E27FC236}">
                <a16:creationId xmlns:a16="http://schemas.microsoft.com/office/drawing/2014/main" id="{AF978B47-3B34-2247-8EAB-78C5DE2DCA1D}"/>
              </a:ext>
            </a:extLst>
          </p:cNvPr>
          <p:cNvSpPr/>
          <p:nvPr/>
        </p:nvSpPr>
        <p:spPr>
          <a:xfrm>
            <a:off x="1456465" y="2967259"/>
            <a:ext cx="1234024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1;p27">
            <a:extLst>
              <a:ext uri="{FF2B5EF4-FFF2-40B4-BE49-F238E27FC236}">
                <a16:creationId xmlns:a16="http://schemas.microsoft.com/office/drawing/2014/main" id="{A0C5396A-9F2C-794D-9719-76DF6B19CDAB}"/>
              </a:ext>
            </a:extLst>
          </p:cNvPr>
          <p:cNvSpPr/>
          <p:nvPr/>
        </p:nvSpPr>
        <p:spPr>
          <a:xfrm>
            <a:off x="2073477" y="3671214"/>
            <a:ext cx="1234024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1;p27">
            <a:extLst>
              <a:ext uri="{FF2B5EF4-FFF2-40B4-BE49-F238E27FC236}">
                <a16:creationId xmlns:a16="http://schemas.microsoft.com/office/drawing/2014/main" id="{FBADFD1F-A6EB-FB49-9A1E-FDA636797854}"/>
              </a:ext>
            </a:extLst>
          </p:cNvPr>
          <p:cNvSpPr/>
          <p:nvPr/>
        </p:nvSpPr>
        <p:spPr>
          <a:xfrm>
            <a:off x="4703514" y="4336454"/>
            <a:ext cx="1625509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CallGraphSCCPass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1;p27">
            <a:extLst>
              <a:ext uri="{FF2B5EF4-FFF2-40B4-BE49-F238E27FC236}">
                <a16:creationId xmlns:a16="http://schemas.microsoft.com/office/drawing/2014/main" id="{EC630584-4960-0D45-8D9C-C220E21C00CF}"/>
              </a:ext>
            </a:extLst>
          </p:cNvPr>
          <p:cNvSpPr/>
          <p:nvPr/>
        </p:nvSpPr>
        <p:spPr>
          <a:xfrm>
            <a:off x="5712011" y="3671213"/>
            <a:ext cx="1234024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LoopPass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1;p27">
            <a:extLst>
              <a:ext uri="{FF2B5EF4-FFF2-40B4-BE49-F238E27FC236}">
                <a16:creationId xmlns:a16="http://schemas.microsoft.com/office/drawing/2014/main" id="{A4ADF86F-BF13-0F47-AA3A-0F7DC630F9F3}"/>
              </a:ext>
            </a:extLst>
          </p:cNvPr>
          <p:cNvSpPr/>
          <p:nvPr/>
        </p:nvSpPr>
        <p:spPr>
          <a:xfrm>
            <a:off x="5930125" y="2967258"/>
            <a:ext cx="1441508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BasicBlockPass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1;p27">
            <a:extLst>
              <a:ext uri="{FF2B5EF4-FFF2-40B4-BE49-F238E27FC236}">
                <a16:creationId xmlns:a16="http://schemas.microsoft.com/office/drawing/2014/main" id="{E289DBAC-8ACB-A445-9586-F194ED9213FB}"/>
              </a:ext>
            </a:extLst>
          </p:cNvPr>
          <p:cNvSpPr/>
          <p:nvPr/>
        </p:nvSpPr>
        <p:spPr>
          <a:xfrm>
            <a:off x="2804853" y="4336454"/>
            <a:ext cx="1234024" cy="37118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RegionPass</a:t>
            </a:r>
            <a:endParaRPr sz="1400" dirty="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162;p27">
            <a:extLst>
              <a:ext uri="{FF2B5EF4-FFF2-40B4-BE49-F238E27FC236}">
                <a16:creationId xmlns:a16="http://schemas.microsoft.com/office/drawing/2014/main" id="{5D1393E2-23C0-7B4F-BE7C-F8CE10CD4C2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690489" y="2582777"/>
            <a:ext cx="1113496" cy="553896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162;p27">
            <a:extLst>
              <a:ext uri="{FF2B5EF4-FFF2-40B4-BE49-F238E27FC236}">
                <a16:creationId xmlns:a16="http://schemas.microsoft.com/office/drawing/2014/main" id="{E0247909-267C-3648-A20F-468B64EAA0C4}"/>
              </a:ext>
            </a:extLst>
          </p:cNvPr>
          <p:cNvCxnSpPr>
            <a:cxnSpLocks/>
          </p:cNvCxnSpPr>
          <p:nvPr/>
        </p:nvCxnSpPr>
        <p:spPr>
          <a:xfrm flipV="1">
            <a:off x="2999483" y="2758690"/>
            <a:ext cx="1039394" cy="912523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162;p27">
            <a:extLst>
              <a:ext uri="{FF2B5EF4-FFF2-40B4-BE49-F238E27FC236}">
                <a16:creationId xmlns:a16="http://schemas.microsoft.com/office/drawing/2014/main" id="{21F799B4-2728-7D4A-872C-83D1ACBA798C}"/>
              </a:ext>
            </a:extLst>
          </p:cNvPr>
          <p:cNvCxnSpPr>
            <a:cxnSpLocks/>
          </p:cNvCxnSpPr>
          <p:nvPr/>
        </p:nvCxnSpPr>
        <p:spPr>
          <a:xfrm flipV="1">
            <a:off x="3519180" y="2768367"/>
            <a:ext cx="714327" cy="1544698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" name="Google Shape;162;p27">
            <a:extLst>
              <a:ext uri="{FF2B5EF4-FFF2-40B4-BE49-F238E27FC236}">
                <a16:creationId xmlns:a16="http://schemas.microsoft.com/office/drawing/2014/main" id="{4F83F172-C00B-D146-8997-E707F0105AA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4420997" y="2768367"/>
            <a:ext cx="1095272" cy="1568087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162;p27">
            <a:extLst>
              <a:ext uri="{FF2B5EF4-FFF2-40B4-BE49-F238E27FC236}">
                <a16:creationId xmlns:a16="http://schemas.microsoft.com/office/drawing/2014/main" id="{B8503CB1-8031-5043-A3A9-9683B67570A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77863" y="2744979"/>
            <a:ext cx="1651160" cy="926234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62;p27">
            <a:extLst>
              <a:ext uri="{FF2B5EF4-FFF2-40B4-BE49-F238E27FC236}">
                <a16:creationId xmlns:a16="http://schemas.microsoft.com/office/drawing/2014/main" id="{55765D9B-FC95-8B42-9454-3F64815F6623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flipH="1" flipV="1">
            <a:off x="5038009" y="2582777"/>
            <a:ext cx="1612870" cy="384481"/>
          </a:xfrm>
          <a:prstGeom prst="straightConnector1">
            <a:avLst/>
          </a:prstGeom>
          <a:noFill/>
          <a:ln w="317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DBF904B-47EE-B44C-A59F-2A151B2751E0}"/>
                  </a:ext>
                </a:extLst>
              </p14:cNvPr>
              <p14:cNvContentPartPr/>
              <p14:nvPr/>
            </p14:nvContentPartPr>
            <p14:xfrm>
              <a:off x="2718610" y="3550782"/>
              <a:ext cx="8280" cy="122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DBF904B-47EE-B44C-A59F-2A151B275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610" y="3541782"/>
                <a:ext cx="25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510D8FC-5162-5741-AD5A-1341DF02B046}"/>
                  </a:ext>
                </a:extLst>
              </p14:cNvPr>
              <p14:cNvContentPartPr/>
              <p14:nvPr/>
            </p14:nvContentPartPr>
            <p14:xfrm>
              <a:off x="1451622" y="3292662"/>
              <a:ext cx="1284480" cy="57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510D8FC-5162-5741-AD5A-1341DF02B0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8982" y="2915022"/>
                <a:ext cx="1410120" cy="7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18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345189" y="19330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구조</a:t>
            </a:r>
            <a:endParaRPr sz="2700" b="1" i="1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93;p29">
            <a:extLst>
              <a:ext uri="{FF2B5EF4-FFF2-40B4-BE49-F238E27FC236}">
                <a16:creationId xmlns:a16="http://schemas.microsoft.com/office/drawing/2014/main" id="{1C4F92F8-254B-4EC1-95C2-FF0F494804E0}"/>
              </a:ext>
            </a:extLst>
          </p:cNvPr>
          <p:cNvSpPr/>
          <p:nvPr/>
        </p:nvSpPr>
        <p:spPr>
          <a:xfrm>
            <a:off x="574773" y="998485"/>
            <a:ext cx="7994400" cy="3945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504666-EDDE-4C55-9C07-7273B9C0C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25" y="1330222"/>
            <a:ext cx="2823128" cy="3281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673C1A-2638-44B2-8DBA-DA45F4D36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02" y="2165298"/>
            <a:ext cx="3754248" cy="16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345189" y="19330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난독화 </a:t>
            </a: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 및 구조</a:t>
            </a:r>
            <a:endParaRPr sz="2700" b="1" i="1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74773" y="991712"/>
            <a:ext cx="7994400" cy="3945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29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122" y="1885946"/>
            <a:ext cx="3812687" cy="217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96CDCE-30F9-4A8D-8602-4FC2CC311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" y="1108312"/>
            <a:ext cx="3159828" cy="3725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345189" y="19330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700" b="1" i="1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74773" y="998485"/>
            <a:ext cx="7994400" cy="3945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C760EE-49B6-4698-8461-9D6EC694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56" y="1256172"/>
            <a:ext cx="5055250" cy="13721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7B907A-9160-49D8-B5FC-3C049BA696D7}"/>
              </a:ext>
            </a:extLst>
          </p:cNvPr>
          <p:cNvSpPr/>
          <p:nvPr/>
        </p:nvSpPr>
        <p:spPr>
          <a:xfrm>
            <a:off x="2166376" y="1747121"/>
            <a:ext cx="2405597" cy="1965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25AC8E-A1B1-4DF3-99C6-B05B51F73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8"/>
          <a:stretch/>
        </p:blipFill>
        <p:spPr>
          <a:xfrm>
            <a:off x="1214698" y="2885999"/>
            <a:ext cx="6901990" cy="18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345189" y="19330"/>
            <a:ext cx="4453620" cy="86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700" b="1" i="1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700" b="1" i="1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 dirty="0">
                <a:solidFill>
                  <a:srgbClr val="78808D"/>
                </a:solidFill>
                <a:latin typeface="Malgun Gothic"/>
                <a:ea typeface="Malgun Gothic"/>
                <a:cs typeface="Malgun Gothic"/>
                <a:sym typeface="Malgun Gothic"/>
              </a:rPr>
              <a:t>LLVM-based Firmware Obfuscation on BareMetal IoT Device</a:t>
            </a:r>
            <a:endParaRPr sz="5000" dirty="0">
              <a:solidFill>
                <a:srgbClr val="7880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74773" y="998485"/>
            <a:ext cx="7994400" cy="39450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B4C7D3-2EBD-431B-9FF8-AEF5FB1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1" y="2571750"/>
            <a:ext cx="2589963" cy="63076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95D698E-04F4-48A8-AB08-CAF8A658F2A4}"/>
              </a:ext>
            </a:extLst>
          </p:cNvPr>
          <p:cNvSpPr/>
          <p:nvPr/>
        </p:nvSpPr>
        <p:spPr>
          <a:xfrm>
            <a:off x="3597704" y="2523066"/>
            <a:ext cx="1022774" cy="728134"/>
          </a:xfrm>
          <a:prstGeom prst="rightArrow">
            <a:avLst/>
          </a:prstGeom>
          <a:solidFill>
            <a:srgbClr val="F4F5F7"/>
          </a:solidFill>
          <a:ln>
            <a:solidFill>
              <a:srgbClr val="F4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A9F92-EE14-4439-A785-B4ED5DEE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034" y="1107185"/>
            <a:ext cx="2694482" cy="1777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21AC21-D686-4320-B3C6-B07A8A495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33" y="2993009"/>
            <a:ext cx="2706783" cy="1894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7B907A-9160-49D8-B5FC-3C049BA696D7}"/>
              </a:ext>
            </a:extLst>
          </p:cNvPr>
          <p:cNvSpPr/>
          <p:nvPr/>
        </p:nvSpPr>
        <p:spPr>
          <a:xfrm>
            <a:off x="798273" y="2970985"/>
            <a:ext cx="2120054" cy="2315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BC2915-16D6-4A1C-9482-698D86E288E8}"/>
              </a:ext>
            </a:extLst>
          </p:cNvPr>
          <p:cNvSpPr/>
          <p:nvPr/>
        </p:nvSpPr>
        <p:spPr>
          <a:xfrm>
            <a:off x="5240017" y="2608552"/>
            <a:ext cx="2230545" cy="2660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B7447A-25CE-4E37-8358-D2EEE88C9835}"/>
              </a:ext>
            </a:extLst>
          </p:cNvPr>
          <p:cNvSpPr/>
          <p:nvPr/>
        </p:nvSpPr>
        <p:spPr>
          <a:xfrm>
            <a:off x="5213347" y="4516280"/>
            <a:ext cx="2462533" cy="319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4AC0D6-1370-4CA4-B5E9-D4854E211EC8}"/>
              </a:ext>
            </a:extLst>
          </p:cNvPr>
          <p:cNvSpPr/>
          <p:nvPr/>
        </p:nvSpPr>
        <p:spPr>
          <a:xfrm>
            <a:off x="5240017" y="1679936"/>
            <a:ext cx="2549688" cy="9286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B5FFD4-58E7-46D7-B3CE-5FDC95297725}"/>
              </a:ext>
            </a:extLst>
          </p:cNvPr>
          <p:cNvSpPr/>
          <p:nvPr/>
        </p:nvSpPr>
        <p:spPr>
          <a:xfrm>
            <a:off x="5213347" y="3587664"/>
            <a:ext cx="2549688" cy="9286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919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331</Words>
  <Application>Microsoft Office PowerPoint</Application>
  <PresentationFormat>화면 슬라이드 쇼(16:9)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Simple Light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박우진</cp:lastModifiedBy>
  <cp:revision>33</cp:revision>
  <dcterms:modified xsi:type="dcterms:W3CDTF">2020-06-16T00:46:55Z</dcterms:modified>
</cp:coreProperties>
</file>