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119F-2912-4934-A48F-B91EEEA7C63A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B04C-E5C8-4442-A808-13818D88F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12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119F-2912-4934-A48F-B91EEEA7C63A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B04C-E5C8-4442-A808-13818D88F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17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119F-2912-4934-A48F-B91EEEA7C63A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B04C-E5C8-4442-A808-13818D88F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65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119F-2912-4934-A48F-B91EEEA7C63A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B04C-E5C8-4442-A808-13818D88F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9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119F-2912-4934-A48F-B91EEEA7C63A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B04C-E5C8-4442-A808-13818D88F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99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119F-2912-4934-A48F-B91EEEA7C63A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B04C-E5C8-4442-A808-13818D88F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52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119F-2912-4934-A48F-B91EEEA7C63A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B04C-E5C8-4442-A808-13818D88F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39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119F-2912-4934-A48F-B91EEEA7C63A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B04C-E5C8-4442-A808-13818D88F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43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119F-2912-4934-A48F-B91EEEA7C63A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B04C-E5C8-4442-A808-13818D88F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34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119F-2912-4934-A48F-B91EEEA7C63A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B04C-E5C8-4442-A808-13818D88F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6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119F-2912-4934-A48F-B91EEEA7C63A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B04C-E5C8-4442-A808-13818D88F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659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1119F-2912-4934-A48F-B91EEEA7C63A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2B04C-E5C8-4442-A808-13818D88F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9157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4224"/>
            <a:ext cx="9144000" cy="2387600"/>
          </a:xfrm>
        </p:spPr>
        <p:txBody>
          <a:bodyPr>
            <a:normAutofit/>
          </a:bodyPr>
          <a:lstStyle/>
          <a:p>
            <a:r>
              <a:rPr lang="en-IN" sz="5400" b="1" dirty="0"/>
              <a:t>Medical Cost Personal </a:t>
            </a:r>
            <a:r>
              <a:rPr lang="en-IN" sz="5400" b="1" dirty="0" smtClean="0"/>
              <a:t>Datasets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1468024"/>
            <a:ext cx="9144000" cy="5195455"/>
          </a:xfrm>
        </p:spPr>
        <p:txBody>
          <a:bodyPr>
            <a:normAutofit/>
          </a:bodyPr>
          <a:lstStyle/>
          <a:p>
            <a:pPr fontAlgn="base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/>
              <a:t>Insurance Forecast by </a:t>
            </a:r>
            <a:r>
              <a:rPr lang="en-US" b="1" dirty="0" smtClean="0"/>
              <a:t>using Regression.</a:t>
            </a:r>
            <a:endParaRPr lang="en-US" b="1" dirty="0">
              <a:cs typeface="Times New Roman" panose="02020603050405020304" pitchFamily="18" charset="0"/>
            </a:endParaRPr>
          </a:p>
          <a:p>
            <a:r>
              <a:rPr lang="en-US" sz="2200" dirty="0" smtClean="0"/>
              <a:t>Data Mining ( 3160714 )</a:t>
            </a:r>
          </a:p>
          <a:p>
            <a:endParaRPr lang="en-US" sz="2200" dirty="0" smtClean="0"/>
          </a:p>
          <a:p>
            <a:r>
              <a:rPr lang="en-US" sz="1800" dirty="0" smtClean="0"/>
              <a:t>Guide By:-</a:t>
            </a:r>
          </a:p>
          <a:p>
            <a:r>
              <a:rPr lang="en-US" sz="1800" dirty="0" smtClean="0"/>
              <a:t>Dr. Vimalkumar Vaghela</a:t>
            </a:r>
          </a:p>
          <a:p>
            <a:endParaRPr lang="en-US" sz="1800" dirty="0" smtClean="0"/>
          </a:p>
          <a:p>
            <a:r>
              <a:rPr lang="en-US" sz="1800" dirty="0" smtClean="0"/>
              <a:t>Made By:-</a:t>
            </a:r>
          </a:p>
          <a:p>
            <a:r>
              <a:rPr lang="en-US" sz="1800" dirty="0" smtClean="0"/>
              <a:t>Het Gandhi ( 180280107030 )</a:t>
            </a:r>
          </a:p>
          <a:p>
            <a:r>
              <a:rPr lang="en-US" sz="1800" dirty="0" smtClean="0"/>
              <a:t>Patel Parth ( 180280107075 )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05137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Inspiration: </a:t>
            </a:r>
            <a:r>
              <a:rPr lang="en-US" sz="2800" dirty="0"/>
              <a:t>Can you build a machine learning model to accurately </a:t>
            </a:r>
            <a:r>
              <a:rPr lang="en-US" sz="2800" dirty="0" smtClean="0"/>
              <a:t>predict</a:t>
            </a:r>
            <a:r>
              <a:rPr lang="en-US" sz="2800" dirty="0"/>
              <a:t> Individual medical costs billed by health insurance</a:t>
            </a:r>
            <a:r>
              <a:rPr lang="en-US" sz="2800" dirty="0" smtClean="0"/>
              <a:t>?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Dataset Features:</a:t>
            </a:r>
          </a:p>
          <a:p>
            <a:pPr marL="457200" indent="-457200">
              <a:buAutoNum type="arabicPeriod"/>
            </a:pPr>
            <a:r>
              <a:rPr lang="en-IN" sz="2000" b="1" dirty="0" smtClean="0"/>
              <a:t>Age:  </a:t>
            </a:r>
            <a:r>
              <a:rPr lang="en-IN" sz="1800" dirty="0" smtClean="0"/>
              <a:t>Age of a primary beneficiary</a:t>
            </a:r>
            <a:r>
              <a:rPr lang="en-IN" sz="1800" b="1" dirty="0" smtClean="0"/>
              <a:t> ( Number )</a:t>
            </a:r>
          </a:p>
          <a:p>
            <a:pPr marL="457200" indent="-457200">
              <a:buAutoNum type="arabicPeriod"/>
            </a:pPr>
            <a:r>
              <a:rPr lang="en-IN" sz="2000" b="1" dirty="0" smtClean="0"/>
              <a:t>Sex: </a:t>
            </a:r>
            <a:r>
              <a:rPr lang="en-IN" sz="2000" dirty="0"/>
              <a:t> </a:t>
            </a:r>
            <a:r>
              <a:rPr lang="en-IN" sz="2000" dirty="0" smtClean="0"/>
              <a:t> Insurance </a:t>
            </a:r>
            <a:r>
              <a:rPr lang="en-IN" sz="2000" dirty="0"/>
              <a:t>contractor </a:t>
            </a:r>
            <a:r>
              <a:rPr lang="en-IN" sz="2000" dirty="0" smtClean="0"/>
              <a:t>Gender ( female /  male )</a:t>
            </a:r>
            <a:r>
              <a:rPr lang="en-US" sz="1800" dirty="0" smtClean="0"/>
              <a:t> (</a:t>
            </a:r>
            <a:r>
              <a:rPr lang="en-US" sz="1800" dirty="0"/>
              <a:t> </a:t>
            </a:r>
            <a:r>
              <a:rPr lang="en-US" sz="1800" dirty="0" smtClean="0"/>
              <a:t>Categorical )</a:t>
            </a:r>
          </a:p>
          <a:p>
            <a:pPr marL="457200" indent="-457200">
              <a:buAutoNum type="arabicPeriod"/>
            </a:pPr>
            <a:r>
              <a:rPr lang="en-IN" sz="2000" b="1" dirty="0" smtClean="0"/>
              <a:t>BMI:  </a:t>
            </a:r>
            <a:r>
              <a:rPr lang="en-US" sz="2000" dirty="0" smtClean="0"/>
              <a:t>Body </a:t>
            </a:r>
            <a:r>
              <a:rPr lang="en-US" sz="2000" dirty="0"/>
              <a:t>mass index, providing an understanding of body, weights that are relatively high or </a:t>
            </a:r>
            <a:r>
              <a:rPr lang="en-US" sz="2000" dirty="0" smtClean="0"/>
              <a:t> 	   low  relative </a:t>
            </a:r>
            <a:r>
              <a:rPr lang="en-US" sz="2000" dirty="0"/>
              <a:t>to </a:t>
            </a:r>
            <a:r>
              <a:rPr lang="en-US" sz="2000" dirty="0" smtClean="0"/>
              <a:t>height, objective </a:t>
            </a:r>
            <a:r>
              <a:rPr lang="en-US" sz="2000" dirty="0"/>
              <a:t>index of body weight (kg / m ^ 2) using the ratio </a:t>
            </a:r>
            <a:r>
              <a:rPr lang="en-US" sz="2000" dirty="0" smtClean="0"/>
              <a:t>of		   height to weight</a:t>
            </a:r>
            <a:r>
              <a:rPr lang="en-US" sz="2000" dirty="0"/>
              <a:t>, ideally 18.5 to 24.9 </a:t>
            </a:r>
            <a:r>
              <a:rPr lang="en-US" sz="2000" dirty="0" smtClean="0"/>
              <a:t>( </a:t>
            </a:r>
            <a:r>
              <a:rPr lang="en-US" sz="2000" dirty="0"/>
              <a:t>Number – Float </a:t>
            </a:r>
            <a:r>
              <a:rPr lang="en-US" sz="2000" dirty="0" smtClean="0"/>
              <a:t>)</a:t>
            </a:r>
          </a:p>
          <a:p>
            <a:pPr marL="457200" indent="-457200">
              <a:buAutoNum type="arabicPeriod"/>
            </a:pPr>
            <a:r>
              <a:rPr lang="en-US" sz="2000" b="1" dirty="0" smtClean="0"/>
              <a:t>Children:  </a:t>
            </a:r>
            <a:r>
              <a:rPr lang="en-US" sz="2000" dirty="0"/>
              <a:t>Number of children covered by health insurance / Number of dependents</a:t>
            </a:r>
            <a:r>
              <a:rPr lang="en-US" sz="2000" dirty="0" smtClean="0"/>
              <a:t> ( Number )</a:t>
            </a:r>
          </a:p>
          <a:p>
            <a:pPr marL="457200" indent="-457200">
              <a:buAutoNum type="arabicPeriod"/>
            </a:pPr>
            <a:r>
              <a:rPr lang="en-IN" sz="2000" b="1" dirty="0" smtClean="0"/>
              <a:t>Smoker:  Smoking </a:t>
            </a:r>
            <a:r>
              <a:rPr lang="de-DE" sz="2000" dirty="0" smtClean="0"/>
              <a:t>( yes / no ) ( Categorical )</a:t>
            </a:r>
          </a:p>
          <a:p>
            <a:pPr marL="457200" indent="-457200">
              <a:buAutoNum type="arabicPeriod"/>
            </a:pPr>
            <a:r>
              <a:rPr lang="en-IN" sz="2000" b="1" dirty="0" smtClean="0"/>
              <a:t>Region:  </a:t>
            </a:r>
            <a:r>
              <a:rPr lang="en-US" sz="2000" dirty="0" smtClean="0"/>
              <a:t>The </a:t>
            </a:r>
            <a:r>
              <a:rPr lang="en-US" sz="2000" dirty="0"/>
              <a:t>beneficiary's residential area in the US, northeast, southeast, southwest, </a:t>
            </a:r>
            <a:r>
              <a:rPr lang="en-US" sz="2000" dirty="0" smtClean="0"/>
              <a:t>	</a:t>
            </a:r>
            <a:r>
              <a:rPr lang="en-US" sz="2000" dirty="0"/>
              <a:t> </a:t>
            </a:r>
            <a:r>
              <a:rPr lang="en-US" sz="2000" dirty="0" smtClean="0"/>
              <a:t>	        northwest.( northeast / southeast / southwest / northwest ) ( Categorical )</a:t>
            </a:r>
            <a:endParaRPr lang="en-IN" dirty="0"/>
          </a:p>
          <a:p>
            <a:pPr marL="457200" indent="-457200">
              <a:buAutoNum type="arabicPeriod"/>
            </a:pPr>
            <a:r>
              <a:rPr lang="en-IN" sz="2000" b="1" dirty="0" smtClean="0"/>
              <a:t>Charges:  </a:t>
            </a:r>
            <a:r>
              <a:rPr lang="en-US" sz="2000" dirty="0" smtClean="0"/>
              <a:t>Individual </a:t>
            </a:r>
            <a:r>
              <a:rPr lang="en-US" sz="2000" dirty="0"/>
              <a:t>medical costs billed by health insurance</a:t>
            </a:r>
            <a:r>
              <a:rPr lang="en-IN" sz="2000" dirty="0" smtClean="0"/>
              <a:t> ( Number – Float )</a:t>
            </a:r>
          </a:p>
        </p:txBody>
      </p:sp>
    </p:spTree>
    <p:extLst>
      <p:ext uri="{BB962C8B-B14F-4D97-AF65-F5344CB8AC3E}">
        <p14:creationId xmlns:p14="http://schemas.microsoft.com/office/powerpoint/2010/main" val="17816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08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Process:-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564" y="1219200"/>
            <a:ext cx="9116291" cy="5195455"/>
          </a:xfrm>
        </p:spPr>
      </p:pic>
    </p:spTree>
    <p:extLst>
      <p:ext uri="{BB962C8B-B14F-4D97-AF65-F5344CB8AC3E}">
        <p14:creationId xmlns:p14="http://schemas.microsoft.com/office/powerpoint/2010/main" val="339743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41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Heat Map Correlation of Dataset:-</a:t>
            </a:r>
            <a:endParaRPr lang="en-IN" sz="3200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417" y="1187017"/>
            <a:ext cx="6142383" cy="5158365"/>
          </a:xfrm>
        </p:spPr>
      </p:pic>
    </p:spTree>
    <p:extLst>
      <p:ext uri="{BB962C8B-B14F-4D97-AF65-F5344CB8AC3E}">
        <p14:creationId xmlns:p14="http://schemas.microsoft.com/office/powerpoint/2010/main" val="375918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0169"/>
            <a:ext cx="10515600" cy="1325563"/>
          </a:xfrm>
        </p:spPr>
        <p:txBody>
          <a:bodyPr/>
          <a:lstStyle/>
          <a:p>
            <a:r>
              <a:rPr lang="en-US" dirty="0" smtClean="0"/>
              <a:t>EDA Insights:-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0668"/>
            <a:ext cx="10515600" cy="359451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Normal BMI ( 18.5 – 24.9 ), Overweight BMI </a:t>
            </a:r>
            <a:r>
              <a:rPr lang="en-US" sz="2000" dirty="0"/>
              <a:t>( 25 – 29.9 </a:t>
            </a:r>
            <a:r>
              <a:rPr lang="en-US" sz="2000" dirty="0" smtClean="0"/>
              <a:t>), Obese BMI ( 30 and above). As the BMI</a:t>
            </a:r>
          </a:p>
          <a:p>
            <a:pPr marL="0" indent="0">
              <a:buNone/>
            </a:pPr>
            <a:r>
              <a:rPr lang="en-US" sz="2000" dirty="0" smtClean="0"/>
              <a:t>    increases the charges of the insurance, People having normal BMI have low charges of insurance </a:t>
            </a:r>
          </a:p>
          <a:p>
            <a:pPr marL="0" indent="0">
              <a:buNone/>
            </a:pPr>
            <a:r>
              <a:rPr lang="en-US" sz="2000" dirty="0" smtClean="0"/>
              <a:t>    and are healthy.</a:t>
            </a:r>
          </a:p>
          <a:p>
            <a:r>
              <a:rPr lang="en-US" sz="2000" dirty="0" smtClean="0"/>
              <a:t>There is more possibility of high insurance charges as the age </a:t>
            </a:r>
            <a:r>
              <a:rPr lang="en-US" sz="2000" dirty="0" smtClean="0"/>
              <a:t>greater than 50</a:t>
            </a:r>
          </a:p>
          <a:p>
            <a:r>
              <a:rPr lang="en-US" sz="2000" dirty="0" smtClean="0"/>
              <a:t>It is seen that Having more than 4 No. of children's</a:t>
            </a:r>
            <a:r>
              <a:rPr lang="en-US" sz="2000" dirty="0" smtClean="0"/>
              <a:t> / dependents have less insurance charges.</a:t>
            </a:r>
            <a:endParaRPr lang="en-US" sz="2000" dirty="0" smtClean="0"/>
          </a:p>
          <a:p>
            <a:r>
              <a:rPr lang="en-US" sz="2000" dirty="0" smtClean="0"/>
              <a:t>31.4% of data in dataset have charges greater than average charges.</a:t>
            </a:r>
          </a:p>
          <a:p>
            <a:r>
              <a:rPr lang="en-US" sz="2000" dirty="0" smtClean="0"/>
              <a:t>52.6% are men and 47.4% are women of data having charges greater than mean charges.</a:t>
            </a:r>
          </a:p>
          <a:p>
            <a:r>
              <a:rPr lang="en-US" sz="2000" dirty="0" smtClean="0"/>
              <a:t>52.69% of data have BMI higher than average BMI in the dataset out of which 17.64% have insurance higher than average insurance.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701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696" y="1033669"/>
            <a:ext cx="10515600" cy="4810539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Preprocessing</a:t>
            </a:r>
            <a:r>
              <a:rPr lang="en-US" sz="3200" dirty="0" smtClean="0"/>
              <a:t>:-</a:t>
            </a:r>
          </a:p>
          <a:p>
            <a:r>
              <a:rPr lang="en-US" sz="2400" dirty="0" smtClean="0"/>
              <a:t>Encoding the Categorical Features ( Sex, Region, Smoker )</a:t>
            </a:r>
            <a:r>
              <a:rPr lang="en-US" sz="2400" dirty="0" smtClean="0"/>
              <a:t>: Using sklearn.preprocessing.OneHotEncoder and sklearn.compose.ColumnTransformer encoded the categorical features.</a:t>
            </a:r>
          </a:p>
          <a:p>
            <a:pPr marL="0" indent="0">
              <a:buNone/>
            </a:pPr>
            <a:r>
              <a:rPr lang="en-US" sz="3200" dirty="0"/>
              <a:t>Feature Scaling:-</a:t>
            </a:r>
          </a:p>
          <a:p>
            <a:r>
              <a:rPr lang="en-US" sz="2400" dirty="0"/>
              <a:t>Using sklearn.preprocessing.StandardScalar standardizes a feature by subtracting the mean and then scaling to unit variance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>
              <a:buNone/>
            </a:pPr>
            <a:r>
              <a:rPr lang="en-US" sz="3200" dirty="0" smtClean="0"/>
              <a:t>Splitting </a:t>
            </a:r>
            <a:r>
              <a:rPr lang="en-US" sz="3200" dirty="0" smtClean="0"/>
              <a:t>the Dataset into Train and Test Set:-</a:t>
            </a:r>
          </a:p>
          <a:p>
            <a:r>
              <a:rPr lang="en-US" sz="2400" dirty="0" smtClean="0"/>
              <a:t>Using sklearn.model.train_test_split converting dataset into training and test set. ( Training Set: 80% &amp; Test Set: 20% 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4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685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Implementing the models:-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672277"/>
              </p:ext>
            </p:extLst>
          </p:nvPr>
        </p:nvGraphicFramePr>
        <p:xfrm>
          <a:off x="732182" y="1868556"/>
          <a:ext cx="10744200" cy="3326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050"/>
                <a:gridCol w="2468510"/>
                <a:gridCol w="2763268"/>
                <a:gridCol w="2826372"/>
              </a:tblGrid>
              <a:tr h="52489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Model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R^2 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Mean</a:t>
                      </a:r>
                      <a:r>
                        <a:rPr lang="en-US" baseline="0" dirty="0" smtClean="0"/>
                        <a:t> Absolute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Root</a:t>
                      </a:r>
                      <a:r>
                        <a:rPr lang="en-US" baseline="0" dirty="0" smtClean="0"/>
                        <a:t> Mean Squared Error</a:t>
                      </a:r>
                      <a:endParaRPr lang="en-IN" dirty="0"/>
                    </a:p>
                  </a:txBody>
                  <a:tcPr/>
                </a:tc>
              </a:tr>
              <a:tr h="7003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Polynomial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Regression</a:t>
                      </a:r>
                      <a:endParaRPr lang="en-I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3534.287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6449.480</a:t>
                      </a:r>
                      <a:endParaRPr lang="en-IN" dirty="0"/>
                    </a:p>
                  </a:txBody>
                  <a:tcPr/>
                </a:tc>
              </a:tr>
              <a:tr h="7003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Linear Regression</a:t>
                      </a:r>
                      <a:endParaRPr lang="en-I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4207.251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5802.983</a:t>
                      </a:r>
                      <a:endParaRPr lang="en-IN" dirty="0"/>
                    </a:p>
                  </a:txBody>
                  <a:tcPr/>
                </a:tc>
              </a:tr>
              <a:tr h="700350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</a:t>
                      </a:r>
                      <a:r>
                        <a:rPr lang="en-US" baseline="0" dirty="0" smtClean="0"/>
                        <a:t> Tree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2979.543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6186.863</a:t>
                      </a:r>
                      <a:endParaRPr lang="en-IN" dirty="0"/>
                    </a:p>
                  </a:txBody>
                  <a:tcPr/>
                </a:tc>
              </a:tr>
              <a:tr h="7003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Forest Regression</a:t>
                      </a:r>
                      <a:endParaRPr lang="en-I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2524.627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4601.035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38669" y="5791201"/>
            <a:ext cx="841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Random </a:t>
            </a:r>
            <a:r>
              <a:rPr lang="en-US" b="1" i="1" dirty="0" smtClean="0"/>
              <a:t>Forest Regression </a:t>
            </a:r>
            <a:r>
              <a:rPr lang="en-US" dirty="0" smtClean="0"/>
              <a:t>is the</a:t>
            </a:r>
            <a:r>
              <a:rPr lang="en-US" dirty="0" smtClean="0"/>
              <a:t> </a:t>
            </a:r>
            <a:r>
              <a:rPr lang="en-US" dirty="0"/>
              <a:t>best </a:t>
            </a:r>
            <a:r>
              <a:rPr lang="en-US" dirty="0" smtClean="0"/>
              <a:t>fit model </a:t>
            </a:r>
            <a:r>
              <a:rPr lang="en-US" dirty="0"/>
              <a:t>for our dataset.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861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6044" y="2675731"/>
            <a:ext cx="10515600" cy="1325563"/>
          </a:xfrm>
        </p:spPr>
        <p:txBody>
          <a:bodyPr/>
          <a:lstStyle/>
          <a:p>
            <a:r>
              <a:rPr lang="en-US" dirty="0" smtClean="0"/>
              <a:t>Thank You 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5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</TotalTime>
  <Words>303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Medical Cost Personal Datasets </vt:lpstr>
      <vt:lpstr>Inspiration: Can you build a machine learning model to accurately predict Individual medical costs billed by health insurance?</vt:lpstr>
      <vt:lpstr>Process:-</vt:lpstr>
      <vt:lpstr>Heat Map Correlation of Dataset:-</vt:lpstr>
      <vt:lpstr>EDA Insights:-</vt:lpstr>
      <vt:lpstr>PowerPoint Presentation</vt:lpstr>
      <vt:lpstr>Implementing the models:-</vt:lpstr>
      <vt:lpstr>Thank You 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</dc:creator>
  <cp:lastModifiedBy>Parth</cp:lastModifiedBy>
  <cp:revision>24</cp:revision>
  <dcterms:created xsi:type="dcterms:W3CDTF">2021-04-20T07:14:44Z</dcterms:created>
  <dcterms:modified xsi:type="dcterms:W3CDTF">2021-04-20T16:36:36Z</dcterms:modified>
</cp:coreProperties>
</file>