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0" r:id="rId3"/>
    <p:sldId id="266" r:id="rId4"/>
    <p:sldId id="260" r:id="rId5"/>
    <p:sldId id="272" r:id="rId6"/>
    <p:sldId id="268" r:id="rId7"/>
    <p:sldId id="269" r:id="rId8"/>
    <p:sldId id="273" r:id="rId9"/>
    <p:sldId id="265" r:id="rId10"/>
    <p:sldId id="271" r:id="rId1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4" autoAdjust="0"/>
    <p:restoredTop sz="84847" autoAdjust="0"/>
  </p:normalViewPr>
  <p:slideViewPr>
    <p:cSldViewPr>
      <p:cViewPr varScale="1">
        <p:scale>
          <a:sx n="116" d="100"/>
          <a:sy n="116" d="100"/>
        </p:scale>
        <p:origin x="12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CACC07-3B13-7942-BBA1-C40367F167D4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A71A0C-2A21-3849-869D-F6CC6F6892FE}">
      <dgm:prSet phldrT="[Text]" custT="1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en-US" sz="1400" u="sng" dirty="0">
              <a:solidFill>
                <a:schemeClr val="tx1"/>
              </a:solidFill>
            </a:rPr>
            <a:t>Counts</a:t>
          </a:r>
          <a:r>
            <a:rPr lang="en-US" sz="1400" dirty="0">
              <a:solidFill>
                <a:schemeClr val="tx1"/>
              </a:solidFill>
            </a:rPr>
            <a:t>: number of words, length of longest word, average word length, standard deviation of the length of words ,number of conversations, number of lines in a conversation, words per line, richness of the vocabulary</a:t>
          </a:r>
        </a:p>
      </dgm:t>
    </dgm:pt>
    <dgm:pt modelId="{8EE75164-0CB9-C74A-BC54-9BBE3AB4573C}" type="parTrans" cxnId="{1F46AFD0-95BE-994E-B5DC-9CEC58B7F916}">
      <dgm:prSet/>
      <dgm:spPr/>
      <dgm:t>
        <a:bodyPr/>
        <a:lstStyle/>
        <a:p>
          <a:endParaRPr lang="en-US"/>
        </a:p>
      </dgm:t>
    </dgm:pt>
    <dgm:pt modelId="{35AB5DE4-1EAE-8247-9E74-0ED3CC9EBCD4}" type="sibTrans" cxnId="{1F46AFD0-95BE-994E-B5DC-9CEC58B7F916}">
      <dgm:prSet/>
      <dgm:spPr/>
      <dgm:t>
        <a:bodyPr/>
        <a:lstStyle/>
        <a:p>
          <a:endParaRPr lang="en-US"/>
        </a:p>
      </dgm:t>
    </dgm:pt>
    <dgm:pt modelId="{26CA12AE-0DE7-FF46-80B1-0C6238FF211B}">
      <dgm:prSet phldrT="[Text]" custT="1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en-US" sz="1400" u="sng" dirty="0">
              <a:solidFill>
                <a:schemeClr val="tx1"/>
              </a:solidFill>
            </a:rPr>
            <a:t>Part of Speech</a:t>
          </a:r>
          <a:r>
            <a:rPr lang="en-US" sz="1400" dirty="0">
              <a:solidFill>
                <a:schemeClr val="tx1"/>
              </a:solidFill>
            </a:rPr>
            <a:t>: frequency of different parts of speech</a:t>
          </a:r>
        </a:p>
      </dgm:t>
    </dgm:pt>
    <dgm:pt modelId="{9B19D5D2-E6D5-114E-B7FE-264A399D1FDE}" type="parTrans" cxnId="{D8997F17-3A60-9741-91F0-0047BA08B4EA}">
      <dgm:prSet/>
      <dgm:spPr/>
      <dgm:t>
        <a:bodyPr/>
        <a:lstStyle/>
        <a:p>
          <a:endParaRPr lang="en-US"/>
        </a:p>
      </dgm:t>
    </dgm:pt>
    <dgm:pt modelId="{2EAE82B1-78D3-9D47-869C-3E6CC9F406FD}" type="sibTrans" cxnId="{D8997F17-3A60-9741-91F0-0047BA08B4EA}">
      <dgm:prSet/>
      <dgm:spPr/>
      <dgm:t>
        <a:bodyPr/>
        <a:lstStyle/>
        <a:p>
          <a:endParaRPr lang="en-US"/>
        </a:p>
      </dgm:t>
    </dgm:pt>
    <dgm:pt modelId="{0D3132DC-A6DC-E34B-8FB4-EB6ECB625800}">
      <dgm:prSet phldrT="[Text]" custT="1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en-US" sz="1400" u="sng" dirty="0">
              <a:solidFill>
                <a:schemeClr val="tx1"/>
              </a:solidFill>
            </a:rPr>
            <a:t>Punctuations</a:t>
          </a:r>
          <a:r>
            <a:rPr lang="en-US" sz="1400" dirty="0">
              <a:solidFill>
                <a:schemeClr val="tx1"/>
              </a:solidFill>
            </a:rPr>
            <a:t>: frequency of “?” and “!” marks </a:t>
          </a:r>
        </a:p>
      </dgm:t>
    </dgm:pt>
    <dgm:pt modelId="{3FA4EF6A-F237-0741-87BD-CF397B91C397}" type="parTrans" cxnId="{F025FD6E-0F0E-D64B-9A21-1415D59246B5}">
      <dgm:prSet/>
      <dgm:spPr/>
      <dgm:t>
        <a:bodyPr/>
        <a:lstStyle/>
        <a:p>
          <a:endParaRPr lang="en-US"/>
        </a:p>
      </dgm:t>
    </dgm:pt>
    <dgm:pt modelId="{4E5E8499-3842-4846-BD9E-5A6C13924A6F}" type="sibTrans" cxnId="{F025FD6E-0F0E-D64B-9A21-1415D59246B5}">
      <dgm:prSet/>
      <dgm:spPr/>
      <dgm:t>
        <a:bodyPr/>
        <a:lstStyle/>
        <a:p>
          <a:endParaRPr lang="en-US"/>
        </a:p>
      </dgm:t>
    </dgm:pt>
    <dgm:pt modelId="{4A61A128-79B5-7847-B559-05147FBDE601}">
      <dgm:prSet custT="1"/>
      <dgm:spPr>
        <a:noFill/>
      </dgm:spPr>
      <dgm:t>
        <a:bodyPr/>
        <a:lstStyle/>
        <a:p>
          <a:r>
            <a:rPr lang="en-US" sz="1400" u="sng" dirty="0">
              <a:solidFill>
                <a:schemeClr val="tx1"/>
              </a:solidFill>
            </a:rPr>
            <a:t>Mixture of genres:</a:t>
          </a:r>
          <a:r>
            <a:rPr lang="en-US" sz="1400" i="1" u="sng" dirty="0">
              <a:solidFill>
                <a:schemeClr val="tx1"/>
              </a:solidFill>
            </a:rPr>
            <a:t> </a:t>
          </a:r>
          <a:r>
            <a:rPr lang="en-US" sz="1400" i="0" u="none" dirty="0">
              <a:solidFill>
                <a:schemeClr val="tx1"/>
              </a:solidFill>
            </a:rPr>
            <a:t>% of Topics represented in each movie</a:t>
          </a:r>
        </a:p>
      </dgm:t>
    </dgm:pt>
    <dgm:pt modelId="{87D78A41-281F-424F-A76F-D14B7460A0C0}" type="parTrans" cxnId="{95B67B8B-5EAD-1343-ABCF-69FF2EFB7056}">
      <dgm:prSet/>
      <dgm:spPr/>
      <dgm:t>
        <a:bodyPr/>
        <a:lstStyle/>
        <a:p>
          <a:endParaRPr lang="en-US"/>
        </a:p>
      </dgm:t>
    </dgm:pt>
    <dgm:pt modelId="{4E7A52D2-C900-5345-A25A-C94D26BF946C}" type="sibTrans" cxnId="{95B67B8B-5EAD-1343-ABCF-69FF2EFB7056}">
      <dgm:prSet/>
      <dgm:spPr/>
      <dgm:t>
        <a:bodyPr/>
        <a:lstStyle/>
        <a:p>
          <a:endParaRPr lang="en-US"/>
        </a:p>
      </dgm:t>
    </dgm:pt>
    <dgm:pt modelId="{F5583BA8-3880-3C43-926F-6501DFB6811D}">
      <dgm:prSet custT="1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en-US" sz="1400" u="sng" dirty="0">
              <a:solidFill>
                <a:schemeClr val="tx1"/>
              </a:solidFill>
            </a:rPr>
            <a:t>Sentiment metrics</a:t>
          </a:r>
          <a:r>
            <a:rPr lang="en-US" sz="1400" dirty="0">
              <a:solidFill>
                <a:schemeClr val="tx1"/>
              </a:solidFill>
            </a:rPr>
            <a:t>: count of +,-,neutral sentences</a:t>
          </a:r>
        </a:p>
      </dgm:t>
    </dgm:pt>
    <dgm:pt modelId="{B63B8DFA-5BAA-954E-9DFC-51E39510EE7C}" type="parTrans" cxnId="{0166B783-05F6-734F-AB4B-6EF037C4D737}">
      <dgm:prSet/>
      <dgm:spPr/>
      <dgm:t>
        <a:bodyPr/>
        <a:lstStyle/>
        <a:p>
          <a:endParaRPr lang="en-US"/>
        </a:p>
      </dgm:t>
    </dgm:pt>
    <dgm:pt modelId="{14DE7B41-B832-CC46-8356-5A1AF7E1B854}" type="sibTrans" cxnId="{0166B783-05F6-734F-AB4B-6EF037C4D737}">
      <dgm:prSet/>
      <dgm:spPr/>
      <dgm:t>
        <a:bodyPr/>
        <a:lstStyle/>
        <a:p>
          <a:endParaRPr lang="en-US"/>
        </a:p>
      </dgm:t>
    </dgm:pt>
    <dgm:pt modelId="{932A3972-A582-CC47-9D10-42F8A47C1425}" type="pres">
      <dgm:prSet presAssocID="{4ACACC07-3B13-7942-BBA1-C40367F167D4}" presName="Name0" presStyleCnt="0">
        <dgm:presLayoutVars>
          <dgm:chMax val="7"/>
          <dgm:chPref val="7"/>
          <dgm:dir/>
        </dgm:presLayoutVars>
      </dgm:prSet>
      <dgm:spPr/>
    </dgm:pt>
    <dgm:pt modelId="{BDBEE631-E03E-8747-B0DC-8E2355E71D2B}" type="pres">
      <dgm:prSet presAssocID="{4ACACC07-3B13-7942-BBA1-C40367F167D4}" presName="Name1" presStyleCnt="0"/>
      <dgm:spPr/>
    </dgm:pt>
    <dgm:pt modelId="{EE657F41-D92D-F94F-9888-6F122331F05E}" type="pres">
      <dgm:prSet presAssocID="{4ACACC07-3B13-7942-BBA1-C40367F167D4}" presName="cycle" presStyleCnt="0"/>
      <dgm:spPr/>
    </dgm:pt>
    <dgm:pt modelId="{EA54395D-02E8-4D4C-BBC5-7638F20254E9}" type="pres">
      <dgm:prSet presAssocID="{4ACACC07-3B13-7942-BBA1-C40367F167D4}" presName="srcNode" presStyleLbl="node1" presStyleIdx="0" presStyleCnt="5"/>
      <dgm:spPr/>
    </dgm:pt>
    <dgm:pt modelId="{612892F0-7819-CF46-AE16-78B2AE79B704}" type="pres">
      <dgm:prSet presAssocID="{4ACACC07-3B13-7942-BBA1-C40367F167D4}" presName="conn" presStyleLbl="parChTrans1D2" presStyleIdx="0" presStyleCnt="1"/>
      <dgm:spPr/>
    </dgm:pt>
    <dgm:pt modelId="{96CE6569-5D2A-EA4D-A8B3-17C4E5BFF9D2}" type="pres">
      <dgm:prSet presAssocID="{4ACACC07-3B13-7942-BBA1-C40367F167D4}" presName="extraNode" presStyleLbl="node1" presStyleIdx="0" presStyleCnt="5"/>
      <dgm:spPr/>
    </dgm:pt>
    <dgm:pt modelId="{90B3FF2B-27C0-C943-A181-1C00E0C7AE15}" type="pres">
      <dgm:prSet presAssocID="{4ACACC07-3B13-7942-BBA1-C40367F167D4}" presName="dstNode" presStyleLbl="node1" presStyleIdx="0" presStyleCnt="5"/>
      <dgm:spPr/>
    </dgm:pt>
    <dgm:pt modelId="{BD466DBF-27C1-6048-8351-5AE7C76CAA98}" type="pres">
      <dgm:prSet presAssocID="{8BA71A0C-2A21-3849-869D-F6CC6F6892FE}" presName="text_1" presStyleLbl="node1" presStyleIdx="0" presStyleCnt="5" custScaleY="128512">
        <dgm:presLayoutVars>
          <dgm:bulletEnabled val="1"/>
        </dgm:presLayoutVars>
      </dgm:prSet>
      <dgm:spPr/>
    </dgm:pt>
    <dgm:pt modelId="{DAC832F2-99B0-AD43-BD13-AED2E61E8DA8}" type="pres">
      <dgm:prSet presAssocID="{8BA71A0C-2A21-3849-869D-F6CC6F6892FE}" presName="accent_1" presStyleCnt="0"/>
      <dgm:spPr/>
    </dgm:pt>
    <dgm:pt modelId="{A6B188B1-C26F-A546-98FA-48CB83B0B192}" type="pres">
      <dgm:prSet presAssocID="{8BA71A0C-2A21-3849-869D-F6CC6F6892FE}" presName="accentRepeatNode" presStyleLbl="solidFgAcc1" presStyleIdx="0" presStyleCnt="5"/>
      <dgm:spPr/>
    </dgm:pt>
    <dgm:pt modelId="{FA46B1CA-4416-AA43-9290-6DD2CA7AE5B5}" type="pres">
      <dgm:prSet presAssocID="{26CA12AE-0DE7-FF46-80B1-0C6238FF211B}" presName="text_2" presStyleLbl="node1" presStyleIdx="1" presStyleCnt="5">
        <dgm:presLayoutVars>
          <dgm:bulletEnabled val="1"/>
        </dgm:presLayoutVars>
      </dgm:prSet>
      <dgm:spPr/>
    </dgm:pt>
    <dgm:pt modelId="{C51D6429-2B84-7644-ACB8-04F35C7FA6BB}" type="pres">
      <dgm:prSet presAssocID="{26CA12AE-0DE7-FF46-80B1-0C6238FF211B}" presName="accent_2" presStyleCnt="0"/>
      <dgm:spPr/>
    </dgm:pt>
    <dgm:pt modelId="{FF6FFF79-CADB-3247-98F2-336DC03FC28E}" type="pres">
      <dgm:prSet presAssocID="{26CA12AE-0DE7-FF46-80B1-0C6238FF211B}" presName="accentRepeatNode" presStyleLbl="solidFgAcc1" presStyleIdx="1" presStyleCnt="5"/>
      <dgm:spPr/>
    </dgm:pt>
    <dgm:pt modelId="{6163BAFE-60D5-3847-A1A3-818A71ACA27D}" type="pres">
      <dgm:prSet presAssocID="{0D3132DC-A6DC-E34B-8FB4-EB6ECB625800}" presName="text_3" presStyleLbl="node1" presStyleIdx="2" presStyleCnt="5">
        <dgm:presLayoutVars>
          <dgm:bulletEnabled val="1"/>
        </dgm:presLayoutVars>
      </dgm:prSet>
      <dgm:spPr/>
    </dgm:pt>
    <dgm:pt modelId="{0316C52F-4923-7F4D-8635-E59B58B8AACC}" type="pres">
      <dgm:prSet presAssocID="{0D3132DC-A6DC-E34B-8FB4-EB6ECB625800}" presName="accent_3" presStyleCnt="0"/>
      <dgm:spPr/>
    </dgm:pt>
    <dgm:pt modelId="{2D19FB94-FFA3-0048-A737-6D3E1CC8D950}" type="pres">
      <dgm:prSet presAssocID="{0D3132DC-A6DC-E34B-8FB4-EB6ECB625800}" presName="accentRepeatNode" presStyleLbl="solidFgAcc1" presStyleIdx="2" presStyleCnt="5"/>
      <dgm:spPr/>
    </dgm:pt>
    <dgm:pt modelId="{E5AF53F2-819A-4547-AFEC-53A4C03B39B9}" type="pres">
      <dgm:prSet presAssocID="{F5583BA8-3880-3C43-926F-6501DFB6811D}" presName="text_4" presStyleLbl="node1" presStyleIdx="3" presStyleCnt="5">
        <dgm:presLayoutVars>
          <dgm:bulletEnabled val="1"/>
        </dgm:presLayoutVars>
      </dgm:prSet>
      <dgm:spPr/>
    </dgm:pt>
    <dgm:pt modelId="{322CDB45-3A82-4346-BAD3-6FA27B0262C4}" type="pres">
      <dgm:prSet presAssocID="{F5583BA8-3880-3C43-926F-6501DFB6811D}" presName="accent_4" presStyleCnt="0"/>
      <dgm:spPr/>
    </dgm:pt>
    <dgm:pt modelId="{767E5772-41D3-604B-AE7F-AE5A07E995D7}" type="pres">
      <dgm:prSet presAssocID="{F5583BA8-3880-3C43-926F-6501DFB6811D}" presName="accentRepeatNode" presStyleLbl="solidFgAcc1" presStyleIdx="3" presStyleCnt="5"/>
      <dgm:spPr/>
    </dgm:pt>
    <dgm:pt modelId="{64401FEE-5FF3-A147-AAFD-679A36E49855}" type="pres">
      <dgm:prSet presAssocID="{4A61A128-79B5-7847-B559-05147FBDE601}" presName="text_5" presStyleLbl="node1" presStyleIdx="4" presStyleCnt="5">
        <dgm:presLayoutVars>
          <dgm:bulletEnabled val="1"/>
        </dgm:presLayoutVars>
      </dgm:prSet>
      <dgm:spPr/>
    </dgm:pt>
    <dgm:pt modelId="{B4A864F2-2646-DB4E-A4E5-BC9CBD8B714A}" type="pres">
      <dgm:prSet presAssocID="{4A61A128-79B5-7847-B559-05147FBDE601}" presName="accent_5" presStyleCnt="0"/>
      <dgm:spPr/>
    </dgm:pt>
    <dgm:pt modelId="{B23F2C71-70EB-F64E-8D55-E4DE00386E24}" type="pres">
      <dgm:prSet presAssocID="{4A61A128-79B5-7847-B559-05147FBDE601}" presName="accentRepeatNode" presStyleLbl="solidFgAcc1" presStyleIdx="4" presStyleCnt="5"/>
      <dgm:spPr/>
    </dgm:pt>
  </dgm:ptLst>
  <dgm:cxnLst>
    <dgm:cxn modelId="{D8997F17-3A60-9741-91F0-0047BA08B4EA}" srcId="{4ACACC07-3B13-7942-BBA1-C40367F167D4}" destId="{26CA12AE-0DE7-FF46-80B1-0C6238FF211B}" srcOrd="1" destOrd="0" parTransId="{9B19D5D2-E6D5-114E-B7FE-264A399D1FDE}" sibTransId="{2EAE82B1-78D3-9D47-869C-3E6CC9F406FD}"/>
    <dgm:cxn modelId="{90453A42-F4A5-BF4B-939B-1D12AFF29F83}" type="presOf" srcId="{26CA12AE-0DE7-FF46-80B1-0C6238FF211B}" destId="{FA46B1CA-4416-AA43-9290-6DD2CA7AE5B5}" srcOrd="0" destOrd="0" presId="urn:microsoft.com/office/officeart/2008/layout/VerticalCurvedList"/>
    <dgm:cxn modelId="{083A8051-A4EA-F74B-892D-15EFC151E765}" type="presOf" srcId="{4ACACC07-3B13-7942-BBA1-C40367F167D4}" destId="{932A3972-A582-CC47-9D10-42F8A47C1425}" srcOrd="0" destOrd="0" presId="urn:microsoft.com/office/officeart/2008/layout/VerticalCurvedList"/>
    <dgm:cxn modelId="{F025FD6E-0F0E-D64B-9A21-1415D59246B5}" srcId="{4ACACC07-3B13-7942-BBA1-C40367F167D4}" destId="{0D3132DC-A6DC-E34B-8FB4-EB6ECB625800}" srcOrd="2" destOrd="0" parTransId="{3FA4EF6A-F237-0741-87BD-CF397B91C397}" sibTransId="{4E5E8499-3842-4846-BD9E-5A6C13924A6F}"/>
    <dgm:cxn modelId="{0166B783-05F6-734F-AB4B-6EF037C4D737}" srcId="{4ACACC07-3B13-7942-BBA1-C40367F167D4}" destId="{F5583BA8-3880-3C43-926F-6501DFB6811D}" srcOrd="3" destOrd="0" parTransId="{B63B8DFA-5BAA-954E-9DFC-51E39510EE7C}" sibTransId="{14DE7B41-B832-CC46-8356-5A1AF7E1B854}"/>
    <dgm:cxn modelId="{95B67B8B-5EAD-1343-ABCF-69FF2EFB7056}" srcId="{4ACACC07-3B13-7942-BBA1-C40367F167D4}" destId="{4A61A128-79B5-7847-B559-05147FBDE601}" srcOrd="4" destOrd="0" parTransId="{87D78A41-281F-424F-A76F-D14B7460A0C0}" sibTransId="{4E7A52D2-C900-5345-A25A-C94D26BF946C}"/>
    <dgm:cxn modelId="{00879DAE-61A8-5446-BEC1-878633B4AD1E}" type="presOf" srcId="{35AB5DE4-1EAE-8247-9E74-0ED3CC9EBCD4}" destId="{612892F0-7819-CF46-AE16-78B2AE79B704}" srcOrd="0" destOrd="0" presId="urn:microsoft.com/office/officeart/2008/layout/VerticalCurvedList"/>
    <dgm:cxn modelId="{9A9592CE-765E-2449-9B45-4326858F2F80}" type="presOf" srcId="{4A61A128-79B5-7847-B559-05147FBDE601}" destId="{64401FEE-5FF3-A147-AAFD-679A36E49855}" srcOrd="0" destOrd="0" presId="urn:microsoft.com/office/officeart/2008/layout/VerticalCurvedList"/>
    <dgm:cxn modelId="{923826D0-627A-FC49-8270-37EBEFC23E88}" type="presOf" srcId="{0D3132DC-A6DC-E34B-8FB4-EB6ECB625800}" destId="{6163BAFE-60D5-3847-A1A3-818A71ACA27D}" srcOrd="0" destOrd="0" presId="urn:microsoft.com/office/officeart/2008/layout/VerticalCurvedList"/>
    <dgm:cxn modelId="{1F46AFD0-95BE-994E-B5DC-9CEC58B7F916}" srcId="{4ACACC07-3B13-7942-BBA1-C40367F167D4}" destId="{8BA71A0C-2A21-3849-869D-F6CC6F6892FE}" srcOrd="0" destOrd="0" parTransId="{8EE75164-0CB9-C74A-BC54-9BBE3AB4573C}" sibTransId="{35AB5DE4-1EAE-8247-9E74-0ED3CC9EBCD4}"/>
    <dgm:cxn modelId="{A20387E8-6CC0-5C41-A9AB-2637291F504C}" type="presOf" srcId="{8BA71A0C-2A21-3849-869D-F6CC6F6892FE}" destId="{BD466DBF-27C1-6048-8351-5AE7C76CAA98}" srcOrd="0" destOrd="0" presId="urn:microsoft.com/office/officeart/2008/layout/VerticalCurvedList"/>
    <dgm:cxn modelId="{8FD54EFA-7160-4D42-A298-9CCCF0549371}" type="presOf" srcId="{F5583BA8-3880-3C43-926F-6501DFB6811D}" destId="{E5AF53F2-819A-4547-AFEC-53A4C03B39B9}" srcOrd="0" destOrd="0" presId="urn:microsoft.com/office/officeart/2008/layout/VerticalCurvedList"/>
    <dgm:cxn modelId="{E9D83460-DF8D-D143-BEC5-0D8F85000F92}" type="presParOf" srcId="{932A3972-A582-CC47-9D10-42F8A47C1425}" destId="{BDBEE631-E03E-8747-B0DC-8E2355E71D2B}" srcOrd="0" destOrd="0" presId="urn:microsoft.com/office/officeart/2008/layout/VerticalCurvedList"/>
    <dgm:cxn modelId="{7CFA4331-8EB2-B846-B251-E6FD90D90D52}" type="presParOf" srcId="{BDBEE631-E03E-8747-B0DC-8E2355E71D2B}" destId="{EE657F41-D92D-F94F-9888-6F122331F05E}" srcOrd="0" destOrd="0" presId="urn:microsoft.com/office/officeart/2008/layout/VerticalCurvedList"/>
    <dgm:cxn modelId="{55E9FA15-7F37-B04D-99A7-8CA1B955ACB2}" type="presParOf" srcId="{EE657F41-D92D-F94F-9888-6F122331F05E}" destId="{EA54395D-02E8-4D4C-BBC5-7638F20254E9}" srcOrd="0" destOrd="0" presId="urn:microsoft.com/office/officeart/2008/layout/VerticalCurvedList"/>
    <dgm:cxn modelId="{59E51CFD-813A-CA42-9F57-9C704FCE4585}" type="presParOf" srcId="{EE657F41-D92D-F94F-9888-6F122331F05E}" destId="{612892F0-7819-CF46-AE16-78B2AE79B704}" srcOrd="1" destOrd="0" presId="urn:microsoft.com/office/officeart/2008/layout/VerticalCurvedList"/>
    <dgm:cxn modelId="{BB03FF3C-A4CA-7A41-ABB4-360605978C23}" type="presParOf" srcId="{EE657F41-D92D-F94F-9888-6F122331F05E}" destId="{96CE6569-5D2A-EA4D-A8B3-17C4E5BFF9D2}" srcOrd="2" destOrd="0" presId="urn:microsoft.com/office/officeart/2008/layout/VerticalCurvedList"/>
    <dgm:cxn modelId="{AD305E1B-02F1-FD49-AE92-B4BE640E2065}" type="presParOf" srcId="{EE657F41-D92D-F94F-9888-6F122331F05E}" destId="{90B3FF2B-27C0-C943-A181-1C00E0C7AE15}" srcOrd="3" destOrd="0" presId="urn:microsoft.com/office/officeart/2008/layout/VerticalCurvedList"/>
    <dgm:cxn modelId="{CB00B793-A65A-6D47-8E61-7A11501136F0}" type="presParOf" srcId="{BDBEE631-E03E-8747-B0DC-8E2355E71D2B}" destId="{BD466DBF-27C1-6048-8351-5AE7C76CAA98}" srcOrd="1" destOrd="0" presId="urn:microsoft.com/office/officeart/2008/layout/VerticalCurvedList"/>
    <dgm:cxn modelId="{31F9D7F2-3C32-BC4E-8A45-9C3DFEDF3C29}" type="presParOf" srcId="{BDBEE631-E03E-8747-B0DC-8E2355E71D2B}" destId="{DAC832F2-99B0-AD43-BD13-AED2E61E8DA8}" srcOrd="2" destOrd="0" presId="urn:microsoft.com/office/officeart/2008/layout/VerticalCurvedList"/>
    <dgm:cxn modelId="{C21D6353-8421-9049-B24D-751418FAAFFE}" type="presParOf" srcId="{DAC832F2-99B0-AD43-BD13-AED2E61E8DA8}" destId="{A6B188B1-C26F-A546-98FA-48CB83B0B192}" srcOrd="0" destOrd="0" presId="urn:microsoft.com/office/officeart/2008/layout/VerticalCurvedList"/>
    <dgm:cxn modelId="{2C57331A-6F21-544E-9502-70AF855336FC}" type="presParOf" srcId="{BDBEE631-E03E-8747-B0DC-8E2355E71D2B}" destId="{FA46B1CA-4416-AA43-9290-6DD2CA7AE5B5}" srcOrd="3" destOrd="0" presId="urn:microsoft.com/office/officeart/2008/layout/VerticalCurvedList"/>
    <dgm:cxn modelId="{9331AB68-E5F4-E644-9A24-B07105DB6718}" type="presParOf" srcId="{BDBEE631-E03E-8747-B0DC-8E2355E71D2B}" destId="{C51D6429-2B84-7644-ACB8-04F35C7FA6BB}" srcOrd="4" destOrd="0" presId="urn:microsoft.com/office/officeart/2008/layout/VerticalCurvedList"/>
    <dgm:cxn modelId="{4856C918-832E-834E-90D5-52D013CDD34D}" type="presParOf" srcId="{C51D6429-2B84-7644-ACB8-04F35C7FA6BB}" destId="{FF6FFF79-CADB-3247-98F2-336DC03FC28E}" srcOrd="0" destOrd="0" presId="urn:microsoft.com/office/officeart/2008/layout/VerticalCurvedList"/>
    <dgm:cxn modelId="{F80B16E7-C26A-3D4C-8CA8-91FAAA0FBE7F}" type="presParOf" srcId="{BDBEE631-E03E-8747-B0DC-8E2355E71D2B}" destId="{6163BAFE-60D5-3847-A1A3-818A71ACA27D}" srcOrd="5" destOrd="0" presId="urn:microsoft.com/office/officeart/2008/layout/VerticalCurvedList"/>
    <dgm:cxn modelId="{2FB8F418-16EA-1444-9F6C-32AD1F1AD813}" type="presParOf" srcId="{BDBEE631-E03E-8747-B0DC-8E2355E71D2B}" destId="{0316C52F-4923-7F4D-8635-E59B58B8AACC}" srcOrd="6" destOrd="0" presId="urn:microsoft.com/office/officeart/2008/layout/VerticalCurvedList"/>
    <dgm:cxn modelId="{53A3C93A-5BBA-7349-902E-8A0CD65A7BB5}" type="presParOf" srcId="{0316C52F-4923-7F4D-8635-E59B58B8AACC}" destId="{2D19FB94-FFA3-0048-A737-6D3E1CC8D950}" srcOrd="0" destOrd="0" presId="urn:microsoft.com/office/officeart/2008/layout/VerticalCurvedList"/>
    <dgm:cxn modelId="{4EAA7097-2F90-AC40-BDF0-0C48C3887C0E}" type="presParOf" srcId="{BDBEE631-E03E-8747-B0DC-8E2355E71D2B}" destId="{E5AF53F2-819A-4547-AFEC-53A4C03B39B9}" srcOrd="7" destOrd="0" presId="urn:microsoft.com/office/officeart/2008/layout/VerticalCurvedList"/>
    <dgm:cxn modelId="{DE1C7AD6-A928-2A4E-94B0-485160F5231A}" type="presParOf" srcId="{BDBEE631-E03E-8747-B0DC-8E2355E71D2B}" destId="{322CDB45-3A82-4346-BAD3-6FA27B0262C4}" srcOrd="8" destOrd="0" presId="urn:microsoft.com/office/officeart/2008/layout/VerticalCurvedList"/>
    <dgm:cxn modelId="{81AA26B2-7515-1142-99BA-D3843C8B8825}" type="presParOf" srcId="{322CDB45-3A82-4346-BAD3-6FA27B0262C4}" destId="{767E5772-41D3-604B-AE7F-AE5A07E995D7}" srcOrd="0" destOrd="0" presId="urn:microsoft.com/office/officeart/2008/layout/VerticalCurvedList"/>
    <dgm:cxn modelId="{F1EBEFD4-B984-0940-AE8C-BCFB04AA4AD6}" type="presParOf" srcId="{BDBEE631-E03E-8747-B0DC-8E2355E71D2B}" destId="{64401FEE-5FF3-A147-AAFD-679A36E49855}" srcOrd="9" destOrd="0" presId="urn:microsoft.com/office/officeart/2008/layout/VerticalCurvedList"/>
    <dgm:cxn modelId="{8E08369F-F308-FF4F-9079-85C6F0687BED}" type="presParOf" srcId="{BDBEE631-E03E-8747-B0DC-8E2355E71D2B}" destId="{B4A864F2-2646-DB4E-A4E5-BC9CBD8B714A}" srcOrd="10" destOrd="0" presId="urn:microsoft.com/office/officeart/2008/layout/VerticalCurvedList"/>
    <dgm:cxn modelId="{75DA9758-5283-564F-9DE1-8ADF15B01EED}" type="presParOf" srcId="{B4A864F2-2646-DB4E-A4E5-BC9CBD8B714A}" destId="{B23F2C71-70EB-F64E-8D55-E4DE00386E2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892F0-7819-CF46-AE16-78B2AE79B704}">
      <dsp:nvSpPr>
        <dsp:cNvPr id="0" name=""/>
        <dsp:cNvSpPr/>
      </dsp:nvSpPr>
      <dsp:spPr>
        <a:xfrm>
          <a:off x="-4757272" y="-729178"/>
          <a:ext cx="5666373" cy="5666373"/>
        </a:xfrm>
        <a:prstGeom prst="blockArc">
          <a:avLst>
            <a:gd name="adj1" fmla="val 18900000"/>
            <a:gd name="adj2" fmla="val 2700000"/>
            <a:gd name="adj3" fmla="val 38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66DBF-27C1-6048-8351-5AE7C76CAA98}">
      <dsp:nvSpPr>
        <dsp:cNvPr id="0" name=""/>
        <dsp:cNvSpPr/>
      </dsp:nvSpPr>
      <dsp:spPr>
        <a:xfrm>
          <a:off x="397846" y="187905"/>
          <a:ext cx="6601476" cy="676192"/>
        </a:xfrm>
        <a:prstGeom prst="rect">
          <a:avLst/>
        </a:prstGeom>
        <a:solidFill>
          <a:schemeClr val="bg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7648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 dirty="0">
              <a:solidFill>
                <a:schemeClr val="tx1"/>
              </a:solidFill>
            </a:rPr>
            <a:t>Counts</a:t>
          </a:r>
          <a:r>
            <a:rPr lang="en-US" sz="1400" kern="1200" dirty="0">
              <a:solidFill>
                <a:schemeClr val="tx1"/>
              </a:solidFill>
            </a:rPr>
            <a:t>: number of words, length of longest word, average word length, standard deviation of the length of words ,number of conversations, number of lines in a conversation, words per line, richness of the vocabulary</a:t>
          </a:r>
        </a:p>
      </dsp:txBody>
      <dsp:txXfrm>
        <a:off x="397846" y="187905"/>
        <a:ext cx="6601476" cy="676192"/>
      </dsp:txXfrm>
    </dsp:sp>
    <dsp:sp modelId="{A6B188B1-C26F-A546-98FA-48CB83B0B192}">
      <dsp:nvSpPr>
        <dsp:cNvPr id="0" name=""/>
        <dsp:cNvSpPr/>
      </dsp:nvSpPr>
      <dsp:spPr>
        <a:xfrm>
          <a:off x="68989" y="197145"/>
          <a:ext cx="657712" cy="6577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6B1CA-4416-AA43-9290-6DD2CA7AE5B5}">
      <dsp:nvSpPr>
        <dsp:cNvPr id="0" name=""/>
        <dsp:cNvSpPr/>
      </dsp:nvSpPr>
      <dsp:spPr>
        <a:xfrm>
          <a:off x="774884" y="1051919"/>
          <a:ext cx="6224438" cy="526170"/>
        </a:xfrm>
        <a:prstGeom prst="rect">
          <a:avLst/>
        </a:prstGeom>
        <a:solidFill>
          <a:schemeClr val="bg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7648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 dirty="0">
              <a:solidFill>
                <a:schemeClr val="tx1"/>
              </a:solidFill>
            </a:rPr>
            <a:t>Part of Speech</a:t>
          </a:r>
          <a:r>
            <a:rPr lang="en-US" sz="1400" kern="1200" dirty="0">
              <a:solidFill>
                <a:schemeClr val="tx1"/>
              </a:solidFill>
            </a:rPr>
            <a:t>: frequency of different parts of speech</a:t>
          </a:r>
        </a:p>
      </dsp:txBody>
      <dsp:txXfrm>
        <a:off x="774884" y="1051919"/>
        <a:ext cx="6224438" cy="526170"/>
      </dsp:txXfrm>
    </dsp:sp>
    <dsp:sp modelId="{FF6FFF79-CADB-3247-98F2-336DC03FC28E}">
      <dsp:nvSpPr>
        <dsp:cNvPr id="0" name=""/>
        <dsp:cNvSpPr/>
      </dsp:nvSpPr>
      <dsp:spPr>
        <a:xfrm>
          <a:off x="446027" y="986148"/>
          <a:ext cx="657712" cy="6577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3BAFE-60D5-3847-A1A3-818A71ACA27D}">
      <dsp:nvSpPr>
        <dsp:cNvPr id="0" name=""/>
        <dsp:cNvSpPr/>
      </dsp:nvSpPr>
      <dsp:spPr>
        <a:xfrm>
          <a:off x="890604" y="1840922"/>
          <a:ext cx="6108717" cy="526170"/>
        </a:xfrm>
        <a:prstGeom prst="rect">
          <a:avLst/>
        </a:prstGeom>
        <a:solidFill>
          <a:schemeClr val="bg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7648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 dirty="0">
              <a:solidFill>
                <a:schemeClr val="tx1"/>
              </a:solidFill>
            </a:rPr>
            <a:t>Punctuations</a:t>
          </a:r>
          <a:r>
            <a:rPr lang="en-US" sz="1400" kern="1200" dirty="0">
              <a:solidFill>
                <a:schemeClr val="tx1"/>
              </a:solidFill>
            </a:rPr>
            <a:t>: frequency of “?” and “!” marks </a:t>
          </a:r>
        </a:p>
      </dsp:txBody>
      <dsp:txXfrm>
        <a:off x="890604" y="1840922"/>
        <a:ext cx="6108717" cy="526170"/>
      </dsp:txXfrm>
    </dsp:sp>
    <dsp:sp modelId="{2D19FB94-FFA3-0048-A737-6D3E1CC8D950}">
      <dsp:nvSpPr>
        <dsp:cNvPr id="0" name=""/>
        <dsp:cNvSpPr/>
      </dsp:nvSpPr>
      <dsp:spPr>
        <a:xfrm>
          <a:off x="561748" y="1775151"/>
          <a:ext cx="657712" cy="6577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F53F2-819A-4547-AFEC-53A4C03B39B9}">
      <dsp:nvSpPr>
        <dsp:cNvPr id="0" name=""/>
        <dsp:cNvSpPr/>
      </dsp:nvSpPr>
      <dsp:spPr>
        <a:xfrm>
          <a:off x="774884" y="2629925"/>
          <a:ext cx="6224438" cy="526170"/>
        </a:xfrm>
        <a:prstGeom prst="rect">
          <a:avLst/>
        </a:prstGeom>
        <a:solidFill>
          <a:schemeClr val="bg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7648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 dirty="0">
              <a:solidFill>
                <a:schemeClr val="tx1"/>
              </a:solidFill>
            </a:rPr>
            <a:t>Sentiment metrics</a:t>
          </a:r>
          <a:r>
            <a:rPr lang="en-US" sz="1400" kern="1200" dirty="0">
              <a:solidFill>
                <a:schemeClr val="tx1"/>
              </a:solidFill>
            </a:rPr>
            <a:t>: count of +,-,neutral sentences</a:t>
          </a:r>
        </a:p>
      </dsp:txBody>
      <dsp:txXfrm>
        <a:off x="774884" y="2629925"/>
        <a:ext cx="6224438" cy="526170"/>
      </dsp:txXfrm>
    </dsp:sp>
    <dsp:sp modelId="{767E5772-41D3-604B-AE7F-AE5A07E995D7}">
      <dsp:nvSpPr>
        <dsp:cNvPr id="0" name=""/>
        <dsp:cNvSpPr/>
      </dsp:nvSpPr>
      <dsp:spPr>
        <a:xfrm>
          <a:off x="446027" y="2564154"/>
          <a:ext cx="657712" cy="6577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401FEE-5FF3-A147-AAFD-679A36E49855}">
      <dsp:nvSpPr>
        <dsp:cNvPr id="0" name=""/>
        <dsp:cNvSpPr/>
      </dsp:nvSpPr>
      <dsp:spPr>
        <a:xfrm>
          <a:off x="397846" y="3418928"/>
          <a:ext cx="6601476" cy="526170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7648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 dirty="0">
              <a:solidFill>
                <a:schemeClr val="tx1"/>
              </a:solidFill>
            </a:rPr>
            <a:t>Mixture of genres:</a:t>
          </a:r>
          <a:r>
            <a:rPr lang="en-US" sz="1400" i="1" u="sng" kern="1200" dirty="0">
              <a:solidFill>
                <a:schemeClr val="tx1"/>
              </a:solidFill>
            </a:rPr>
            <a:t> </a:t>
          </a:r>
          <a:r>
            <a:rPr lang="en-US" sz="1400" i="0" u="none" kern="1200" dirty="0">
              <a:solidFill>
                <a:schemeClr val="tx1"/>
              </a:solidFill>
            </a:rPr>
            <a:t>% of Topics represented in each movie</a:t>
          </a:r>
        </a:p>
      </dsp:txBody>
      <dsp:txXfrm>
        <a:off x="397846" y="3418928"/>
        <a:ext cx="6601476" cy="526170"/>
      </dsp:txXfrm>
    </dsp:sp>
    <dsp:sp modelId="{B23F2C71-70EB-F64E-8D55-E4DE00386E24}">
      <dsp:nvSpPr>
        <dsp:cNvPr id="0" name=""/>
        <dsp:cNvSpPr/>
      </dsp:nvSpPr>
      <dsp:spPr>
        <a:xfrm>
          <a:off x="68989" y="3353157"/>
          <a:ext cx="657712" cy="6577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CC397-4C74-EC48-9416-E66AAC785E1E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0A99D-0CAE-0841-89D2-3BE119C22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07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Bring science into the art of movie making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0A99D-0CAE-0841-89D2-3BE119C225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53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0A99D-0CAE-0841-89D2-3BE119C225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3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change to proportion</a:t>
            </a:r>
          </a:p>
          <a:p>
            <a:r>
              <a:rPr lang="en-US" dirty="0"/>
              <a:t>Show the top 5 movies </a:t>
            </a:r>
          </a:p>
          <a:p>
            <a:r>
              <a:rPr lang="en-US" dirty="0"/>
              <a:t>Presence of exclamation marks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0A99D-0CAE-0841-89D2-3BE119C225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40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different topics were used to identify the movie genres - 1  is family, 2 is romance, 5 is action, 6 is not 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0A99D-0CAE-0841-89D2-3BE119C225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77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correlation matrix indicates that most of the variables are positively correlated with IMDb ratings. Topics are weakly correlated. Presence of exclamation mark, count of characters , line count have positive correlation.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0A99D-0CAE-0841-89D2-3BE119C225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64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0A99D-0CAE-0841-89D2-3BE119C225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3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the features extracted from the dialogues by themselves are not sufficient to predict the ratings, they can be used in conjunction with other numeric features to predict success of a movie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I do PCA on topics obtained?</a:t>
            </a:r>
          </a:p>
          <a:p>
            <a:r>
              <a:rPr lang="en-US" dirty="0"/>
              <a:t>Variables have predictive power and can be used in conjunction with numeric features to predict movie performance. </a:t>
            </a:r>
          </a:p>
          <a:p>
            <a:r>
              <a:rPr lang="en-US" dirty="0"/>
              <a:t>Include the entire script and not just the dialogues which can improve classification of movies.</a:t>
            </a:r>
          </a:p>
          <a:p>
            <a:r>
              <a:rPr lang="en-US" dirty="0"/>
              <a:t>Issues with modeling conversations:</a:t>
            </a:r>
          </a:p>
          <a:p>
            <a:endParaRPr lang="en-US" dirty="0"/>
          </a:p>
          <a:p>
            <a:r>
              <a:rPr lang="en-US" dirty="0"/>
              <a:t>Example: movie endings are not detected.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0A99D-0CAE-0841-89D2-3BE119C225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2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2027B-E592-2C49-9A5A-E7EB4EF68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C976B-80EC-F24E-B3A7-83B7B7E43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EAE8D-A904-5846-B32E-BB550A25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78723-A0E5-024C-9707-46E14619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FBD31-BCA4-FF43-9D9E-1DE5C5BD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7FF9F4-79FD-2D46-A71D-CFDD98CF434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594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41C4-AC2C-8B43-90D3-290183C0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68A48-B787-AC4E-88E7-0E47F0F6E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5CB39-78BB-1A49-993D-0212F8D9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76409-CE41-F647-A10B-AD563D51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52CF5-F652-6544-B236-E31B5E1C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7539E-6017-A641-90CC-D752849E3C8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095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A9632-69CB-2740-8FA4-B02FF3F60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45301-019C-4D44-A286-98F93F578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9BDCA-CD56-1042-B265-DE7EED7E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672DE-E002-B245-A593-F099B0F2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7EFF4-2F2A-6748-8A1A-F3D7CBAA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D93CAD-D797-EE4C-8B95-D53C00DF371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9404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7950-EEAE-2A4F-B6B3-35BA22D5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1889D-0AFE-7C4C-B1FA-64A514D5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752E0-BD5E-144D-B4E7-46EE982F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2F054-1D12-A84C-A32F-DA31B642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49A71-DAF4-EE4E-903E-B4ECC9B2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0AAAD7-9004-9B45-949A-E52D227CD4D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9577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ED46-B3DB-B348-86DC-A70CF09C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8C481-1BEE-F14B-A537-1A67F6B7B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B1A56-3B2D-5E4B-812B-0295D32B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1CD0D-BE72-9840-842B-C2E2CAC2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4736B-C42E-2649-B170-013DA10C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509BC-A537-AA4D-BDBB-E87CA5AD693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7502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7B56-BC39-C042-8983-CC55CCBC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5945-8E5B-CC4A-B889-E1965A940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24D33-88C6-8F49-80A7-16DC1372F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621EA-25E3-204F-AF95-5CE2B5AE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9BB77-7389-564D-8E9D-DC56316E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84951-D147-5D42-9D00-DCAB95C2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C6ABB-695E-0B43-B587-57613786B46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1768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ED40-BBD4-6641-A6A5-69E5B756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3AF76-7A5B-7B42-B6D7-9006F4191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F9A21-EEBC-F042-9BCC-D48318FD7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970FA-43E7-E041-B50F-21DAB5DF6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B0D3B-ADF9-5B48-9397-64B4EAB84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4B909-5311-8C4F-9AA1-FCA339EA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843F0-0FE3-0A4F-B02F-FFDA1683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E528A-DD1A-7C43-9780-FC617D8A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5EAF1-074D-5348-AC52-7BFEAA0DECD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9988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7392-0B24-1B40-9131-03BCC530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D2D51-5B1F-7A44-B761-399EA20C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47E3F-B64A-EF4D-B017-6A8A5B7E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14770-C90B-9A4C-A148-FCD605C3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95596-DBB4-1445-B810-2D29CF185DD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0364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AFB19-EEF0-4346-A83F-71B76FD4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6EEF7-7ADE-714C-BD53-51807112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079C9-5A81-0B42-8B8F-00356C37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3E4F9-DD18-3740-AB44-F173AB67E6A6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5020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220C-B351-8C4F-9136-B41B8AC9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3EE82-049F-854D-94C7-36F9D72D1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10931-4CBD-EC4E-A84C-E10859ED0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77B40-994E-014F-B3D8-6D3926FC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2EE00-6214-624E-ABAC-63F877A2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EC94B-3228-454F-BFDA-28DE084C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49BBAC-CF7F-EA4F-9043-498718AC3AC1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5164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7EE2-4FD9-6A44-82A3-DD60D21E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6C4D4-48A9-D44F-9EFE-381A96DAA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52A27-E426-9B46-B3F3-A7EDE0545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D08EB-B560-D44A-86F0-3F7B4769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7E500-17F0-154A-9EC2-1D096DCA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6D726-B89F-A54D-AFBE-74CE2995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EF895-FC27-0943-8CE8-6DA3BD87C4C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1460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11AE8B9-27C7-A448-9017-E4712EDA3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504DA28-BDC4-BF42-8E48-2E0262A46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96C3527-1A0F-1F48-80A7-CB76B81BB2A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6B67753-394B-F349-B426-2E02615F7E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0C3B0AF-5A0E-6444-9460-66469CFB402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A635371-E707-404D-81B6-BCFFB71F4F44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>
            <a:extLst>
              <a:ext uri="{FF2B5EF4-FFF2-40B4-BE49-F238E27FC236}">
                <a16:creationId xmlns:a16="http://schemas.microsoft.com/office/drawing/2014/main" id="{BC880F46-D12B-E943-AC63-D119E9F421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825" y="5516563"/>
            <a:ext cx="5040313" cy="544512"/>
          </a:xfrm>
          <a:noFill/>
          <a:ln/>
        </p:spPr>
        <p:txBody>
          <a:bodyPr anchor="ctr"/>
          <a:lstStyle/>
          <a:p>
            <a:pPr algn="l"/>
            <a:r>
              <a:rPr lang="es-UY" altLang="en-US" sz="1600" b="1" dirty="0">
                <a:solidFill>
                  <a:schemeClr val="tx1"/>
                </a:solidFill>
              </a:rPr>
              <a:t>Meena Anantha Padmanabhan</a:t>
            </a:r>
            <a:endParaRPr lang="es-ES" altLang="en-US" sz="1600" b="1" dirty="0">
              <a:solidFill>
                <a:schemeClr val="tx1"/>
              </a:solidFill>
            </a:endParaRPr>
          </a:p>
        </p:txBody>
      </p:sp>
      <p:sp>
        <p:nvSpPr>
          <p:cNvPr id="2165" name="Rectangle 117">
            <a:extLst>
              <a:ext uri="{FF2B5EF4-FFF2-40B4-BE49-F238E27FC236}">
                <a16:creationId xmlns:a16="http://schemas.microsoft.com/office/drawing/2014/main" id="{A2E6A24C-7A69-284F-979F-79C4B6719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530454"/>
            <a:ext cx="3096344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s-UY" altLang="en-US" sz="2400" b="1" dirty="0">
                <a:solidFill>
                  <a:srgbClr val="FFC000"/>
                </a:solidFill>
              </a:rPr>
              <a:t>Can science help the art of movie-making?</a:t>
            </a:r>
            <a:endParaRPr lang="es-ES" altLang="en-US" sz="2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A05EA635-0108-C247-A845-1C28C777F8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2800" dirty="0">
                <a:solidFill>
                  <a:srgbClr val="FFC000"/>
                </a:solidFill>
              </a:rPr>
              <a:t>Next Steps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79BB23EC-E045-EA4A-9654-6140454F3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           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02543-60BA-3045-AB28-F67E594BC762}"/>
              </a:ext>
            </a:extLst>
          </p:cNvPr>
          <p:cNvSpPr txBox="1"/>
          <p:nvPr/>
        </p:nvSpPr>
        <p:spPr>
          <a:xfrm>
            <a:off x="539552" y="1916832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 emotions using deep learning methods to improve the sentiment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topic modeling by using the entire script and other pre-processing techniques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additional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Movie-based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Release-based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Cast-based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Micro-economic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0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A05EA635-0108-C247-A845-1C28C777F8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solidFill>
                  <a:srgbClr val="FFC000"/>
                </a:solidFill>
              </a:rPr>
              <a:t>Problem Statement</a:t>
            </a:r>
            <a:endParaRPr lang="en-US" altLang="en-US" sz="2800" dirty="0">
              <a:solidFill>
                <a:srgbClr val="FFC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67BD4-655F-2445-BFCE-346EB644D238}"/>
              </a:ext>
            </a:extLst>
          </p:cNvPr>
          <p:cNvSpPr/>
          <p:nvPr/>
        </p:nvSpPr>
        <p:spPr>
          <a:xfrm>
            <a:off x="791580" y="2060848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Problem statement</a:t>
            </a:r>
          </a:p>
          <a:p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production company wants to select scripts for production based on the expected success of a movie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1F08DE-0A04-7848-AB39-0F24C4D6DEA2}"/>
              </a:ext>
            </a:extLst>
          </p:cNvPr>
          <p:cNvSpPr/>
          <p:nvPr/>
        </p:nvSpPr>
        <p:spPr>
          <a:xfrm>
            <a:off x="810990" y="3212976"/>
            <a:ext cx="75608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u="sng" dirty="0"/>
          </a:p>
          <a:p>
            <a:r>
              <a:rPr lang="en-US" u="sng" dirty="0"/>
              <a:t>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do you define success?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are the features that can be extracted from dialogues?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6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A05EA635-0108-C247-A845-1C28C777F8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solidFill>
                  <a:srgbClr val="FFC000"/>
                </a:solidFill>
              </a:rPr>
              <a:t>Dataset</a:t>
            </a:r>
            <a:endParaRPr lang="en-US" altLang="en-US" sz="2800" dirty="0">
              <a:solidFill>
                <a:srgbClr val="FFC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67BD4-655F-2445-BFCE-346EB644D238}"/>
              </a:ext>
            </a:extLst>
          </p:cNvPr>
          <p:cNvSpPr/>
          <p:nvPr/>
        </p:nvSpPr>
        <p:spPr>
          <a:xfrm>
            <a:off x="791580" y="2060848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220,579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conversational exchanges </a:t>
            </a:r>
            <a:r>
              <a:rPr lang="en-US" dirty="0"/>
              <a:t>between 10,292 pairs of movie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9,035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characters</a:t>
            </a:r>
            <a:r>
              <a:rPr lang="en-US" dirty="0"/>
              <a:t> from 617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304,713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total utterances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Movie metadata including: release year, IMDb rating, IMDb votes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Character metadata: gender, position on movie credits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IMDb Rating ranging from 1 through 10</a:t>
            </a:r>
          </a:p>
        </p:txBody>
      </p:sp>
    </p:spTree>
    <p:extLst>
      <p:ext uri="{BB962C8B-B14F-4D97-AF65-F5344CB8AC3E}">
        <p14:creationId xmlns:p14="http://schemas.microsoft.com/office/powerpoint/2010/main" val="56506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A05EA635-0108-C247-A845-1C28C777F8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solidFill>
                  <a:srgbClr val="FFC000"/>
                </a:solidFill>
              </a:rPr>
              <a:t>Features obtained from the data</a:t>
            </a:r>
            <a:endParaRPr lang="en-US" altLang="en-US" sz="2800" dirty="0">
              <a:solidFill>
                <a:srgbClr val="FFC000"/>
              </a:solidFill>
            </a:endParaRP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79BB23EC-E045-EA4A-9654-6140454F3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                     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901463E-AC4A-514A-BCED-00699CD26F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6254700"/>
              </p:ext>
            </p:extLst>
          </p:nvPr>
        </p:nvGraphicFramePr>
        <p:xfrm>
          <a:off x="1763688" y="1844824"/>
          <a:ext cx="7056784" cy="4208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932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>
            <a:extLst>
              <a:ext uri="{FF2B5EF4-FFF2-40B4-BE49-F238E27FC236}">
                <a16:creationId xmlns:a16="http://schemas.microsoft.com/office/drawing/2014/main" id="{79BB23EC-E045-EA4A-9654-6140454F3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                     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C3BA30E-CA28-314A-8098-469192A6F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800" dirty="0">
                <a:solidFill>
                  <a:srgbClr val="FFC000"/>
                </a:solidFill>
              </a:rPr>
              <a:t>Distribution of IMDb Rating categories</a:t>
            </a:r>
            <a:endParaRPr lang="en-US" altLang="en-US" sz="2800" dirty="0">
              <a:solidFill>
                <a:srgbClr val="FFC000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7D5B9F1B-9BDF-1340-B8E6-D88EAFB5C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5736" y="1772816"/>
            <a:ext cx="5688632" cy="396044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2212783-F34F-F140-BA55-47414400013E}"/>
              </a:ext>
            </a:extLst>
          </p:cNvPr>
          <p:cNvSpPr/>
          <p:nvPr/>
        </p:nvSpPr>
        <p:spPr>
          <a:xfrm>
            <a:off x="1835696" y="5799397"/>
            <a:ext cx="7003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are 16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movies in the corpus that have a rating of lower than 4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6526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>
            <a:extLst>
              <a:ext uri="{FF2B5EF4-FFF2-40B4-BE49-F238E27FC236}">
                <a16:creationId xmlns:a16="http://schemas.microsoft.com/office/drawing/2014/main" id="{79BB23EC-E045-EA4A-9654-6140454F3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                     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C3BA30E-CA28-314A-8098-469192A6F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21" y="336056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800" dirty="0">
                <a:solidFill>
                  <a:srgbClr val="FFC000"/>
                </a:solidFill>
              </a:rPr>
              <a:t>Exploratory Data Analysis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3C931801-358D-AD48-9F1B-024CA5BA9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3688" y="1901967"/>
            <a:ext cx="3600400" cy="325522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F1AE234-C73C-2546-A0CF-9E1864070CFC}"/>
              </a:ext>
            </a:extLst>
          </p:cNvPr>
          <p:cNvSpPr/>
          <p:nvPr/>
        </p:nvSpPr>
        <p:spPr>
          <a:xfrm>
            <a:off x="1835696" y="5659065"/>
            <a:ext cx="70035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Cast size is positively correlated with IMDb rating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Movies with more positive lines tend to have higher ratings</a:t>
            </a:r>
          </a:p>
          <a:p>
            <a:endParaRPr lang="en-US" sz="1400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9B03FDCB-8A19-2742-9F7D-B2AC7A993F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8104" y="1901967"/>
            <a:ext cx="3479004" cy="325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2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>
            <a:extLst>
              <a:ext uri="{FF2B5EF4-FFF2-40B4-BE49-F238E27FC236}">
                <a16:creationId xmlns:a16="http://schemas.microsoft.com/office/drawing/2014/main" id="{79BB23EC-E045-EA4A-9654-6140454F3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                     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C3BA30E-CA28-314A-8098-469192A6F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800" dirty="0">
                <a:solidFill>
                  <a:srgbClr val="FFC000"/>
                </a:solidFill>
              </a:rPr>
              <a:t>Distribution of topics in a movie did not impact the predictive power of the model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6956D51-30AE-8648-80EC-B8031C98E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5696" y="2276872"/>
            <a:ext cx="2088232" cy="37478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938FD-D143-0944-852D-298E7F263D5F}"/>
              </a:ext>
            </a:extLst>
          </p:cNvPr>
          <p:cNvSpPr txBox="1"/>
          <p:nvPr/>
        </p:nvSpPr>
        <p:spPr>
          <a:xfrm>
            <a:off x="4016354" y="2348880"/>
            <a:ext cx="4670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Six topics were used to describe the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topics indicate overlapping themes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E9AD653-5F92-EC4C-A95E-07237F116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165569"/>
              </p:ext>
            </p:extLst>
          </p:nvPr>
        </p:nvGraphicFramePr>
        <p:xfrm>
          <a:off x="4045737" y="3212976"/>
          <a:ext cx="4648522" cy="2451735"/>
        </p:xfrm>
        <a:graphic>
          <a:graphicData uri="http://schemas.openxmlformats.org/drawingml/2006/table">
            <a:tbl>
              <a:tblPr/>
              <a:tblGrid>
                <a:gridCol w="310270">
                  <a:extLst>
                    <a:ext uri="{9D8B030D-6E8A-4147-A177-3AD203B41FA5}">
                      <a16:colId xmlns:a16="http://schemas.microsoft.com/office/drawing/2014/main" val="3850611516"/>
                    </a:ext>
                  </a:extLst>
                </a:gridCol>
                <a:gridCol w="723042">
                  <a:extLst>
                    <a:ext uri="{9D8B030D-6E8A-4147-A177-3AD203B41FA5}">
                      <a16:colId xmlns:a16="http://schemas.microsoft.com/office/drawing/2014/main" val="4083827537"/>
                    </a:ext>
                  </a:extLst>
                </a:gridCol>
                <a:gridCol w="723042">
                  <a:extLst>
                    <a:ext uri="{9D8B030D-6E8A-4147-A177-3AD203B41FA5}">
                      <a16:colId xmlns:a16="http://schemas.microsoft.com/office/drawing/2014/main" val="1649935077"/>
                    </a:ext>
                  </a:extLst>
                </a:gridCol>
                <a:gridCol w="723042">
                  <a:extLst>
                    <a:ext uri="{9D8B030D-6E8A-4147-A177-3AD203B41FA5}">
                      <a16:colId xmlns:a16="http://schemas.microsoft.com/office/drawing/2014/main" val="2766527153"/>
                    </a:ext>
                  </a:extLst>
                </a:gridCol>
                <a:gridCol w="723042">
                  <a:extLst>
                    <a:ext uri="{9D8B030D-6E8A-4147-A177-3AD203B41FA5}">
                      <a16:colId xmlns:a16="http://schemas.microsoft.com/office/drawing/2014/main" val="4119376101"/>
                    </a:ext>
                  </a:extLst>
                </a:gridCol>
                <a:gridCol w="723042">
                  <a:extLst>
                    <a:ext uri="{9D8B030D-6E8A-4147-A177-3AD203B41FA5}">
                      <a16:colId xmlns:a16="http://schemas.microsoft.com/office/drawing/2014/main" val="2687047052"/>
                    </a:ext>
                  </a:extLst>
                </a:gridCol>
                <a:gridCol w="723042">
                  <a:extLst>
                    <a:ext uri="{9D8B030D-6E8A-4147-A177-3AD203B41FA5}">
                      <a16:colId xmlns:a16="http://schemas.microsoft.com/office/drawing/2014/main" val="2414329646"/>
                    </a:ext>
                  </a:extLst>
                </a:gridCol>
              </a:tblGrid>
              <a:tr h="22146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617073"/>
                  </a:ext>
                </a:extLst>
              </a:tr>
              <a:tr h="204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647180"/>
                  </a:ext>
                </a:extLst>
              </a:tr>
              <a:tr h="22146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902524"/>
                  </a:ext>
                </a:extLst>
              </a:tr>
              <a:tr h="22146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girl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girl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842241"/>
                  </a:ext>
                </a:extLst>
              </a:tr>
              <a:tr h="22146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905000"/>
                  </a:ext>
                </a:extLst>
              </a:tr>
              <a:tr h="22146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76202"/>
                  </a:ext>
                </a:extLst>
              </a:tr>
              <a:tr h="22146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please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767072"/>
                  </a:ext>
                </a:extLst>
              </a:tr>
              <a:tr h="22146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292241"/>
                  </a:ext>
                </a:extLst>
              </a:tr>
              <a:tr h="22146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46608"/>
                  </a:ext>
                </a:extLst>
              </a:tr>
              <a:tr h="22146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dollars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555570"/>
                  </a:ext>
                </a:extLst>
              </a:tr>
              <a:tr h="22146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443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6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>
            <a:extLst>
              <a:ext uri="{FF2B5EF4-FFF2-40B4-BE49-F238E27FC236}">
                <a16:creationId xmlns:a16="http://schemas.microsoft.com/office/drawing/2014/main" id="{79BB23EC-E045-EA4A-9654-6140454F3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                     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C3BA30E-CA28-314A-8098-469192A6F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800" dirty="0">
                <a:solidFill>
                  <a:srgbClr val="FFC000"/>
                </a:solidFill>
              </a:rPr>
              <a:t>Correlation matrix</a:t>
            </a:r>
            <a:endParaRPr lang="en-US" altLang="en-US" sz="2800" dirty="0">
              <a:solidFill>
                <a:srgbClr val="FFC000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522B7E4-6D6A-FF47-AC4D-14FAAEA7D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3728" y="1844824"/>
            <a:ext cx="5616624" cy="39604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740F6F-3F4E-F842-9A94-96ADC93C5F12}"/>
              </a:ext>
            </a:extLst>
          </p:cNvPr>
          <p:cNvSpPr/>
          <p:nvPr/>
        </p:nvSpPr>
        <p:spPr>
          <a:xfrm>
            <a:off x="2915816" y="1772816"/>
            <a:ext cx="237626" cy="3384376"/>
          </a:xfrm>
          <a:prstGeom prst="rect">
            <a:avLst/>
          </a:prstGeom>
          <a:noFill/>
          <a:ln>
            <a:solidFill>
              <a:schemeClr val="tx2">
                <a:alpha val="99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B04F396C-45FB-614E-B855-06D56E293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3369" y="1807770"/>
            <a:ext cx="3496692" cy="2917373"/>
          </a:xfrm>
          <a:prstGeom prst="rect">
            <a:avLst/>
          </a:prstGeom>
        </p:spPr>
      </p:pic>
      <p:sp>
        <p:nvSpPr>
          <p:cNvPr id="148482" name="Rectangle 2">
            <a:extLst>
              <a:ext uri="{FF2B5EF4-FFF2-40B4-BE49-F238E27FC236}">
                <a16:creationId xmlns:a16="http://schemas.microsoft.com/office/drawing/2014/main" id="{A05EA635-0108-C247-A845-1C28C777F8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solidFill>
                  <a:srgbClr val="FFC000"/>
                </a:solidFill>
              </a:rPr>
              <a:t>Rating Prediction Results</a:t>
            </a:r>
            <a:endParaRPr lang="en-US" altLang="en-US" sz="2800" dirty="0">
              <a:solidFill>
                <a:srgbClr val="FFC000"/>
              </a:solidFill>
            </a:endParaRP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79BB23EC-E045-EA4A-9654-6140454F3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4996" y="1704392"/>
            <a:ext cx="8229600" cy="442535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             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368F1-D1A2-0242-9A34-056BC8465318}"/>
              </a:ext>
            </a:extLst>
          </p:cNvPr>
          <p:cNvSpPr txBox="1"/>
          <p:nvPr/>
        </p:nvSpPr>
        <p:spPr>
          <a:xfrm>
            <a:off x="446856" y="2305951"/>
            <a:ext cx="151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Bad- Rating (0-4]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94C7E-F2D5-A943-8219-7B918748BED5}"/>
              </a:ext>
            </a:extLst>
          </p:cNvPr>
          <p:cNvSpPr txBox="1"/>
          <p:nvPr/>
        </p:nvSpPr>
        <p:spPr>
          <a:xfrm>
            <a:off x="446856" y="2973011"/>
            <a:ext cx="1371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Ok – Rating (4-8)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D2F7A5-839C-8E4D-A782-09CF85607FB1}"/>
              </a:ext>
            </a:extLst>
          </p:cNvPr>
          <p:cNvSpPr txBox="1"/>
          <p:nvPr/>
        </p:nvSpPr>
        <p:spPr>
          <a:xfrm>
            <a:off x="-42386" y="3640071"/>
            <a:ext cx="1871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Very Good- Rating [8-10]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7B90AA9-A024-194B-A153-55DB63DB11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0118" y="1844824"/>
            <a:ext cx="3619505" cy="2880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E406AA-B2E8-0947-A490-E1F14151EA46}"/>
              </a:ext>
            </a:extLst>
          </p:cNvPr>
          <p:cNvSpPr txBox="1"/>
          <p:nvPr/>
        </p:nvSpPr>
        <p:spPr>
          <a:xfrm>
            <a:off x="1763688" y="5098227"/>
            <a:ext cx="727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Mis-classification: A penalty of 1 for “rating down” and 2 for “rating up”</a:t>
            </a:r>
          </a:p>
        </p:txBody>
      </p:sp>
      <p:sp>
        <p:nvSpPr>
          <p:cNvPr id="17" name="L-Shape 16">
            <a:extLst>
              <a:ext uri="{FF2B5EF4-FFF2-40B4-BE49-F238E27FC236}">
                <a16:creationId xmlns:a16="http://schemas.microsoft.com/office/drawing/2014/main" id="{C37DC00A-E6B6-2746-9EEE-409F2F9E9190}"/>
              </a:ext>
            </a:extLst>
          </p:cNvPr>
          <p:cNvSpPr/>
          <p:nvPr/>
        </p:nvSpPr>
        <p:spPr>
          <a:xfrm>
            <a:off x="5796136" y="2780928"/>
            <a:ext cx="1800200" cy="1726045"/>
          </a:xfrm>
          <a:prstGeom prst="corne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82D09FF3-F38E-414D-BD5D-FBCF6B496FB8}"/>
              </a:ext>
            </a:extLst>
          </p:cNvPr>
          <p:cNvSpPr/>
          <p:nvPr/>
        </p:nvSpPr>
        <p:spPr>
          <a:xfrm rot="10800000">
            <a:off x="6660232" y="1916832"/>
            <a:ext cx="1800200" cy="1726045"/>
          </a:xfrm>
          <a:prstGeom prst="corne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88C375-8E50-0244-AC9B-AFC022A4708C}"/>
              </a:ext>
            </a:extLst>
          </p:cNvPr>
          <p:cNvSpPr txBox="1"/>
          <p:nvPr/>
        </p:nvSpPr>
        <p:spPr>
          <a:xfrm>
            <a:off x="6731972" y="1748949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89214935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12019</TotalTime>
  <Words>588</Words>
  <Application>Microsoft Macintosh PowerPoint</Application>
  <PresentationFormat>On-screen Show (4:3)</PresentationFormat>
  <Paragraphs>151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Diseño predeterminado</vt:lpstr>
      <vt:lpstr>Meena Anantha Padmanabhan</vt:lpstr>
      <vt:lpstr>Problem Statement</vt:lpstr>
      <vt:lpstr>Dataset</vt:lpstr>
      <vt:lpstr>Features obtained from the data</vt:lpstr>
      <vt:lpstr>PowerPoint Presentation</vt:lpstr>
      <vt:lpstr>PowerPoint Presentation</vt:lpstr>
      <vt:lpstr>PowerPoint Presentation</vt:lpstr>
      <vt:lpstr>PowerPoint Presentation</vt:lpstr>
      <vt:lpstr>Rating Prediction Results</vt:lpstr>
      <vt:lpstr>Next Steps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Meena Anantha Padmanabhan</cp:lastModifiedBy>
  <cp:revision>832</cp:revision>
  <dcterms:created xsi:type="dcterms:W3CDTF">2010-05-23T14:28:12Z</dcterms:created>
  <dcterms:modified xsi:type="dcterms:W3CDTF">2018-11-19T20:39:51Z</dcterms:modified>
</cp:coreProperties>
</file>