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6" r:id="rId3"/>
    <p:sldId id="294" r:id="rId4"/>
    <p:sldId id="297" r:id="rId5"/>
    <p:sldId id="295" r:id="rId6"/>
    <p:sldId id="298" r:id="rId7"/>
    <p:sldId id="299" r:id="rId8"/>
    <p:sldId id="304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33"/>
    <p:restoredTop sz="87379"/>
  </p:normalViewPr>
  <p:slideViewPr>
    <p:cSldViewPr snapToGrid="0" snapToObjects="1">
      <p:cViewPr varScale="1">
        <p:scale>
          <a:sx n="125" d="100"/>
          <a:sy n="125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C2FF-8CC2-CF4B-A9B0-A8FCB6468504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E37A1-2F79-6142-8654-D4EBB79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F7378-92A9-F446-8B71-8AEC47A21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F7378-92A9-F446-8B71-8AEC47A21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Wider variation of gas vehicles in price, The medians are different for gas and hybrid. Hybrid is skewed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E37A1-2F79-6142-8654-D4EBB79B6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correlated safety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E37A1-2F79-6142-8654-D4EBB79B6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C51D-CC88-3147-8D46-D22853E5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91038-1DFE-3F44-976B-8E28D1149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C22D-F21B-9642-B7EB-2DB5120F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F045-FEAF-1440-A15F-733657DA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89313-2E7B-F741-88CA-1430E58B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EA52-A661-EF49-AE93-89C0602F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EF0E1-6800-5D46-803E-D5339846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E498-C40F-8B42-8C7D-72E3BF07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5FAF-71D8-7340-B558-853D1B44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4FB0-504F-6D42-8CAF-4F9A7200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0B73C-C962-A940-A929-A4BDD03CB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41053-BBED-5B45-BA45-2C34C26FF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5A00-1BBE-2649-AF40-58BDDDD7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0799-4B40-E44F-9DBC-BA07A8AE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5A88C-B3D8-D24C-9164-FCE362F9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694B-2354-3147-9860-5793CD3F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88D5-01D9-8540-B1BA-07DE99AB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9863-B1D2-4848-9FCE-EE4801F0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5472-4016-2442-B24D-F2756B47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3F88-5786-184A-9FF5-7FF044DE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02C7-72BF-304E-BB35-C0BB79D4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8D58E-414F-F64E-A2F5-9DDDE4BE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5F4B5-DF93-8B46-851B-950D8A59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23B6-632F-D241-A9AD-BEE5D152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DA6E-B149-964E-94C8-F731DC21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EA55-4DA9-5141-8ABB-E81A86B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FBBA-42CF-1F49-B30D-45AE3F0B6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13489-6DA1-1E46-BD6B-A1FDDD47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527F-4715-A542-867E-063117EC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A284-968A-4A46-879A-5A8B11BA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53221-E669-1246-BA3F-E072F0A3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1CAB-250E-BF4B-8D70-EB23A04E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F3F72-EB11-BA42-B4A3-B5C35DABC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337EC-10F6-AF43-851B-8EC1FEFEF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A41EB-A159-4743-A587-38BE6D1BD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26CC2-D531-EC4F-8B80-A88B48A21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0E341-BC91-B84D-8C9E-8EF99DE4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B475-F19F-5343-892D-37F0306E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02B4B-379F-5E42-9E58-B454EC3F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D4FF-C382-A347-A06B-59BC993D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3DC95-FECD-EB47-B13F-349FF62E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3601C-9456-3E42-ADB4-7D8AD0B0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9CDFA-17C5-2746-B55A-E37E3CE5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25718-CCEA-DD43-890D-F23BA28F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3B02A-5098-2148-AAFE-48107D9A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02299-68B5-1144-8C62-5FD37F59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B27D-1D2C-DB4D-AFD2-2726CA3C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F93D-93A9-BA4A-9B02-1ACA4E11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37DCA-C120-0548-8A5E-032C24B90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E1567-F35D-514E-9213-6E67B300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06CB-0C7B-CA4A-A1F4-F506941D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4C54B-30E6-4448-BEAD-E194057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DB45-0D3A-2445-807A-064338CE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E375F-64F0-654A-9D84-CE7048C20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5909B-5823-F04C-8CF0-ACBC9BA9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7544D-B26D-214C-9B40-8BD66FF0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10E2-DD42-1F42-985A-E1CDBA5E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A7DE7-C1D6-6344-A2FD-F9CB7A49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37CE3-2D1B-B047-A6E5-90B0EE49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E1F01-B4D6-E643-916A-9F7B1FCC6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2988-7DEC-1549-8181-84E7C45E8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B526-D056-914E-892C-3D09187013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DFC7-6AB2-934C-8B43-AB54FA21B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25DF-1764-FD43-BE8C-96A235009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7A37-5B18-E04F-91CD-0B6A96A0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dmunds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carsalesbas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FC52-DF4D-434F-853D-67D6C6387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Luther: Predicting new car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3718A-B45D-844F-8EB7-BCCA786FC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Meena Padmanabhan</a:t>
            </a:r>
          </a:p>
        </p:txBody>
      </p:sp>
      <p:pic>
        <p:nvPicPr>
          <p:cNvPr id="4" name="Picture 3" descr="metis.png">
            <a:extLst>
              <a:ext uri="{FF2B5EF4-FFF2-40B4-BE49-F238E27FC236}">
                <a16:creationId xmlns:a16="http://schemas.microsoft.com/office/drawing/2014/main" id="{6B316DEE-0552-5A4F-8494-72328154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6"/>
          <a:stretch/>
        </p:blipFill>
        <p:spPr>
          <a:xfrm>
            <a:off x="240990" y="5798031"/>
            <a:ext cx="851412" cy="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73844" y="445932"/>
            <a:ext cx="12016678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262626"/>
                </a:solidFill>
                <a:latin typeface="Century Gothic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70717-6BA3-2C4D-815B-B0BB7B0EDABC}"/>
              </a:ext>
            </a:extLst>
          </p:cNvPr>
          <p:cNvSpPr txBox="1"/>
          <p:nvPr/>
        </p:nvSpPr>
        <p:spPr>
          <a:xfrm>
            <a:off x="602967" y="2062960"/>
            <a:ext cx="10164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statement: Client wants to price a new car in the market based on car specs and features</a:t>
            </a:r>
          </a:p>
          <a:p>
            <a:endParaRPr lang="en-US" sz="2400" b="1" dirty="0"/>
          </a:p>
          <a:p>
            <a:r>
              <a:rPr lang="en-US" sz="2400" b="1" dirty="0"/>
              <a:t>Question:</a:t>
            </a:r>
          </a:p>
          <a:p>
            <a:r>
              <a:rPr lang="en-US" sz="2400" b="1" dirty="0"/>
              <a:t>What are the factors affecting price of a new car?</a:t>
            </a:r>
          </a:p>
          <a:p>
            <a:endParaRPr lang="en-US" sz="2400" b="1" dirty="0"/>
          </a:p>
        </p:txBody>
      </p:sp>
      <p:pic>
        <p:nvPicPr>
          <p:cNvPr id="7" name="Picture 6" descr="metis.png">
            <a:extLst>
              <a:ext uri="{FF2B5EF4-FFF2-40B4-BE49-F238E27FC236}">
                <a16:creationId xmlns:a16="http://schemas.microsoft.com/office/drawing/2014/main" id="{780CB171-C876-B849-B8DB-1CB1007F5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6"/>
          <a:stretch/>
        </p:blipFill>
        <p:spPr>
          <a:xfrm>
            <a:off x="240990" y="5798031"/>
            <a:ext cx="851412" cy="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1"/>
    </mc:Choice>
    <mc:Fallback xmlns="">
      <p:transition xmlns:p14="http://schemas.microsoft.com/office/powerpoint/2010/main" spd="slow" advTm="79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73844" y="445932"/>
            <a:ext cx="12016678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262626"/>
                </a:solidFill>
                <a:latin typeface="Century Gothic"/>
              </a:rPr>
              <a:t>Methodology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2E5E79B4-C404-E844-88FA-DAA3BCA0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421" y="2880931"/>
            <a:ext cx="2087562" cy="83101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64E3AF8-05BE-B842-973A-5784C3EA3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558" y="1886317"/>
            <a:ext cx="1435100" cy="4206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</a:rPr>
              <a:t>Safety features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1F16B61-0272-5A48-9B41-D7936A7A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083" y="2467342"/>
            <a:ext cx="1435100" cy="4206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</a:rPr>
              <a:t>Engine features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3D571EB-FF3B-CC45-879E-8CDA3177D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321" y="3076942"/>
            <a:ext cx="1435100" cy="4206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</a:rPr>
              <a:t>Sales of the Make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402FE76-C23E-9648-9158-1B16D5AF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558" y="4315192"/>
            <a:ext cx="1435100" cy="4206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</a:rPr>
              <a:t>Drive </a:t>
            </a:r>
          </a:p>
          <a:p>
            <a:pPr algn="ctr">
              <a:defRPr/>
            </a:pPr>
            <a:r>
              <a:rPr lang="en-US" sz="1400" b="1" dirty="0">
                <a:latin typeface="Arial" charset="0"/>
              </a:rPr>
              <a:t>Transmission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57B6926-1462-664B-AD17-FA341B640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1521" y="3711942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0967E23D-8176-F748-9C28-132A4015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121" y="1916480"/>
            <a:ext cx="1665287" cy="2662237"/>
          </a:xfrm>
          <a:prstGeom prst="ellipse">
            <a:avLst/>
          </a:prstGeom>
          <a:solidFill>
            <a:srgbClr val="800000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Price  Prediction Model</a:t>
            </a:r>
          </a:p>
        </p:txBody>
      </p: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A3EDF3AB-B313-DD47-8660-C17E94B1B07E}"/>
              </a:ext>
            </a:extLst>
          </p:cNvPr>
          <p:cNvCxnSpPr>
            <a:cxnSpLocks noChangeShapeType="1"/>
            <a:stCxn id="8" idx="3"/>
            <a:endCxn id="13" idx="2"/>
          </p:cNvCxnSpPr>
          <p:nvPr/>
        </p:nvCxnSpPr>
        <p:spPr bwMode="auto">
          <a:xfrm>
            <a:off x="3480658" y="2097455"/>
            <a:ext cx="512763" cy="1150937"/>
          </a:xfrm>
          <a:prstGeom prst="bentConnector3">
            <a:avLst>
              <a:gd name="adj1" fmla="val 510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>
            <a:extLst>
              <a:ext uri="{FF2B5EF4-FFF2-40B4-BE49-F238E27FC236}">
                <a16:creationId xmlns:a16="http://schemas.microsoft.com/office/drawing/2014/main" id="{F560272A-638C-4E45-80A2-E757747609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0183" y="2678480"/>
            <a:ext cx="503238" cy="569912"/>
          </a:xfrm>
          <a:prstGeom prst="bentConnector3">
            <a:avLst>
              <a:gd name="adj1" fmla="val 51102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AB59F705-389A-4E49-B069-C6A95A158094}"/>
              </a:ext>
            </a:extLst>
          </p:cNvPr>
          <p:cNvCxnSpPr>
            <a:cxnSpLocks noChangeShapeType="1"/>
            <a:stCxn id="10" idx="3"/>
            <a:endCxn id="13" idx="2"/>
          </p:cNvCxnSpPr>
          <p:nvPr/>
        </p:nvCxnSpPr>
        <p:spPr bwMode="auto">
          <a:xfrm flipV="1">
            <a:off x="3485421" y="3248392"/>
            <a:ext cx="508000" cy="39688"/>
          </a:xfrm>
          <a:prstGeom prst="bentConnector3">
            <a:avLst>
              <a:gd name="adj1" fmla="val 5125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75BA5A9D-882F-A645-8F62-21792E33D866}"/>
              </a:ext>
            </a:extLst>
          </p:cNvPr>
          <p:cNvCxnSpPr>
            <a:cxnSpLocks noChangeShapeType="1"/>
            <a:stCxn id="11" idx="3"/>
            <a:endCxn id="13" idx="2"/>
          </p:cNvCxnSpPr>
          <p:nvPr/>
        </p:nvCxnSpPr>
        <p:spPr bwMode="auto">
          <a:xfrm flipV="1">
            <a:off x="3480658" y="3248392"/>
            <a:ext cx="512763" cy="1277938"/>
          </a:xfrm>
          <a:prstGeom prst="bentConnector3">
            <a:avLst>
              <a:gd name="adj1" fmla="val 510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18">
            <a:extLst>
              <a:ext uri="{FF2B5EF4-FFF2-40B4-BE49-F238E27FC236}">
                <a16:creationId xmlns:a16="http://schemas.microsoft.com/office/drawing/2014/main" id="{C1BB0E90-212D-3043-9B04-40BABD0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059" y="2433676"/>
            <a:ext cx="393700" cy="1719262"/>
          </a:xfrm>
          <a:prstGeom prst="rightArrow">
            <a:avLst>
              <a:gd name="adj1" fmla="val 72111"/>
              <a:gd name="adj2" fmla="val 6895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EC317311-5A0F-EB46-82CC-1447110BE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996" y="3133397"/>
            <a:ext cx="1960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Key Predictors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id="{99E0C78A-D75A-9344-B460-5E86003A6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095" y="2963436"/>
            <a:ext cx="19605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Opportunities for Follow-up Analysis</a:t>
            </a: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D64F65B3-3F0E-1449-9F88-05CC485C8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433" y="2427653"/>
            <a:ext cx="393700" cy="1719263"/>
          </a:xfrm>
          <a:prstGeom prst="rightArrow">
            <a:avLst>
              <a:gd name="adj1" fmla="val 72111"/>
              <a:gd name="adj2" fmla="val 68954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81CD9-F6DE-134A-85E9-94D5F68E2EE8}"/>
              </a:ext>
            </a:extLst>
          </p:cNvPr>
          <p:cNvSpPr txBox="1"/>
          <p:nvPr/>
        </p:nvSpPr>
        <p:spPr>
          <a:xfrm>
            <a:off x="2390894" y="1396569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pic>
        <p:nvPicPr>
          <p:cNvPr id="35" name="Picture 34" descr="metis.png">
            <a:extLst>
              <a:ext uri="{FF2B5EF4-FFF2-40B4-BE49-F238E27FC236}">
                <a16:creationId xmlns:a16="http://schemas.microsoft.com/office/drawing/2014/main" id="{D96F999D-AE45-4D4C-B8CB-21A54CEB1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6"/>
          <a:stretch/>
        </p:blipFill>
        <p:spPr>
          <a:xfrm>
            <a:off x="240990" y="5798031"/>
            <a:ext cx="851412" cy="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1"/>
    </mc:Choice>
    <mc:Fallback xmlns="">
      <p:transition xmlns:p14="http://schemas.microsoft.com/office/powerpoint/2010/main" spd="slow" advTm="79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2D009906-F074-6342-96A5-2E3BAC59534F}"/>
              </a:ext>
            </a:extLst>
          </p:cNvPr>
          <p:cNvSpPr txBox="1"/>
          <p:nvPr/>
        </p:nvSpPr>
        <p:spPr>
          <a:xfrm>
            <a:off x="473844" y="445932"/>
            <a:ext cx="12016678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262626"/>
                </a:solidFill>
                <a:latin typeface="Century Gothic"/>
              </a:rPr>
              <a:t>Dataset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C6F34-1210-6A4A-AC30-6631309552A2}"/>
              </a:ext>
            </a:extLst>
          </p:cNvPr>
          <p:cNvSpPr txBox="1"/>
          <p:nvPr/>
        </p:nvSpPr>
        <p:spPr>
          <a:xfrm>
            <a:off x="915444" y="1442992"/>
            <a:ext cx="1092269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413 car models across 9 makes in 2018 and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Features Scraped from </a:t>
            </a:r>
            <a:r>
              <a:rPr lang="en-US" sz="2800" u="sng" dirty="0">
                <a:hlinkClick r:id="rId3"/>
              </a:rPr>
              <a:t>Edmunds.com</a:t>
            </a:r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Car Sales for the Make from </a:t>
            </a:r>
            <a:r>
              <a:rPr lang="en-US" sz="2800" dirty="0">
                <a:hlinkClick r:id="rId4"/>
              </a:rPr>
              <a:t>carsalesbase.com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Treatment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Transformed categorical features into 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30 features – included 20 safety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Missing values were treated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U.S Sales data for the car make used as proxy for brand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Flex fuel and electric cars have not been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29D37A-5E46-DF4A-8EB4-B28A97E31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340" y="846899"/>
            <a:ext cx="2590800" cy="208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704487-FF92-E44D-A210-68272E049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341" y="2929699"/>
            <a:ext cx="2590800" cy="1604723"/>
          </a:xfrm>
          <a:prstGeom prst="rect">
            <a:avLst/>
          </a:prstGeom>
        </p:spPr>
      </p:pic>
      <p:pic>
        <p:nvPicPr>
          <p:cNvPr id="13" name="Picture 12" descr="metis.png">
            <a:extLst>
              <a:ext uri="{FF2B5EF4-FFF2-40B4-BE49-F238E27FC236}">
                <a16:creationId xmlns:a16="http://schemas.microsoft.com/office/drawing/2014/main" id="{B2B062E6-EB76-E447-8E47-158DB37AD2D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6"/>
          <a:stretch/>
        </p:blipFill>
        <p:spPr>
          <a:xfrm>
            <a:off x="240990" y="5798031"/>
            <a:ext cx="851412" cy="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1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2D009906-F074-6342-96A5-2E3BAC59534F}"/>
              </a:ext>
            </a:extLst>
          </p:cNvPr>
          <p:cNvSpPr txBox="1"/>
          <p:nvPr/>
        </p:nvSpPr>
        <p:spPr>
          <a:xfrm>
            <a:off x="473844" y="445932"/>
            <a:ext cx="12016678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262626"/>
                </a:solidFill>
                <a:latin typeface="Century Gothic"/>
              </a:rPr>
              <a:t>Log of Price chosen as Target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8F572-F9D1-9A41-A80F-FF7972B0257C}"/>
              </a:ext>
            </a:extLst>
          </p:cNvPr>
          <p:cNvSpPr txBox="1"/>
          <p:nvPr/>
        </p:nvSpPr>
        <p:spPr>
          <a:xfrm>
            <a:off x="1200353" y="5691276"/>
            <a:ext cx="970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Price variable has been log 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Outliers (beyond +/- 1.5 IQR) have been removed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3D012-2CAA-C04B-99CE-658EB433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70" y="4215403"/>
            <a:ext cx="4001679" cy="2497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6BADA9-0FC0-FE47-B047-256E583B4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70" y="1612633"/>
            <a:ext cx="4007833" cy="2530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FF574-F6A7-E547-BE10-626A0816E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46" y="1771611"/>
            <a:ext cx="5819408" cy="354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96456-AD5A-F744-961C-12C5458F7BAA}"/>
              </a:ext>
            </a:extLst>
          </p:cNvPr>
          <p:cNvSpPr txBox="1"/>
          <p:nvPr/>
        </p:nvSpPr>
        <p:spPr>
          <a:xfrm>
            <a:off x="2066795" y="1427967"/>
            <a:ext cx="313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log of price</a:t>
            </a:r>
          </a:p>
        </p:txBody>
      </p:sp>
      <p:pic>
        <p:nvPicPr>
          <p:cNvPr id="9" name="Picture 8" descr="metis.png">
            <a:extLst>
              <a:ext uri="{FF2B5EF4-FFF2-40B4-BE49-F238E27FC236}">
                <a16:creationId xmlns:a16="http://schemas.microsoft.com/office/drawing/2014/main" id="{F3F8E0E4-E9F4-D244-995A-2DE3CC2E69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6"/>
          <a:stretch/>
        </p:blipFill>
        <p:spPr>
          <a:xfrm>
            <a:off x="240990" y="5798031"/>
            <a:ext cx="851412" cy="914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82BB2-9B52-794D-B80F-BCA1040A073F}"/>
              </a:ext>
            </a:extLst>
          </p:cNvPr>
          <p:cNvSpPr txBox="1"/>
          <p:nvPr/>
        </p:nvSpPr>
        <p:spPr>
          <a:xfrm>
            <a:off x="7927604" y="1240077"/>
            <a:ext cx="2981194" cy="37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plots of log of price</a:t>
            </a:r>
          </a:p>
        </p:txBody>
      </p:sp>
    </p:spTree>
    <p:extLst>
      <p:ext uri="{BB962C8B-B14F-4D97-AF65-F5344CB8AC3E}">
        <p14:creationId xmlns:p14="http://schemas.microsoft.com/office/powerpoint/2010/main" val="248850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2D009906-F074-6342-96A5-2E3BAC59534F}"/>
              </a:ext>
            </a:extLst>
          </p:cNvPr>
          <p:cNvSpPr txBox="1"/>
          <p:nvPr/>
        </p:nvSpPr>
        <p:spPr>
          <a:xfrm>
            <a:off x="473844" y="445932"/>
            <a:ext cx="12016678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262626"/>
                </a:solidFill>
                <a:latin typeface="Century Gothic"/>
              </a:rPr>
              <a:t>EDA findings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2C8D72-AB12-204D-823E-D74920F2FF81}"/>
              </a:ext>
            </a:extLst>
          </p:cNvPr>
          <p:cNvSpPr/>
          <p:nvPr/>
        </p:nvSpPr>
        <p:spPr>
          <a:xfrm>
            <a:off x="610803" y="1143953"/>
            <a:ext cx="107682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87% of cars run on gasoline and 13% are 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Emergency braking assist , child seat anchors, daytime running headlights, tire pressure monitor exist in more than 95% of the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Brake drying, Rear integrated headrests, Passenger airbag deactivation switch exist in less than 5% of the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1B621-45C7-2048-95DC-B3C610A3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814" y="2864288"/>
            <a:ext cx="5546773" cy="3711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5ACCEC-0885-2A4A-837E-94D680828586}"/>
              </a:ext>
            </a:extLst>
          </p:cNvPr>
          <p:cNvSpPr txBox="1"/>
          <p:nvPr/>
        </p:nvSpPr>
        <p:spPr>
          <a:xfrm>
            <a:off x="1611814" y="6422613"/>
            <a:ext cx="5546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Number of safety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B941-C12C-844E-9915-E9C2A916D726}"/>
              </a:ext>
            </a:extLst>
          </p:cNvPr>
          <p:cNvSpPr txBox="1"/>
          <p:nvPr/>
        </p:nvSpPr>
        <p:spPr>
          <a:xfrm rot="16200000">
            <a:off x="-491955" y="4643451"/>
            <a:ext cx="3927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31D64-4ED7-7943-9939-39AC62C43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130" y="3060283"/>
            <a:ext cx="2348666" cy="1893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9D846-B49D-B44A-9BE2-E53577626610}"/>
              </a:ext>
            </a:extLst>
          </p:cNvPr>
          <p:cNvSpPr txBox="1"/>
          <p:nvPr/>
        </p:nvSpPr>
        <p:spPr>
          <a:xfrm>
            <a:off x="8520651" y="5049099"/>
            <a:ext cx="217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Brake drying system – for rainy days</a:t>
            </a:r>
          </a:p>
        </p:txBody>
      </p:sp>
      <p:pic>
        <p:nvPicPr>
          <p:cNvPr id="10" name="Picture 9" descr="metis.png">
            <a:extLst>
              <a:ext uri="{FF2B5EF4-FFF2-40B4-BE49-F238E27FC236}">
                <a16:creationId xmlns:a16="http://schemas.microsoft.com/office/drawing/2014/main" id="{EC27E21F-A1F2-ED42-B263-E3010D7402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6"/>
          <a:stretch/>
        </p:blipFill>
        <p:spPr>
          <a:xfrm>
            <a:off x="240990" y="5798031"/>
            <a:ext cx="851412" cy="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2D009906-F074-6342-96A5-2E3BAC59534F}"/>
              </a:ext>
            </a:extLst>
          </p:cNvPr>
          <p:cNvSpPr txBox="1"/>
          <p:nvPr/>
        </p:nvSpPr>
        <p:spPr>
          <a:xfrm>
            <a:off x="473844" y="445932"/>
            <a:ext cx="12016678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262626"/>
                </a:solidFill>
                <a:latin typeface="Century Gothic"/>
              </a:rPr>
              <a:t>Model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173A09-9B30-A344-91CF-43882F682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35877"/>
              </p:ext>
            </p:extLst>
          </p:nvPr>
        </p:nvGraphicFramePr>
        <p:xfrm>
          <a:off x="653345" y="1726452"/>
          <a:ext cx="7801723" cy="3307880"/>
        </p:xfrm>
        <a:graphic>
          <a:graphicData uri="http://schemas.openxmlformats.org/drawingml/2006/table">
            <a:tbl>
              <a:tblPr/>
              <a:tblGrid>
                <a:gridCol w="3091937">
                  <a:extLst>
                    <a:ext uri="{9D8B030D-6E8A-4147-A177-3AD203B41FA5}">
                      <a16:colId xmlns:a16="http://schemas.microsoft.com/office/drawing/2014/main" val="1222522472"/>
                    </a:ext>
                  </a:extLst>
                </a:gridCol>
                <a:gridCol w="1741118">
                  <a:extLst>
                    <a:ext uri="{9D8B030D-6E8A-4147-A177-3AD203B41FA5}">
                      <a16:colId xmlns:a16="http://schemas.microsoft.com/office/drawing/2014/main" val="588792759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42506605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1878097572"/>
                    </a:ext>
                  </a:extLst>
                </a:gridCol>
                <a:gridCol w="626301">
                  <a:extLst>
                    <a:ext uri="{9D8B030D-6E8A-4147-A177-3AD203B41FA5}">
                      <a16:colId xmlns:a16="http://schemas.microsoft.com/office/drawing/2014/main" val="3498812568"/>
                    </a:ext>
                  </a:extLst>
                </a:gridCol>
              </a:tblGrid>
              <a:tr h="28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square(Adjusted) -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16193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square(Adjusted) -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                                       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45769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Dependent 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of 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113601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669903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 Coefficients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Exp(Beta Coefficients)**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587953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730092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Presence of Auto Delay off Headlamps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800200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Presence of Post Collision Safety System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640330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597775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722154"/>
                  </a:ext>
                </a:extLst>
              </a:tr>
              <a:tr h="2832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Training Mean Absolute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153197"/>
                  </a:ext>
                </a:extLst>
              </a:tr>
              <a:tr h="18101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Average Test Mean Absolute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899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3FEAAC-C0DE-BC4C-84FD-7605CAC38B79}"/>
              </a:ext>
            </a:extLst>
          </p:cNvPr>
          <p:cNvSpPr txBox="1"/>
          <p:nvPr/>
        </p:nvSpPr>
        <p:spPr>
          <a:xfrm>
            <a:off x="1138767" y="5697091"/>
            <a:ext cx="10660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** Interpretation: Cars with Post Collision Safety System are 15.73% higher-priced than cars without it</a:t>
            </a:r>
          </a:p>
          <a:p>
            <a:endParaRPr lang="en-US" sz="2000" dirty="0"/>
          </a:p>
        </p:txBody>
      </p:sp>
      <p:pic>
        <p:nvPicPr>
          <p:cNvPr id="12" name="Picture 11" descr="metis.png">
            <a:extLst>
              <a:ext uri="{FF2B5EF4-FFF2-40B4-BE49-F238E27FC236}">
                <a16:creationId xmlns:a16="http://schemas.microsoft.com/office/drawing/2014/main" id="{FB553D0F-E5DE-BA4B-BCDF-BF674DF1A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6"/>
          <a:stretch/>
        </p:blipFill>
        <p:spPr>
          <a:xfrm>
            <a:off x="240990" y="5798031"/>
            <a:ext cx="851412" cy="9147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C3BA53-BA11-1D44-BF9C-8B0588784B17}"/>
              </a:ext>
            </a:extLst>
          </p:cNvPr>
          <p:cNvSpPr/>
          <p:nvPr/>
        </p:nvSpPr>
        <p:spPr>
          <a:xfrm>
            <a:off x="5461348" y="2755726"/>
            <a:ext cx="1665962" cy="167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2D009906-F074-6342-96A5-2E3BAC59534F}"/>
              </a:ext>
            </a:extLst>
          </p:cNvPr>
          <p:cNvSpPr txBox="1"/>
          <p:nvPr/>
        </p:nvSpPr>
        <p:spPr>
          <a:xfrm>
            <a:off x="473844" y="445932"/>
            <a:ext cx="12016678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262626"/>
                </a:solidFill>
                <a:latin typeface="Century Gothic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DCFC3-4885-8C41-870A-C764AC950582}"/>
              </a:ext>
            </a:extLst>
          </p:cNvPr>
          <p:cNvSpPr txBox="1"/>
          <p:nvPr/>
        </p:nvSpPr>
        <p:spPr>
          <a:xfrm>
            <a:off x="638826" y="1503123"/>
            <a:ext cx="9532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Scrape data for all cars in the market to increase prediction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data on resale value of cars, brand value, dimensions of the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a break-even analysis and combine with profit margin to determine the price point of the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 descr="metis.png">
            <a:extLst>
              <a:ext uri="{FF2B5EF4-FFF2-40B4-BE49-F238E27FC236}">
                <a16:creationId xmlns:a16="http://schemas.microsoft.com/office/drawing/2014/main" id="{2D11F6B4-3D1A-8F41-9686-9D42C7434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6"/>
          <a:stretch/>
        </p:blipFill>
        <p:spPr>
          <a:xfrm>
            <a:off x="240990" y="5798031"/>
            <a:ext cx="851412" cy="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2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2D009906-F074-6342-96A5-2E3BAC59534F}"/>
              </a:ext>
            </a:extLst>
          </p:cNvPr>
          <p:cNvSpPr txBox="1"/>
          <p:nvPr/>
        </p:nvSpPr>
        <p:spPr>
          <a:xfrm>
            <a:off x="4450702" y="2685279"/>
            <a:ext cx="3890865" cy="12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262626"/>
                </a:solidFill>
                <a:latin typeface="Century Gothic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634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409</Words>
  <Application>Microsoft Macintosh PowerPoint</Application>
  <PresentationFormat>Widescreen</PresentationFormat>
  <Paragraphs>103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Office Theme</vt:lpstr>
      <vt:lpstr>Project Luther: Predicting new car prices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Luther: Factors affecting new car prices</dc:title>
  <dc:creator>Meena Anantha Padmanabhan</dc:creator>
  <cp:lastModifiedBy>Meena Anantha Padmanabhan</cp:lastModifiedBy>
  <cp:revision>120</cp:revision>
  <dcterms:created xsi:type="dcterms:W3CDTF">2018-10-09T21:56:42Z</dcterms:created>
  <dcterms:modified xsi:type="dcterms:W3CDTF">2018-10-15T05:13:33Z</dcterms:modified>
</cp:coreProperties>
</file>