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56" r:id="rId3"/>
    <p:sldId id="294" r:id="rId4"/>
    <p:sldId id="293" r:id="rId5"/>
    <p:sldId id="258" r:id="rId6"/>
    <p:sldId id="270" r:id="rId7"/>
    <p:sldId id="275" r:id="rId8"/>
    <p:sldId id="276" r:id="rId9"/>
    <p:sldId id="292" r:id="rId10"/>
    <p:sldId id="271" r:id="rId11"/>
    <p:sldId id="291" r:id="rId12"/>
    <p:sldId id="272" r:id="rId13"/>
    <p:sldId id="295" r:id="rId14"/>
    <p:sldId id="274" r:id="rId15"/>
    <p:sldId id="287" r:id="rId16"/>
    <p:sldId id="296" r:id="rId17"/>
    <p:sldId id="286" r:id="rId18"/>
    <p:sldId id="298" r:id="rId19"/>
    <p:sldId id="301" r:id="rId20"/>
    <p:sldId id="299" r:id="rId21"/>
    <p:sldId id="300" r:id="rId2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67905"/>
  </p:normalViewPr>
  <p:slideViewPr>
    <p:cSldViewPr snapToGrid="0" snapToObjects="1">
      <p:cViewPr varScale="1">
        <p:scale>
          <a:sx n="53" d="100"/>
          <a:sy n="53" d="100"/>
        </p:scale>
        <p:origin x="-1872" y="-11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CC56B18-1A84-DC4A-909F-E96BE9F2050A}" type="datetimeFigureOut">
              <a:rPr lang="en-US" smtClean="0"/>
              <a:t>9/28/18</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54F7378-92A9-F446-8B71-8AEC47A21734}" type="slidenum">
              <a:rPr lang="en-US" smtClean="0"/>
              <a:t>‹#›</a:t>
            </a:fld>
            <a:endParaRPr lang="en-US"/>
          </a:p>
        </p:txBody>
      </p:sp>
    </p:spTree>
    <p:extLst>
      <p:ext uri="{BB962C8B-B14F-4D97-AF65-F5344CB8AC3E}">
        <p14:creationId xmlns:p14="http://schemas.microsoft.com/office/powerpoint/2010/main" val="119848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err="1" smtClean="0">
                <a:solidFill>
                  <a:srgbClr val="404040"/>
                </a:solidFill>
                <a:latin typeface="Century Gothic"/>
              </a:rPr>
              <a:t>WomenTechWomenYes</a:t>
            </a:r>
            <a:r>
              <a:rPr lang="en-US" sz="1600" b="0" strike="noStrike" spc="-1" dirty="0" smtClean="0">
                <a:solidFill>
                  <a:srgbClr val="404040"/>
                </a:solidFill>
                <a:latin typeface="Century Gothic"/>
              </a:rPr>
              <a:t> (WTWY) has an annual gala at the beginning of the October. We need to fill event space with individuals passionate about increasing the participation of women in technology, and concurrently build awareness and reach.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smtClean="0">
                <a:solidFill>
                  <a:srgbClr val="404040"/>
                </a:solidFill>
                <a:latin typeface="Century Gothic"/>
              </a:rPr>
              <a:t>We don’t have much time, we have 1 week to distribute tickets for the gala.</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smtClean="0">
                <a:solidFill>
                  <a:srgbClr val="404040"/>
                </a:solidFill>
                <a:latin typeface="Century Gothic"/>
              </a:rPr>
              <a:t>We have one marketing team at</a:t>
            </a:r>
            <a:r>
              <a:rPr lang="en-US" sz="1600" b="0" strike="noStrike" spc="-1" baseline="0" dirty="0" smtClean="0">
                <a:solidFill>
                  <a:srgbClr val="404040"/>
                </a:solidFill>
                <a:latin typeface="Century Gothic"/>
              </a:rPr>
              <a:t> our disposal which can only go to one station a day.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baseline="0"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baseline="0" dirty="0" smtClean="0">
                <a:solidFill>
                  <a:srgbClr val="404040"/>
                </a:solidFill>
                <a:latin typeface="Century Gothic"/>
              </a:rPr>
              <a:t>Our aim is to </a:t>
            </a:r>
            <a:r>
              <a:rPr lang="en-US" sz="1600" b="0" strike="noStrike" spc="-1" baseline="0" dirty="0" err="1" smtClean="0">
                <a:solidFill>
                  <a:srgbClr val="404040"/>
                </a:solidFill>
                <a:latin typeface="Century Gothic"/>
              </a:rPr>
              <a:t>maximise</a:t>
            </a:r>
            <a:r>
              <a:rPr lang="en-US" sz="1600" b="0" strike="noStrike" spc="-1" baseline="0" dirty="0" smtClean="0">
                <a:solidFill>
                  <a:srgbClr val="404040"/>
                </a:solidFill>
                <a:latin typeface="Century Gothic"/>
              </a:rPr>
              <a:t> ticket distribution to individuals passionate about women in tech,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baseline="0"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baseline="0" dirty="0" smtClean="0">
                <a:solidFill>
                  <a:srgbClr val="404040"/>
                </a:solidFill>
                <a:latin typeface="Century Gothic"/>
              </a:rPr>
              <a:t>To do this we must identify the </a:t>
            </a:r>
            <a:r>
              <a:rPr lang="en-US" sz="1600" b="0" strike="noStrike" spc="-1" baseline="0" dirty="0" err="1" smtClean="0">
                <a:solidFill>
                  <a:srgbClr val="404040"/>
                </a:solidFill>
                <a:latin typeface="Century Gothic"/>
              </a:rPr>
              <a:t>omptimal</a:t>
            </a:r>
            <a:r>
              <a:rPr lang="en-US" sz="1600" b="0" strike="noStrike" spc="-1" baseline="0" dirty="0" smtClean="0">
                <a:solidFill>
                  <a:srgbClr val="404040"/>
                </a:solidFill>
                <a:latin typeface="Century Gothic"/>
              </a:rPr>
              <a:t> </a:t>
            </a:r>
            <a:r>
              <a:rPr lang="en-US" sz="1600" b="0" strike="noStrike" spc="-1" baseline="0" dirty="0" err="1" smtClean="0">
                <a:solidFill>
                  <a:srgbClr val="404040"/>
                </a:solidFill>
                <a:latin typeface="Century Gothic"/>
              </a:rPr>
              <a:t>combinatoin</a:t>
            </a:r>
            <a:r>
              <a:rPr lang="en-US" sz="1600" b="0" strike="noStrike" spc="-1" baseline="0" dirty="0" smtClean="0">
                <a:solidFill>
                  <a:srgbClr val="404040"/>
                </a:solidFill>
                <a:latin typeface="Century Gothic"/>
              </a:rPr>
              <a:t> of stations to positon the marketing team throughout the week.</a:t>
            </a:r>
            <a:endParaRPr lang="en-US" dirty="0" smtClean="0"/>
          </a:p>
          <a:p>
            <a:endParaRPr lang="en-US" dirty="0" smtClean="0"/>
          </a:p>
          <a:p>
            <a:r>
              <a:rPr lang="en-US" dirty="0" smtClean="0"/>
              <a:t>Group 2 Problem Statement: We have one week before Oct 1 to distribute the tickets for the gala. We are dividing each day into 3 4hour shifts. In each of these 7 days, we are able to position our street team in the stations that </a:t>
            </a:r>
            <a:r>
              <a:rPr lang="en-US" dirty="0" err="1" smtClean="0"/>
              <a:t>maximise</a:t>
            </a:r>
            <a:r>
              <a:rPr lang="en-US" dirty="0" smtClean="0"/>
              <a:t> our ticket distribution. To do this, we will use MTA Turnstile data in combination with other data sources for our analysis.</a:t>
            </a:r>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2</a:t>
            </a:fld>
            <a:endParaRPr lang="en-US"/>
          </a:p>
        </p:txBody>
      </p:sp>
    </p:spTree>
    <p:extLst>
      <p:ext uri="{BB962C8B-B14F-4D97-AF65-F5344CB8AC3E}">
        <p14:creationId xmlns:p14="http://schemas.microsoft.com/office/powerpoint/2010/main" val="510243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err="1" smtClean="0">
                <a:solidFill>
                  <a:srgbClr val="404040"/>
                </a:solidFill>
                <a:latin typeface="Century Gothic"/>
              </a:rPr>
              <a:t>WomenTechWomenYes</a:t>
            </a:r>
            <a:r>
              <a:rPr lang="en-US" sz="1600" b="0" strike="noStrike" spc="-1" dirty="0" smtClean="0">
                <a:solidFill>
                  <a:srgbClr val="404040"/>
                </a:solidFill>
                <a:latin typeface="Century Gothic"/>
              </a:rPr>
              <a:t> (WTWY) has an annual gala at the beginning of the October. We need to fill event space with individuals passionate about increasing the participation of women in technology, and concurrently build awareness and reach.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smtClean="0">
                <a:solidFill>
                  <a:srgbClr val="404040"/>
                </a:solidFill>
                <a:latin typeface="Century Gothic"/>
              </a:rPr>
              <a:t>We don’t have much time, we have 1 week to distribute tickets for the gala.</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smtClean="0">
                <a:solidFill>
                  <a:srgbClr val="404040"/>
                </a:solidFill>
                <a:latin typeface="Century Gothic"/>
              </a:rPr>
              <a:t>We have one marketing team at</a:t>
            </a:r>
            <a:r>
              <a:rPr lang="en-US" sz="1600" b="0" strike="noStrike" spc="-1" baseline="0" dirty="0" smtClean="0">
                <a:solidFill>
                  <a:srgbClr val="404040"/>
                </a:solidFill>
                <a:latin typeface="Century Gothic"/>
              </a:rPr>
              <a:t> our disposal which can only go to one station a day.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baseline="0"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baseline="0" dirty="0" smtClean="0">
                <a:solidFill>
                  <a:srgbClr val="404040"/>
                </a:solidFill>
                <a:latin typeface="Century Gothic"/>
              </a:rPr>
              <a:t>Our aim is to </a:t>
            </a:r>
            <a:r>
              <a:rPr lang="en-US" sz="1600" b="0" strike="noStrike" spc="-1" baseline="0" dirty="0" err="1" smtClean="0">
                <a:solidFill>
                  <a:srgbClr val="404040"/>
                </a:solidFill>
                <a:latin typeface="Century Gothic"/>
              </a:rPr>
              <a:t>maximise</a:t>
            </a:r>
            <a:r>
              <a:rPr lang="en-US" sz="1600" b="0" strike="noStrike" spc="-1" baseline="0" dirty="0" smtClean="0">
                <a:solidFill>
                  <a:srgbClr val="404040"/>
                </a:solidFill>
                <a:latin typeface="Century Gothic"/>
              </a:rPr>
              <a:t> ticket distribution to individuals passionate about women in tech,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baseline="0"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baseline="0" dirty="0" smtClean="0">
                <a:solidFill>
                  <a:srgbClr val="404040"/>
                </a:solidFill>
                <a:latin typeface="Century Gothic"/>
              </a:rPr>
              <a:t>To do this we must identify the </a:t>
            </a:r>
            <a:r>
              <a:rPr lang="en-US" sz="1600" b="0" strike="noStrike" spc="-1" baseline="0" dirty="0" err="1" smtClean="0">
                <a:solidFill>
                  <a:srgbClr val="404040"/>
                </a:solidFill>
                <a:latin typeface="Century Gothic"/>
              </a:rPr>
              <a:t>omptimal</a:t>
            </a:r>
            <a:r>
              <a:rPr lang="en-US" sz="1600" b="0" strike="noStrike" spc="-1" baseline="0" dirty="0" smtClean="0">
                <a:solidFill>
                  <a:srgbClr val="404040"/>
                </a:solidFill>
                <a:latin typeface="Century Gothic"/>
              </a:rPr>
              <a:t> </a:t>
            </a:r>
            <a:r>
              <a:rPr lang="en-US" sz="1600" b="0" strike="noStrike" spc="-1" baseline="0" dirty="0" err="1" smtClean="0">
                <a:solidFill>
                  <a:srgbClr val="404040"/>
                </a:solidFill>
                <a:latin typeface="Century Gothic"/>
              </a:rPr>
              <a:t>combinatoin</a:t>
            </a:r>
            <a:r>
              <a:rPr lang="en-US" sz="1600" b="0" strike="noStrike" spc="-1" baseline="0" dirty="0" smtClean="0">
                <a:solidFill>
                  <a:srgbClr val="404040"/>
                </a:solidFill>
                <a:latin typeface="Century Gothic"/>
              </a:rPr>
              <a:t> of stations to positon the marketing team throughout the week.</a:t>
            </a:r>
            <a:endParaRPr lang="en-US" dirty="0" smtClean="0"/>
          </a:p>
          <a:p>
            <a:endParaRPr lang="en-US" dirty="0" smtClean="0"/>
          </a:p>
          <a:p>
            <a:r>
              <a:rPr lang="en-US" dirty="0" smtClean="0"/>
              <a:t>Group 2 Problem Statement: We have one week before Oct 1 to distribute the tickets for the gala. We are dividing each day into 3 4hour shifts. In each of these 7 days, we are able to position our street team in the stations that </a:t>
            </a:r>
            <a:r>
              <a:rPr lang="en-US" dirty="0" err="1" smtClean="0"/>
              <a:t>maximise</a:t>
            </a:r>
            <a:r>
              <a:rPr lang="en-US" dirty="0" smtClean="0"/>
              <a:t> our ticket distribution. To do this, we will use MTA Turnstile data in combination with other data sources for our analysis.</a:t>
            </a:r>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3</a:t>
            </a:fld>
            <a:endParaRPr lang="en-US"/>
          </a:p>
        </p:txBody>
      </p:sp>
    </p:spTree>
    <p:extLst>
      <p:ext uri="{BB962C8B-B14F-4D97-AF65-F5344CB8AC3E}">
        <p14:creationId xmlns:p14="http://schemas.microsoft.com/office/powerpoint/2010/main" val="51024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3040" lvl="2" indent="-342720">
              <a:lnSpc>
                <a:spcPct val="100000"/>
              </a:lnSpc>
              <a:buClr>
                <a:srgbClr val="000000"/>
              </a:buClr>
              <a:buFont typeface="Arial"/>
              <a:buChar char="•"/>
            </a:pPr>
            <a:r>
              <a:rPr lang="en-US" sz="1600" b="0" strike="noStrike" spc="-1" dirty="0" smtClean="0">
                <a:solidFill>
                  <a:srgbClr val="000000"/>
                </a:solidFill>
                <a:latin typeface="Century Gothic"/>
              </a:rPr>
              <a:t>Brainstorm what type of information we need to gain insights.</a:t>
            </a:r>
            <a:endParaRPr lang="en-US" sz="1600" spc="-1" dirty="0" smtClean="0">
              <a:solidFill>
                <a:srgbClr val="000000"/>
              </a:solidFill>
              <a:latin typeface="Century Gothic"/>
            </a:endParaRPr>
          </a:p>
          <a:p>
            <a:pPr marL="743040" lvl="2" indent="-342720">
              <a:lnSpc>
                <a:spcPct val="100000"/>
              </a:lnSpc>
              <a:buClr>
                <a:srgbClr val="000000"/>
              </a:buClr>
              <a:buFont typeface="Arial"/>
              <a:buChar char="•"/>
            </a:pPr>
            <a:r>
              <a:rPr lang="en-US" sz="1600" b="0" strike="noStrike" spc="-1" dirty="0" smtClean="0">
                <a:solidFill>
                  <a:srgbClr val="000000"/>
                </a:solidFill>
                <a:latin typeface="Century Gothic"/>
              </a:rPr>
              <a:t>Identify potential data sources.</a:t>
            </a:r>
          </a:p>
          <a:p>
            <a:pPr marL="743040" marR="0" lvl="2" indent="-342720" algn="l" defTabSz="914400" rtl="0" eaLnBrk="1" fontAlgn="auto" latinLnBrk="0" hangingPunct="1">
              <a:lnSpc>
                <a:spcPct val="100000"/>
              </a:lnSpc>
              <a:spcBef>
                <a:spcPts val="0"/>
              </a:spcBef>
              <a:spcAft>
                <a:spcPts val="0"/>
              </a:spcAft>
              <a:buClr>
                <a:srgbClr val="000000"/>
              </a:buClr>
              <a:buSzTx/>
              <a:buFont typeface="Arial"/>
              <a:buChar char="•"/>
              <a:tabLst/>
              <a:defRPr/>
            </a:pPr>
            <a:r>
              <a:rPr lang="en-US" sz="1600" b="0" strike="noStrike" spc="-1" dirty="0" smtClean="0">
                <a:solidFill>
                  <a:srgbClr val="000000"/>
                </a:solidFill>
                <a:latin typeface="Century Gothic"/>
              </a:rPr>
              <a:t>We decided to use MTA Turnstile data for 4 of the most</a:t>
            </a:r>
            <a:r>
              <a:rPr lang="en-US" sz="1600" b="0" strike="noStrike" spc="-1" baseline="0" dirty="0" smtClean="0">
                <a:solidFill>
                  <a:srgbClr val="000000"/>
                </a:solidFill>
                <a:latin typeface="Century Gothic"/>
              </a:rPr>
              <a:t> recent weeks. This was so that we could get a representation of the current traffic flows of the station without overfitting (</a:t>
            </a:r>
            <a:r>
              <a:rPr lang="en-US" sz="1600" b="0" strike="noStrike" spc="-1" baseline="0" dirty="0" err="1" smtClean="0">
                <a:solidFill>
                  <a:srgbClr val="000000"/>
                </a:solidFill>
                <a:latin typeface="Century Gothic"/>
              </a:rPr>
              <a:t>e.g</a:t>
            </a:r>
            <a:r>
              <a:rPr lang="en-US" sz="1600" b="0" strike="noStrike" spc="-1" baseline="0" dirty="0" smtClean="0">
                <a:solidFill>
                  <a:srgbClr val="000000"/>
                </a:solidFill>
                <a:latin typeface="Century Gothic"/>
              </a:rPr>
              <a:t> if we just used one week.)</a:t>
            </a:r>
          </a:p>
          <a:p>
            <a:pPr marL="743040" marR="0" lvl="2" indent="-342720" algn="l" defTabSz="914400" rtl="0" eaLnBrk="1" fontAlgn="auto" latinLnBrk="0" hangingPunct="1">
              <a:lnSpc>
                <a:spcPct val="100000"/>
              </a:lnSpc>
              <a:spcBef>
                <a:spcPts val="0"/>
              </a:spcBef>
              <a:spcAft>
                <a:spcPts val="0"/>
              </a:spcAft>
              <a:buClr>
                <a:srgbClr val="000000"/>
              </a:buClr>
              <a:buSzTx/>
              <a:buFont typeface="Arial"/>
              <a:buChar char="•"/>
              <a:tabLst/>
              <a:defRPr/>
            </a:pPr>
            <a:r>
              <a:rPr lang="en-US" sz="1600" b="0" strike="noStrike" spc="-1" dirty="0" smtClean="0">
                <a:solidFill>
                  <a:srgbClr val="000000"/>
                </a:solidFill>
                <a:latin typeface="Century Gothic"/>
              </a:rPr>
              <a:t>Collect data using pandas.</a:t>
            </a:r>
          </a:p>
          <a:p>
            <a:pPr marL="743040" marR="0" lvl="2" indent="-342720" algn="l" defTabSz="914400" rtl="0" eaLnBrk="1" fontAlgn="auto" latinLnBrk="0" hangingPunct="1">
              <a:lnSpc>
                <a:spcPct val="100000"/>
              </a:lnSpc>
              <a:spcBef>
                <a:spcPts val="0"/>
              </a:spcBef>
              <a:spcAft>
                <a:spcPts val="0"/>
              </a:spcAft>
              <a:buClr>
                <a:srgbClr val="000000"/>
              </a:buClr>
              <a:buSzTx/>
              <a:buFont typeface="Arial"/>
              <a:buChar char="•"/>
              <a:tabLst/>
              <a:defRPr/>
            </a:pPr>
            <a:r>
              <a:rPr lang="en-US" sz="1600" b="0" strike="noStrike" spc="-1" dirty="0" smtClean="0">
                <a:solidFill>
                  <a:srgbClr val="000000"/>
                </a:solidFill>
                <a:latin typeface="Century Gothic"/>
              </a:rPr>
              <a:t>Additionally,</a:t>
            </a:r>
            <a:r>
              <a:rPr lang="en-US" sz="1600" b="0" strike="noStrike" spc="-1" baseline="0" dirty="0" smtClean="0">
                <a:solidFill>
                  <a:srgbClr val="000000"/>
                </a:solidFill>
                <a:latin typeface="Century Gothic"/>
              </a:rPr>
              <a:t> obtained demographic data from ?</a:t>
            </a:r>
            <a:endParaRPr lang="en-US" sz="1600" b="0" strike="noStrike" spc="-1" dirty="0" smtClean="0">
              <a:solidFill>
                <a:srgbClr val="000000"/>
              </a:solidFill>
              <a:latin typeface="Century Gothic"/>
            </a:endParaRPr>
          </a:p>
          <a:p>
            <a:pPr marL="743040" lvl="2" indent="-342720">
              <a:lnSpc>
                <a:spcPct val="100000"/>
              </a:lnSpc>
              <a:buClr>
                <a:srgbClr val="000000"/>
              </a:buClr>
              <a:buFont typeface="Arial"/>
              <a:buChar char="•"/>
            </a:pPr>
            <a:endParaRPr lang="en-US" sz="1600" b="0" strike="noStrike" spc="-1" dirty="0" smtClean="0">
              <a:solidFill>
                <a:srgbClr val="000000"/>
              </a:solidFill>
              <a:latin typeface="Century Gothic"/>
            </a:endParaRPr>
          </a:p>
          <a:p>
            <a:pPr marL="743040" lvl="2" indent="-342720">
              <a:lnSpc>
                <a:spcPct val="100000"/>
              </a:lnSpc>
              <a:buClr>
                <a:srgbClr val="000000"/>
              </a:buClr>
              <a:buFont typeface="Arial"/>
              <a:buChar char="•"/>
            </a:pPr>
            <a:r>
              <a:rPr lang="en-US" sz="1600" b="0" strike="noStrike" spc="-1" dirty="0" smtClean="0">
                <a:solidFill>
                  <a:srgbClr val="000000"/>
                </a:solidFill>
                <a:latin typeface="Century Gothic"/>
              </a:rPr>
              <a:t>Input the data into a </a:t>
            </a:r>
            <a:r>
              <a:rPr lang="en-US" sz="1600" b="0" strike="noStrike" spc="-1" dirty="0" err="1" smtClean="0">
                <a:solidFill>
                  <a:srgbClr val="000000"/>
                </a:solidFill>
                <a:latin typeface="Century Gothic"/>
              </a:rPr>
              <a:t>dataframe</a:t>
            </a:r>
            <a:r>
              <a:rPr lang="en-US" sz="1600" b="0" strike="noStrike" spc="-1" dirty="0" smtClean="0">
                <a:solidFill>
                  <a:srgbClr val="000000"/>
                </a:solidFill>
                <a:latin typeface="Century Gothic"/>
              </a:rPr>
              <a:t> to</a:t>
            </a:r>
            <a:r>
              <a:rPr lang="en-US" sz="1600" b="0" strike="noStrike" spc="-1" baseline="0" dirty="0" smtClean="0">
                <a:solidFill>
                  <a:srgbClr val="000000"/>
                </a:solidFill>
                <a:latin typeface="Century Gothic"/>
              </a:rPr>
              <a:t> gain insight into the type of data.</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Noticed that there were many numbers which were unrealistic. Set filters to remove all data where net entries and net exits which were negative or greater than 10,000 in a 4 hour period.</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Added </a:t>
            </a:r>
            <a:r>
              <a:rPr lang="en-US" sz="1600" b="0" strike="noStrike" spc="-1" baseline="0" dirty="0" err="1" smtClean="0">
                <a:solidFill>
                  <a:srgbClr val="000000"/>
                </a:solidFill>
                <a:latin typeface="Century Gothic"/>
              </a:rPr>
              <a:t>datetime</a:t>
            </a:r>
            <a:r>
              <a:rPr lang="en-US" sz="1600" b="0" strike="noStrike" spc="-1" baseline="0" dirty="0" smtClean="0">
                <a:solidFill>
                  <a:srgbClr val="000000"/>
                </a:solidFill>
                <a:latin typeface="Century Gothic"/>
              </a:rPr>
              <a:t> columns and a column which kept track of the day of the week</a:t>
            </a:r>
          </a:p>
          <a:p>
            <a:pPr marL="743040" lvl="2" indent="-342720">
              <a:lnSpc>
                <a:spcPct val="100000"/>
              </a:lnSpc>
              <a:buClr>
                <a:srgbClr val="000000"/>
              </a:buClr>
              <a:buFont typeface="Arial"/>
              <a:buChar char="•"/>
            </a:pPr>
            <a:endParaRPr lang="en-US" sz="1600" b="0" strike="noStrike" spc="-1" baseline="0" dirty="0" smtClean="0">
              <a:solidFill>
                <a:srgbClr val="000000"/>
              </a:solidFill>
              <a:latin typeface="Century Gothic"/>
            </a:endParaRPr>
          </a:p>
          <a:p>
            <a:pPr marL="743040" lvl="2" indent="-342720">
              <a:lnSpc>
                <a:spcPct val="100000"/>
              </a:lnSpc>
              <a:buClr>
                <a:srgbClr val="000000"/>
              </a:buClr>
              <a:buFont typeface="Arial"/>
              <a:buChar char="•"/>
            </a:pPr>
            <a:endParaRPr lang="en-US" sz="1600" spc="-1" dirty="0" smtClean="0">
              <a:solidFill>
                <a:srgbClr val="000000"/>
              </a:solidFill>
              <a:latin typeface="Century Gothic"/>
            </a:endParaRPr>
          </a:p>
          <a:p>
            <a:pPr marL="743040" lvl="2" indent="-342720">
              <a:lnSpc>
                <a:spcPct val="100000"/>
              </a:lnSpc>
              <a:buClr>
                <a:srgbClr val="000000"/>
              </a:buClr>
              <a:buFont typeface="Arial"/>
              <a:buChar char="•"/>
            </a:pPr>
            <a:r>
              <a:rPr lang="en-US" sz="1600" b="0" strike="noStrike" spc="-1" dirty="0" smtClean="0">
                <a:solidFill>
                  <a:srgbClr val="000000"/>
                </a:solidFill>
                <a:latin typeface="Century Gothic"/>
              </a:rPr>
              <a:t>Entry</a:t>
            </a:r>
            <a:r>
              <a:rPr lang="en-US" sz="1600" b="0" strike="noStrike" spc="-1" baseline="0" dirty="0" smtClean="0">
                <a:solidFill>
                  <a:srgbClr val="000000"/>
                </a:solidFill>
                <a:latin typeface="Century Gothic"/>
              </a:rPr>
              <a:t> and exit data were summed to get total station traffic. Traffic was compared with different stations, days and times to see which stations would be best for each day.</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The most popular stations were then found for each day.</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Most popular time slots were found for each day.</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Demographic data could be found by applying the zip code of the popular stations.</a:t>
            </a:r>
          </a:p>
          <a:p>
            <a:pPr marL="743040" lvl="2" indent="-342720">
              <a:lnSpc>
                <a:spcPct val="100000"/>
              </a:lnSpc>
              <a:buClr>
                <a:srgbClr val="000000"/>
              </a:buClr>
              <a:buFont typeface="Arial"/>
              <a:buChar char="•"/>
            </a:pPr>
            <a:endParaRPr lang="en-US" sz="1600" b="0" strike="noStrike" spc="-1" baseline="0" dirty="0" smtClean="0">
              <a:solidFill>
                <a:srgbClr val="000000"/>
              </a:solidFill>
              <a:latin typeface="Century Gothic"/>
            </a:endParaRP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Insights were then plotted on various bar charts to communicate our findings.</a:t>
            </a:r>
          </a:p>
          <a:p>
            <a:pPr marL="743040" lvl="2" indent="-342720">
              <a:lnSpc>
                <a:spcPct val="100000"/>
              </a:lnSpc>
              <a:buClr>
                <a:srgbClr val="000000"/>
              </a:buClr>
              <a:buFont typeface="Arial"/>
              <a:buChar char="•"/>
            </a:pPr>
            <a:endParaRPr lang="en-US" sz="1600" b="0" strike="noStrike" spc="-1" dirty="0" smtClean="0">
              <a:latin typeface="Arial"/>
            </a:endParaRPr>
          </a:p>
          <a:p>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4</a:t>
            </a:fld>
            <a:endParaRPr lang="en-US"/>
          </a:p>
        </p:txBody>
      </p:sp>
    </p:spTree>
    <p:extLst>
      <p:ext uri="{BB962C8B-B14F-4D97-AF65-F5344CB8AC3E}">
        <p14:creationId xmlns:p14="http://schemas.microsoft.com/office/powerpoint/2010/main" val="55008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plotted the net</a:t>
            </a:r>
            <a:r>
              <a:rPr lang="en-US" baseline="0" dirty="0" smtClean="0"/>
              <a:t> traffic for all stations over an entire week and found that the results were similar to those we found on Monday.</a:t>
            </a:r>
          </a:p>
          <a:p>
            <a:r>
              <a:rPr lang="en-US" baseline="0" dirty="0" smtClean="0"/>
              <a:t>For all days including weekends, 4pm to 8pm is the time of maximum traffic. </a:t>
            </a:r>
          </a:p>
          <a:p>
            <a:r>
              <a:rPr lang="en-US" baseline="0" dirty="0" smtClean="0"/>
              <a:t>For weekdays 8am to 12pm is the second highest and then 12pm to 4pm.</a:t>
            </a:r>
          </a:p>
          <a:p>
            <a:r>
              <a:rPr lang="en-US" baseline="0" dirty="0" smtClean="0"/>
              <a:t>For weekends this is reversed, 12pm to 4pm is second highest followed by 8am to 12pm.</a:t>
            </a:r>
          </a:p>
          <a:p>
            <a:r>
              <a:rPr lang="en-US" baseline="0" dirty="0" smtClean="0"/>
              <a:t>Since these three 4 hour time shifts are the have the most traffic, we decide to focus on only these times for our further analysis.</a:t>
            </a:r>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5</a:t>
            </a:fld>
            <a:endParaRPr lang="en-US"/>
          </a:p>
        </p:txBody>
      </p:sp>
    </p:spTree>
    <p:extLst>
      <p:ext uri="{BB962C8B-B14F-4D97-AF65-F5344CB8AC3E}">
        <p14:creationId xmlns:p14="http://schemas.microsoft.com/office/powerpoint/2010/main" val="5999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8</a:t>
            </a:fld>
            <a:endParaRPr lang="en-US"/>
          </a:p>
        </p:txBody>
      </p:sp>
    </p:spTree>
    <p:extLst>
      <p:ext uri="{BB962C8B-B14F-4D97-AF65-F5344CB8AC3E}">
        <p14:creationId xmlns:p14="http://schemas.microsoft.com/office/powerpoint/2010/main" val="1436322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10</a:t>
            </a:fld>
            <a:endParaRPr lang="en-US"/>
          </a:p>
        </p:txBody>
      </p:sp>
    </p:spTree>
    <p:extLst>
      <p:ext uri="{BB962C8B-B14F-4D97-AF65-F5344CB8AC3E}">
        <p14:creationId xmlns:p14="http://schemas.microsoft.com/office/powerpoint/2010/main" val="148839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3" name="Group 1"/>
          <p:cNvGrpSpPr/>
          <p:nvPr/>
        </p:nvGrpSpPr>
        <p:grpSpPr>
          <a:xfrm>
            <a:off x="0" y="228600"/>
            <a:ext cx="2851200" cy="6638400"/>
            <a:chOff x="0" y="228600"/>
            <a:chExt cx="2851200" cy="6638400"/>
          </a:xfrm>
        </p:grpSpPr>
        <p:sp>
          <p:nvSpPr>
            <p:cNvPr id="34"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lstStyle/>
          <a:p>
            <a:pPr>
              <a:lnSpc>
                <a:spcPct val="100000"/>
              </a:lnSpc>
            </a:pPr>
            <a:r>
              <a:rPr lang="en-US" sz="5400" b="0" strike="noStrike" spc="-1">
                <a:solidFill>
                  <a:srgbClr val="262626"/>
                </a:solidFill>
                <a:latin typeface="Century Gothic"/>
              </a:rPr>
              <a:t>Click to edit Master title style</a:t>
            </a:r>
            <a:endParaRPr lang="en-US" sz="5400" b="0" strike="noStrike" spc="-1">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lstStyle/>
          <a:p>
            <a:pPr algn="r">
              <a:lnSpc>
                <a:spcPct val="100000"/>
              </a:lnSpc>
            </a:pPr>
            <a:fld id="{BC2CB4BB-8772-441F-8F82-4BC7E1BDB67B}" type="datetime">
              <a:rPr lang="en-US" sz="900" b="0" strike="noStrike" spc="-1">
                <a:solidFill>
                  <a:srgbClr val="8B8B8B"/>
                </a:solidFill>
                <a:latin typeface="Century Gothic"/>
              </a:rPr>
              <a:t>9/28/18</a:t>
            </a:fld>
            <a:endParaRPr lang="en-US" sz="900" b="0" strike="noStrike" spc="-1">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lstStyle/>
          <a:p>
            <a:endParaRPr lang="en-US" sz="2400" b="0" strike="noStrike" spc="-1">
              <a:latin typeface="Times New Roman"/>
            </a:endParaRPr>
          </a:p>
        </p:txBody>
      </p:sp>
      <p:sp>
        <p:nvSpPr>
          <p:cNvPr id="30" name="CustomShape 31"/>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1" name="PlaceHolder 32"/>
          <p:cNvSpPr>
            <a:spLocks noGrp="1"/>
          </p:cNvSpPr>
          <p:nvPr>
            <p:ph type="sldNum"/>
          </p:nvPr>
        </p:nvSpPr>
        <p:spPr>
          <a:xfrm>
            <a:off x="531720" y="4529520"/>
            <a:ext cx="779400" cy="364680"/>
          </a:xfrm>
          <a:prstGeom prst="rect">
            <a:avLst/>
          </a:prstGeom>
        </p:spPr>
        <p:txBody>
          <a:bodyPr anchor="ctr"/>
          <a:lstStyle/>
          <a:p>
            <a:pPr algn="r">
              <a:lnSpc>
                <a:spcPct val="100000"/>
              </a:lnSpc>
            </a:pPr>
            <a:fld id="{26156E99-6CD7-455E-B76A-2F5A556FA182}" type="slidenum">
              <a:rPr lang="en-US" sz="2000" b="0" strike="noStrike" spc="-1">
                <a:solidFill>
                  <a:srgbClr val="FEFFFF"/>
                </a:solidFill>
                <a:latin typeface="Century Gothic"/>
              </a:rPr>
              <a:t>‹#›</a:t>
            </a:fld>
            <a:endParaRPr lang="en-US" sz="2000" b="0" strike="noStrike" spc="-1">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8"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9"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0"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1"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0"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1"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2"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3"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4"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lstStyle/>
          <a:p>
            <a:pPr>
              <a:lnSpc>
                <a:spcPct val="100000"/>
              </a:lnSpc>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lstStyle/>
          <a:p>
            <a:pPr marL="343080" indent="-342720">
              <a:lnSpc>
                <a:spcPct val="100000"/>
              </a:lnSpc>
              <a:spcBef>
                <a:spcPts val="1001"/>
              </a:spcBef>
              <a:buClr>
                <a:srgbClr val="A53010"/>
              </a:buClr>
              <a:buFont typeface="Wingdings 3" charset="2"/>
              <a:buChar char=""/>
            </a:pPr>
            <a:r>
              <a:rPr lang="en-US" sz="1800" b="0" strike="noStrike" spc="-1">
                <a:solidFill>
                  <a:srgbClr val="404040"/>
                </a:solidFill>
                <a:latin typeface="Century Gothic"/>
              </a:rPr>
              <a:t>Edit Master text styles</a:t>
            </a:r>
          </a:p>
          <a:p>
            <a:pPr marL="743040" lvl="1" indent="-285480">
              <a:lnSpc>
                <a:spcPct val="100000"/>
              </a:lnSpc>
              <a:spcBef>
                <a:spcPts val="1001"/>
              </a:spcBef>
              <a:buClr>
                <a:srgbClr val="A53010"/>
              </a:buClr>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A53010"/>
              </a:buClr>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Fifth level</a:t>
            </a:r>
          </a:p>
        </p:txBody>
      </p:sp>
      <p:sp>
        <p:nvSpPr>
          <p:cNvPr id="98" name="PlaceHolder 30"/>
          <p:cNvSpPr>
            <a:spLocks noGrp="1"/>
          </p:cNvSpPr>
          <p:nvPr>
            <p:ph type="dt"/>
          </p:nvPr>
        </p:nvSpPr>
        <p:spPr>
          <a:xfrm>
            <a:off x="10361520" y="6130440"/>
            <a:ext cx="1145880" cy="370080"/>
          </a:xfrm>
          <a:prstGeom prst="rect">
            <a:avLst/>
          </a:prstGeom>
        </p:spPr>
        <p:txBody>
          <a:bodyPr anchor="ctr"/>
          <a:lstStyle/>
          <a:p>
            <a:pPr algn="r">
              <a:lnSpc>
                <a:spcPct val="100000"/>
              </a:lnSpc>
            </a:pPr>
            <a:fld id="{E38652CB-EF5E-414D-A15E-91AB2FC90DF3}" type="datetime">
              <a:rPr lang="en-US" sz="900" b="0" strike="noStrike" spc="-1">
                <a:solidFill>
                  <a:srgbClr val="8B8B8B"/>
                </a:solidFill>
                <a:latin typeface="Century Gothic"/>
              </a:rPr>
              <a:t>9/28/18</a:t>
            </a:fld>
            <a:endParaRPr lang="en-US" sz="900" b="0" strike="noStrike" spc="-1">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lstStyle/>
          <a:p>
            <a:endParaRPr lang="en-US" sz="2400" b="0" strike="noStrike" spc="-1">
              <a:latin typeface="Times New Roman"/>
            </a:endParaRPr>
          </a:p>
        </p:txBody>
      </p:sp>
      <p:sp>
        <p:nvSpPr>
          <p:cNvPr id="100" name="CustomShape 32"/>
          <p:cNvSpPr/>
          <p:nvPr/>
        </p:nvSpPr>
        <p:spPr>
          <a:xfrm flipV="1">
            <a:off x="-4320" y="71424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1" name="PlaceHolder 33"/>
          <p:cNvSpPr>
            <a:spLocks noGrp="1"/>
          </p:cNvSpPr>
          <p:nvPr>
            <p:ph type="sldNum"/>
          </p:nvPr>
        </p:nvSpPr>
        <p:spPr>
          <a:xfrm>
            <a:off x="531720" y="787680"/>
            <a:ext cx="779400" cy="364680"/>
          </a:xfrm>
          <a:prstGeom prst="rect">
            <a:avLst/>
          </a:prstGeom>
        </p:spPr>
        <p:txBody>
          <a:bodyPr anchor="ctr"/>
          <a:lstStyle/>
          <a:p>
            <a:pPr algn="r">
              <a:lnSpc>
                <a:spcPct val="100000"/>
              </a:lnSpc>
            </a:pPr>
            <a:fld id="{5E0374D6-8F6D-4D0C-949C-BCE864583A65}" type="slidenum">
              <a:rPr lang="en-US" sz="2000" b="0" strike="noStrike" spc="-1">
                <a:solidFill>
                  <a:srgbClr val="FEFFFF"/>
                </a:solidFill>
                <a:latin typeface="Century Gothic"/>
              </a:rPr>
              <a:t>‹#›</a:t>
            </a:fld>
            <a:endParaRPr lang="en-US" sz="2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emf"/><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ags" Target="../tags/tag1.xml"/><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emf"/><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 name="TextShape 1"/>
          <p:cNvSpPr txBox="1"/>
          <p:nvPr/>
        </p:nvSpPr>
        <p:spPr>
          <a:xfrm>
            <a:off x="3631576" y="1383300"/>
            <a:ext cx="8915040" cy="2262600"/>
          </a:xfrm>
          <a:prstGeom prst="rect">
            <a:avLst/>
          </a:prstGeom>
          <a:noFill/>
          <a:ln>
            <a:noFill/>
          </a:ln>
        </p:spPr>
        <p:txBody>
          <a:bodyPr anchor="b"/>
          <a:lstStyle/>
          <a:p>
            <a:pPr>
              <a:lnSpc>
                <a:spcPct val="100000"/>
              </a:lnSpc>
            </a:pPr>
            <a:r>
              <a:rPr lang="en-US" sz="5400" b="1" strike="noStrike" spc="-1" dirty="0">
                <a:solidFill>
                  <a:srgbClr val="262626"/>
                </a:solidFill>
                <a:latin typeface="Century Gothic"/>
              </a:rPr>
              <a:t>Project Benson	</a:t>
            </a:r>
            <a:endParaRPr lang="en-US" sz="5400" b="1" strike="noStrike" spc="-1" dirty="0">
              <a:solidFill>
                <a:srgbClr val="000000"/>
              </a:solidFill>
              <a:latin typeface="Century Gothic"/>
            </a:endParaRPr>
          </a:p>
        </p:txBody>
      </p:sp>
      <p:sp>
        <p:nvSpPr>
          <p:cNvPr id="139" name="TextShape 2"/>
          <p:cNvSpPr txBox="1"/>
          <p:nvPr/>
        </p:nvSpPr>
        <p:spPr>
          <a:xfrm>
            <a:off x="4446588" y="3702774"/>
            <a:ext cx="8915040" cy="1126080"/>
          </a:xfrm>
          <a:prstGeom prst="rect">
            <a:avLst/>
          </a:prstGeom>
          <a:noFill/>
          <a:ln>
            <a:noFill/>
          </a:ln>
        </p:spPr>
        <p:txBody>
          <a:bodyPr/>
          <a:lstStyle/>
          <a:p>
            <a:pPr>
              <a:lnSpc>
                <a:spcPct val="100000"/>
              </a:lnSpc>
              <a:spcBef>
                <a:spcPts val="1001"/>
              </a:spcBef>
            </a:pPr>
            <a:r>
              <a:rPr lang="en-US" sz="1800" b="0" strike="noStrike" spc="-1" dirty="0">
                <a:solidFill>
                  <a:srgbClr val="595959"/>
                </a:solidFill>
                <a:latin typeface="Century Gothic"/>
              </a:rPr>
              <a:t>Benjamin, Chun, </a:t>
            </a:r>
            <a:r>
              <a:rPr lang="en-US" sz="1800" b="0" strike="noStrike" spc="-1" dirty="0" err="1">
                <a:solidFill>
                  <a:srgbClr val="595959"/>
                </a:solidFill>
                <a:latin typeface="Century Gothic"/>
              </a:rPr>
              <a:t>Meena</a:t>
            </a:r>
            <a:r>
              <a:rPr lang="en-US" sz="1800" b="0" strike="noStrike" spc="-1" dirty="0">
                <a:solidFill>
                  <a:srgbClr val="595959"/>
                </a:solidFill>
                <a:latin typeface="Century Gothic"/>
              </a:rPr>
              <a:t>, </a:t>
            </a:r>
            <a:r>
              <a:rPr lang="en-US" sz="1800" b="0" strike="noStrike" spc="-1" dirty="0" err="1">
                <a:solidFill>
                  <a:srgbClr val="595959"/>
                </a:solidFill>
                <a:latin typeface="Century Gothic"/>
              </a:rPr>
              <a:t>Nazim</a:t>
            </a:r>
            <a:endParaRPr lang="en-US" sz="1800" b="0" strike="noStrike" spc="-1" dirty="0">
              <a:latin typeface="Arial"/>
            </a:endParaRPr>
          </a:p>
        </p:txBody>
      </p:sp>
      <p:pic>
        <p:nvPicPr>
          <p:cNvPr id="2" name="Picture 1"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6683"/>
    </mc:Choice>
    <mc:Fallback>
      <p:transition xmlns:p14="http://schemas.microsoft.com/office/powerpoint/2010/main" spd="slow" advTm="46683"/>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dirty="0">
              <a:latin typeface="Arial"/>
            </a:endParaRPr>
          </a:p>
        </p:txBody>
      </p:sp>
      <p:sp>
        <p:nvSpPr>
          <p:cNvPr id="4" name="Rectangle 3"/>
          <p:cNvSpPr/>
          <p:nvPr/>
        </p:nvSpPr>
        <p:spPr>
          <a:xfrm>
            <a:off x="3392129" y="1264321"/>
            <a:ext cx="5249671" cy="71136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90125" y="4837471"/>
            <a:ext cx="5051675" cy="1475128"/>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3478749" y="1093699"/>
            <a:ext cx="5865450" cy="6361914"/>
            <a:chOff x="3392129" y="552960"/>
            <a:chExt cx="6137927" cy="6361914"/>
          </a:xfrm>
        </p:grpSpPr>
        <p:graphicFrame>
          <p:nvGraphicFramePr>
            <p:cNvPr id="6" name="Table 2"/>
            <p:cNvGraphicFramePr/>
            <p:nvPr>
              <p:extLst>
                <p:ext uri="{D42A27DB-BD31-4B8C-83A1-F6EECF244321}">
                  <p14:modId xmlns:p14="http://schemas.microsoft.com/office/powerpoint/2010/main" val="646385540"/>
                </p:ext>
              </p:extLst>
            </p:nvPr>
          </p:nvGraphicFramePr>
          <p:xfrm>
            <a:off x="3566160" y="552960"/>
            <a:ext cx="5311427" cy="5759640"/>
          </p:xfrm>
          <a:graphic>
            <a:graphicData uri="http://schemas.openxmlformats.org/drawingml/2006/table">
              <a:tbl>
                <a:tblPr firstRow="1">
                  <a:tableStyleId>{7E9639D4-E3E2-4D34-9284-5A2195B3D0D7}</a:tableStyleId>
                </a:tblPr>
                <a:tblGrid>
                  <a:gridCol w="2537640"/>
                  <a:gridCol w="2538000"/>
                </a:tblGrid>
                <a:tr h="719640">
                  <a:tc>
                    <a:txBody>
                      <a:bodyPr/>
                      <a:lstStyle/>
                      <a:p>
                        <a:r>
                          <a:rPr lang="en-US" sz="1800" strike="noStrike" spc="-1" dirty="0"/>
                          <a:t>Day of the Week</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Station</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Monday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a:t>
                        </a:r>
                        <a:r>
                          <a:rPr lang="en-US" sz="1800" strike="noStrike" spc="-1" dirty="0"/>
                          <a:t>St – Penn </a:t>
                        </a:r>
                        <a:r>
                          <a:rPr lang="en-US" sz="1800" strike="noStrike" spc="-1" dirty="0" smtClean="0"/>
                          <a:t>Station</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Tuesday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St – Herald Square</a:t>
                        </a:r>
                        <a:endParaRPr lang="en-US" sz="1800" b="1" strike="noStrike" spc="-1" dirty="0">
                          <a:latin typeface="+mn-lt"/>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Wednesday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59th Street–Columbus Circle</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Thursday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Grand Central–42nd Street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Friday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Chambers</a:t>
                        </a:r>
                        <a:r>
                          <a:rPr lang="en-US" sz="1800" strike="noStrike" spc="-1" baseline="0" dirty="0" smtClean="0"/>
                          <a:t> 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Saturday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sz="1800" strike="noStrike" spc="-1" dirty="0"/>
                          <a:t>Times Square – 42 </a:t>
                        </a:r>
                        <a:r>
                          <a:rPr lang="en-US" sz="1800" strike="noStrike" spc="-1" dirty="0" smtClean="0"/>
                          <a:t>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22160">
                  <a:tc>
                    <a:txBody>
                      <a:bodyPr/>
                      <a:lstStyle/>
                      <a:p>
                        <a:r>
                          <a:rPr lang="en-US" sz="1800" strike="noStrike" spc="-1" dirty="0"/>
                          <a:t>Sunday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3544529" y="1363661"/>
              <a:ext cx="5807019" cy="276915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92129" y="4894345"/>
              <a:ext cx="6137927" cy="2020529"/>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
        <p:nvSpPr>
          <p:cNvPr id="10" name="TextShape 1"/>
          <p:cNvSpPr txBox="1"/>
          <p:nvPr/>
        </p:nvSpPr>
        <p:spPr>
          <a:xfrm>
            <a:off x="473844" y="180523"/>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Chosen Stations</a:t>
            </a:r>
            <a:endParaRPr lang="en-US" sz="4400" b="1" spc="-1" dirty="0">
              <a:solidFill>
                <a:srgbClr val="262626"/>
              </a:solidFill>
              <a:latin typeface="Century Gothic"/>
            </a:endParaRPr>
          </a:p>
        </p:txBody>
      </p:sp>
    </p:spTree>
    <p:extLst>
      <p:ext uri="{BB962C8B-B14F-4D97-AF65-F5344CB8AC3E}">
        <p14:creationId xmlns:p14="http://schemas.microsoft.com/office/powerpoint/2010/main" val="1213933661"/>
      </p:ext>
    </p:extLst>
  </p:cSld>
  <p:clrMapOvr>
    <a:masterClrMapping/>
  </p:clrMapOvr>
  <mc:AlternateContent xmlns:mc="http://schemas.openxmlformats.org/markup-compatibility/2006">
    <mc:Choice xmlns:p14="http://schemas.microsoft.com/office/powerpoint/2010/main" Requires="p14">
      <p:transition spd="slow" p14:dur="2000" advTm="19634"/>
    </mc:Choice>
    <mc:Fallback>
      <p:transition xmlns:p14="http://schemas.microsoft.com/office/powerpoint/2010/main" spd="slow" advTm="19634"/>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370" y="1049779"/>
            <a:ext cx="8666042" cy="1470025"/>
          </a:xfrm>
        </p:spPr>
        <p:txBody>
          <a:bodyPr>
            <a:normAutofit fontScale="90000"/>
          </a:bodyPr>
          <a:lstStyle/>
          <a:p>
            <a:pPr>
              <a:lnSpc>
                <a:spcPct val="150000"/>
              </a:lnSpc>
            </a:pPr>
            <a:r>
              <a:rPr lang="en-US" dirty="0"/>
              <a:t/>
            </a:r>
            <a:br>
              <a:rPr lang="en-US" dirty="0"/>
            </a:br>
            <a:r>
              <a:rPr lang="en-US" sz="4000" b="1" dirty="0" smtClean="0">
                <a:solidFill>
                  <a:srgbClr val="3366FF"/>
                </a:solidFill>
              </a:rPr>
              <a:t>Dec </a:t>
            </a:r>
            <a:r>
              <a:rPr lang="en-US" sz="4000" b="1" dirty="0" smtClean="0">
                <a:solidFill>
                  <a:srgbClr val="3366FF"/>
                </a:solidFill>
              </a:rPr>
              <a:t>8</a:t>
            </a:r>
            <a:r>
              <a:rPr lang="en-US" sz="4000" b="1" baseline="30000" dirty="0" smtClean="0">
                <a:solidFill>
                  <a:srgbClr val="3366FF"/>
                </a:solidFill>
              </a:rPr>
              <a:t>th</a:t>
            </a:r>
            <a:r>
              <a:rPr lang="en-US" sz="4000" b="1" dirty="0" smtClean="0">
                <a:solidFill>
                  <a:srgbClr val="3366FF"/>
                </a:solidFill>
              </a:rPr>
              <a:t>, 2017, 3 PM to 7 </a:t>
            </a:r>
            <a:r>
              <a:rPr lang="en-US" sz="4000" b="1" dirty="0" smtClean="0">
                <a:solidFill>
                  <a:srgbClr val="3366FF"/>
                </a:solidFill>
              </a:rPr>
              <a:t>PM </a:t>
            </a:r>
            <a:r>
              <a:rPr lang="en-US" sz="4000" dirty="0" smtClean="0"/>
              <a:t>at </a:t>
            </a:r>
            <a:br>
              <a:rPr lang="en-US" sz="4000" dirty="0" smtClean="0"/>
            </a:br>
            <a:r>
              <a:rPr lang="en-US" sz="4000" b="1" dirty="0" smtClean="0">
                <a:solidFill>
                  <a:srgbClr val="3366FF"/>
                </a:solidFill>
              </a:rPr>
              <a:t>34 ST Herald </a:t>
            </a:r>
            <a:r>
              <a:rPr lang="en-US" sz="4000" b="1" dirty="0" smtClean="0">
                <a:solidFill>
                  <a:srgbClr val="3366FF"/>
                </a:solidFill>
              </a:rPr>
              <a:t>SQ</a:t>
            </a:r>
            <a:endParaRPr lang="en-US" sz="4000" dirty="0"/>
          </a:p>
        </p:txBody>
      </p:sp>
      <p:sp>
        <p:nvSpPr>
          <p:cNvPr id="4" name="Rectangle 3"/>
          <p:cNvSpPr/>
          <p:nvPr/>
        </p:nvSpPr>
        <p:spPr>
          <a:xfrm>
            <a:off x="421721" y="411934"/>
            <a:ext cx="11523880" cy="2800767"/>
          </a:xfrm>
          <a:prstGeom prst="rect">
            <a:avLst/>
          </a:prstGeom>
        </p:spPr>
        <p:txBody>
          <a:bodyPr wrap="square">
            <a:spAutoFit/>
          </a:bodyPr>
          <a:lstStyle/>
          <a:p>
            <a:r>
              <a:rPr lang="en-US" sz="4400" b="1" dirty="0">
                <a:latin typeface="Century Gothic" charset="0"/>
                <a:ea typeface="Century Gothic" charset="0"/>
                <a:cs typeface="Century Gothic" charset="0"/>
              </a:rPr>
              <a:t>Maximize Exposure with Local Events</a:t>
            </a:r>
            <a:br>
              <a:rPr lang="en-US" sz="4400" b="1" dirty="0">
                <a:latin typeface="Century Gothic" charset="0"/>
                <a:ea typeface="Century Gothic" charset="0"/>
                <a:cs typeface="Century Gothic" charset="0"/>
              </a:rPr>
            </a:br>
            <a:r>
              <a:rPr lang="en-US" sz="4400" b="1" dirty="0">
                <a:latin typeface="Century Gothic" charset="0"/>
                <a:ea typeface="Century Gothic" charset="0"/>
                <a:cs typeface="Century Gothic" charset="0"/>
              </a:rPr>
              <a:t/>
            </a:r>
            <a:br>
              <a:rPr lang="en-US" sz="4400" b="1" dirty="0">
                <a:latin typeface="Century Gothic" charset="0"/>
                <a:ea typeface="Century Gothic" charset="0"/>
                <a:cs typeface="Century Gothic" charset="0"/>
              </a:rPr>
            </a:br>
            <a:endParaRPr lang="en-US" sz="4400" b="1" dirty="0" smtClean="0">
              <a:latin typeface="Century Gothic" charset="0"/>
              <a:ea typeface="Century Gothic" charset="0"/>
              <a:cs typeface="Century Gothic" charset="0"/>
            </a:endParaRPr>
          </a:p>
          <a:p>
            <a:endParaRPr lang="en-US" sz="4400" b="1" dirty="0">
              <a:latin typeface="Century Gothic" charset="0"/>
              <a:ea typeface="Century Gothic" charset="0"/>
              <a:cs typeface="Century Gothic" charset="0"/>
            </a:endParaRPr>
          </a:p>
        </p:txBody>
      </p:sp>
      <p:pic>
        <p:nvPicPr>
          <p:cNvPr id="5" name="Picture 4"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1274771870"/>
      </p:ext>
    </p:extLst>
  </p:cSld>
  <p:clrMapOvr>
    <a:masterClrMapping/>
  </p:clrMapOvr>
  <mc:AlternateContent xmlns:mc="http://schemas.openxmlformats.org/markup-compatibility/2006">
    <mc:Choice xmlns:p14="http://schemas.microsoft.com/office/powerpoint/2010/main" Requires="p14">
      <p:transition spd="slow" p14:dur="2000" advTm="47958"/>
    </mc:Choice>
    <mc:Fallback>
      <p:transition xmlns:p14="http://schemas.microsoft.com/office/powerpoint/2010/main" spd="slow" advTm="47958"/>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370" y="1049779"/>
            <a:ext cx="8666042" cy="1470025"/>
          </a:xfrm>
        </p:spPr>
        <p:txBody>
          <a:bodyPr>
            <a:normAutofit fontScale="90000"/>
          </a:bodyPr>
          <a:lstStyle/>
          <a:p>
            <a:pPr>
              <a:lnSpc>
                <a:spcPct val="150000"/>
              </a:lnSpc>
            </a:pPr>
            <a:r>
              <a:rPr lang="en-US" dirty="0"/>
              <a:t/>
            </a:r>
            <a:br>
              <a:rPr lang="en-US" dirty="0"/>
            </a:br>
            <a:r>
              <a:rPr lang="en-US" sz="4000" b="1" dirty="0" smtClean="0">
                <a:solidFill>
                  <a:srgbClr val="3366FF"/>
                </a:solidFill>
              </a:rPr>
              <a:t>Dec </a:t>
            </a:r>
            <a:r>
              <a:rPr lang="en-US" sz="4000" b="1" dirty="0" smtClean="0">
                <a:solidFill>
                  <a:srgbClr val="3366FF"/>
                </a:solidFill>
              </a:rPr>
              <a:t>8</a:t>
            </a:r>
            <a:r>
              <a:rPr lang="en-US" sz="4000" b="1" baseline="30000" dirty="0" smtClean="0">
                <a:solidFill>
                  <a:srgbClr val="3366FF"/>
                </a:solidFill>
              </a:rPr>
              <a:t>th</a:t>
            </a:r>
            <a:r>
              <a:rPr lang="en-US" sz="4000" b="1" dirty="0" smtClean="0">
                <a:solidFill>
                  <a:srgbClr val="3366FF"/>
                </a:solidFill>
              </a:rPr>
              <a:t>, 2017, 3 PM to 7 </a:t>
            </a:r>
            <a:r>
              <a:rPr lang="en-US" sz="4000" b="1" dirty="0" smtClean="0">
                <a:solidFill>
                  <a:srgbClr val="3366FF"/>
                </a:solidFill>
              </a:rPr>
              <a:t>PM </a:t>
            </a:r>
            <a:r>
              <a:rPr lang="en-US" sz="4000" dirty="0" smtClean="0"/>
              <a:t>at </a:t>
            </a:r>
            <a:br>
              <a:rPr lang="en-US" sz="4000" dirty="0" smtClean="0"/>
            </a:br>
            <a:r>
              <a:rPr lang="en-US" sz="4000" b="1" dirty="0" smtClean="0">
                <a:solidFill>
                  <a:srgbClr val="3366FF"/>
                </a:solidFill>
              </a:rPr>
              <a:t>34 ST Herald </a:t>
            </a:r>
            <a:r>
              <a:rPr lang="en-US" sz="4000" b="1" dirty="0" smtClean="0">
                <a:solidFill>
                  <a:srgbClr val="3366FF"/>
                </a:solidFill>
              </a:rPr>
              <a:t>SQ</a:t>
            </a:r>
            <a:endParaRPr lang="en-US" sz="4000" dirty="0"/>
          </a:p>
        </p:txBody>
      </p:sp>
      <p:sp>
        <p:nvSpPr>
          <p:cNvPr id="4" name="Rectangle 3"/>
          <p:cNvSpPr/>
          <p:nvPr/>
        </p:nvSpPr>
        <p:spPr>
          <a:xfrm>
            <a:off x="421721" y="411934"/>
            <a:ext cx="11523880" cy="2800767"/>
          </a:xfrm>
          <a:prstGeom prst="rect">
            <a:avLst/>
          </a:prstGeom>
        </p:spPr>
        <p:txBody>
          <a:bodyPr wrap="square">
            <a:spAutoFit/>
          </a:bodyPr>
          <a:lstStyle/>
          <a:p>
            <a:r>
              <a:rPr lang="en-US" sz="4400" b="1" dirty="0">
                <a:latin typeface="Century Gothic" charset="0"/>
                <a:ea typeface="Century Gothic" charset="0"/>
                <a:cs typeface="Century Gothic" charset="0"/>
              </a:rPr>
              <a:t>Maximize Exposure with Local Events</a:t>
            </a:r>
            <a:br>
              <a:rPr lang="en-US" sz="4400" b="1" dirty="0">
                <a:latin typeface="Century Gothic" charset="0"/>
                <a:ea typeface="Century Gothic" charset="0"/>
                <a:cs typeface="Century Gothic" charset="0"/>
              </a:rPr>
            </a:br>
            <a:r>
              <a:rPr lang="en-US" sz="4400" b="1" dirty="0">
                <a:latin typeface="Century Gothic" charset="0"/>
                <a:ea typeface="Century Gothic" charset="0"/>
                <a:cs typeface="Century Gothic" charset="0"/>
              </a:rPr>
              <a:t/>
            </a:r>
            <a:br>
              <a:rPr lang="en-US" sz="4400" b="1" dirty="0">
                <a:latin typeface="Century Gothic" charset="0"/>
                <a:ea typeface="Century Gothic" charset="0"/>
                <a:cs typeface="Century Gothic" charset="0"/>
              </a:rPr>
            </a:br>
            <a:endParaRPr lang="en-US" sz="4400" b="1" dirty="0" smtClean="0">
              <a:latin typeface="Century Gothic" charset="0"/>
              <a:ea typeface="Century Gothic" charset="0"/>
              <a:cs typeface="Century Gothic" charset="0"/>
            </a:endParaRPr>
          </a:p>
          <a:p>
            <a:endParaRPr lang="en-US" sz="4400" b="1" dirty="0">
              <a:latin typeface="Century Gothic" charset="0"/>
              <a:ea typeface="Century Gothic" charset="0"/>
              <a:cs typeface="Century Gothic" charset="0"/>
            </a:endParaRPr>
          </a:p>
        </p:txBody>
      </p:sp>
      <p:pic>
        <p:nvPicPr>
          <p:cNvPr id="5" name="Picture 4" descr="max_vs_medi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588" y="3052856"/>
            <a:ext cx="5948938" cy="3657600"/>
          </a:xfrm>
          <a:prstGeom prst="rect">
            <a:avLst/>
          </a:prstGeom>
        </p:spPr>
      </p:pic>
      <p:pic>
        <p:nvPicPr>
          <p:cNvPr id="6" name="Picture 5"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4158547314"/>
      </p:ext>
    </p:extLst>
  </p:cSld>
  <p:clrMapOvr>
    <a:masterClrMapping/>
  </p:clrMapOvr>
  <mc:AlternateContent xmlns:mc="http://schemas.openxmlformats.org/markup-compatibility/2006">
    <mc:Choice xmlns:p14="http://schemas.microsoft.com/office/powerpoint/2010/main" Requires="p14">
      <p:transition spd="slow" p14:dur="2000" advTm="21350"/>
    </mc:Choice>
    <mc:Fallback>
      <p:transition xmlns:p14="http://schemas.microsoft.com/office/powerpoint/2010/main" spd="slow" advTm="2135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370" y="637053"/>
            <a:ext cx="8666042" cy="1470025"/>
          </a:xfrm>
        </p:spPr>
        <p:txBody>
          <a:bodyPr>
            <a:normAutofit/>
          </a:bodyPr>
          <a:lstStyle/>
          <a:p>
            <a:pPr>
              <a:lnSpc>
                <a:spcPct val="150000"/>
              </a:lnSpc>
            </a:pPr>
            <a:endParaRPr lang="en-US" dirty="0"/>
          </a:p>
        </p:txBody>
      </p:sp>
      <p:pic>
        <p:nvPicPr>
          <p:cNvPr id="3" name="Picture 2" descr="gettyimages-88869515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725" y="2949179"/>
            <a:ext cx="5483722" cy="3657600"/>
          </a:xfrm>
          <a:prstGeom prst="rect">
            <a:avLst/>
          </a:prstGeom>
        </p:spPr>
      </p:pic>
      <p:pic>
        <p:nvPicPr>
          <p:cNvPr id="7" name="Picture 6" descr="story_wide-144416031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370" y="3592708"/>
            <a:ext cx="2436910" cy="1828800"/>
          </a:xfrm>
          <a:prstGeom prst="rect">
            <a:avLst/>
          </a:prstGeom>
        </p:spPr>
      </p:pic>
      <p:sp>
        <p:nvSpPr>
          <p:cNvPr id="5" name="Rectangle 4"/>
          <p:cNvSpPr/>
          <p:nvPr/>
        </p:nvSpPr>
        <p:spPr>
          <a:xfrm>
            <a:off x="421721" y="411934"/>
            <a:ext cx="11523880" cy="2800767"/>
          </a:xfrm>
          <a:prstGeom prst="rect">
            <a:avLst/>
          </a:prstGeom>
        </p:spPr>
        <p:txBody>
          <a:bodyPr wrap="square">
            <a:spAutoFit/>
          </a:bodyPr>
          <a:lstStyle/>
          <a:p>
            <a:r>
              <a:rPr lang="en-US" sz="4400" b="1" dirty="0">
                <a:latin typeface="Century Gothic" charset="0"/>
                <a:ea typeface="Century Gothic" charset="0"/>
                <a:cs typeface="Century Gothic" charset="0"/>
              </a:rPr>
              <a:t>Maximize Exposure with Local Events</a:t>
            </a:r>
            <a:br>
              <a:rPr lang="en-US" sz="4400" b="1" dirty="0">
                <a:latin typeface="Century Gothic" charset="0"/>
                <a:ea typeface="Century Gothic" charset="0"/>
                <a:cs typeface="Century Gothic" charset="0"/>
              </a:rPr>
            </a:br>
            <a:r>
              <a:rPr lang="en-US" sz="4400" b="1" dirty="0">
                <a:latin typeface="Century Gothic" charset="0"/>
                <a:ea typeface="Century Gothic" charset="0"/>
                <a:cs typeface="Century Gothic" charset="0"/>
              </a:rPr>
              <a:t/>
            </a:r>
            <a:br>
              <a:rPr lang="en-US" sz="4400" b="1" dirty="0">
                <a:latin typeface="Century Gothic" charset="0"/>
                <a:ea typeface="Century Gothic" charset="0"/>
                <a:cs typeface="Century Gothic" charset="0"/>
              </a:rPr>
            </a:br>
            <a:endParaRPr lang="en-US" sz="4400" b="1" dirty="0" smtClean="0">
              <a:latin typeface="Century Gothic" charset="0"/>
              <a:ea typeface="Century Gothic" charset="0"/>
              <a:cs typeface="Century Gothic" charset="0"/>
            </a:endParaRPr>
          </a:p>
          <a:p>
            <a:endParaRPr lang="en-US" sz="4400" b="1" dirty="0">
              <a:latin typeface="Century Gothic" charset="0"/>
              <a:ea typeface="Century Gothic" charset="0"/>
              <a:cs typeface="Century Gothic" charset="0"/>
            </a:endParaRPr>
          </a:p>
        </p:txBody>
      </p:sp>
      <p:pic>
        <p:nvPicPr>
          <p:cNvPr id="6" name="Picture 5" descr="metis.png"/>
          <p:cNvPicPr>
            <a:picLocks noChangeAspect="1"/>
          </p:cNvPicPr>
          <p:nvPr/>
        </p:nvPicPr>
        <p:blipFill rotWithShape="1">
          <a:blip r:embed="rId4">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358474846"/>
      </p:ext>
    </p:extLst>
  </p:cSld>
  <p:clrMapOvr>
    <a:masterClrMapping/>
  </p:clrMapOvr>
  <mc:AlternateContent xmlns:mc="http://schemas.openxmlformats.org/markup-compatibility/2006">
    <mc:Choice xmlns:p14="http://schemas.microsoft.com/office/powerpoint/2010/main" Requires="p14">
      <p:transition spd="slow" p14:dur="2000" advTm="34837"/>
    </mc:Choice>
    <mc:Fallback>
      <p:transition xmlns:p14="http://schemas.microsoft.com/office/powerpoint/2010/main" spd="slow" advTm="34837"/>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5933" y="163335"/>
            <a:ext cx="8911440" cy="1280520"/>
          </a:xfrm>
        </p:spPr>
        <p:txBody>
          <a:bodyPr/>
          <a:lstStyle/>
          <a:p>
            <a:r>
              <a:rPr lang="en-US" b="1" dirty="0" smtClean="0">
                <a:latin typeface="Century Gothic" charset="0"/>
                <a:ea typeface="Century Gothic" charset="0"/>
                <a:cs typeface="Century Gothic" charset="0"/>
              </a:rPr>
              <a:t>Recommendation</a:t>
            </a:r>
            <a:endParaRPr lang="en-US" b="1" dirty="0">
              <a:latin typeface="Century Gothic" charset="0"/>
              <a:ea typeface="Century Gothic" charset="0"/>
              <a:cs typeface="Century Gothic" charset="0"/>
            </a:endParaRPr>
          </a:p>
        </p:txBody>
      </p:sp>
      <p:sp>
        <p:nvSpPr>
          <p:cNvPr id="3" name="Subtitle 2"/>
          <p:cNvSpPr>
            <a:spLocks noGrp="1"/>
          </p:cNvSpPr>
          <p:nvPr>
            <p:ph type="subTitle"/>
          </p:nvPr>
        </p:nvSpPr>
        <p:spPr>
          <a:xfrm>
            <a:off x="1095933" y="2183347"/>
            <a:ext cx="8915040" cy="1383085"/>
          </a:xfrm>
        </p:spPr>
        <p:txBody>
          <a:bodyPr/>
          <a:lstStyle/>
          <a:p>
            <a:r>
              <a:rPr lang="en-US" sz="3200" dirty="0" smtClean="0"/>
              <a:t> </a:t>
            </a:r>
            <a:r>
              <a:rPr lang="en-US" sz="3200" dirty="0">
                <a:latin typeface="Century Gothic" charset="0"/>
                <a:ea typeface="Century Gothic" charset="0"/>
                <a:cs typeface="Century Gothic" charset="0"/>
              </a:rPr>
              <a:t>One Week </a:t>
            </a:r>
            <a:r>
              <a:rPr lang="en-US" sz="3200" dirty="0">
                <a:latin typeface="Century Gothic" charset="0"/>
                <a:ea typeface="Century Gothic" charset="0"/>
                <a:cs typeface="Century Gothic" charset="0"/>
              </a:rPr>
              <a:t>P</a:t>
            </a:r>
            <a:r>
              <a:rPr lang="en-US" sz="3200" dirty="0">
                <a:latin typeface="Century Gothic" charset="0"/>
                <a:ea typeface="Century Gothic" charset="0"/>
                <a:cs typeface="Century Gothic" charset="0"/>
              </a:rPr>
              <a:t>lan: </a:t>
            </a:r>
            <a:endParaRPr lang="en-US" sz="3200" dirty="0">
              <a:latin typeface="Century Gothic" charset="0"/>
              <a:ea typeface="Century Gothic" charset="0"/>
              <a:cs typeface="Century Gothic" charset="0"/>
            </a:endParaRPr>
          </a:p>
        </p:txBody>
      </p:sp>
      <p:sp>
        <p:nvSpPr>
          <p:cNvPr id="5" name="Rectangle 4"/>
          <p:cNvSpPr/>
          <p:nvPr/>
        </p:nvSpPr>
        <p:spPr>
          <a:xfrm>
            <a:off x="3392129" y="1264321"/>
            <a:ext cx="5249671" cy="71136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90125" y="4837471"/>
            <a:ext cx="5051675" cy="1475128"/>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2"/>
          <p:cNvGraphicFramePr/>
          <p:nvPr>
            <p:extLst>
              <p:ext uri="{D42A27DB-BD31-4B8C-83A1-F6EECF244321}">
                <p14:modId xmlns:p14="http://schemas.microsoft.com/office/powerpoint/2010/main" val="2403339339"/>
              </p:ext>
            </p:extLst>
          </p:nvPr>
        </p:nvGraphicFramePr>
        <p:xfrm>
          <a:off x="5270014" y="1324254"/>
          <a:ext cx="5075640" cy="5405760"/>
        </p:xfrm>
        <a:graphic>
          <a:graphicData uri="http://schemas.openxmlformats.org/drawingml/2006/table">
            <a:tbl>
              <a:tblPr firstRow="1">
                <a:tableStyleId>{7E9639D4-E3E2-4D34-9284-5A2195B3D0D7}</a:tableStyleId>
              </a:tblPr>
              <a:tblGrid>
                <a:gridCol w="2537640"/>
                <a:gridCol w="2538000"/>
              </a:tblGrid>
              <a:tr h="0">
                <a:tc>
                  <a:txBody>
                    <a:bodyPr/>
                    <a:lstStyle/>
                    <a:p>
                      <a:r>
                        <a:rPr lang="en-US" sz="1800" strike="noStrike" spc="-1" dirty="0"/>
                        <a:t>Day of the Week</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Station</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Monday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a:t>
                      </a:r>
                      <a:r>
                        <a:rPr lang="en-US" sz="1800" strike="noStrike" spc="-1" dirty="0"/>
                        <a:t>St – Penn </a:t>
                      </a:r>
                      <a:r>
                        <a:rPr lang="en-US" sz="1800" strike="noStrike" spc="-1" dirty="0" smtClean="0"/>
                        <a:t>Station</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Tuesday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St – Herald Square</a:t>
                      </a:r>
                      <a:endParaRPr lang="en-US" sz="1800" b="1" strike="noStrike" spc="-1" dirty="0">
                        <a:latin typeface="+mn-lt"/>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Wednesday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59th Street–Columbus Circle</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Thursday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Grand Central–42nd Street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Friday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Chambers</a:t>
                      </a:r>
                      <a:r>
                        <a:rPr lang="en-US" sz="1800" strike="noStrike" spc="-1" baseline="0" dirty="0" smtClean="0"/>
                        <a:t> 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Saturday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sz="1800" strike="noStrike" spc="-1" dirty="0"/>
                        <a:t>Times Square – 42 </a:t>
                      </a:r>
                      <a:r>
                        <a:rPr lang="en-US" sz="1800" strike="noStrike" spc="-1" dirty="0" smtClean="0"/>
                        <a:t>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22160">
                <a:tc>
                  <a:txBody>
                    <a:bodyPr/>
                    <a:lstStyle/>
                    <a:p>
                      <a:r>
                        <a:rPr lang="en-US" sz="1800" strike="noStrike" spc="-1" dirty="0"/>
                        <a:t>Sunday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 name="Picture 8"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454752483"/>
      </p:ext>
    </p:extLst>
  </p:cSld>
  <p:clrMapOvr>
    <a:masterClrMapping/>
  </p:clrMapOvr>
  <mc:AlternateContent xmlns:mc="http://schemas.openxmlformats.org/markup-compatibility/2006">
    <mc:Choice xmlns:p14="http://schemas.microsoft.com/office/powerpoint/2010/main" Requires="p14">
      <p:transition spd="slow" p14:dur="2000" advTm="27888"/>
    </mc:Choice>
    <mc:Fallback>
      <p:transition xmlns:p14="http://schemas.microsoft.com/office/powerpoint/2010/main" spd="slow" advTm="27888"/>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933" y="163335"/>
            <a:ext cx="8911440" cy="1280520"/>
          </a:xfrm>
        </p:spPr>
        <p:txBody>
          <a:bodyPr/>
          <a:lstStyle/>
          <a:p>
            <a:r>
              <a:rPr lang="en-US" b="1" dirty="0" smtClean="0">
                <a:latin typeface="Century Gothic" charset="0"/>
                <a:ea typeface="Century Gothic" charset="0"/>
                <a:cs typeface="Century Gothic" charset="0"/>
              </a:rPr>
              <a:t>Recommendation</a:t>
            </a:r>
            <a:endParaRPr lang="en-US" b="1" dirty="0">
              <a:latin typeface="Century Gothic" charset="0"/>
              <a:ea typeface="Century Gothic" charset="0"/>
              <a:cs typeface="Century Gothic" charset="0"/>
            </a:endParaRPr>
          </a:p>
        </p:txBody>
      </p:sp>
      <p:sp>
        <p:nvSpPr>
          <p:cNvPr id="3" name="Subtitle 2"/>
          <p:cNvSpPr>
            <a:spLocks noGrp="1"/>
          </p:cNvSpPr>
          <p:nvPr>
            <p:ph type="subTitle"/>
          </p:nvPr>
        </p:nvSpPr>
        <p:spPr>
          <a:xfrm>
            <a:off x="603135" y="2717361"/>
            <a:ext cx="8915040" cy="1383085"/>
          </a:xfrm>
        </p:spPr>
        <p:txBody>
          <a:bodyPr/>
          <a:lstStyle/>
          <a:p>
            <a:r>
              <a:rPr lang="en-US" sz="3200" dirty="0" smtClean="0"/>
              <a:t> </a:t>
            </a:r>
            <a:r>
              <a:rPr lang="en-US" sz="3200" dirty="0">
                <a:latin typeface="Century Gothic" charset="0"/>
                <a:ea typeface="Century Gothic" charset="0"/>
                <a:cs typeface="Century Gothic" charset="0"/>
              </a:rPr>
              <a:t>One </a:t>
            </a:r>
            <a:r>
              <a:rPr lang="en-US" sz="3200" dirty="0" smtClean="0">
                <a:latin typeface="Century Gothic" charset="0"/>
                <a:ea typeface="Century Gothic" charset="0"/>
                <a:cs typeface="Century Gothic" charset="0"/>
              </a:rPr>
              <a:t>Day </a:t>
            </a:r>
            <a:r>
              <a:rPr lang="en-US" sz="3200" dirty="0">
                <a:latin typeface="Century Gothic" charset="0"/>
                <a:ea typeface="Century Gothic" charset="0"/>
                <a:cs typeface="Century Gothic" charset="0"/>
              </a:rPr>
              <a:t>P</a:t>
            </a:r>
            <a:r>
              <a:rPr lang="en-US" sz="3200" dirty="0">
                <a:latin typeface="Century Gothic" charset="0"/>
                <a:ea typeface="Century Gothic" charset="0"/>
                <a:cs typeface="Century Gothic" charset="0"/>
              </a:rPr>
              <a:t>lan: </a:t>
            </a:r>
            <a:endParaRPr lang="en-US" sz="3200" dirty="0" smtClean="0">
              <a:latin typeface="Century Gothic" charset="0"/>
              <a:ea typeface="Century Gothic" charset="0"/>
              <a:cs typeface="Century Gothic" charset="0"/>
            </a:endParaRPr>
          </a:p>
          <a:p>
            <a:endParaRPr lang="en-US" sz="3200" dirty="0" smtClean="0">
              <a:latin typeface="Century Gothic" charset="0"/>
              <a:ea typeface="Century Gothic" charset="0"/>
              <a:cs typeface="Century Gothic" charset="0"/>
            </a:endParaRPr>
          </a:p>
          <a:p>
            <a:endParaRPr lang="en-US" sz="3200" dirty="0">
              <a:latin typeface="Century Gothic" charset="0"/>
              <a:ea typeface="Century Gothic" charset="0"/>
              <a:cs typeface="Century Gothic" charset="0"/>
            </a:endParaRPr>
          </a:p>
          <a:p>
            <a:r>
              <a:rPr lang="en-US" sz="3200" b="1" dirty="0">
                <a:latin typeface="Century Gothic" charset="0"/>
                <a:ea typeface="Century Gothic" charset="0"/>
                <a:cs typeface="Century Gothic" charset="0"/>
              </a:rPr>
              <a:t>Optimize Decision with Local Events </a:t>
            </a:r>
          </a:p>
          <a:p>
            <a:endParaRPr lang="en-US" sz="3200" dirty="0">
              <a:latin typeface="Century Gothic" charset="0"/>
              <a:ea typeface="Century Gothic" charset="0"/>
              <a:cs typeface="Century Gothic" charset="0"/>
            </a:endParaRPr>
          </a:p>
        </p:txBody>
      </p:sp>
      <p:pic>
        <p:nvPicPr>
          <p:cNvPr id="8" name="Picture 7" descr="minimal-upcoming-events-calendar-template-30824b809475f75553e400f7b465fedc_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224" y="1814446"/>
            <a:ext cx="3531704" cy="4572000"/>
          </a:xfrm>
          <a:prstGeom prst="rect">
            <a:avLst/>
          </a:prstGeom>
        </p:spPr>
      </p:pic>
      <p:pic>
        <p:nvPicPr>
          <p:cNvPr id="9" name="Picture 8"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921329168"/>
      </p:ext>
    </p:extLst>
  </p:cSld>
  <p:clrMapOvr>
    <a:masterClrMapping/>
  </p:clrMapOvr>
  <mc:AlternateContent xmlns:mc="http://schemas.openxmlformats.org/markup-compatibility/2006">
    <mc:Choice xmlns:p14="http://schemas.microsoft.com/office/powerpoint/2010/main" Requires="p14">
      <p:transition spd="slow" p14:dur="2000" advTm="12297"/>
    </mc:Choice>
    <mc:Fallback>
      <p:transition xmlns:p14="http://schemas.microsoft.com/office/powerpoint/2010/main" spd="slow" advTm="12297"/>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954F50C-9E18-224E-B537-B0E6F8013142}"/>
              </a:ext>
            </a:extLst>
          </p:cNvPr>
          <p:cNvSpPr/>
          <p:nvPr/>
        </p:nvSpPr>
        <p:spPr>
          <a:xfrm>
            <a:off x="2675105" y="4077202"/>
            <a:ext cx="6731541" cy="262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 xmlns:a16="http://schemas.microsoft.com/office/drawing/2014/main" id="{59A9314B-BB28-604B-9BF4-B64BA65CF24E}"/>
              </a:ext>
            </a:extLst>
          </p:cNvPr>
          <p:cNvGraphicFramePr>
            <a:graphicFrameLocks noGrp="1"/>
          </p:cNvGraphicFramePr>
          <p:nvPr>
            <p:extLst/>
          </p:nvPr>
        </p:nvGraphicFramePr>
        <p:xfrm>
          <a:off x="2784084" y="1264555"/>
          <a:ext cx="6513582" cy="4251762"/>
        </p:xfrm>
        <a:graphic>
          <a:graphicData uri="http://schemas.openxmlformats.org/drawingml/2006/table">
            <a:tbl>
              <a:tblPr/>
              <a:tblGrid>
                <a:gridCol w="1698140">
                  <a:extLst>
                    <a:ext uri="{9D8B030D-6E8A-4147-A177-3AD203B41FA5}">
                      <a16:colId xmlns="" xmlns:a16="http://schemas.microsoft.com/office/drawing/2014/main" val="3319608544"/>
                    </a:ext>
                  </a:extLst>
                </a:gridCol>
                <a:gridCol w="1176569">
                  <a:extLst>
                    <a:ext uri="{9D8B030D-6E8A-4147-A177-3AD203B41FA5}">
                      <a16:colId xmlns="" xmlns:a16="http://schemas.microsoft.com/office/drawing/2014/main" val="660967463"/>
                    </a:ext>
                  </a:extLst>
                </a:gridCol>
                <a:gridCol w="1079532">
                  <a:extLst>
                    <a:ext uri="{9D8B030D-6E8A-4147-A177-3AD203B41FA5}">
                      <a16:colId xmlns="" xmlns:a16="http://schemas.microsoft.com/office/drawing/2014/main" val="3523556216"/>
                    </a:ext>
                  </a:extLst>
                </a:gridCol>
                <a:gridCol w="1249346">
                  <a:extLst>
                    <a:ext uri="{9D8B030D-6E8A-4147-A177-3AD203B41FA5}">
                      <a16:colId xmlns="" xmlns:a16="http://schemas.microsoft.com/office/drawing/2014/main" val="3173291759"/>
                    </a:ext>
                  </a:extLst>
                </a:gridCol>
                <a:gridCol w="1309995">
                  <a:extLst>
                    <a:ext uri="{9D8B030D-6E8A-4147-A177-3AD203B41FA5}">
                      <a16:colId xmlns="" xmlns:a16="http://schemas.microsoft.com/office/drawing/2014/main" val="3669288218"/>
                    </a:ext>
                  </a:extLst>
                </a:gridCol>
              </a:tblGrid>
              <a:tr h="236209">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1" i="0" u="none" strike="noStrike" dirty="0">
                          <a:solidFill>
                            <a:srgbClr val="000000"/>
                          </a:solidFill>
                          <a:effectLst/>
                          <a:latin typeface="Calibri" panose="020F0502020204030204" pitchFamily="34" charset="0"/>
                        </a:rPr>
                        <a:t>REACH</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297736794"/>
                  </a:ext>
                </a:extLst>
              </a:tr>
              <a:tr h="236209">
                <a:tc>
                  <a:txBody>
                    <a:bodyPr/>
                    <a:lstStyle/>
                    <a:p>
                      <a:pPr algn="l" fontAlgn="b"/>
                      <a:r>
                        <a:rPr lang="en-US" sz="1200" b="1" i="0" u="none" strike="noStrike">
                          <a:solidFill>
                            <a:srgbClr val="000000"/>
                          </a:solidFill>
                          <a:effectLst/>
                          <a:latin typeface="Calibri" panose="020F0502020204030204" pitchFamily="34" charset="0"/>
                        </a:rPr>
                        <a:t>STATION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30959479"/>
                  </a:ext>
                </a:extLst>
              </a:tr>
              <a:tr h="236209">
                <a:tc>
                  <a:txBody>
                    <a:bodyPr/>
                    <a:lstStyle/>
                    <a:p>
                      <a:pPr algn="l" fontAlgn="b"/>
                      <a:r>
                        <a:rPr lang="en-US" sz="1200" b="0" i="0" u="none" strike="noStrike">
                          <a:solidFill>
                            <a:srgbClr val="000000"/>
                          </a:solidFill>
                          <a:effectLst/>
                          <a:latin typeface="Calibri" panose="020F0502020204030204" pitchFamily="34" charset="0"/>
                        </a:rPr>
                        <a:t>34 ST-PENN STA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256,065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512,129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768,194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1,024,259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 xmlns:a16="http://schemas.microsoft.com/office/drawing/2014/main" val="3240037383"/>
                  </a:ext>
                </a:extLst>
              </a:tr>
              <a:tr h="236209">
                <a:tc>
                  <a:txBody>
                    <a:bodyPr/>
                    <a:lstStyle/>
                    <a:p>
                      <a:pPr algn="l" fontAlgn="b"/>
                      <a:r>
                        <a:rPr lang="en-US" sz="1200" b="0" i="0" u="none" strike="noStrike">
                          <a:solidFill>
                            <a:srgbClr val="000000"/>
                          </a:solidFill>
                          <a:effectLst/>
                          <a:latin typeface="Calibri" panose="020F0502020204030204" pitchFamily="34" charset="0"/>
                        </a:rPr>
                        <a:t>34 ST-HERALD SQ</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242,918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485,836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728,754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971,673 </a:t>
                      </a:r>
                    </a:p>
                  </a:txBody>
                  <a:tcPr marL="9525" marR="9525" marT="9525" marB="0" anchor="b">
                    <a:lnL>
                      <a:noFill/>
                    </a:lnL>
                    <a:lnR>
                      <a:noFill/>
                    </a:lnR>
                    <a:lnT>
                      <a:noFill/>
                    </a:lnT>
                    <a:lnB>
                      <a:noFill/>
                    </a:lnB>
                  </a:tcPr>
                </a:tc>
                <a:extLst>
                  <a:ext uri="{0D108BD9-81ED-4DB2-BD59-A6C34878D82A}">
                    <a16:rowId xmlns="" xmlns:a16="http://schemas.microsoft.com/office/drawing/2014/main" val="1101928687"/>
                  </a:ext>
                </a:extLst>
              </a:tr>
              <a:tr h="236209">
                <a:tc>
                  <a:txBody>
                    <a:bodyPr/>
                    <a:lstStyle/>
                    <a:p>
                      <a:pPr algn="l" fontAlgn="b"/>
                      <a:r>
                        <a:rPr lang="en-US" sz="1200" b="0" i="0" u="none" strike="noStrike">
                          <a:solidFill>
                            <a:srgbClr val="000000"/>
                          </a:solidFill>
                          <a:effectLst/>
                          <a:latin typeface="Calibri" panose="020F0502020204030204" pitchFamily="34" charset="0"/>
                        </a:rPr>
                        <a:t>TIMES SQ-42 ST</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233,060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466,120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699,180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932,240 </a:t>
                      </a:r>
                    </a:p>
                  </a:txBody>
                  <a:tcPr marL="9525" marR="9525" marT="9525" marB="0" anchor="b">
                    <a:lnL>
                      <a:noFill/>
                    </a:lnL>
                    <a:lnR>
                      <a:noFill/>
                    </a:lnR>
                    <a:lnT>
                      <a:noFill/>
                    </a:lnT>
                    <a:lnB>
                      <a:noFill/>
                    </a:lnB>
                    <a:solidFill>
                      <a:srgbClr val="D9D9D9"/>
                    </a:solidFill>
                  </a:tcPr>
                </a:tc>
                <a:extLst>
                  <a:ext uri="{0D108BD9-81ED-4DB2-BD59-A6C34878D82A}">
                    <a16:rowId xmlns="" xmlns:a16="http://schemas.microsoft.com/office/drawing/2014/main" val="4230830278"/>
                  </a:ext>
                </a:extLst>
              </a:tr>
              <a:tr h="236209">
                <a:tc>
                  <a:txBody>
                    <a:bodyPr/>
                    <a:lstStyle/>
                    <a:p>
                      <a:pPr algn="l" fontAlgn="b"/>
                      <a:r>
                        <a:rPr lang="en-US" sz="1200" b="0" i="0" u="none" strike="noStrike">
                          <a:solidFill>
                            <a:srgbClr val="000000"/>
                          </a:solidFill>
                          <a:effectLst/>
                          <a:latin typeface="Calibri" panose="020F0502020204030204" pitchFamily="34" charset="0"/>
                        </a:rPr>
                        <a:t>59 ST COLUMBUS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154,669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309,339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464,008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618,677 </a:t>
                      </a:r>
                    </a:p>
                  </a:txBody>
                  <a:tcPr marL="9525" marR="9525" marT="9525" marB="0" anchor="b">
                    <a:lnL>
                      <a:noFill/>
                    </a:lnL>
                    <a:lnR>
                      <a:noFill/>
                    </a:lnR>
                    <a:lnT>
                      <a:noFill/>
                    </a:lnT>
                    <a:lnB>
                      <a:noFill/>
                    </a:lnB>
                  </a:tcPr>
                </a:tc>
                <a:extLst>
                  <a:ext uri="{0D108BD9-81ED-4DB2-BD59-A6C34878D82A}">
                    <a16:rowId xmlns="" xmlns:a16="http://schemas.microsoft.com/office/drawing/2014/main" val="3411323129"/>
                  </a:ext>
                </a:extLst>
              </a:tr>
              <a:tr h="236209">
                <a:tc>
                  <a:txBody>
                    <a:bodyPr/>
                    <a:lstStyle/>
                    <a:p>
                      <a:pPr algn="l" fontAlgn="b"/>
                      <a:r>
                        <a:rPr lang="en-US" sz="1200" b="0" i="0" u="none" strike="noStrike">
                          <a:solidFill>
                            <a:srgbClr val="000000"/>
                          </a:solidFill>
                          <a:effectLst/>
                          <a:latin typeface="Calibri" panose="020F0502020204030204" pitchFamily="34" charset="0"/>
                        </a:rPr>
                        <a:t>GRD CNTRL-42 ST</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148,527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297,054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445,580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594,107 </a:t>
                      </a:r>
                    </a:p>
                  </a:txBody>
                  <a:tcPr marL="9525" marR="9525" marT="9525" marB="0" anchor="b">
                    <a:lnL>
                      <a:noFill/>
                    </a:lnL>
                    <a:lnR>
                      <a:noFill/>
                    </a:lnR>
                    <a:lnT>
                      <a:noFill/>
                    </a:lnT>
                    <a:lnB>
                      <a:noFill/>
                    </a:lnB>
                    <a:solidFill>
                      <a:srgbClr val="D9D9D9"/>
                    </a:solidFill>
                  </a:tcPr>
                </a:tc>
                <a:extLst>
                  <a:ext uri="{0D108BD9-81ED-4DB2-BD59-A6C34878D82A}">
                    <a16:rowId xmlns="" xmlns:a16="http://schemas.microsoft.com/office/drawing/2014/main" val="1079721806"/>
                  </a:ext>
                </a:extLst>
              </a:tr>
              <a:tr h="236209">
                <a:tc>
                  <a:txBody>
                    <a:bodyPr/>
                    <a:lstStyle/>
                    <a:p>
                      <a:pPr algn="l" fontAlgn="b"/>
                      <a:r>
                        <a:rPr lang="en-US" sz="1200" b="0" i="0" u="none" strike="noStrike">
                          <a:solidFill>
                            <a:srgbClr val="000000"/>
                          </a:solidFill>
                          <a:effectLst/>
                          <a:latin typeface="Calibri" panose="020F0502020204030204" pitchFamily="34" charset="0"/>
                        </a:rPr>
                        <a:t>59 ST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134,267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268,534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402,801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537,068 </a:t>
                      </a:r>
                    </a:p>
                  </a:txBody>
                  <a:tcPr marL="9525" marR="9525" marT="9525" marB="0" anchor="b">
                    <a:lnL>
                      <a:noFill/>
                    </a:lnL>
                    <a:lnR>
                      <a:noFill/>
                    </a:lnR>
                    <a:lnT>
                      <a:noFill/>
                    </a:lnT>
                    <a:lnB>
                      <a:noFill/>
                    </a:lnB>
                  </a:tcPr>
                </a:tc>
                <a:extLst>
                  <a:ext uri="{0D108BD9-81ED-4DB2-BD59-A6C34878D82A}">
                    <a16:rowId xmlns="" xmlns:a16="http://schemas.microsoft.com/office/drawing/2014/main" val="3621805071"/>
                  </a:ext>
                </a:extLst>
              </a:tr>
              <a:tr h="236209">
                <a:tc>
                  <a:txBody>
                    <a:bodyPr/>
                    <a:lstStyle/>
                    <a:p>
                      <a:pPr algn="l" fontAlgn="b"/>
                      <a:r>
                        <a:rPr lang="en-US" sz="1200" b="0" i="0" u="none" strike="noStrike">
                          <a:solidFill>
                            <a:srgbClr val="000000"/>
                          </a:solidFill>
                          <a:effectLst/>
                          <a:latin typeface="Calibri" panose="020F0502020204030204" pitchFamily="34" charset="0"/>
                        </a:rPr>
                        <a:t>FLUSHING-MAIN</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125,818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251,637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dirty="0">
                          <a:solidFill>
                            <a:srgbClr val="000000"/>
                          </a:solidFill>
                          <a:effectLst/>
                          <a:latin typeface="Calibri" panose="020F0502020204030204" pitchFamily="34" charset="0"/>
                        </a:rPr>
                        <a:t>          377,455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503,274 </a:t>
                      </a:r>
                    </a:p>
                  </a:txBody>
                  <a:tcPr marL="9525" marR="9525" marT="9525" marB="0" anchor="b">
                    <a:lnL>
                      <a:noFill/>
                    </a:lnL>
                    <a:lnR>
                      <a:noFill/>
                    </a:lnR>
                    <a:lnT>
                      <a:noFill/>
                    </a:lnT>
                    <a:lnB>
                      <a:noFill/>
                    </a:lnB>
                    <a:solidFill>
                      <a:srgbClr val="D9D9D9"/>
                    </a:solidFill>
                  </a:tcPr>
                </a:tc>
                <a:extLst>
                  <a:ext uri="{0D108BD9-81ED-4DB2-BD59-A6C34878D82A}">
                    <a16:rowId xmlns="" xmlns:a16="http://schemas.microsoft.com/office/drawing/2014/main" val="4245737040"/>
                  </a:ext>
                </a:extLst>
              </a:tr>
              <a:tr h="236209">
                <a:tc>
                  <a:txBody>
                    <a:bodyPr/>
                    <a:lstStyle/>
                    <a:p>
                      <a:pPr algn="l" fontAlgn="b"/>
                      <a:r>
                        <a:rPr lang="en-US" sz="1200" b="0" i="0" u="none" strike="noStrike">
                          <a:solidFill>
                            <a:srgbClr val="000000"/>
                          </a:solidFill>
                          <a:effectLst/>
                          <a:latin typeface="Calibri" panose="020F0502020204030204" pitchFamily="34" charset="0"/>
                        </a:rPr>
                        <a:t>CHAMBERS ST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121,907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243,815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365,722 </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           487,630 </a:t>
                      </a:r>
                    </a:p>
                  </a:txBody>
                  <a:tcPr marL="9525" marR="9525" marT="9525" marB="0" anchor="b">
                    <a:lnL>
                      <a:noFill/>
                    </a:lnL>
                    <a:lnR>
                      <a:noFill/>
                    </a:lnR>
                    <a:lnT>
                      <a:noFill/>
                    </a:lnT>
                    <a:lnB>
                      <a:noFill/>
                    </a:lnB>
                  </a:tcPr>
                </a:tc>
                <a:extLst>
                  <a:ext uri="{0D108BD9-81ED-4DB2-BD59-A6C34878D82A}">
                    <a16:rowId xmlns="" xmlns:a16="http://schemas.microsoft.com/office/drawing/2014/main" val="1411117268"/>
                  </a:ext>
                </a:extLst>
              </a:tr>
              <a:tr h="236209">
                <a:tc>
                  <a:txBody>
                    <a:bodyPr/>
                    <a:lstStyle/>
                    <a:p>
                      <a:pPr algn="l" fontAlgn="b"/>
                      <a:r>
                        <a:rPr lang="en-US" sz="1200" b="0" i="0" u="none" strike="noStrike">
                          <a:solidFill>
                            <a:srgbClr val="000000"/>
                          </a:solidFill>
                          <a:effectLst/>
                          <a:latin typeface="Calibri" panose="020F0502020204030204" pitchFamily="34" charset="0"/>
                        </a:rPr>
                        <a:t>47-50 STS ROCK</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117,726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235,452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353,178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470,904 </a:t>
                      </a:r>
                    </a:p>
                  </a:txBody>
                  <a:tcPr marL="9525" marR="9525" marT="9525" marB="0" anchor="b">
                    <a:lnL>
                      <a:noFill/>
                    </a:lnL>
                    <a:lnR>
                      <a:noFill/>
                    </a:lnR>
                    <a:lnT>
                      <a:noFill/>
                    </a:lnT>
                    <a:lnB>
                      <a:noFill/>
                    </a:lnB>
                    <a:solidFill>
                      <a:srgbClr val="D9D9D9"/>
                    </a:solidFill>
                  </a:tcPr>
                </a:tc>
                <a:extLst>
                  <a:ext uri="{0D108BD9-81ED-4DB2-BD59-A6C34878D82A}">
                    <a16:rowId xmlns="" xmlns:a16="http://schemas.microsoft.com/office/drawing/2014/main" val="3434334580"/>
                  </a:ext>
                </a:extLst>
              </a:tr>
              <a:tr h="236209">
                <a:tc>
                  <a:txBody>
                    <a:bodyPr/>
                    <a:lstStyle/>
                    <a:p>
                      <a:pPr algn="l" fontAlgn="b"/>
                      <a:r>
                        <a:rPr lang="en-US" sz="1200" b="0" i="0" u="none" strike="noStrike">
                          <a:solidFill>
                            <a:srgbClr val="000000"/>
                          </a:solidFill>
                          <a:effectLst/>
                          <a:latin typeface="Calibri" panose="020F0502020204030204" pitchFamily="34" charset="0"/>
                        </a:rPr>
                        <a:t>42 ST-PORT AUTH</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116,394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232,787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349,181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465,575 </a:t>
                      </a:r>
                    </a:p>
                  </a:txBody>
                  <a:tcPr marL="9525" marR="9525" marT="9525" marB="0" anchor="b">
                    <a:lnL>
                      <a:noFill/>
                    </a:lnL>
                    <a:lnR>
                      <a:noFill/>
                    </a:lnR>
                    <a:lnT>
                      <a:noFill/>
                    </a:lnT>
                    <a:lnB>
                      <a:noFill/>
                    </a:lnB>
                  </a:tcPr>
                </a:tc>
                <a:extLst>
                  <a:ext uri="{0D108BD9-81ED-4DB2-BD59-A6C34878D82A}">
                    <a16:rowId xmlns="" xmlns:a16="http://schemas.microsoft.com/office/drawing/2014/main" val="439101702"/>
                  </a:ext>
                </a:extLst>
              </a:tr>
              <a:tr h="236209">
                <a:tc>
                  <a:txBody>
                    <a:bodyPr/>
                    <a:lstStyle/>
                    <a:p>
                      <a:pPr algn="l" fontAlgn="b"/>
                      <a:r>
                        <a:rPr lang="en-US" sz="1400" b="1" i="0" u="none" strike="noStrike" dirty="0">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     1,651,352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   3,302,703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       4,954,055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        6,605,406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3406450030"/>
                  </a:ext>
                </a:extLst>
              </a:tr>
              <a:tr h="236209">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4273052305"/>
                  </a:ext>
                </a:extLst>
              </a:tr>
              <a:tr h="236209">
                <a:tc>
                  <a:txBody>
                    <a:bodyPr/>
                    <a:lstStyle/>
                    <a:p>
                      <a:pPr algn="l" fontAlgn="b"/>
                      <a:r>
                        <a:rPr lang="en-US" sz="1200" b="0" i="0" u="none" strike="noStrike" dirty="0">
                          <a:solidFill>
                            <a:srgbClr val="000000"/>
                          </a:solidFill>
                          <a:effectLst/>
                          <a:latin typeface="Calibri" panose="020F0502020204030204" pitchFamily="34" charset="0"/>
                        </a:rPr>
                        <a:t>ASSUME REACH</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 xmlns:a16="http://schemas.microsoft.com/office/drawing/2014/main" val="3843137043"/>
                  </a:ext>
                </a:extLst>
              </a:tr>
              <a:tr h="236209">
                <a:tc>
                  <a:txBody>
                    <a:bodyPr/>
                    <a:lstStyle/>
                    <a:p>
                      <a:pPr algn="l" fontAlgn="b"/>
                      <a:r>
                        <a:rPr lang="en-US" sz="1200" b="0" i="0" u="none" strike="noStrike" dirty="0">
                          <a:solidFill>
                            <a:srgbClr val="000000"/>
                          </a:solidFill>
                          <a:effectLst/>
                          <a:latin typeface="Calibri" panose="020F0502020204030204" pitchFamily="34" charset="0"/>
                        </a:rPr>
                        <a:t>ASSUMED TURNOUT</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 xmlns:a16="http://schemas.microsoft.com/office/drawing/2014/main" val="1707488700"/>
                  </a:ext>
                </a:extLst>
              </a:tr>
              <a:tr h="236209">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 xmlns:a16="http://schemas.microsoft.com/office/drawing/2014/main" val="3354394407"/>
                  </a:ext>
                </a:extLst>
              </a:tr>
              <a:tr h="236209">
                <a:tc>
                  <a:txBody>
                    <a:bodyPr/>
                    <a:lstStyle/>
                    <a:p>
                      <a:pPr algn="l" fontAlgn="b"/>
                      <a:r>
                        <a:rPr lang="en-US" sz="1200" b="1" i="0" u="none" strike="noStrike">
                          <a:solidFill>
                            <a:srgbClr val="000000"/>
                          </a:solidFill>
                          <a:effectLst/>
                          <a:latin typeface="Calibri" panose="020F0502020204030204" pitchFamily="34" charset="0"/>
                        </a:rPr>
                        <a:t>PARTICIPATION</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                    16,514 </a:t>
                      </a: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 xmlns:a16="http://schemas.microsoft.com/office/drawing/2014/main" val="1618431229"/>
                  </a:ext>
                </a:extLst>
              </a:tr>
            </a:tbl>
          </a:graphicData>
        </a:graphic>
      </p:graphicFrame>
      <p:sp>
        <p:nvSpPr>
          <p:cNvPr id="2" name="Title 1">
            <a:extLst>
              <a:ext uri="{FF2B5EF4-FFF2-40B4-BE49-F238E27FC236}">
                <a16:creationId xmlns="" xmlns:a16="http://schemas.microsoft.com/office/drawing/2014/main" id="{6E98EFEC-7A1A-504A-8E5C-A0A3BF800511}"/>
              </a:ext>
            </a:extLst>
          </p:cNvPr>
          <p:cNvSpPr>
            <a:spLocks noGrp="1"/>
          </p:cNvSpPr>
          <p:nvPr>
            <p:ph type="title"/>
          </p:nvPr>
        </p:nvSpPr>
        <p:spPr/>
        <p:txBody>
          <a:bodyPr>
            <a:noAutofit/>
          </a:bodyPr>
          <a:lstStyle/>
          <a:p>
            <a:r>
              <a:rPr lang="en-US" sz="2800" dirty="0"/>
              <a:t>Maximizing reach and turnout </a:t>
            </a:r>
          </a:p>
        </p:txBody>
      </p:sp>
      <p:sp>
        <p:nvSpPr>
          <p:cNvPr id="5" name="Title 1"/>
          <p:cNvSpPr txBox="1">
            <a:spLocks/>
          </p:cNvSpPr>
          <p:nvPr/>
        </p:nvSpPr>
        <p:spPr>
          <a:xfrm>
            <a:off x="1365003" y="-16020"/>
            <a:ext cx="8911440" cy="128052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entury Gothic" charset="0"/>
                <a:ea typeface="Century Gothic" charset="0"/>
                <a:cs typeface="Century Gothic" charset="0"/>
              </a:rPr>
              <a:t>Future </a:t>
            </a:r>
            <a:r>
              <a:rPr lang="en-US" b="1" dirty="0" smtClean="0">
                <a:latin typeface="Century Gothic" charset="0"/>
                <a:ea typeface="Century Gothic" charset="0"/>
                <a:cs typeface="Century Gothic" charset="0"/>
              </a:rPr>
              <a:t>Work</a:t>
            </a:r>
            <a:endParaRPr lang="en-US" b="1" dirty="0">
              <a:latin typeface="Century Gothic" charset="0"/>
              <a:ea typeface="Century Gothic" charset="0"/>
              <a:cs typeface="Century Gothic" charset="0"/>
            </a:endParaRPr>
          </a:p>
        </p:txBody>
      </p:sp>
      <p:pic>
        <p:nvPicPr>
          <p:cNvPr id="7" name="Picture 6"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1644467739"/>
      </p:ext>
    </p:extLst>
  </p:cSld>
  <p:clrMapOvr>
    <a:masterClrMapping/>
  </p:clrMapOvr>
  <mc:AlternateContent xmlns:mc="http://schemas.openxmlformats.org/markup-compatibility/2006">
    <mc:Choice xmlns:p14="http://schemas.microsoft.com/office/powerpoint/2010/main" Requires="p14">
      <p:transition spd="slow" p14:dur="2000" advTm="36539"/>
    </mc:Choice>
    <mc:Fallback>
      <p:transition xmlns:p14="http://schemas.microsoft.com/office/powerpoint/2010/main" spd="slow" advTm="36539"/>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6924" y="248994"/>
            <a:ext cx="8826956" cy="9634944"/>
          </a:xfrm>
          <a:prstGeom prst="rect">
            <a:avLst/>
          </a:prstGeom>
        </p:spPr>
        <p:txBody>
          <a:bodyPr wrap="square">
            <a:spAutoFit/>
          </a:bodyPr>
          <a:lstStyle/>
          <a:p>
            <a:pPr>
              <a:lnSpc>
                <a:spcPct val="90000"/>
              </a:lnSpc>
              <a:spcBef>
                <a:spcPct val="0"/>
              </a:spcBef>
            </a:pPr>
            <a:r>
              <a:rPr lang="en-US" sz="4400" b="1" dirty="0" smtClean="0">
                <a:latin typeface="Century Gothic" charset="0"/>
                <a:ea typeface="Century Gothic" charset="0"/>
                <a:cs typeface="Century Gothic" charset="0"/>
              </a:rPr>
              <a:t>Acknowledgments</a:t>
            </a:r>
            <a:endParaRPr lang="en-US" sz="4400" b="1" dirty="0">
              <a:latin typeface="Century Gothic" charset="0"/>
              <a:ea typeface="Century Gothic" charset="0"/>
              <a:cs typeface="Century Gothic" charset="0"/>
            </a:endParaRPr>
          </a:p>
          <a:p>
            <a:pPr marL="571500" indent="-571500">
              <a:lnSpc>
                <a:spcPct val="150000"/>
              </a:lnSpc>
              <a:spcBef>
                <a:spcPct val="0"/>
              </a:spcBef>
              <a:buFont typeface="Arial"/>
              <a:buChar char="•"/>
            </a:pPr>
            <a:r>
              <a:rPr lang="en-US" sz="4400" dirty="0" smtClean="0">
                <a:latin typeface="Century Gothic" charset="0"/>
                <a:ea typeface="Century Gothic" charset="0"/>
                <a:cs typeface="Century Gothic" charset="0"/>
              </a:rPr>
              <a:t>Our fantastic instructors!!! </a:t>
            </a:r>
          </a:p>
          <a:p>
            <a:pPr>
              <a:lnSpc>
                <a:spcPct val="150000"/>
              </a:lnSpc>
              <a:spcBef>
                <a:spcPct val="0"/>
              </a:spcBef>
            </a:pPr>
            <a:r>
              <a:rPr lang="en-US" sz="4400" dirty="0" smtClean="0">
                <a:latin typeface="Century Gothic" charset="0"/>
                <a:ea typeface="Century Gothic" charset="0"/>
                <a:cs typeface="Century Gothic" charset="0"/>
              </a:rPr>
              <a:t>Adam and Jonathan </a:t>
            </a:r>
          </a:p>
          <a:p>
            <a:pPr marL="571500" indent="-571500">
              <a:lnSpc>
                <a:spcPct val="150000"/>
              </a:lnSpc>
              <a:spcBef>
                <a:spcPct val="0"/>
              </a:spcBef>
              <a:buFont typeface="Arial"/>
              <a:buChar char="•"/>
            </a:pPr>
            <a:r>
              <a:rPr lang="en-US" sz="4400" dirty="0" smtClean="0">
                <a:latin typeface="Century Gothic" charset="0"/>
                <a:ea typeface="Century Gothic" charset="0"/>
                <a:cs typeface="Century Gothic" charset="0"/>
              </a:rPr>
              <a:t> Our amazing TAs!!!</a:t>
            </a:r>
          </a:p>
          <a:p>
            <a:pPr>
              <a:lnSpc>
                <a:spcPct val="150000"/>
              </a:lnSpc>
              <a:spcBef>
                <a:spcPct val="0"/>
              </a:spcBef>
            </a:pPr>
            <a:r>
              <a:rPr lang="en-US" sz="4400" dirty="0" err="1" smtClean="0">
                <a:latin typeface="Century Gothic" charset="0"/>
                <a:ea typeface="Century Gothic" charset="0"/>
                <a:cs typeface="Century Gothic" charset="0"/>
              </a:rPr>
              <a:t>Jenn</a:t>
            </a:r>
            <a:r>
              <a:rPr lang="en-US" sz="4400" dirty="0" smtClean="0">
                <a:latin typeface="Century Gothic" charset="0"/>
                <a:ea typeface="Century Gothic" charset="0"/>
                <a:cs typeface="Century Gothic" charset="0"/>
              </a:rPr>
              <a:t> and Nick</a:t>
            </a:r>
          </a:p>
          <a:p>
            <a:pPr>
              <a:lnSpc>
                <a:spcPct val="150000"/>
              </a:lnSpc>
              <a:spcBef>
                <a:spcPct val="0"/>
              </a:spcBef>
            </a:pPr>
            <a:r>
              <a:rPr lang="en-US" sz="4400" dirty="0" smtClean="0">
                <a:latin typeface="Century Gothic" charset="0"/>
                <a:ea typeface="Century Gothic" charset="0"/>
                <a:cs typeface="Century Gothic" charset="0"/>
              </a:rPr>
              <a:t>Everyone else!!! You guys are awesome!!!</a:t>
            </a:r>
          </a:p>
          <a:p>
            <a:pPr>
              <a:lnSpc>
                <a:spcPct val="150000"/>
              </a:lnSpc>
              <a:spcBef>
                <a:spcPct val="0"/>
              </a:spcBef>
            </a:pPr>
            <a:endParaRPr lang="en-US" sz="4400" dirty="0" smtClean="0">
              <a:latin typeface="Century Gothic" charset="0"/>
              <a:ea typeface="Century Gothic" charset="0"/>
              <a:cs typeface="Century Gothic" charset="0"/>
            </a:endParaRPr>
          </a:p>
          <a:p>
            <a:pPr>
              <a:lnSpc>
                <a:spcPct val="150000"/>
              </a:lnSpc>
              <a:spcBef>
                <a:spcPct val="0"/>
              </a:spcBef>
            </a:pPr>
            <a:r>
              <a:rPr lang="en-US" sz="4400" dirty="0">
                <a:latin typeface="Century Gothic" charset="0"/>
                <a:ea typeface="Century Gothic" charset="0"/>
                <a:cs typeface="Century Gothic" charset="0"/>
              </a:rPr>
              <a:t> </a:t>
            </a:r>
          </a:p>
          <a:p>
            <a:pPr>
              <a:lnSpc>
                <a:spcPct val="150000"/>
              </a:lnSpc>
            </a:pPr>
            <a:endParaRPr lang="en-US" dirty="0">
              <a:latin typeface="Century Gothic" charset="0"/>
              <a:ea typeface="Century Gothic" charset="0"/>
              <a:cs typeface="Century Gothic" charset="0"/>
            </a:endParaRPr>
          </a:p>
          <a:p>
            <a:pPr>
              <a:lnSpc>
                <a:spcPct val="150000"/>
              </a:lnSpc>
            </a:pPr>
            <a:r>
              <a:rPr lang="en-US" dirty="0" smtClean="0">
                <a:latin typeface="Century Gothic" charset="0"/>
                <a:ea typeface="Century Gothic" charset="0"/>
                <a:cs typeface="Century Gothic" charset="0"/>
              </a:rPr>
              <a:t> </a:t>
            </a:r>
            <a:endParaRPr lang="en-US" dirty="0">
              <a:latin typeface="Century Gothic" charset="0"/>
              <a:ea typeface="Century Gothic" charset="0"/>
              <a:cs typeface="Century Gothic" charset="0"/>
            </a:endParaRPr>
          </a:p>
        </p:txBody>
      </p:sp>
      <p:pic>
        <p:nvPicPr>
          <p:cNvPr id="5" name="Picture 4"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721487449"/>
      </p:ext>
    </p:extLst>
  </p:cSld>
  <p:clrMapOvr>
    <a:masterClrMapping/>
  </p:clrMapOvr>
  <mc:AlternateContent xmlns:mc="http://schemas.openxmlformats.org/markup-compatibility/2006">
    <mc:Choice xmlns:p14="http://schemas.microsoft.com/office/powerpoint/2010/main" Requires="p14">
      <p:transition spd="slow" p14:dur="2000" advTm="25575"/>
    </mc:Choice>
    <mc:Fallback>
      <p:transition xmlns:p14="http://schemas.microsoft.com/office/powerpoint/2010/main" spd="slow" advTm="25575"/>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p:nvPr>
        </p:nvSpPr>
        <p:spPr/>
        <p:txBody>
          <a:bodyPr/>
          <a:lstStyle/>
          <a:p>
            <a:endParaRPr lang="en-US"/>
          </a:p>
        </p:txBody>
      </p:sp>
    </p:spTree>
    <p:extLst>
      <p:ext uri="{BB962C8B-B14F-4D97-AF65-F5344CB8AC3E}">
        <p14:creationId xmlns:p14="http://schemas.microsoft.com/office/powerpoint/2010/main" val="31264185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t="7294" r="50883"/>
          <a:stretch/>
        </p:blipFill>
        <p:spPr>
          <a:xfrm>
            <a:off x="2093045" y="1280693"/>
            <a:ext cx="8039096" cy="5310340"/>
          </a:xfrm>
          <a:prstGeom prst="rect">
            <a:avLst/>
          </a:prstGeom>
          <a:ln>
            <a:noFill/>
          </a:ln>
        </p:spPr>
      </p:pic>
      <p:sp>
        <p:nvSpPr>
          <p:cNvPr id="147" name="CustomShape 1"/>
          <p:cNvSpPr/>
          <p:nvPr/>
        </p:nvSpPr>
        <p:spPr>
          <a:xfrm>
            <a:off x="2696316" y="1080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2800" b="1" dirty="0">
              <a:latin typeface="Century Gothic" charset="0"/>
              <a:ea typeface="Century Gothic" charset="0"/>
              <a:cs typeface="Century Gothic" charset="0"/>
            </a:endParaRPr>
          </a:p>
        </p:txBody>
      </p:sp>
      <p:sp>
        <p:nvSpPr>
          <p:cNvPr id="6" name="TextShape 1"/>
          <p:cNvSpPr txBox="1"/>
          <p:nvPr/>
        </p:nvSpPr>
        <p:spPr>
          <a:xfrm>
            <a:off x="890937" y="265950"/>
            <a:ext cx="12016678" cy="1280520"/>
          </a:xfrm>
          <a:prstGeom prst="rect">
            <a:avLst/>
          </a:prstGeom>
          <a:noFill/>
          <a:ln>
            <a:noFill/>
          </a:ln>
        </p:spPr>
        <p:txBody>
          <a:bodyPr/>
          <a:lstStyle/>
          <a:p>
            <a:pPr>
              <a:lnSpc>
                <a:spcPct val="100000"/>
              </a:lnSpc>
            </a:pPr>
            <a:r>
              <a:rPr lang="en-US" sz="4400" b="1" dirty="0">
                <a:latin typeface="Century Gothic" charset="0"/>
                <a:ea typeface="Century Gothic" charset="0"/>
                <a:cs typeface="Century Gothic" charset="0"/>
              </a:rPr>
              <a:t>Avoid </a:t>
            </a:r>
            <a:r>
              <a:rPr lang="en-US" sz="4400" b="1" dirty="0" smtClean="0">
                <a:latin typeface="Century Gothic" charset="0"/>
                <a:ea typeface="Century Gothic" charset="0"/>
                <a:cs typeface="Century Gothic" charset="0"/>
              </a:rPr>
              <a:t>Duplicate Stations </a:t>
            </a:r>
            <a:r>
              <a:rPr lang="en-US" sz="4400" b="1" dirty="0">
                <a:latin typeface="Century Gothic" charset="0"/>
                <a:ea typeface="Century Gothic" charset="0"/>
                <a:cs typeface="Century Gothic" charset="0"/>
              </a:rPr>
              <a:t>on </a:t>
            </a:r>
            <a:r>
              <a:rPr lang="en-US" sz="4400" b="1" dirty="0" smtClean="0">
                <a:latin typeface="Century Gothic" charset="0"/>
                <a:ea typeface="Century Gothic" charset="0"/>
                <a:cs typeface="Century Gothic" charset="0"/>
              </a:rPr>
              <a:t>Weekdays</a:t>
            </a:r>
            <a:endParaRPr lang="en-US" sz="4400" b="1" dirty="0">
              <a:latin typeface="Century Gothic" charset="0"/>
              <a:ea typeface="Century Gothic" charset="0"/>
              <a:cs typeface="Century Gothic" charset="0"/>
            </a:endParaRPr>
          </a:p>
        </p:txBody>
      </p:sp>
      <p:pic>
        <p:nvPicPr>
          <p:cNvPr id="7" name="Picture 6"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862204409"/>
      </p:ext>
    </p:extLst>
  </p:cSld>
  <p:clrMapOvr>
    <a:masterClrMapping/>
  </p:clrMapOvr>
  <mc:AlternateContent xmlns:mc="http://schemas.openxmlformats.org/markup-compatibility/2006">
    <mc:Choice xmlns:p14="http://schemas.microsoft.com/office/powerpoint/2010/main" Requires="p14">
      <p:transition spd="slow" p14:dur="2000" advTm="21008"/>
    </mc:Choice>
    <mc:Fallback>
      <p:transition xmlns:p14="http://schemas.microsoft.com/office/powerpoint/2010/main" spd="slow" advTm="21008"/>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73844" y="445932"/>
            <a:ext cx="12016678" cy="1280520"/>
          </a:xfrm>
          <a:prstGeom prst="rect">
            <a:avLst/>
          </a:prstGeom>
          <a:noFill/>
          <a:ln>
            <a:noFill/>
          </a:ln>
        </p:spPr>
        <p:txBody>
          <a:bodyPr/>
          <a:lstStyle/>
          <a:p>
            <a:pPr>
              <a:lnSpc>
                <a:spcPct val="100000"/>
              </a:lnSpc>
            </a:pPr>
            <a:r>
              <a:rPr lang="en-US" sz="4400" b="1" spc="-1" dirty="0">
                <a:solidFill>
                  <a:srgbClr val="262626"/>
                </a:solidFill>
                <a:latin typeface="Century Gothic"/>
              </a:rPr>
              <a:t>How</a:t>
            </a:r>
            <a:r>
              <a:rPr lang="en-US" sz="4400" b="1" spc="-1" dirty="0" smtClean="0">
                <a:solidFill>
                  <a:srgbClr val="262626"/>
                </a:solidFill>
                <a:latin typeface="Century Gothic"/>
              </a:rPr>
              <a:t> </a:t>
            </a:r>
            <a:r>
              <a:rPr lang="en-US" sz="4400" b="1" spc="-1" dirty="0">
                <a:solidFill>
                  <a:srgbClr val="262626"/>
                </a:solidFill>
                <a:latin typeface="Century Gothic"/>
              </a:rPr>
              <a:t>Do </a:t>
            </a:r>
            <a:r>
              <a:rPr lang="en-US" sz="4400" b="1" spc="-1" dirty="0">
                <a:solidFill>
                  <a:srgbClr val="262626"/>
                </a:solidFill>
                <a:latin typeface="Century Gothic"/>
              </a:rPr>
              <a:t>W</a:t>
            </a:r>
            <a:r>
              <a:rPr lang="en-US" sz="4400" b="1" spc="-1" dirty="0">
                <a:solidFill>
                  <a:srgbClr val="262626"/>
                </a:solidFill>
                <a:latin typeface="Century Gothic"/>
              </a:rPr>
              <a:t>e </a:t>
            </a:r>
            <a:r>
              <a:rPr lang="en-US" sz="4400" b="1" spc="-1" dirty="0">
                <a:solidFill>
                  <a:srgbClr val="262626"/>
                </a:solidFill>
                <a:latin typeface="Century Gothic"/>
              </a:rPr>
              <a:t>M</a:t>
            </a:r>
            <a:r>
              <a:rPr lang="en-US" sz="4400" b="1" spc="-1" dirty="0">
                <a:solidFill>
                  <a:srgbClr val="262626"/>
                </a:solidFill>
                <a:latin typeface="Century Gothic"/>
              </a:rPr>
              <a:t>aximize </a:t>
            </a:r>
            <a:r>
              <a:rPr lang="en-US" sz="4400" b="1" spc="-1" dirty="0">
                <a:solidFill>
                  <a:srgbClr val="262626"/>
                </a:solidFill>
                <a:latin typeface="Century Gothic"/>
              </a:rPr>
              <a:t>T</a:t>
            </a:r>
            <a:r>
              <a:rPr lang="en-US" sz="4400" b="1" spc="-1" dirty="0">
                <a:solidFill>
                  <a:srgbClr val="262626"/>
                </a:solidFill>
                <a:latin typeface="Century Gothic"/>
              </a:rPr>
              <a:t>icket </a:t>
            </a:r>
            <a:r>
              <a:rPr lang="en-US" sz="4400" b="1" spc="-1" dirty="0">
                <a:solidFill>
                  <a:srgbClr val="262626"/>
                </a:solidFill>
                <a:latin typeface="Century Gothic"/>
              </a:rPr>
              <a:t>D</a:t>
            </a:r>
            <a:r>
              <a:rPr lang="en-US" sz="4400" b="1" spc="-1" dirty="0">
                <a:solidFill>
                  <a:srgbClr val="262626"/>
                </a:solidFill>
                <a:latin typeface="Century Gothic"/>
              </a:rPr>
              <a:t>istribution?</a:t>
            </a:r>
            <a:endParaRPr lang="en-US" sz="4400" b="1" spc="-1" dirty="0">
              <a:solidFill>
                <a:srgbClr val="262626"/>
              </a:solidFill>
              <a:latin typeface="Century Gothic"/>
            </a:endParaRPr>
          </a:p>
        </p:txBody>
      </p:sp>
      <p:sp>
        <p:nvSpPr>
          <p:cNvPr id="4" name="TextShape 2"/>
          <p:cNvSpPr txBox="1"/>
          <p:nvPr/>
        </p:nvSpPr>
        <p:spPr>
          <a:xfrm>
            <a:off x="1887831" y="2040128"/>
            <a:ext cx="8915040" cy="4359960"/>
          </a:xfrm>
          <a:prstGeom prst="rect">
            <a:avLst/>
          </a:prstGeom>
          <a:noFill/>
          <a:ln>
            <a:noFill/>
          </a:ln>
        </p:spPr>
        <p:txBody>
          <a:bodyPr>
            <a:normAutofit/>
          </a:bodyPr>
          <a:lstStyle/>
          <a:p>
            <a:pPr marL="571500" indent="-571500">
              <a:spcBef>
                <a:spcPts val="1001"/>
              </a:spcBef>
              <a:buFont typeface="Arial"/>
              <a:buChar char="•"/>
            </a:pPr>
            <a:r>
              <a:rPr lang="en-US" sz="4400" spc="-1" dirty="0" smtClean="0">
                <a:solidFill>
                  <a:srgbClr val="262626"/>
                </a:solidFill>
                <a:latin typeface="Century Gothic"/>
              </a:rPr>
              <a:t>What </a:t>
            </a:r>
            <a:r>
              <a:rPr lang="en-US" sz="4400" spc="-1" dirty="0">
                <a:solidFill>
                  <a:srgbClr val="262626"/>
                </a:solidFill>
                <a:latin typeface="Century Gothic"/>
              </a:rPr>
              <a:t>if we have one week</a:t>
            </a:r>
            <a:r>
              <a:rPr lang="en-US" sz="4400" spc="-1" dirty="0" smtClean="0">
                <a:solidFill>
                  <a:srgbClr val="262626"/>
                </a:solidFill>
                <a:latin typeface="Century Gothic"/>
              </a:rPr>
              <a:t>?</a:t>
            </a:r>
          </a:p>
          <a:p>
            <a:pPr marL="571500" indent="-571500">
              <a:spcBef>
                <a:spcPts val="1001"/>
              </a:spcBef>
              <a:buFont typeface="Arial"/>
              <a:buChar char="•"/>
            </a:pPr>
            <a:endParaRPr lang="en-US" sz="4400" spc="-1" dirty="0">
              <a:solidFill>
                <a:srgbClr val="262626"/>
              </a:solidFill>
              <a:latin typeface="Century Gothic"/>
            </a:endParaRPr>
          </a:p>
          <a:p>
            <a:pPr marL="360">
              <a:lnSpc>
                <a:spcPct val="100000"/>
              </a:lnSpc>
              <a:spcBef>
                <a:spcPts val="1001"/>
              </a:spcBef>
              <a:buClr>
                <a:srgbClr val="A53010"/>
              </a:buClr>
            </a:pPr>
            <a:endParaRPr lang="en-US" sz="4400" spc="-1" dirty="0">
              <a:solidFill>
                <a:srgbClr val="404040"/>
              </a:solidFill>
              <a:latin typeface="Century Gothic"/>
            </a:endParaRPr>
          </a:p>
          <a:p>
            <a:pPr indent="-342720">
              <a:spcBef>
                <a:spcPts val="1001"/>
              </a:spcBef>
              <a:buClr>
                <a:srgbClr val="A53010"/>
              </a:buClr>
              <a:buFont typeface="Wingdings 3" charset="2"/>
              <a:buChar char=""/>
            </a:pPr>
            <a:endParaRPr lang="en-US" sz="4400" spc="-1" dirty="0">
              <a:solidFill>
                <a:srgbClr val="262626"/>
              </a:solidFill>
              <a:latin typeface="Century Gothic"/>
            </a:endParaRPr>
          </a:p>
          <a:p>
            <a:pPr indent="-342720">
              <a:spcBef>
                <a:spcPts val="1001"/>
              </a:spcBef>
              <a:buClr>
                <a:srgbClr val="A53010"/>
              </a:buClr>
              <a:buFont typeface="Wingdings 3" charset="2"/>
              <a:buChar char=""/>
            </a:pPr>
            <a:endParaRPr lang="en-US" sz="4400" spc="-1" dirty="0">
              <a:solidFill>
                <a:srgbClr val="262626"/>
              </a:solidFill>
              <a:latin typeface="Century Gothic"/>
            </a:endParaRPr>
          </a:p>
          <a:p>
            <a:pPr marL="343080" indent="-342720">
              <a:lnSpc>
                <a:spcPct val="100000"/>
              </a:lnSpc>
              <a:spcBef>
                <a:spcPts val="1001"/>
              </a:spcBef>
              <a:buClr>
                <a:srgbClr val="A53010"/>
              </a:buClr>
              <a:buFont typeface="Wingdings 3" charset="2"/>
              <a:buChar char=""/>
            </a:pPr>
            <a:endParaRPr lang="en-US" sz="4000" b="0" strike="noStrike" spc="-1" dirty="0">
              <a:solidFill>
                <a:srgbClr val="404040"/>
              </a:solidFill>
              <a:latin typeface="Century Gothic"/>
            </a:endParaRPr>
          </a:p>
        </p:txBody>
      </p:sp>
      <p:pic>
        <p:nvPicPr>
          <p:cNvPr id="5" name="Picture 4"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1615684100"/>
      </p:ext>
    </p:extLst>
  </p:cSld>
  <p:clrMapOvr>
    <a:masterClrMapping/>
  </p:clrMapOvr>
  <mc:AlternateContent xmlns:mc="http://schemas.openxmlformats.org/markup-compatibility/2006">
    <mc:Choice xmlns:p14="http://schemas.microsoft.com/office/powerpoint/2010/main" Requires="p14">
      <p:transition spd="slow" p14:dur="2000" advTm="7941"/>
    </mc:Choice>
    <mc:Fallback>
      <p:transition xmlns:p14="http://schemas.microsoft.com/office/powerpoint/2010/main" spd="slow" advTm="794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t="7294" r="50883"/>
          <a:stretch/>
        </p:blipFill>
        <p:spPr>
          <a:xfrm>
            <a:off x="2093045" y="1280693"/>
            <a:ext cx="8039096" cy="5310340"/>
          </a:xfrm>
          <a:prstGeom prst="rect">
            <a:avLst/>
          </a:prstGeom>
          <a:ln>
            <a:noFill/>
          </a:ln>
        </p:spPr>
      </p:pic>
      <p:sp>
        <p:nvSpPr>
          <p:cNvPr id="147" name="CustomShape 1"/>
          <p:cNvSpPr/>
          <p:nvPr/>
        </p:nvSpPr>
        <p:spPr>
          <a:xfrm>
            <a:off x="2696316" y="1080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2800" b="1" dirty="0">
              <a:latin typeface="Century Gothic" charset="0"/>
              <a:ea typeface="Century Gothic" charset="0"/>
              <a:cs typeface="Century Gothic" charset="0"/>
            </a:endParaRPr>
          </a:p>
        </p:txBody>
      </p:sp>
      <p:sp>
        <p:nvSpPr>
          <p:cNvPr id="4" name="Oval 3"/>
          <p:cNvSpPr/>
          <p:nvPr/>
        </p:nvSpPr>
        <p:spPr>
          <a:xfrm>
            <a:off x="4321280" y="1592826"/>
            <a:ext cx="1687273" cy="4509098"/>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Shape 1"/>
          <p:cNvSpPr txBox="1"/>
          <p:nvPr/>
        </p:nvSpPr>
        <p:spPr>
          <a:xfrm>
            <a:off x="890937" y="265950"/>
            <a:ext cx="12016678" cy="1280520"/>
          </a:xfrm>
          <a:prstGeom prst="rect">
            <a:avLst/>
          </a:prstGeom>
          <a:noFill/>
          <a:ln>
            <a:noFill/>
          </a:ln>
        </p:spPr>
        <p:txBody>
          <a:bodyPr/>
          <a:lstStyle/>
          <a:p>
            <a:pPr>
              <a:lnSpc>
                <a:spcPct val="100000"/>
              </a:lnSpc>
            </a:pPr>
            <a:r>
              <a:rPr lang="en-US" sz="4400" b="1" dirty="0">
                <a:latin typeface="Century Gothic" charset="0"/>
                <a:ea typeface="Century Gothic" charset="0"/>
                <a:cs typeface="Century Gothic" charset="0"/>
              </a:rPr>
              <a:t>Avoid </a:t>
            </a:r>
            <a:r>
              <a:rPr lang="en-US" sz="4400" b="1" dirty="0" smtClean="0">
                <a:latin typeface="Century Gothic" charset="0"/>
                <a:ea typeface="Century Gothic" charset="0"/>
                <a:cs typeface="Century Gothic" charset="0"/>
              </a:rPr>
              <a:t>Duplicate Stations </a:t>
            </a:r>
            <a:r>
              <a:rPr lang="en-US" sz="4400" b="1" dirty="0">
                <a:latin typeface="Century Gothic" charset="0"/>
                <a:ea typeface="Century Gothic" charset="0"/>
                <a:cs typeface="Century Gothic" charset="0"/>
              </a:rPr>
              <a:t>on </a:t>
            </a:r>
            <a:r>
              <a:rPr lang="en-US" sz="4400" b="1" dirty="0" smtClean="0">
                <a:latin typeface="Century Gothic" charset="0"/>
                <a:ea typeface="Century Gothic" charset="0"/>
                <a:cs typeface="Century Gothic" charset="0"/>
              </a:rPr>
              <a:t>Weekdays</a:t>
            </a:r>
            <a:endParaRPr lang="en-US" sz="4400" b="1" dirty="0">
              <a:latin typeface="Century Gothic" charset="0"/>
              <a:ea typeface="Century Gothic" charset="0"/>
              <a:cs typeface="Century Gothic" charset="0"/>
            </a:endParaRPr>
          </a:p>
        </p:txBody>
      </p:sp>
      <p:pic>
        <p:nvPicPr>
          <p:cNvPr id="7" name="Picture 6"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3342964182"/>
      </p:ext>
    </p:extLst>
  </p:cSld>
  <p:clrMapOvr>
    <a:masterClrMapping/>
  </p:clrMapOvr>
  <mc:AlternateContent xmlns:mc="http://schemas.openxmlformats.org/markup-compatibility/2006">
    <mc:Choice xmlns:p14="http://schemas.microsoft.com/office/powerpoint/2010/main" Requires="p14">
      <p:transition spd="slow" p14:dur="2000" advTm="4585"/>
    </mc:Choice>
    <mc:Fallback>
      <p:transition xmlns:p14="http://schemas.microsoft.com/office/powerpoint/2010/main" spd="slow" advTm="4585"/>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73844" y="445932"/>
            <a:ext cx="12016678" cy="1280520"/>
          </a:xfrm>
          <a:prstGeom prst="rect">
            <a:avLst/>
          </a:prstGeom>
          <a:noFill/>
          <a:ln>
            <a:noFill/>
          </a:ln>
        </p:spPr>
        <p:txBody>
          <a:bodyPr/>
          <a:lstStyle/>
          <a:p>
            <a:pPr>
              <a:lnSpc>
                <a:spcPct val="100000"/>
              </a:lnSpc>
            </a:pPr>
            <a:r>
              <a:rPr lang="en-US" sz="4400" b="1" spc="-1" dirty="0">
                <a:solidFill>
                  <a:srgbClr val="262626"/>
                </a:solidFill>
                <a:latin typeface="Century Gothic"/>
              </a:rPr>
              <a:t>How</a:t>
            </a:r>
            <a:r>
              <a:rPr lang="en-US" sz="4400" b="1" spc="-1" dirty="0" smtClean="0">
                <a:solidFill>
                  <a:srgbClr val="262626"/>
                </a:solidFill>
                <a:latin typeface="Century Gothic"/>
              </a:rPr>
              <a:t> </a:t>
            </a:r>
            <a:r>
              <a:rPr lang="en-US" sz="4400" b="1" spc="-1" dirty="0">
                <a:solidFill>
                  <a:srgbClr val="262626"/>
                </a:solidFill>
                <a:latin typeface="Century Gothic"/>
              </a:rPr>
              <a:t>Do </a:t>
            </a:r>
            <a:r>
              <a:rPr lang="en-US" sz="4400" b="1" spc="-1" dirty="0">
                <a:solidFill>
                  <a:srgbClr val="262626"/>
                </a:solidFill>
                <a:latin typeface="Century Gothic"/>
              </a:rPr>
              <a:t>W</a:t>
            </a:r>
            <a:r>
              <a:rPr lang="en-US" sz="4400" b="1" spc="-1" dirty="0">
                <a:solidFill>
                  <a:srgbClr val="262626"/>
                </a:solidFill>
                <a:latin typeface="Century Gothic"/>
              </a:rPr>
              <a:t>e </a:t>
            </a:r>
            <a:r>
              <a:rPr lang="en-US" sz="4400" b="1" spc="-1" dirty="0">
                <a:solidFill>
                  <a:srgbClr val="262626"/>
                </a:solidFill>
                <a:latin typeface="Century Gothic"/>
              </a:rPr>
              <a:t>M</a:t>
            </a:r>
            <a:r>
              <a:rPr lang="en-US" sz="4400" b="1" spc="-1" dirty="0">
                <a:solidFill>
                  <a:srgbClr val="262626"/>
                </a:solidFill>
                <a:latin typeface="Century Gothic"/>
              </a:rPr>
              <a:t>aximize </a:t>
            </a:r>
            <a:r>
              <a:rPr lang="en-US" sz="4400" b="1" spc="-1" dirty="0">
                <a:solidFill>
                  <a:srgbClr val="262626"/>
                </a:solidFill>
                <a:latin typeface="Century Gothic"/>
              </a:rPr>
              <a:t>T</a:t>
            </a:r>
            <a:r>
              <a:rPr lang="en-US" sz="4400" b="1" spc="-1" dirty="0">
                <a:solidFill>
                  <a:srgbClr val="262626"/>
                </a:solidFill>
                <a:latin typeface="Century Gothic"/>
              </a:rPr>
              <a:t>icket </a:t>
            </a:r>
            <a:r>
              <a:rPr lang="en-US" sz="4400" b="1" spc="-1" dirty="0">
                <a:solidFill>
                  <a:srgbClr val="262626"/>
                </a:solidFill>
                <a:latin typeface="Century Gothic"/>
              </a:rPr>
              <a:t>D</a:t>
            </a:r>
            <a:r>
              <a:rPr lang="en-US" sz="4400" b="1" spc="-1" dirty="0">
                <a:solidFill>
                  <a:srgbClr val="262626"/>
                </a:solidFill>
                <a:latin typeface="Century Gothic"/>
              </a:rPr>
              <a:t>istribution?</a:t>
            </a:r>
            <a:endParaRPr lang="en-US" sz="4400" b="1" spc="-1" dirty="0">
              <a:solidFill>
                <a:srgbClr val="262626"/>
              </a:solidFill>
              <a:latin typeface="Century Gothic"/>
            </a:endParaRPr>
          </a:p>
        </p:txBody>
      </p:sp>
      <p:sp>
        <p:nvSpPr>
          <p:cNvPr id="4" name="TextShape 2"/>
          <p:cNvSpPr txBox="1"/>
          <p:nvPr/>
        </p:nvSpPr>
        <p:spPr>
          <a:xfrm>
            <a:off x="1887831" y="2040128"/>
            <a:ext cx="8915040" cy="4359960"/>
          </a:xfrm>
          <a:prstGeom prst="rect">
            <a:avLst/>
          </a:prstGeom>
          <a:noFill/>
          <a:ln>
            <a:noFill/>
          </a:ln>
        </p:spPr>
        <p:txBody>
          <a:bodyPr>
            <a:normAutofit/>
          </a:bodyPr>
          <a:lstStyle/>
          <a:p>
            <a:pPr marL="571500" indent="-571500">
              <a:spcBef>
                <a:spcPts val="1001"/>
              </a:spcBef>
              <a:buFont typeface="Arial"/>
              <a:buChar char="•"/>
            </a:pPr>
            <a:r>
              <a:rPr lang="en-US" sz="4400" spc="-1" dirty="0" smtClean="0">
                <a:solidFill>
                  <a:srgbClr val="262626"/>
                </a:solidFill>
                <a:latin typeface="Century Gothic"/>
              </a:rPr>
              <a:t>What </a:t>
            </a:r>
            <a:r>
              <a:rPr lang="en-US" sz="4400" spc="-1" dirty="0">
                <a:solidFill>
                  <a:srgbClr val="262626"/>
                </a:solidFill>
                <a:latin typeface="Century Gothic"/>
              </a:rPr>
              <a:t>if we have one week</a:t>
            </a:r>
            <a:r>
              <a:rPr lang="en-US" sz="4400" spc="-1" dirty="0" smtClean="0">
                <a:solidFill>
                  <a:srgbClr val="262626"/>
                </a:solidFill>
                <a:latin typeface="Century Gothic"/>
              </a:rPr>
              <a:t>?</a:t>
            </a:r>
          </a:p>
          <a:p>
            <a:pPr marL="571500" indent="-571500">
              <a:spcBef>
                <a:spcPts val="1001"/>
              </a:spcBef>
              <a:buFont typeface="Arial"/>
              <a:buChar char="•"/>
            </a:pPr>
            <a:endParaRPr lang="en-US" sz="4400" spc="-1" dirty="0">
              <a:solidFill>
                <a:srgbClr val="262626"/>
              </a:solidFill>
              <a:latin typeface="Century Gothic"/>
            </a:endParaRPr>
          </a:p>
          <a:p>
            <a:pPr marL="571500" indent="-571500">
              <a:spcBef>
                <a:spcPts val="1001"/>
              </a:spcBef>
              <a:buFont typeface="Arial"/>
              <a:buChar char="•"/>
            </a:pPr>
            <a:r>
              <a:rPr lang="en-US" sz="4400" spc="-1" dirty="0" smtClean="0">
                <a:solidFill>
                  <a:srgbClr val="404040"/>
                </a:solidFill>
                <a:latin typeface="Century Gothic"/>
              </a:rPr>
              <a:t>What </a:t>
            </a:r>
            <a:r>
              <a:rPr lang="en-US" sz="4400" spc="-1" dirty="0">
                <a:solidFill>
                  <a:srgbClr val="404040"/>
                </a:solidFill>
                <a:latin typeface="Century Gothic"/>
              </a:rPr>
              <a:t>if we only have 4 hours?</a:t>
            </a:r>
          </a:p>
          <a:p>
            <a:pPr marL="343080" indent="-342720">
              <a:lnSpc>
                <a:spcPct val="100000"/>
              </a:lnSpc>
              <a:spcBef>
                <a:spcPts val="1001"/>
              </a:spcBef>
              <a:buClr>
                <a:srgbClr val="A53010"/>
              </a:buClr>
              <a:buFont typeface="Wingdings 3" charset="2"/>
              <a:buChar char=""/>
            </a:pPr>
            <a:endParaRPr lang="en-US" sz="4400" spc="-1" dirty="0">
              <a:solidFill>
                <a:srgbClr val="404040"/>
              </a:solidFill>
              <a:latin typeface="Century Gothic"/>
            </a:endParaRPr>
          </a:p>
          <a:p>
            <a:pPr indent="-342720">
              <a:spcBef>
                <a:spcPts val="1001"/>
              </a:spcBef>
              <a:buClr>
                <a:srgbClr val="A53010"/>
              </a:buClr>
              <a:buFont typeface="Wingdings 3" charset="2"/>
              <a:buChar char=""/>
            </a:pPr>
            <a:endParaRPr lang="en-US" sz="4400" spc="-1" dirty="0">
              <a:solidFill>
                <a:srgbClr val="262626"/>
              </a:solidFill>
              <a:latin typeface="Century Gothic"/>
            </a:endParaRPr>
          </a:p>
          <a:p>
            <a:pPr indent="-342720">
              <a:spcBef>
                <a:spcPts val="1001"/>
              </a:spcBef>
              <a:buClr>
                <a:srgbClr val="A53010"/>
              </a:buClr>
              <a:buFont typeface="Wingdings 3" charset="2"/>
              <a:buChar char=""/>
            </a:pPr>
            <a:endParaRPr lang="en-US" sz="4400" spc="-1" dirty="0">
              <a:solidFill>
                <a:srgbClr val="262626"/>
              </a:solidFill>
              <a:latin typeface="Century Gothic"/>
            </a:endParaRPr>
          </a:p>
          <a:p>
            <a:pPr marL="343080" indent="-342720">
              <a:lnSpc>
                <a:spcPct val="100000"/>
              </a:lnSpc>
              <a:spcBef>
                <a:spcPts val="1001"/>
              </a:spcBef>
              <a:buClr>
                <a:srgbClr val="A53010"/>
              </a:buClr>
              <a:buFont typeface="Wingdings 3" charset="2"/>
              <a:buChar char=""/>
            </a:pPr>
            <a:endParaRPr lang="en-US" sz="4000" b="0" strike="noStrike" spc="-1" dirty="0">
              <a:solidFill>
                <a:srgbClr val="404040"/>
              </a:solidFill>
              <a:latin typeface="Century Gothic"/>
            </a:endParaRPr>
          </a:p>
        </p:txBody>
      </p:sp>
      <p:pic>
        <p:nvPicPr>
          <p:cNvPr id="5" name="Picture 4"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918741773"/>
      </p:ext>
    </p:extLst>
  </p:cSld>
  <p:clrMapOvr>
    <a:masterClrMapping/>
  </p:clrMapOvr>
  <mc:AlternateContent xmlns:mc="http://schemas.openxmlformats.org/markup-compatibility/2006">
    <mc:Choice xmlns:p14="http://schemas.microsoft.com/office/powerpoint/2010/main" Requires="p14">
      <p:transition spd="slow" p14:dur="2000" advTm="5907"/>
    </mc:Choice>
    <mc:Fallback>
      <p:transition xmlns:p14="http://schemas.microsoft.com/office/powerpoint/2010/main" spd="slow" advTm="59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 name="TextShape 1"/>
          <p:cNvSpPr txBox="1"/>
          <p:nvPr/>
        </p:nvSpPr>
        <p:spPr>
          <a:xfrm>
            <a:off x="2593080" y="648993"/>
            <a:ext cx="8911440" cy="1280520"/>
          </a:xfrm>
          <a:prstGeom prst="rect">
            <a:avLst/>
          </a:prstGeom>
          <a:noFill/>
          <a:ln>
            <a:noFill/>
          </a:ln>
        </p:spPr>
        <p:txBody>
          <a:bodyPr/>
          <a:lstStyle/>
          <a:p>
            <a:pPr>
              <a:lnSpc>
                <a:spcPct val="100000"/>
              </a:lnSpc>
            </a:pPr>
            <a:endParaRPr lang="en-US" sz="3600" b="1" strike="noStrike" spc="-1" dirty="0">
              <a:solidFill>
                <a:srgbClr val="000000"/>
              </a:solidFill>
              <a:latin typeface="Century Gothic"/>
            </a:endParaRPr>
          </a:p>
        </p:txBody>
      </p:sp>
      <p:grpSp>
        <p:nvGrpSpPr>
          <p:cNvPr id="6" name="Group 5"/>
          <p:cNvGrpSpPr/>
          <p:nvPr/>
        </p:nvGrpSpPr>
        <p:grpSpPr>
          <a:xfrm>
            <a:off x="4521872" y="1929513"/>
            <a:ext cx="3195376" cy="845120"/>
            <a:chOff x="0" y="574959"/>
            <a:chExt cx="3195376" cy="845120"/>
          </a:xfrm>
          <a:solidFill>
            <a:schemeClr val="tx1"/>
          </a:solidFill>
        </p:grpSpPr>
        <p:sp>
          <p:nvSpPr>
            <p:cNvPr id="10" name="Rounded Rectangle 9"/>
            <p:cNvSpPr/>
            <p:nvPr/>
          </p:nvSpPr>
          <p:spPr>
            <a:xfrm>
              <a:off x="0" y="574959"/>
              <a:ext cx="3195376" cy="845120"/>
            </a:xfrm>
            <a:prstGeom prst="roundRect">
              <a:avLst>
                <a:gd name="adj" fmla="val 10000"/>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1" name="Rounded Rectangle 4"/>
            <p:cNvSpPr/>
            <p:nvPr/>
          </p:nvSpPr>
          <p:spPr>
            <a:xfrm>
              <a:off x="24753" y="599712"/>
              <a:ext cx="3145870" cy="7956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2800" kern="1200" dirty="0" smtClean="0">
                  <a:latin typeface="Century Gothic" charset="0"/>
                  <a:ea typeface="Century Gothic" charset="0"/>
                  <a:cs typeface="Century Gothic" charset="0"/>
                </a:rPr>
                <a:t>Data Collection</a:t>
              </a:r>
              <a:endParaRPr lang="en-US" sz="2800" kern="1200" dirty="0">
                <a:latin typeface="Century Gothic" charset="0"/>
                <a:ea typeface="Century Gothic" charset="0"/>
                <a:cs typeface="Century Gothic" charset="0"/>
              </a:endParaRPr>
            </a:p>
          </p:txBody>
        </p:sp>
      </p:grpSp>
      <p:grpSp>
        <p:nvGrpSpPr>
          <p:cNvPr id="12" name="Group 11"/>
          <p:cNvGrpSpPr/>
          <p:nvPr/>
        </p:nvGrpSpPr>
        <p:grpSpPr>
          <a:xfrm>
            <a:off x="4546625" y="2909942"/>
            <a:ext cx="3195376" cy="845120"/>
            <a:chOff x="0" y="574959"/>
            <a:chExt cx="3195376" cy="845120"/>
          </a:xfrm>
          <a:solidFill>
            <a:schemeClr val="tx1"/>
          </a:solidFill>
        </p:grpSpPr>
        <p:sp>
          <p:nvSpPr>
            <p:cNvPr id="13" name="Rounded Rectangle 12"/>
            <p:cNvSpPr/>
            <p:nvPr/>
          </p:nvSpPr>
          <p:spPr>
            <a:xfrm>
              <a:off x="0" y="574959"/>
              <a:ext cx="3195376" cy="845120"/>
            </a:xfrm>
            <a:prstGeom prst="roundRect">
              <a:avLst>
                <a:gd name="adj" fmla="val 10000"/>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4" name="Rounded Rectangle 4"/>
            <p:cNvSpPr/>
            <p:nvPr/>
          </p:nvSpPr>
          <p:spPr>
            <a:xfrm>
              <a:off x="24753" y="599712"/>
              <a:ext cx="3145870" cy="7956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2800" kern="1200" dirty="0" smtClean="0">
                  <a:latin typeface="Century Gothic" charset="0"/>
                  <a:ea typeface="Century Gothic" charset="0"/>
                  <a:cs typeface="Century Gothic" charset="0"/>
                </a:rPr>
                <a:t>Data </a:t>
              </a:r>
              <a:r>
                <a:rPr lang="en-US" sz="2800" dirty="0" smtClean="0">
                  <a:latin typeface="Century Gothic" charset="0"/>
                  <a:ea typeface="Century Gothic" charset="0"/>
                  <a:cs typeface="Century Gothic" charset="0"/>
                </a:rPr>
                <a:t>Cleaning</a:t>
              </a:r>
              <a:endParaRPr lang="en-US" sz="2800" kern="1200" dirty="0">
                <a:latin typeface="Century Gothic" charset="0"/>
                <a:ea typeface="Century Gothic" charset="0"/>
                <a:cs typeface="Century Gothic" charset="0"/>
              </a:endParaRPr>
            </a:p>
          </p:txBody>
        </p:sp>
      </p:grpSp>
      <p:grpSp>
        <p:nvGrpSpPr>
          <p:cNvPr id="18" name="Group 17"/>
          <p:cNvGrpSpPr/>
          <p:nvPr/>
        </p:nvGrpSpPr>
        <p:grpSpPr>
          <a:xfrm>
            <a:off x="4546625" y="3877888"/>
            <a:ext cx="3195376" cy="845120"/>
            <a:chOff x="0" y="574959"/>
            <a:chExt cx="3195376" cy="845120"/>
          </a:xfrm>
          <a:solidFill>
            <a:schemeClr val="tx1"/>
          </a:solidFill>
        </p:grpSpPr>
        <p:sp>
          <p:nvSpPr>
            <p:cNvPr id="19" name="Rounded Rectangle 18"/>
            <p:cNvSpPr/>
            <p:nvPr/>
          </p:nvSpPr>
          <p:spPr>
            <a:xfrm>
              <a:off x="0" y="574959"/>
              <a:ext cx="3195376" cy="845120"/>
            </a:xfrm>
            <a:prstGeom prst="roundRect">
              <a:avLst>
                <a:gd name="adj" fmla="val 10000"/>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0" name="Rounded Rectangle 4"/>
            <p:cNvSpPr/>
            <p:nvPr/>
          </p:nvSpPr>
          <p:spPr>
            <a:xfrm>
              <a:off x="24753" y="599712"/>
              <a:ext cx="3145870" cy="7956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2800" dirty="0" smtClean="0">
                  <a:latin typeface="Century Gothic" charset="0"/>
                  <a:ea typeface="Century Gothic" charset="0"/>
                  <a:cs typeface="Century Gothic" charset="0"/>
                </a:rPr>
                <a:t>Analysis</a:t>
              </a:r>
              <a:endParaRPr lang="en-US" sz="2800" kern="1200" dirty="0">
                <a:latin typeface="Century Gothic" charset="0"/>
                <a:ea typeface="Century Gothic" charset="0"/>
                <a:cs typeface="Century Gothic" charset="0"/>
              </a:endParaRPr>
            </a:p>
          </p:txBody>
        </p:sp>
      </p:grpSp>
      <p:grpSp>
        <p:nvGrpSpPr>
          <p:cNvPr id="24" name="Group 23"/>
          <p:cNvGrpSpPr/>
          <p:nvPr/>
        </p:nvGrpSpPr>
        <p:grpSpPr>
          <a:xfrm>
            <a:off x="4546625" y="4845834"/>
            <a:ext cx="3195376" cy="845120"/>
            <a:chOff x="0" y="574959"/>
            <a:chExt cx="3195376" cy="845120"/>
          </a:xfrm>
          <a:solidFill>
            <a:schemeClr val="tx1"/>
          </a:solidFill>
        </p:grpSpPr>
        <p:sp>
          <p:nvSpPr>
            <p:cNvPr id="25" name="Rounded Rectangle 24"/>
            <p:cNvSpPr/>
            <p:nvPr/>
          </p:nvSpPr>
          <p:spPr>
            <a:xfrm>
              <a:off x="0" y="574959"/>
              <a:ext cx="3195376" cy="845120"/>
            </a:xfrm>
            <a:prstGeom prst="roundRect">
              <a:avLst>
                <a:gd name="adj" fmla="val 10000"/>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6" name="Rounded Rectangle 4"/>
            <p:cNvSpPr/>
            <p:nvPr/>
          </p:nvSpPr>
          <p:spPr>
            <a:xfrm>
              <a:off x="24753" y="599712"/>
              <a:ext cx="3145870" cy="7956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2800" dirty="0" smtClean="0">
                  <a:latin typeface="Century Gothic" charset="0"/>
                  <a:ea typeface="Century Gothic" charset="0"/>
                  <a:cs typeface="Century Gothic" charset="0"/>
                </a:rPr>
                <a:t>Visualization</a:t>
              </a:r>
              <a:endParaRPr lang="en-US" sz="2800" kern="1200" dirty="0">
                <a:latin typeface="Century Gothic" charset="0"/>
                <a:ea typeface="Century Gothic" charset="0"/>
                <a:cs typeface="Century Gothic" charset="0"/>
              </a:endParaRPr>
            </a:p>
          </p:txBody>
        </p:sp>
      </p:grpSp>
      <p:sp>
        <p:nvSpPr>
          <p:cNvPr id="16" name="TextShape 1"/>
          <p:cNvSpPr txBox="1"/>
          <p:nvPr/>
        </p:nvSpPr>
        <p:spPr>
          <a:xfrm>
            <a:off x="473844" y="445932"/>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Approach</a:t>
            </a:r>
            <a:endParaRPr lang="en-US" sz="4400" b="1" spc="-1" dirty="0">
              <a:solidFill>
                <a:srgbClr val="262626"/>
              </a:solidFill>
              <a:latin typeface="Century Gothic"/>
            </a:endParaRPr>
          </a:p>
        </p:txBody>
      </p:sp>
      <p:pic>
        <p:nvPicPr>
          <p:cNvPr id="17" name="Picture 16" descr="metis.png"/>
          <p:cNvPicPr>
            <a:picLocks noChangeAspect="1"/>
          </p:cNvPicPr>
          <p:nvPr/>
        </p:nvPicPr>
        <p:blipFill rotWithShape="1">
          <a:blip r:embed="rId4">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
        <p:nvSpPr>
          <p:cNvPr id="4" name="Rectangle 3"/>
          <p:cNvSpPr/>
          <p:nvPr/>
        </p:nvSpPr>
        <p:spPr>
          <a:xfrm>
            <a:off x="7208251" y="6421334"/>
            <a:ext cx="4636756" cy="369332"/>
          </a:xfrm>
          <a:prstGeom prst="rect">
            <a:avLst/>
          </a:prstGeom>
        </p:spPr>
        <p:txBody>
          <a:bodyPr wrap="none">
            <a:spAutoFit/>
          </a:bodyPr>
          <a:lstStyle/>
          <a:p>
            <a:r>
              <a:rPr lang="en-US" dirty="0"/>
              <a:t>http://</a:t>
            </a:r>
            <a:r>
              <a:rPr lang="en-US" dirty="0" err="1"/>
              <a:t>web.mta.info</a:t>
            </a:r>
            <a:r>
              <a:rPr lang="en-US" dirty="0"/>
              <a:t>/developers/</a:t>
            </a:r>
            <a:r>
              <a:rPr lang="en-US" dirty="0" err="1"/>
              <a:t>turnstile.html</a:t>
            </a:r>
            <a:endParaRPr 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450"/>
    </mc:Choice>
    <mc:Fallback>
      <p:transition xmlns:p14="http://schemas.microsoft.com/office/powerpoint/2010/main" spd="slow" advTm="30450"/>
    </mc:Fallback>
  </mc:AlternateContent>
  <p:timing>
    <p:tnLst>
      <p:par>
        <p:cTn xmlns:p14="http://schemas.microsoft.com/office/powerpoint/2010/mai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p:nvPr/>
        </p:nvGrpSpPr>
        <p:grpSpPr>
          <a:xfrm>
            <a:off x="1652446" y="1588099"/>
            <a:ext cx="9633612" cy="4732804"/>
            <a:chOff x="660762" y="1194619"/>
            <a:chExt cx="9633612" cy="4732804"/>
          </a:xfrm>
        </p:grpSpPr>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t="11922" b="9323"/>
            <a:stretch/>
          </p:blipFill>
          <p:spPr>
            <a:xfrm>
              <a:off x="660762" y="1194619"/>
              <a:ext cx="9633612" cy="4732804"/>
            </a:xfrm>
            <a:prstGeom prst="rect">
              <a:avLst/>
            </a:prstGeom>
          </p:spPr>
        </p:pic>
        <p:sp>
          <p:nvSpPr>
            <p:cNvPr id="7" name="TextBox 6"/>
            <p:cNvSpPr txBox="1"/>
            <p:nvPr/>
          </p:nvSpPr>
          <p:spPr>
            <a:xfrm>
              <a:off x="3467974" y="5498478"/>
              <a:ext cx="604684" cy="369332"/>
            </a:xfrm>
            <a:prstGeom prst="rect">
              <a:avLst/>
            </a:prstGeom>
            <a:noFill/>
          </p:spPr>
          <p:txBody>
            <a:bodyPr wrap="square" rtlCol="0">
              <a:spAutoFit/>
            </a:bodyPr>
            <a:lstStyle/>
            <a:p>
              <a:r>
                <a:rPr lang="en-US" b="1" dirty="0" smtClean="0">
                  <a:latin typeface="Century Gothic" charset="0"/>
                  <a:ea typeface="Century Gothic" charset="0"/>
                  <a:cs typeface="Century Gothic" charset="0"/>
                </a:rPr>
                <a:t>M</a:t>
              </a:r>
              <a:endParaRPr lang="en-US" b="1" dirty="0">
                <a:latin typeface="Century Gothic" charset="0"/>
                <a:ea typeface="Century Gothic" charset="0"/>
                <a:cs typeface="Century Gothic" charset="0"/>
              </a:endParaRPr>
            </a:p>
          </p:txBody>
        </p:sp>
        <p:sp>
          <p:nvSpPr>
            <p:cNvPr id="8" name="TextBox 7"/>
            <p:cNvSpPr txBox="1"/>
            <p:nvPr/>
          </p:nvSpPr>
          <p:spPr>
            <a:xfrm>
              <a:off x="4490529" y="5498478"/>
              <a:ext cx="604684" cy="369332"/>
            </a:xfrm>
            <a:prstGeom prst="rect">
              <a:avLst/>
            </a:prstGeom>
            <a:noFill/>
          </p:spPr>
          <p:txBody>
            <a:bodyPr wrap="square" rtlCol="0">
              <a:spAutoFit/>
            </a:bodyPr>
            <a:lstStyle/>
            <a:p>
              <a:r>
                <a:rPr lang="en-US" b="1" dirty="0">
                  <a:latin typeface="Century Gothic" charset="0"/>
                  <a:ea typeface="Century Gothic" charset="0"/>
                  <a:cs typeface="Century Gothic" charset="0"/>
                </a:rPr>
                <a:t>T</a:t>
              </a:r>
            </a:p>
          </p:txBody>
        </p:sp>
        <p:sp>
          <p:nvSpPr>
            <p:cNvPr id="9" name="TextBox 8"/>
            <p:cNvSpPr txBox="1"/>
            <p:nvPr/>
          </p:nvSpPr>
          <p:spPr>
            <a:xfrm>
              <a:off x="5387723" y="5520910"/>
              <a:ext cx="604684" cy="369332"/>
            </a:xfrm>
            <a:prstGeom prst="rect">
              <a:avLst/>
            </a:prstGeom>
            <a:noFill/>
          </p:spPr>
          <p:txBody>
            <a:bodyPr wrap="square" rtlCol="0">
              <a:spAutoFit/>
            </a:bodyPr>
            <a:lstStyle/>
            <a:p>
              <a:r>
                <a:rPr lang="en-US" b="1" dirty="0">
                  <a:latin typeface="Century Gothic" charset="0"/>
                  <a:ea typeface="Century Gothic" charset="0"/>
                  <a:cs typeface="Century Gothic" charset="0"/>
                </a:rPr>
                <a:t>W</a:t>
              </a:r>
            </a:p>
          </p:txBody>
        </p:sp>
        <p:sp>
          <p:nvSpPr>
            <p:cNvPr id="10" name="TextBox 9"/>
            <p:cNvSpPr txBox="1"/>
            <p:nvPr/>
          </p:nvSpPr>
          <p:spPr>
            <a:xfrm>
              <a:off x="6410278" y="5520910"/>
              <a:ext cx="604684" cy="369332"/>
            </a:xfrm>
            <a:prstGeom prst="rect">
              <a:avLst/>
            </a:prstGeom>
            <a:noFill/>
          </p:spPr>
          <p:txBody>
            <a:bodyPr wrap="square" rtlCol="0">
              <a:spAutoFit/>
            </a:bodyPr>
            <a:lstStyle/>
            <a:p>
              <a:r>
                <a:rPr lang="en-US" b="1" dirty="0" err="1" smtClean="0">
                  <a:latin typeface="Century Gothic" charset="0"/>
                  <a:ea typeface="Century Gothic" charset="0"/>
                  <a:cs typeface="Century Gothic" charset="0"/>
                </a:rPr>
                <a:t>Th</a:t>
              </a:r>
              <a:endParaRPr lang="en-US" b="1" dirty="0">
                <a:latin typeface="Century Gothic" charset="0"/>
                <a:ea typeface="Century Gothic" charset="0"/>
                <a:cs typeface="Century Gothic" charset="0"/>
              </a:endParaRPr>
            </a:p>
          </p:txBody>
        </p:sp>
        <p:sp>
          <p:nvSpPr>
            <p:cNvPr id="11" name="TextBox 10"/>
            <p:cNvSpPr txBox="1"/>
            <p:nvPr/>
          </p:nvSpPr>
          <p:spPr>
            <a:xfrm>
              <a:off x="7432833" y="5520910"/>
              <a:ext cx="604684" cy="369332"/>
            </a:xfrm>
            <a:prstGeom prst="rect">
              <a:avLst/>
            </a:prstGeom>
            <a:noFill/>
          </p:spPr>
          <p:txBody>
            <a:bodyPr wrap="square" rtlCol="0">
              <a:spAutoFit/>
            </a:bodyPr>
            <a:lstStyle/>
            <a:p>
              <a:r>
                <a:rPr lang="en-US" b="1" dirty="0">
                  <a:latin typeface="Century Gothic" charset="0"/>
                  <a:ea typeface="Century Gothic" charset="0"/>
                  <a:cs typeface="Century Gothic" charset="0"/>
                </a:rPr>
                <a:t>F</a:t>
              </a:r>
            </a:p>
          </p:txBody>
        </p:sp>
        <p:sp>
          <p:nvSpPr>
            <p:cNvPr id="13" name="TextBox 12"/>
            <p:cNvSpPr txBox="1"/>
            <p:nvPr/>
          </p:nvSpPr>
          <p:spPr>
            <a:xfrm>
              <a:off x="8330027" y="5520910"/>
              <a:ext cx="604684" cy="369332"/>
            </a:xfrm>
            <a:prstGeom prst="rect">
              <a:avLst/>
            </a:prstGeom>
            <a:noFill/>
          </p:spPr>
          <p:txBody>
            <a:bodyPr wrap="square" rtlCol="0">
              <a:spAutoFit/>
            </a:bodyPr>
            <a:lstStyle/>
            <a:p>
              <a:r>
                <a:rPr lang="en-US" b="1" dirty="0" smtClean="0">
                  <a:latin typeface="Century Gothic" charset="0"/>
                  <a:ea typeface="Century Gothic" charset="0"/>
                  <a:cs typeface="Century Gothic" charset="0"/>
                </a:rPr>
                <a:t>Sa</a:t>
              </a:r>
              <a:endParaRPr lang="en-US" b="1" dirty="0">
                <a:latin typeface="Century Gothic" charset="0"/>
                <a:ea typeface="Century Gothic" charset="0"/>
                <a:cs typeface="Century Gothic" charset="0"/>
              </a:endParaRPr>
            </a:p>
          </p:txBody>
        </p:sp>
        <p:sp>
          <p:nvSpPr>
            <p:cNvPr id="14" name="TextBox 13"/>
            <p:cNvSpPr txBox="1"/>
            <p:nvPr/>
          </p:nvSpPr>
          <p:spPr>
            <a:xfrm>
              <a:off x="9342748" y="5558091"/>
              <a:ext cx="604684" cy="369332"/>
            </a:xfrm>
            <a:prstGeom prst="rect">
              <a:avLst/>
            </a:prstGeom>
            <a:noFill/>
          </p:spPr>
          <p:txBody>
            <a:bodyPr wrap="square" rtlCol="0">
              <a:spAutoFit/>
            </a:bodyPr>
            <a:lstStyle/>
            <a:p>
              <a:r>
                <a:rPr lang="en-US" b="1" dirty="0" smtClean="0">
                  <a:latin typeface="Century Gothic" charset="0"/>
                  <a:ea typeface="Century Gothic" charset="0"/>
                  <a:cs typeface="Century Gothic" charset="0"/>
                </a:rPr>
                <a:t>Su</a:t>
              </a:r>
              <a:endParaRPr lang="en-US" b="1" dirty="0">
                <a:latin typeface="Century Gothic" charset="0"/>
                <a:ea typeface="Century Gothic" charset="0"/>
                <a:cs typeface="Century Gothic" charset="0"/>
              </a:endParaRPr>
            </a:p>
          </p:txBody>
        </p:sp>
        <p:sp>
          <p:nvSpPr>
            <p:cNvPr id="15" name="Oval 14"/>
            <p:cNvSpPr/>
            <p:nvPr/>
          </p:nvSpPr>
          <p:spPr>
            <a:xfrm>
              <a:off x="3266962" y="2240424"/>
              <a:ext cx="774096" cy="1563462"/>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307804" y="1712132"/>
              <a:ext cx="774096" cy="1960718"/>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14481" y="1645780"/>
              <a:ext cx="774096" cy="2026608"/>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29079" y="1345234"/>
              <a:ext cx="788733" cy="2137697"/>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358314" y="1712132"/>
              <a:ext cx="774096" cy="1563462"/>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282900" y="3095587"/>
              <a:ext cx="774096" cy="1416597"/>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251800" y="3672850"/>
              <a:ext cx="786581" cy="1239076"/>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Shape 1"/>
          <p:cNvSpPr txBox="1"/>
          <p:nvPr/>
        </p:nvSpPr>
        <p:spPr>
          <a:xfrm>
            <a:off x="2274561" y="337246"/>
            <a:ext cx="12016678" cy="1280520"/>
          </a:xfrm>
          <a:prstGeom prst="rect">
            <a:avLst/>
          </a:prstGeom>
          <a:noFill/>
          <a:ln>
            <a:noFill/>
          </a:ln>
        </p:spPr>
        <p:txBody>
          <a:bodyPr/>
          <a:lstStyle/>
          <a:p>
            <a:pPr>
              <a:lnSpc>
                <a:spcPct val="100000"/>
              </a:lnSpc>
            </a:pPr>
            <a:r>
              <a:rPr lang="en-US" sz="4400" b="1" spc="-1" dirty="0">
                <a:solidFill>
                  <a:srgbClr val="262626"/>
                </a:solidFill>
                <a:latin typeface="Century Gothic"/>
              </a:rPr>
              <a:t>What Time Slots Should We Pick</a:t>
            </a:r>
            <a:endParaRPr lang="en-US" sz="4400" b="1" spc="-1" dirty="0">
              <a:solidFill>
                <a:srgbClr val="262626"/>
              </a:solidFill>
              <a:latin typeface="Century Gothic"/>
            </a:endParaRPr>
          </a:p>
        </p:txBody>
      </p:sp>
      <p:pic>
        <p:nvPicPr>
          <p:cNvPr id="26" name="Picture 25" descr="metis.png"/>
          <p:cNvPicPr>
            <a:picLocks noChangeAspect="1"/>
          </p:cNvPicPr>
          <p:nvPr/>
        </p:nvPicPr>
        <p:blipFill rotWithShape="1">
          <a:blip r:embed="rId4">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223028966"/>
      </p:ext>
    </p:extLst>
  </p:cSld>
  <p:clrMapOvr>
    <a:masterClrMapping/>
  </p:clrMapOvr>
  <mc:AlternateContent xmlns:mc="http://schemas.openxmlformats.org/markup-compatibility/2006">
    <mc:Choice xmlns:p14="http://schemas.microsoft.com/office/powerpoint/2010/main" Requires="p14">
      <p:transition spd="slow" p14:dur="2000" advTm="18497"/>
    </mc:Choice>
    <mc:Fallback>
      <p:transition xmlns:p14="http://schemas.microsoft.com/office/powerpoint/2010/main" spd="slow" advTm="18497"/>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4" name="Picture 143"/>
          <p:cNvPicPr/>
          <p:nvPr/>
        </p:nvPicPr>
        <p:blipFill>
          <a:blip r:embed="rId2"/>
          <a:stretch/>
        </p:blipFill>
        <p:spPr>
          <a:xfrm>
            <a:off x="365760" y="1852546"/>
            <a:ext cx="11643120" cy="4074840"/>
          </a:xfrm>
          <a:prstGeom prst="rect">
            <a:avLst/>
          </a:prstGeom>
          <a:ln>
            <a:noFill/>
          </a:ln>
        </p:spPr>
      </p:pic>
      <p:sp>
        <p:nvSpPr>
          <p:cNvPr id="4" name="TextShape 1"/>
          <p:cNvSpPr txBox="1"/>
          <p:nvPr/>
        </p:nvSpPr>
        <p:spPr>
          <a:xfrm>
            <a:off x="2009208" y="572026"/>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Which Stations Should </a:t>
            </a:r>
            <a:r>
              <a:rPr lang="en-US" sz="4400" b="1" spc="-1" dirty="0">
                <a:solidFill>
                  <a:srgbClr val="262626"/>
                </a:solidFill>
                <a:latin typeface="Century Gothic"/>
              </a:rPr>
              <a:t>We Pick</a:t>
            </a:r>
            <a:endParaRPr lang="en-US" sz="4400" b="1" spc="-1" dirty="0">
              <a:solidFill>
                <a:srgbClr val="262626"/>
              </a:solidFill>
              <a:latin typeface="Century Gothic"/>
            </a:endParaRPr>
          </a:p>
        </p:txBody>
      </p:sp>
    </p:spTree>
    <p:extLst>
      <p:ext uri="{BB962C8B-B14F-4D97-AF65-F5344CB8AC3E}">
        <p14:creationId xmlns:p14="http://schemas.microsoft.com/office/powerpoint/2010/main" val="737007264"/>
      </p:ext>
    </p:extLst>
  </p:cSld>
  <p:clrMapOvr>
    <a:masterClrMapping/>
  </p:clrMapOvr>
  <mc:AlternateContent xmlns:mc="http://schemas.openxmlformats.org/markup-compatibility/2006">
    <mc:Choice xmlns:p14="http://schemas.microsoft.com/office/powerpoint/2010/main" Requires="p14">
      <p:transition spd="slow" p14:dur="2000" advTm="49386"/>
    </mc:Choice>
    <mc:Fallback>
      <p:transition xmlns:p14="http://schemas.microsoft.com/office/powerpoint/2010/main" spd="slow" advTm="49386"/>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dirty="0">
              <a:latin typeface="Arial"/>
            </a:endParaRPr>
          </a:p>
        </p:txBody>
      </p:sp>
      <p:graphicFrame>
        <p:nvGraphicFramePr>
          <p:cNvPr id="146" name="Table 2"/>
          <p:cNvGraphicFramePr/>
          <p:nvPr>
            <p:extLst>
              <p:ext uri="{D42A27DB-BD31-4B8C-83A1-F6EECF244321}">
                <p14:modId xmlns:p14="http://schemas.microsoft.com/office/powerpoint/2010/main" val="3568097813"/>
              </p:ext>
            </p:extLst>
          </p:nvPr>
        </p:nvGraphicFramePr>
        <p:xfrm>
          <a:off x="3395576" y="1254174"/>
          <a:ext cx="5075640" cy="5391031"/>
        </p:xfrm>
        <a:graphic>
          <a:graphicData uri="http://schemas.openxmlformats.org/drawingml/2006/table">
            <a:tbl>
              <a:tblPr firstRow="1">
                <a:tableStyleId>{7E9639D4-E3E2-4D34-9284-5A2195B3D0D7}</a:tableStyleId>
              </a:tblPr>
              <a:tblGrid>
                <a:gridCol w="2537640"/>
                <a:gridCol w="2538000"/>
              </a:tblGrid>
              <a:tr h="673584">
                <a:tc>
                  <a:txBody>
                    <a:bodyPr/>
                    <a:lstStyle/>
                    <a:p>
                      <a:r>
                        <a:rPr lang="en-US" sz="1800" strike="noStrike" spc="-1" dirty="0"/>
                        <a:t>Day of the Week</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Station</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73584">
                <a:tc>
                  <a:txBody>
                    <a:bodyPr/>
                    <a:lstStyle/>
                    <a:p>
                      <a:r>
                        <a:rPr lang="en-US" sz="1800" strike="noStrike" spc="-1" dirty="0"/>
                        <a:t>Monday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4">
                  <a:txBody>
                    <a:bodyPr/>
                    <a:lstStyle/>
                    <a:p>
                      <a:r>
                        <a:rPr lang="en-US" sz="1800" strike="noStrike" spc="-1" dirty="0" smtClean="0"/>
                        <a:t>34 </a:t>
                      </a:r>
                      <a:r>
                        <a:rPr lang="en-US" sz="1800" strike="noStrike" spc="-1" dirty="0"/>
                        <a:t>St – Penn </a:t>
                      </a:r>
                      <a:r>
                        <a:rPr lang="en-US" sz="1800" strike="noStrike" spc="-1" dirty="0" smtClean="0"/>
                        <a:t>Station</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73584">
                <a:tc>
                  <a:txBody>
                    <a:bodyPr/>
                    <a:lstStyle/>
                    <a:p>
                      <a:r>
                        <a:rPr lang="en-US" sz="1800" strike="noStrike" spc="-1" dirty="0"/>
                        <a:t>Tuesday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R w="12700" cap="flat" cmpd="sng" algn="ctr">
                      <a:solidFill>
                        <a:schemeClr val="tx1"/>
                      </a:solidFill>
                      <a:prstDash val="solid"/>
                      <a:round/>
                      <a:headEnd type="none" w="med" len="med"/>
                      <a:tailEnd type="none" w="med" len="med"/>
                    </a:lnR>
                  </a:tcPr>
                </a:tc>
              </a:tr>
              <a:tr h="673584">
                <a:tc>
                  <a:txBody>
                    <a:bodyPr/>
                    <a:lstStyle/>
                    <a:p>
                      <a:r>
                        <a:rPr lang="en-US" sz="1800" strike="noStrike" spc="-1" dirty="0"/>
                        <a:t>Wednesday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R w="12700" cap="flat" cmpd="sng" algn="ctr">
                      <a:solidFill>
                        <a:schemeClr val="tx1"/>
                      </a:solidFill>
                      <a:prstDash val="solid"/>
                      <a:round/>
                      <a:headEnd type="none" w="med" len="med"/>
                      <a:tailEnd type="none" w="med" len="med"/>
                    </a:lnR>
                  </a:tcPr>
                </a:tc>
              </a:tr>
              <a:tr h="673584">
                <a:tc>
                  <a:txBody>
                    <a:bodyPr/>
                    <a:lstStyle/>
                    <a:p>
                      <a:r>
                        <a:rPr lang="en-US" sz="1800" strike="noStrike" spc="-1" dirty="0"/>
                        <a:t>Thursday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673584">
                <a:tc>
                  <a:txBody>
                    <a:bodyPr/>
                    <a:lstStyle/>
                    <a:p>
                      <a:r>
                        <a:rPr lang="en-US" sz="1800" strike="noStrike" spc="-1" dirty="0"/>
                        <a:t>Friday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34 St – Herald Square</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73584">
                <a:tc>
                  <a:txBody>
                    <a:bodyPr/>
                    <a:lstStyle/>
                    <a:p>
                      <a:r>
                        <a:rPr lang="en-US" sz="1800" strike="noStrike" spc="-1" dirty="0"/>
                        <a:t>Saturday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sz="1800" strike="noStrike" spc="-1" dirty="0"/>
                        <a:t>Times Square – 42 </a:t>
                      </a:r>
                      <a:r>
                        <a:rPr lang="en-US" sz="1800" strike="noStrike" spc="-1" dirty="0" smtClean="0"/>
                        <a:t>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75943">
                <a:tc>
                  <a:txBody>
                    <a:bodyPr/>
                    <a:lstStyle/>
                    <a:p>
                      <a:r>
                        <a:rPr lang="en-US" sz="1800" strike="noStrike" spc="-1" dirty="0"/>
                        <a:t>Sunday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3"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
        <p:nvSpPr>
          <p:cNvPr id="5" name="TextShape 1"/>
          <p:cNvSpPr txBox="1"/>
          <p:nvPr/>
        </p:nvSpPr>
        <p:spPr>
          <a:xfrm>
            <a:off x="473844" y="180523"/>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Chosen Stations</a:t>
            </a:r>
            <a:endParaRPr lang="en-US" sz="4400" b="1" spc="-1" dirty="0">
              <a:solidFill>
                <a:srgbClr val="262626"/>
              </a:solidFill>
              <a:latin typeface="Century Gothic"/>
            </a:endParaRPr>
          </a:p>
        </p:txBody>
      </p:sp>
    </p:spTree>
    <p:extLst>
      <p:ext uri="{BB962C8B-B14F-4D97-AF65-F5344CB8AC3E}">
        <p14:creationId xmlns:p14="http://schemas.microsoft.com/office/powerpoint/2010/main" val="195410152"/>
      </p:ext>
    </p:extLst>
  </p:cSld>
  <p:clrMapOvr>
    <a:masterClrMapping/>
  </p:clrMapOvr>
  <mc:AlternateContent xmlns:mc="http://schemas.openxmlformats.org/markup-compatibility/2006">
    <mc:Choice xmlns:p14="http://schemas.microsoft.com/office/powerpoint/2010/main" Requires="p14">
      <p:transition spd="slow" p14:dur="2000" advTm="39412"/>
    </mc:Choice>
    <mc:Fallback>
      <p:transition xmlns:p14="http://schemas.microsoft.com/office/powerpoint/2010/main" spd="slow" advTm="39412"/>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dirty="0">
              <a:latin typeface="Arial"/>
            </a:endParaRPr>
          </a:p>
        </p:txBody>
      </p:sp>
      <p:grpSp>
        <p:nvGrpSpPr>
          <p:cNvPr id="2" name="Group 1"/>
          <p:cNvGrpSpPr/>
          <p:nvPr/>
        </p:nvGrpSpPr>
        <p:grpSpPr>
          <a:xfrm>
            <a:off x="2217590" y="1238701"/>
            <a:ext cx="6899164" cy="5965283"/>
            <a:chOff x="2217590" y="552960"/>
            <a:chExt cx="7316146" cy="6325823"/>
          </a:xfrm>
        </p:grpSpPr>
        <p:graphicFrame>
          <p:nvGraphicFramePr>
            <p:cNvPr id="146" name="Table 2"/>
            <p:cNvGraphicFramePr/>
            <p:nvPr>
              <p:extLst>
                <p:ext uri="{D42A27DB-BD31-4B8C-83A1-F6EECF244321}">
                  <p14:modId xmlns:p14="http://schemas.microsoft.com/office/powerpoint/2010/main" val="1244070629"/>
                </p:ext>
              </p:extLst>
            </p:nvPr>
          </p:nvGraphicFramePr>
          <p:xfrm>
            <a:off x="3566160" y="552960"/>
            <a:ext cx="5382409" cy="6107751"/>
          </p:xfrm>
          <a:graphic>
            <a:graphicData uri="http://schemas.openxmlformats.org/drawingml/2006/table">
              <a:tbl>
                <a:tblPr firstRow="1">
                  <a:tableStyleId>{7E9639D4-E3E2-4D34-9284-5A2195B3D0D7}</a:tableStyleId>
                </a:tblPr>
                <a:tblGrid>
                  <a:gridCol w="2537640"/>
                  <a:gridCol w="2538000"/>
                </a:tblGrid>
                <a:tr h="719640">
                  <a:tc>
                    <a:txBody>
                      <a:bodyPr/>
                      <a:lstStyle/>
                      <a:p>
                        <a:r>
                          <a:rPr lang="en-US" sz="1800" strike="noStrike" spc="-1" dirty="0"/>
                          <a:t>Day of the Week</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Station</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Monday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a:t>
                        </a:r>
                        <a:r>
                          <a:rPr lang="en-US" sz="1800" strike="noStrike" spc="-1" dirty="0"/>
                          <a:t>St – Penn </a:t>
                        </a:r>
                        <a:r>
                          <a:rPr lang="en-US" sz="1800" strike="noStrike" spc="-1" dirty="0" smtClean="0"/>
                          <a:t>Station</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Tuesday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St – Herald Square</a:t>
                        </a:r>
                        <a:endParaRPr lang="en-US" sz="1800" b="1" strike="noStrike" spc="-1" dirty="0">
                          <a:latin typeface="+mn-lt"/>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Wednesday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59th Street–Columbus Circle</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Thursday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Grand Central–42nd Street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Friday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47th–50th Streets–Rockefeller Center</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Saturday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sz="1800" strike="noStrike" spc="-1" dirty="0"/>
                          <a:t>Times Square – 42 </a:t>
                        </a:r>
                        <a:r>
                          <a:rPr lang="en-US" sz="1800" strike="noStrike" spc="-1" dirty="0" smtClean="0"/>
                          <a:t>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22160">
                  <a:tc>
                    <a:txBody>
                      <a:bodyPr/>
                      <a:lstStyle/>
                      <a:p>
                        <a:r>
                          <a:rPr lang="en-US" sz="1800" strike="noStrike" spc="-1" dirty="0"/>
                          <a:t>Sunday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3673516" y="1345497"/>
              <a:ext cx="5249671" cy="71136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17590" y="5172215"/>
              <a:ext cx="7316146" cy="1706568"/>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
        <p:nvSpPr>
          <p:cNvPr id="7" name="TextShape 1"/>
          <p:cNvSpPr txBox="1"/>
          <p:nvPr/>
        </p:nvSpPr>
        <p:spPr>
          <a:xfrm>
            <a:off x="473844" y="180523"/>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Chosen Stations</a:t>
            </a:r>
            <a:endParaRPr lang="en-US" sz="4400" b="1" spc="-1" dirty="0">
              <a:solidFill>
                <a:srgbClr val="262626"/>
              </a:solidFill>
              <a:latin typeface="Century Gothic"/>
            </a:endParaRPr>
          </a:p>
        </p:txBody>
      </p:sp>
    </p:spTree>
    <p:extLst>
      <p:ext uri="{BB962C8B-B14F-4D97-AF65-F5344CB8AC3E}">
        <p14:creationId xmlns:p14="http://schemas.microsoft.com/office/powerpoint/2010/main" val="2088665676"/>
      </p:ext>
    </p:extLst>
  </p:cSld>
  <p:clrMapOvr>
    <a:masterClrMapping/>
  </p:clrMapOvr>
  <mc:AlternateContent xmlns:mc="http://schemas.openxmlformats.org/markup-compatibility/2006">
    <mc:Choice xmlns:p14="http://schemas.microsoft.com/office/powerpoint/2010/main" Requires="p14">
      <p:transition spd="slow" p14:dur="2000" advTm="17052"/>
    </mc:Choice>
    <mc:Fallback>
      <p:transition xmlns:p14="http://schemas.microsoft.com/office/powerpoint/2010/main" spd="slow" advTm="17052"/>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income_sta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41" y="1828800"/>
            <a:ext cx="6851374" cy="5029200"/>
          </a:xfrm>
          <a:prstGeom prst="rect">
            <a:avLst/>
          </a:prstGeom>
        </p:spPr>
      </p:pic>
      <p:sp>
        <p:nvSpPr>
          <p:cNvPr id="6" name="TextShape 1"/>
          <p:cNvSpPr txBox="1"/>
          <p:nvPr/>
        </p:nvSpPr>
        <p:spPr>
          <a:xfrm>
            <a:off x="890937" y="265950"/>
            <a:ext cx="12016678" cy="1280520"/>
          </a:xfrm>
          <a:prstGeom prst="rect">
            <a:avLst/>
          </a:prstGeom>
          <a:noFill/>
          <a:ln>
            <a:noFill/>
          </a:ln>
        </p:spPr>
        <p:txBody>
          <a:bodyPr/>
          <a:lstStyle/>
          <a:p>
            <a:pPr>
              <a:lnSpc>
                <a:spcPct val="100000"/>
              </a:lnSpc>
            </a:pPr>
            <a:r>
              <a:rPr lang="en-US" sz="4400" b="1" dirty="0" smtClean="0">
                <a:latin typeface="Century Gothic" charset="0"/>
                <a:ea typeface="Century Gothic" charset="0"/>
                <a:cs typeface="Century Gothic" charset="0"/>
              </a:rPr>
              <a:t>Meet Potential Donors at Chambers St</a:t>
            </a:r>
            <a:endParaRPr lang="en-US" sz="4400" b="1" dirty="0">
              <a:latin typeface="Century Gothic" charset="0"/>
              <a:ea typeface="Century Gothic" charset="0"/>
              <a:cs typeface="Century Gothic" charset="0"/>
            </a:endParaRPr>
          </a:p>
        </p:txBody>
      </p:sp>
      <p:pic>
        <p:nvPicPr>
          <p:cNvPr id="7" name="Picture 6"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71501049"/>
      </p:ext>
    </p:extLst>
  </p:cSld>
  <p:clrMapOvr>
    <a:masterClrMapping/>
  </p:clrMapOvr>
  <mc:AlternateContent xmlns:mc="http://schemas.openxmlformats.org/markup-compatibility/2006">
    <mc:Choice xmlns:p14="http://schemas.microsoft.com/office/powerpoint/2010/main" Requires="p14">
      <p:transition spd="slow" p14:dur="2000" advTm="51035"/>
    </mc:Choice>
    <mc:Fallback>
      <p:transition xmlns:p14="http://schemas.microsoft.com/office/powerpoint/2010/main" spd="slow" advTm="51035"/>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12.1|6.5|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1397</TotalTime>
  <Words>1170</Words>
  <Application>Microsoft Macintosh PowerPoint</Application>
  <PresentationFormat>Custom</PresentationFormat>
  <Paragraphs>234</Paragraphs>
  <Slides>20</Slides>
  <Notes>6</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Dec 8th, 2017, 3 PM to 7 PM at  34 ST Herald SQ</vt:lpstr>
      <vt:lpstr> Dec 8th, 2017, 3 PM to 7 PM at  34 ST Herald SQ</vt:lpstr>
      <vt:lpstr>PowerPoint Presentation</vt:lpstr>
      <vt:lpstr>Recommendation</vt:lpstr>
      <vt:lpstr>Recommendation</vt:lpstr>
      <vt:lpstr>Maximizing reach and turnout </vt:lpstr>
      <vt:lpstr>PowerPoint Presentation</vt:lpstr>
      <vt:lpstr>Appendix</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Benson </dc:title>
  <dc:subject/>
  <dc:creator>Microsoft Office User</dc:creator>
  <dc:description/>
  <cp:lastModifiedBy>Chun Yang</cp:lastModifiedBy>
  <cp:revision>68</cp:revision>
  <dcterms:created xsi:type="dcterms:W3CDTF">2018-09-27T04:02:59Z</dcterms:created>
  <dcterms:modified xsi:type="dcterms:W3CDTF">2018-09-28T21:17:13Z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