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  <p:sldId id="264" r:id="rId10"/>
  </p:sldIdLst>
  <p:sldSz cx="9144000" cy="6858000" type="screen4x3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ภาพนิ่ง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สามเหลี่ยมมุมฉาก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ชื่อเรื่อง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17" name="ชื่อเรื่องรอง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th-TH" smtClean="0"/>
              <a:t>คลิกเพื่อแก้ไขลักษณะชื่อเรื่องรองต้นแบบ</a:t>
            </a:r>
            <a:endParaRPr kumimoji="0" lang="en-US"/>
          </a:p>
        </p:txBody>
      </p:sp>
      <p:grpSp>
        <p:nvGrpSpPr>
          <p:cNvPr id="2" name="กลุ่ม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รูปแบบอิสระ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รูปแบบอิสระ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รูปแบบอิสระ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ตัวเชื่อมต่อตรง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ตัวยึดวันที่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77A13EA-895F-4CD5-BBCB-C60D81A27A39}" type="datetimeFigureOut">
              <a:rPr lang="th-TH" smtClean="0"/>
              <a:pPr/>
              <a:t>05/07/55</a:t>
            </a:fld>
            <a:endParaRPr lang="th-TH"/>
          </a:p>
        </p:txBody>
      </p:sp>
      <p:sp>
        <p:nvSpPr>
          <p:cNvPr id="19" name="ตัวยึดท้ายกระดา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th-TH"/>
          </a:p>
        </p:txBody>
      </p:sp>
      <p:sp>
        <p:nvSpPr>
          <p:cNvPr id="27" name="ตัวยึดหมายเลขภาพนิ่ง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F70D2CE-6B8C-48CF-8DF4-3218AA818060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" name="ตัวยึดข้อความแนวตั้ง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 smtClean="0"/>
              <a:t>ระดับที่สอง</a:t>
            </a:r>
          </a:p>
          <a:p>
            <a:pPr lvl="2" eaLnBrk="1" latinLnBrk="0" hangingPunct="1"/>
            <a:r>
              <a:rPr lang="th-TH" smtClean="0"/>
              <a:t>ระดับที่สาม</a:t>
            </a:r>
          </a:p>
          <a:p>
            <a:pPr lvl="3" eaLnBrk="1" latinLnBrk="0" hangingPunct="1"/>
            <a:r>
              <a:rPr lang="th-TH" smtClean="0"/>
              <a:t>ระดับที่สี่</a:t>
            </a:r>
          </a:p>
          <a:p>
            <a:pPr lvl="4" eaLnBrk="1" latinLnBrk="0" hangingPunct="1"/>
            <a:r>
              <a:rPr lang="th-TH" smtClean="0"/>
              <a:t>ระดับที่ห้า</a:t>
            </a:r>
            <a:endParaRPr kumimoji="0" lang="en-US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77A13EA-895F-4CD5-BBCB-C60D81A27A39}" type="datetimeFigureOut">
              <a:rPr lang="th-TH" smtClean="0"/>
              <a:pPr/>
              <a:t>05/07/55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70D2CE-6B8C-48CF-8DF4-3218AA818060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" name="ตัวยึดข้อความแนวตั้ง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 smtClean="0"/>
              <a:t>ระดับที่สอง</a:t>
            </a:r>
          </a:p>
          <a:p>
            <a:pPr lvl="2" eaLnBrk="1" latinLnBrk="0" hangingPunct="1"/>
            <a:r>
              <a:rPr lang="th-TH" smtClean="0"/>
              <a:t>ระดับที่สาม</a:t>
            </a:r>
          </a:p>
          <a:p>
            <a:pPr lvl="3" eaLnBrk="1" latinLnBrk="0" hangingPunct="1"/>
            <a:r>
              <a:rPr lang="th-TH" smtClean="0"/>
              <a:t>ระดับที่สี่</a:t>
            </a:r>
          </a:p>
          <a:p>
            <a:pPr lvl="4" eaLnBrk="1" latinLnBrk="0" hangingPunct="1"/>
            <a:r>
              <a:rPr lang="th-TH" smtClean="0"/>
              <a:t>ระดับที่ห้า</a:t>
            </a:r>
            <a:endParaRPr kumimoji="0" lang="en-US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77A13EA-895F-4CD5-BBCB-C60D81A27A39}" type="datetimeFigureOut">
              <a:rPr lang="th-TH" smtClean="0"/>
              <a:pPr/>
              <a:t>05/07/55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70D2CE-6B8C-48CF-8DF4-3218AA818060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 smtClean="0"/>
              <a:t>ระดับที่สอง</a:t>
            </a:r>
          </a:p>
          <a:p>
            <a:pPr lvl="2" eaLnBrk="1" latinLnBrk="0" hangingPunct="1"/>
            <a:r>
              <a:rPr lang="th-TH" smtClean="0"/>
              <a:t>ระดับที่สาม</a:t>
            </a:r>
          </a:p>
          <a:p>
            <a:pPr lvl="3" eaLnBrk="1" latinLnBrk="0" hangingPunct="1"/>
            <a:r>
              <a:rPr lang="th-TH" smtClean="0"/>
              <a:t>ระดับที่สี่</a:t>
            </a:r>
          </a:p>
          <a:p>
            <a:pPr lvl="4" eaLnBrk="1" latinLnBrk="0" hangingPunct="1"/>
            <a:r>
              <a:rPr lang="th-TH" smtClean="0"/>
              <a:t>ระดับที่ห้า</a:t>
            </a:r>
            <a:endParaRPr kumimoji="0" lang="en-US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77A13EA-895F-4CD5-BBCB-C60D81A27A39}" type="datetimeFigureOut">
              <a:rPr lang="th-TH" smtClean="0"/>
              <a:pPr/>
              <a:t>05/07/55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70D2CE-6B8C-48CF-8DF4-3218AA818060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7" name="ชื่อเรื่อง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</p:spTree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77A13EA-895F-4CD5-BBCB-C60D81A27A39}" type="datetimeFigureOut">
              <a:rPr lang="th-TH" smtClean="0"/>
              <a:pPr/>
              <a:t>05/07/55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70D2CE-6B8C-48CF-8DF4-3218AA818060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7" name="เครื่องหมายบั้ง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เครื่องหมายบั้ง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ยึดเนื้อหา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 smtClean="0"/>
              <a:t>ระดับที่สอง</a:t>
            </a:r>
          </a:p>
          <a:p>
            <a:pPr lvl="2" eaLnBrk="1" latinLnBrk="0" hangingPunct="1"/>
            <a:r>
              <a:rPr lang="th-TH" smtClean="0"/>
              <a:t>ระดับที่สาม</a:t>
            </a:r>
          </a:p>
          <a:p>
            <a:pPr lvl="3" eaLnBrk="1" latinLnBrk="0" hangingPunct="1"/>
            <a:r>
              <a:rPr lang="th-TH" smtClean="0"/>
              <a:t>ระดับที่สี่</a:t>
            </a:r>
          </a:p>
          <a:p>
            <a:pPr lvl="4" eaLnBrk="1" latinLnBrk="0" hangingPunct="1"/>
            <a:r>
              <a:rPr lang="th-TH" smtClean="0"/>
              <a:t>ระดับที่ห้า</a:t>
            </a:r>
            <a:endParaRPr kumimoji="0" lang="en-US"/>
          </a:p>
        </p:txBody>
      </p:sp>
      <p:sp>
        <p:nvSpPr>
          <p:cNvPr id="4" name="ตัวยึดเนื้อหา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 smtClean="0"/>
              <a:t>ระดับที่สอง</a:t>
            </a:r>
          </a:p>
          <a:p>
            <a:pPr lvl="2" eaLnBrk="1" latinLnBrk="0" hangingPunct="1"/>
            <a:r>
              <a:rPr lang="th-TH" smtClean="0"/>
              <a:t>ระดับที่สาม</a:t>
            </a:r>
          </a:p>
          <a:p>
            <a:pPr lvl="3" eaLnBrk="1" latinLnBrk="0" hangingPunct="1"/>
            <a:r>
              <a:rPr lang="th-TH" smtClean="0"/>
              <a:t>ระดับที่สี่</a:t>
            </a:r>
          </a:p>
          <a:p>
            <a:pPr lvl="4" eaLnBrk="1" latinLnBrk="0" hangingPunct="1"/>
            <a:r>
              <a:rPr lang="th-TH" smtClean="0"/>
              <a:t>ระดับที่ห้า</a:t>
            </a:r>
            <a:endParaRPr kumimoji="0" lang="en-US"/>
          </a:p>
        </p:txBody>
      </p:sp>
      <p:sp>
        <p:nvSpPr>
          <p:cNvPr id="5" name="ตัวยึด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77A13EA-895F-4CD5-BBCB-C60D81A27A39}" type="datetimeFigureOut">
              <a:rPr lang="th-TH" smtClean="0"/>
              <a:pPr/>
              <a:t>05/07/55</a:t>
            </a:fld>
            <a:endParaRPr lang="th-TH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h-TH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70D2CE-6B8C-48CF-8DF4-3218AA818060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8" name="ชื่อเรื่อง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การเปรียบเทียบ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ยึดข้อความ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ยึดเนื้อหา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 smtClean="0"/>
              <a:t>ระดับที่สอง</a:t>
            </a:r>
          </a:p>
          <a:p>
            <a:pPr lvl="2" eaLnBrk="1" latinLnBrk="0" hangingPunct="1"/>
            <a:r>
              <a:rPr lang="th-TH" smtClean="0"/>
              <a:t>ระดับที่สาม</a:t>
            </a:r>
          </a:p>
          <a:p>
            <a:pPr lvl="3" eaLnBrk="1" latinLnBrk="0" hangingPunct="1"/>
            <a:r>
              <a:rPr lang="th-TH" smtClean="0"/>
              <a:t>ระดับที่สี่</a:t>
            </a:r>
          </a:p>
          <a:p>
            <a:pPr lvl="4" eaLnBrk="1" latinLnBrk="0" hangingPunct="1"/>
            <a:r>
              <a:rPr lang="th-TH" smtClean="0"/>
              <a:t>ระดับที่ห้า</a:t>
            </a:r>
            <a:endParaRPr kumimoji="0" lang="en-US"/>
          </a:p>
        </p:txBody>
      </p:sp>
      <p:sp>
        <p:nvSpPr>
          <p:cNvPr id="6" name="ตัวยึดเนื้อหา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 smtClean="0"/>
              <a:t>ระดับที่สอง</a:t>
            </a:r>
          </a:p>
          <a:p>
            <a:pPr lvl="2" eaLnBrk="1" latinLnBrk="0" hangingPunct="1"/>
            <a:r>
              <a:rPr lang="th-TH" smtClean="0"/>
              <a:t>ระดับที่สาม</a:t>
            </a:r>
          </a:p>
          <a:p>
            <a:pPr lvl="3" eaLnBrk="1" latinLnBrk="0" hangingPunct="1"/>
            <a:r>
              <a:rPr lang="th-TH" smtClean="0"/>
              <a:t>ระดับที่สี่</a:t>
            </a:r>
          </a:p>
          <a:p>
            <a:pPr lvl="4" eaLnBrk="1" latinLnBrk="0" hangingPunct="1"/>
            <a:r>
              <a:rPr lang="th-TH" smtClean="0"/>
              <a:t>ระดับที่ห้า</a:t>
            </a:r>
            <a:endParaRPr kumimoji="0" lang="en-US"/>
          </a:p>
        </p:txBody>
      </p:sp>
      <p:sp>
        <p:nvSpPr>
          <p:cNvPr id="7" name="ตัวยึดวันที่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77A13EA-895F-4CD5-BBCB-C60D81A27A39}" type="datetimeFigureOut">
              <a:rPr lang="th-TH" smtClean="0"/>
              <a:pPr/>
              <a:t>05/07/55</a:t>
            </a:fld>
            <a:endParaRPr lang="th-TH"/>
          </a:p>
        </p:txBody>
      </p:sp>
      <p:sp>
        <p:nvSpPr>
          <p:cNvPr id="8" name="ตัวยึดท้ายกระดา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h-TH"/>
          </a:p>
        </p:txBody>
      </p:sp>
      <p:sp>
        <p:nvSpPr>
          <p:cNvPr id="9" name="ตัวยึดหมายเลขภาพนิ่ง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70D2CE-6B8C-48CF-8DF4-3218AA818060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ยึดวันที่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77A13EA-895F-4CD5-BBCB-C60D81A27A39}" type="datetimeFigureOut">
              <a:rPr lang="th-TH" smtClean="0"/>
              <a:pPr/>
              <a:t>05/07/55</a:t>
            </a:fld>
            <a:endParaRPr lang="th-TH"/>
          </a:p>
        </p:txBody>
      </p:sp>
      <p:sp>
        <p:nvSpPr>
          <p:cNvPr id="4" name="ตัวยึดท้ายกระดา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h-TH"/>
          </a:p>
        </p:txBody>
      </p:sp>
      <p:sp>
        <p:nvSpPr>
          <p:cNvPr id="5" name="ตัวยึดหมายเลขภาพนิ่ง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70D2CE-6B8C-48CF-8DF4-3218AA818060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6" name="ชื่อเรื่อง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วันที่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77A13EA-895F-4CD5-BBCB-C60D81A27A39}" type="datetimeFigureOut">
              <a:rPr lang="th-TH" smtClean="0"/>
              <a:pPr/>
              <a:t>05/07/55</a:t>
            </a:fld>
            <a:endParaRPr lang="th-TH"/>
          </a:p>
        </p:txBody>
      </p:sp>
      <p:sp>
        <p:nvSpPr>
          <p:cNvPr id="3" name="ตัวยึดท้ายกระดา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h-TH"/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70D2CE-6B8C-48CF-8DF4-3218AA818060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เนื้อหาพร้อมคำอธิบายภาพ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ยึดเนื้อหา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 smtClean="0"/>
              <a:t>ระดับที่สอง</a:t>
            </a:r>
          </a:p>
          <a:p>
            <a:pPr lvl="2" eaLnBrk="1" latinLnBrk="0" hangingPunct="1"/>
            <a:r>
              <a:rPr lang="th-TH" smtClean="0"/>
              <a:t>ระดับที่สาม</a:t>
            </a:r>
          </a:p>
          <a:p>
            <a:pPr lvl="3" eaLnBrk="1" latinLnBrk="0" hangingPunct="1"/>
            <a:r>
              <a:rPr lang="th-TH" smtClean="0"/>
              <a:t>ระดับที่สี่</a:t>
            </a:r>
          </a:p>
          <a:p>
            <a:pPr lvl="4" eaLnBrk="1" latinLnBrk="0" hangingPunct="1"/>
            <a:r>
              <a:rPr lang="th-TH" smtClean="0"/>
              <a:t>ระดับที่ห้า</a:t>
            </a:r>
            <a:endParaRPr kumimoji="0" lang="en-US"/>
          </a:p>
        </p:txBody>
      </p:sp>
      <p:sp>
        <p:nvSpPr>
          <p:cNvPr id="5" name="ตัวยึดวันที่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377A13EA-895F-4CD5-BBCB-C60D81A27A39}" type="datetimeFigureOut">
              <a:rPr lang="th-TH" smtClean="0"/>
              <a:pPr/>
              <a:t>05/07/55</a:t>
            </a:fld>
            <a:endParaRPr lang="th-TH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th-TH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F70D2CE-6B8C-48CF-8DF4-3218AA818060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รูปภาพพร้อมคำอธิบายภาพ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ตัวยึดข้อความ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3" name="ตัวยึดรูปภาพ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th-TH" smtClean="0"/>
              <a:t>คลิกไอคอนเพื่อเพิ่มรูปภาพ</a:t>
            </a:r>
            <a:endParaRPr kumimoji="0" lang="en-US" dirty="0"/>
          </a:p>
        </p:txBody>
      </p:sp>
      <p:sp>
        <p:nvSpPr>
          <p:cNvPr id="5" name="ตัวยึด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77A13EA-895F-4CD5-BBCB-C60D81A27A39}" type="datetimeFigureOut">
              <a:rPr lang="th-TH" smtClean="0"/>
              <a:pPr/>
              <a:t>05/07/55</a:t>
            </a:fld>
            <a:endParaRPr lang="th-TH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th-TH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F70D2CE-6B8C-48CF-8DF4-3218AA818060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8" name="รูปแบบอิสระ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รูปแบบอิสระ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สามเหลี่ยมมุมฉาก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ตัวเชื่อมต่อตรง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เครื่องหมายบั้ง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เครื่องหมายบั้ง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รูปแบบอิสระ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รูปแบบอิสระ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สามเหลี่ยมมุมฉาก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ตัวเชื่อมต่อตรง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ตัวยึดชื่อเรื่อง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0" name="ตัวยึดข้อความ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kumimoji="0" lang="th-TH" smtClean="0"/>
              <a:t>ระดับที่สอง</a:t>
            </a:r>
          </a:p>
          <a:p>
            <a:pPr lvl="2" eaLnBrk="1" latinLnBrk="0" hangingPunct="1"/>
            <a:r>
              <a:rPr kumimoji="0" lang="th-TH" smtClean="0"/>
              <a:t>ระดับที่สาม</a:t>
            </a:r>
          </a:p>
          <a:p>
            <a:pPr lvl="3" eaLnBrk="1" latinLnBrk="0" hangingPunct="1"/>
            <a:r>
              <a:rPr kumimoji="0" lang="th-TH" smtClean="0"/>
              <a:t>ระดับที่สี่</a:t>
            </a:r>
          </a:p>
          <a:p>
            <a:pPr lvl="4" eaLnBrk="1" latinLnBrk="0" hangingPunct="1"/>
            <a:r>
              <a:rPr kumimoji="0" lang="th-TH" smtClean="0"/>
              <a:t>ระดับที่ห้า</a:t>
            </a:r>
            <a:endParaRPr kumimoji="0" lang="en-US"/>
          </a:p>
        </p:txBody>
      </p:sp>
      <p:sp>
        <p:nvSpPr>
          <p:cNvPr id="10" name="ตัวยึดวันที่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377A13EA-895F-4CD5-BBCB-C60D81A27A39}" type="datetimeFigureOut">
              <a:rPr lang="th-TH" smtClean="0"/>
              <a:pPr/>
              <a:t>05/07/55</a:t>
            </a:fld>
            <a:endParaRPr lang="th-TH"/>
          </a:p>
        </p:txBody>
      </p:sp>
      <p:sp>
        <p:nvSpPr>
          <p:cNvPr id="22" name="ตัวยึดท้ายกระดาษ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th-TH"/>
          </a:p>
        </p:txBody>
      </p:sp>
      <p:sp>
        <p:nvSpPr>
          <p:cNvPr id="18" name="ตัวยึดหมายเลขภาพนิ่ง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CF70D2CE-6B8C-48CF-8DF4-3218AA818060}" type="slidenum">
              <a:rPr lang="th-TH" smtClean="0"/>
              <a:pPr/>
              <a:t>‹#›</a:t>
            </a:fld>
            <a:endParaRPr lang="th-T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ransition spd="slow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6.xml"/><Relationship Id="rId1" Type="http://schemas.openxmlformats.org/officeDocument/2006/relationships/video" Target="file:///D:\work\Senior%20Project\CaseMotocycle\Video\MOV022.3gp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Motorcycle Safety Helmet Detection System</a:t>
            </a:r>
            <a:br>
              <a:rPr lang="en-US" dirty="0" smtClean="0"/>
            </a:br>
            <a:r>
              <a:rPr lang="th-TH" dirty="0" smtClean="0"/>
              <a:t>ระบบตรวจจับหมวกนิรภัยของผู้ขับ</a:t>
            </a:r>
            <a:r>
              <a:rPr lang="th-TH" dirty="0" smtClean="0"/>
              <a:t>ขี่รถจักรยานยนต์</a:t>
            </a:r>
            <a:endParaRPr lang="th-TH" dirty="0"/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h-TH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ความคืบหน้าการทำงาน</a:t>
            </a:r>
            <a:endParaRPr lang="th-TH" dirty="0"/>
          </a:p>
        </p:txBody>
      </p:sp>
      <p:sp>
        <p:nvSpPr>
          <p:cNvPr id="3" name="TextBox 2"/>
          <p:cNvSpPr txBox="1"/>
          <p:nvPr/>
        </p:nvSpPr>
        <p:spPr>
          <a:xfrm>
            <a:off x="571472" y="1714488"/>
            <a:ext cx="80724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 smtClean="0"/>
              <a:t>- ไปเก็บภาพการขับขี่รถจักรยานยนต์ จากหลายๆ มุมมอง</a:t>
            </a:r>
            <a:endParaRPr lang="th-TH" dirty="0"/>
          </a:p>
        </p:txBody>
      </p:sp>
      <p:pic>
        <p:nvPicPr>
          <p:cNvPr id="4" name="รูปภาพ 3" descr="กล้องดิจิตอลมุมที่1_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28662" y="2357430"/>
            <a:ext cx="3090154" cy="173736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รูปภาพ 4" descr="กล้องดิจิตอลมุมที่2_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86378" y="2357430"/>
            <a:ext cx="3100464" cy="174316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รูปภาพ 6" descr="กล้องดิจิตอลมุมที่4_5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086378" y="4817596"/>
            <a:ext cx="3128960" cy="175918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รูปภาพ 8" descr="กล้องมือถือมุมที่5_6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71536" y="4714884"/>
            <a:ext cx="3328978" cy="187163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" name="รูปภาพ 9" descr="กล้องมือถือมุมที่7_3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514610" y="3357562"/>
            <a:ext cx="4001976" cy="225001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ความคืบหน้าการทำงาน</a:t>
            </a:r>
            <a:endParaRPr lang="th-TH" dirty="0"/>
          </a:p>
        </p:txBody>
      </p:sp>
      <p:sp>
        <p:nvSpPr>
          <p:cNvPr id="3" name="TextBox 2"/>
          <p:cNvSpPr txBox="1"/>
          <p:nvPr/>
        </p:nvSpPr>
        <p:spPr>
          <a:xfrm>
            <a:off x="571472" y="1714488"/>
            <a:ext cx="807249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th-TH" dirty="0" smtClean="0"/>
              <a:t>ไปเก็บภาพการขับขี่รถจักรยานยนต์ จากหลายๆ มุมมอง</a:t>
            </a:r>
          </a:p>
          <a:p>
            <a:pPr lvl="1"/>
            <a:r>
              <a:rPr lang="th-TH" u="sng" dirty="0" smtClean="0"/>
              <a:t>สรุป</a:t>
            </a:r>
            <a:r>
              <a:rPr lang="th-TH" dirty="0" smtClean="0"/>
              <a:t> เลือกภาพด้านข้าง มุมสูงจากพื้นประมาณ </a:t>
            </a:r>
            <a:r>
              <a:rPr lang="en-US" dirty="0" smtClean="0"/>
              <a:t>45 </a:t>
            </a:r>
            <a:r>
              <a:rPr lang="th-TH" dirty="0" smtClean="0"/>
              <a:t>องศา</a:t>
            </a:r>
            <a:endParaRPr lang="th-TH" u="sng" dirty="0"/>
          </a:p>
        </p:txBody>
      </p:sp>
      <p:pic>
        <p:nvPicPr>
          <p:cNvPr id="10" name="รูปภาพ 9" descr="กล้องมือถือมุมที่7_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76233" y="3071810"/>
            <a:ext cx="5336644" cy="3000396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ความคืบหน้าการทำงาน</a:t>
            </a:r>
            <a:endParaRPr lang="th-TH" dirty="0"/>
          </a:p>
        </p:txBody>
      </p:sp>
      <p:sp>
        <p:nvSpPr>
          <p:cNvPr id="3" name="TextBox 2"/>
          <p:cNvSpPr txBox="1"/>
          <p:nvPr/>
        </p:nvSpPr>
        <p:spPr>
          <a:xfrm>
            <a:off x="571472" y="1714488"/>
            <a:ext cx="807249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th-TH" dirty="0" smtClean="0"/>
              <a:t>ไปเก็บภาพการขับขี่รถจักรยานยนต์ จากหลายๆ มุมมอง</a:t>
            </a:r>
          </a:p>
          <a:p>
            <a:pPr lvl="1"/>
            <a:r>
              <a:rPr lang="th-TH" u="sng" dirty="0" smtClean="0"/>
              <a:t>สรุป</a:t>
            </a:r>
            <a:r>
              <a:rPr lang="th-TH" dirty="0" smtClean="0"/>
              <a:t> เลือกภาพด้านข้าง มุมสูงจากพื้นประมาณ </a:t>
            </a:r>
            <a:r>
              <a:rPr lang="en-US" dirty="0" smtClean="0"/>
              <a:t>45 </a:t>
            </a:r>
            <a:r>
              <a:rPr lang="th-TH" dirty="0" smtClean="0"/>
              <a:t>องศา</a:t>
            </a:r>
            <a:endParaRPr lang="th-TH" u="sng" dirty="0"/>
          </a:p>
        </p:txBody>
      </p:sp>
      <p:pic>
        <p:nvPicPr>
          <p:cNvPr id="5" name="MOV022.3gp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3071802" y="3214686"/>
            <a:ext cx="3048000" cy="2286000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ลำดับการทำงานคร่าวๆ</a:t>
            </a:r>
            <a:endParaRPr lang="th-TH" dirty="0"/>
          </a:p>
        </p:txBody>
      </p:sp>
      <p:sp>
        <p:nvSpPr>
          <p:cNvPr id="4" name="สี่เหลี่ยมผืนผ้า 3"/>
          <p:cNvSpPr/>
          <p:nvPr/>
        </p:nvSpPr>
        <p:spPr>
          <a:xfrm>
            <a:off x="795310" y="1500174"/>
            <a:ext cx="2000264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</a:t>
            </a:r>
            <a:endParaRPr lang="th-TH" dirty="0"/>
          </a:p>
        </p:txBody>
      </p:sp>
      <p:sp>
        <p:nvSpPr>
          <p:cNvPr id="5" name="สี่เหลี่ยมผืนผ้า 4"/>
          <p:cNvSpPr/>
          <p:nvPr/>
        </p:nvSpPr>
        <p:spPr>
          <a:xfrm>
            <a:off x="5448304" y="1428736"/>
            <a:ext cx="2347930" cy="8477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 smtClean="0"/>
              <a:t>ปรับปรุงภาพ</a:t>
            </a:r>
          </a:p>
          <a:p>
            <a:pPr algn="ctr"/>
            <a:r>
              <a:rPr lang="th-TH" dirty="0" smtClean="0"/>
              <a:t>กำจัด </a:t>
            </a:r>
            <a:r>
              <a:rPr lang="en-US" dirty="0" smtClean="0"/>
              <a:t>Noise</a:t>
            </a:r>
            <a:endParaRPr lang="th-TH" dirty="0"/>
          </a:p>
        </p:txBody>
      </p:sp>
      <p:sp>
        <p:nvSpPr>
          <p:cNvPr id="6" name="สี่เหลี่ยมผืนผ้า 5"/>
          <p:cNvSpPr/>
          <p:nvPr/>
        </p:nvSpPr>
        <p:spPr>
          <a:xfrm>
            <a:off x="4795838" y="2928934"/>
            <a:ext cx="3562376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Detect Motorcycle</a:t>
            </a:r>
            <a:endParaRPr lang="th-TH" dirty="0"/>
          </a:p>
        </p:txBody>
      </p:sp>
      <p:sp>
        <p:nvSpPr>
          <p:cNvPr id="7" name="สี่เหลี่ยมผืนผ้า 6"/>
          <p:cNvSpPr/>
          <p:nvPr/>
        </p:nvSpPr>
        <p:spPr>
          <a:xfrm>
            <a:off x="795310" y="2857496"/>
            <a:ext cx="2490806" cy="857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Background</a:t>
            </a:r>
          </a:p>
          <a:p>
            <a:pPr algn="ctr"/>
            <a:r>
              <a:rPr lang="en-US" dirty="0" smtClean="0"/>
              <a:t>Subtraction</a:t>
            </a:r>
            <a:endParaRPr lang="th-TH" dirty="0"/>
          </a:p>
        </p:txBody>
      </p:sp>
      <p:sp>
        <p:nvSpPr>
          <p:cNvPr id="8" name="สี่เหลี่ยมผืนผ้า 7"/>
          <p:cNvSpPr/>
          <p:nvPr/>
        </p:nvSpPr>
        <p:spPr>
          <a:xfrm>
            <a:off x="1009624" y="4286256"/>
            <a:ext cx="2000264" cy="928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 smtClean="0"/>
              <a:t>ปรับภาพเป็น </a:t>
            </a:r>
            <a:r>
              <a:rPr lang="en-US" dirty="0" smtClean="0"/>
              <a:t>Gray Scale</a:t>
            </a:r>
            <a:endParaRPr lang="th-TH" dirty="0"/>
          </a:p>
        </p:txBody>
      </p:sp>
      <p:sp>
        <p:nvSpPr>
          <p:cNvPr id="9" name="สี่เหลี่ยมผืนผ้า 8"/>
          <p:cNvSpPr/>
          <p:nvPr/>
        </p:nvSpPr>
        <p:spPr>
          <a:xfrm>
            <a:off x="3581392" y="4286256"/>
            <a:ext cx="2000264" cy="8667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 smtClean="0"/>
              <a:t>ปรับภาพเป็น</a:t>
            </a:r>
          </a:p>
          <a:p>
            <a:pPr algn="ctr"/>
            <a:r>
              <a:rPr lang="th-TH" dirty="0" smtClean="0"/>
              <a:t>ขาว-ดำ</a:t>
            </a:r>
            <a:endParaRPr lang="th-TH" dirty="0"/>
          </a:p>
        </p:txBody>
      </p:sp>
      <p:sp>
        <p:nvSpPr>
          <p:cNvPr id="10" name="สี่เหลี่ยมผืนผ้า 9"/>
          <p:cNvSpPr/>
          <p:nvPr/>
        </p:nvSpPr>
        <p:spPr>
          <a:xfrm>
            <a:off x="6153160" y="5786454"/>
            <a:ext cx="2000264" cy="85725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 smtClean="0"/>
              <a:t>ตรวจจับหมวก</a:t>
            </a:r>
            <a:r>
              <a:rPr lang="th-TH" dirty="0" err="1" smtClean="0"/>
              <a:t>กันน็อค</a:t>
            </a:r>
            <a:endParaRPr lang="th-TH" dirty="0"/>
          </a:p>
        </p:txBody>
      </p:sp>
      <p:cxnSp>
        <p:nvCxnSpPr>
          <p:cNvPr id="12" name="ลูกศรเชื่อมต่อแบบตรง 11"/>
          <p:cNvCxnSpPr>
            <a:stCxn id="4" idx="3"/>
            <a:endCxn id="5" idx="1"/>
          </p:cNvCxnSpPr>
          <p:nvPr/>
        </p:nvCxnSpPr>
        <p:spPr>
          <a:xfrm flipV="1">
            <a:off x="2795574" y="1852602"/>
            <a:ext cx="2652730" cy="47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ลูกศรเชื่อมต่อแบบตรง 14"/>
          <p:cNvCxnSpPr>
            <a:stCxn id="5" idx="2"/>
            <a:endCxn id="6" idx="0"/>
          </p:cNvCxnSpPr>
          <p:nvPr/>
        </p:nvCxnSpPr>
        <p:spPr>
          <a:xfrm rot="5400000">
            <a:off x="6273415" y="2580080"/>
            <a:ext cx="652466" cy="4524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ลูกศรเชื่อมต่อแบบตรง 16"/>
          <p:cNvCxnSpPr>
            <a:stCxn id="6" idx="1"/>
            <a:endCxn id="7" idx="3"/>
          </p:cNvCxnSpPr>
          <p:nvPr/>
        </p:nvCxnSpPr>
        <p:spPr>
          <a:xfrm rot="10800000">
            <a:off x="3286116" y="3286124"/>
            <a:ext cx="150972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ลูกศรเชื่อมต่อแบบตรง 18"/>
          <p:cNvCxnSpPr>
            <a:stCxn id="7" idx="2"/>
            <a:endCxn id="8" idx="0"/>
          </p:cNvCxnSpPr>
          <p:nvPr/>
        </p:nvCxnSpPr>
        <p:spPr>
          <a:xfrm rot="5400000">
            <a:off x="1739483" y="3985026"/>
            <a:ext cx="571504" cy="309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ลูกศรเชื่อมต่อแบบตรง 20"/>
          <p:cNvCxnSpPr>
            <a:stCxn id="8" idx="3"/>
            <a:endCxn id="9" idx="1"/>
          </p:cNvCxnSpPr>
          <p:nvPr/>
        </p:nvCxnSpPr>
        <p:spPr>
          <a:xfrm flipV="1">
            <a:off x="3009888" y="4719646"/>
            <a:ext cx="571504" cy="309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ลูกศรเชื่อมต่อแบบตรง 22"/>
          <p:cNvCxnSpPr>
            <a:stCxn id="9" idx="3"/>
            <a:endCxn id="10" idx="0"/>
          </p:cNvCxnSpPr>
          <p:nvPr/>
        </p:nvCxnSpPr>
        <p:spPr>
          <a:xfrm>
            <a:off x="5581656" y="4719646"/>
            <a:ext cx="1571636" cy="10668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วัตถุประสงค์</a:t>
            </a:r>
            <a:endParaRPr lang="th-TH" dirty="0"/>
          </a:p>
        </p:txBody>
      </p:sp>
      <p:sp>
        <p:nvSpPr>
          <p:cNvPr id="3" name="TextBox 2"/>
          <p:cNvSpPr txBox="1"/>
          <p:nvPr/>
        </p:nvSpPr>
        <p:spPr>
          <a:xfrm>
            <a:off x="571472" y="1643050"/>
            <a:ext cx="800105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th-TH" dirty="0" smtClean="0"/>
              <a:t>เพื่อศึกษาอัลกอริทึมในการประมวลผลภาพ เพื่อตรวจจับหมวกนิรภัย</a:t>
            </a:r>
          </a:p>
          <a:p>
            <a:pPr marL="514350" indent="-514350">
              <a:buAutoNum type="arabicPeriod"/>
            </a:pPr>
            <a:r>
              <a:rPr lang="th-TH" dirty="0" smtClean="0"/>
              <a:t>เพื่อศึกษาลักษณะของหมวกนิรภัยและรถจักรยานยนต์ในรูปแบบต่างๆ</a:t>
            </a:r>
          </a:p>
          <a:p>
            <a:pPr marL="514350" indent="-514350">
              <a:buAutoNum type="arabicPeriod"/>
            </a:pPr>
            <a:r>
              <a:rPr lang="th-TH" dirty="0" smtClean="0"/>
              <a:t>เพื่อเขียนโปรแกรมตรวจจับหมวกนิรภัยด้วยภาษา </a:t>
            </a:r>
            <a:r>
              <a:rPr lang="en-US" dirty="0" smtClean="0"/>
              <a:t>C#</a:t>
            </a:r>
          </a:p>
          <a:p>
            <a:pPr marL="514350" indent="-514350">
              <a:buAutoNum type="arabicPeriod"/>
            </a:pPr>
            <a:r>
              <a:rPr lang="th-TH" dirty="0" smtClean="0"/>
              <a:t>เพื่อเขียนโปรแกรมเชื่อมต่อกับกล้องวิดีโอ ในการรับค่าภาพที่นำมาตรวจจับหมวกนิรภัย</a:t>
            </a:r>
          </a:p>
          <a:p>
            <a:pPr marL="514350" indent="-514350">
              <a:buAutoNum type="arabicPeriod"/>
            </a:pPr>
            <a:r>
              <a:rPr lang="th-TH" dirty="0" smtClean="0"/>
              <a:t>เพื่อตรวจจับหมวกนิรภัยของผู้ขับขี่รถจักรยานยนต์บนท้องถนน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ประโยชน์ที่คาดว่าจะได้รับ</a:t>
            </a:r>
            <a:endParaRPr lang="th-TH" dirty="0"/>
          </a:p>
        </p:txBody>
      </p:sp>
      <p:sp>
        <p:nvSpPr>
          <p:cNvPr id="3" name="TextBox 2"/>
          <p:cNvSpPr txBox="1"/>
          <p:nvPr/>
        </p:nvSpPr>
        <p:spPr>
          <a:xfrm>
            <a:off x="571472" y="1643050"/>
            <a:ext cx="800105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th-TH" dirty="0" smtClean="0"/>
              <a:t>ได้รู้จักอัลกอริทึมต่างๆ ในการเขียนโปรแกรมที่มีมาอยู่แล้วและนำไปปรับปรุงให้เป็นอัลกอริทึมที่เหมาะสมที่สุดสำหรับการทำโครงงาน</a:t>
            </a:r>
          </a:p>
          <a:p>
            <a:pPr marL="514350" indent="-514350">
              <a:buAutoNum type="arabicPeriod"/>
            </a:pPr>
            <a:r>
              <a:rPr lang="th-TH" dirty="0" smtClean="0"/>
              <a:t>ได้เรียนรู้เกี่ยวกับลักษณะของหมวกนิรภัย และรถจักรยานยนต์</a:t>
            </a:r>
          </a:p>
          <a:p>
            <a:pPr marL="514350" indent="-514350">
              <a:buAutoNum type="arabicPeriod"/>
            </a:pPr>
            <a:r>
              <a:rPr lang="th-TH" dirty="0" smtClean="0"/>
              <a:t>ได้โปรแกรมตรวจจับหมวกนิรภัยของผู้ขับขี่จักรยานยนต์ที่มีประสิทธิภาพ</a:t>
            </a:r>
          </a:p>
          <a:p>
            <a:pPr marL="514350" indent="-514350">
              <a:buAutoNum type="arabicPeriod"/>
            </a:pPr>
            <a:r>
              <a:rPr lang="th-TH" dirty="0" smtClean="0"/>
              <a:t>สามารถเชื่อมต่อโปรแกรมกับกล้องวิดีโอ เพื่อรับภาพให้ได้ความรวดเร็ว</a:t>
            </a:r>
          </a:p>
          <a:p>
            <a:pPr marL="514350" indent="-514350">
              <a:buAutoNum type="arabicPeriod"/>
            </a:pPr>
            <a:r>
              <a:rPr lang="th-TH" dirty="0" smtClean="0"/>
              <a:t>สามารถตรวจจับหมวกนิรภัยของผู้ขับขี่จักรยานยนต์ได้อย่างแม่นยำ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ขอบเขตของการทำงาน</a:t>
            </a:r>
            <a:endParaRPr lang="th-TH" dirty="0"/>
          </a:p>
        </p:txBody>
      </p:sp>
      <p:sp>
        <p:nvSpPr>
          <p:cNvPr id="3" name="TextBox 2"/>
          <p:cNvSpPr txBox="1"/>
          <p:nvPr/>
        </p:nvSpPr>
        <p:spPr>
          <a:xfrm>
            <a:off x="571472" y="1643050"/>
            <a:ext cx="800105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th-TH" dirty="0" smtClean="0"/>
              <a:t>กล้องที่ใช้ในการถ่ายภาพต้องมีความละเอียดไม่น้อยกว่า...</a:t>
            </a:r>
          </a:p>
          <a:p>
            <a:pPr marL="514350" indent="-514350">
              <a:buAutoNum type="arabicPeriod"/>
            </a:pPr>
            <a:r>
              <a:rPr lang="th-TH" dirty="0" smtClean="0"/>
              <a:t>จุดที่ใช้ตรวจจับภาพต้องอยู่บนถนนเส้นรองที่มีผู้ขับขี่ใช้ความเร็วไม่เกิน...</a:t>
            </a:r>
          </a:p>
          <a:p>
            <a:pPr marL="514350" indent="-514350">
              <a:buAutoNum type="arabicPeriod"/>
            </a:pPr>
            <a:r>
              <a:rPr lang="th-TH" dirty="0" smtClean="0"/>
              <a:t>ช่วงเวลาที่มีการตรวจจับต้องเป็นเวลากลางวันที่มีแสงแดดเพียงพอ และไม่มีฝนตก</a:t>
            </a:r>
          </a:p>
          <a:p>
            <a:pPr marL="514350" indent="-514350">
              <a:buAutoNum type="arabicPeriod"/>
            </a:pPr>
            <a:r>
              <a:rPr lang="th-TH" dirty="0" smtClean="0"/>
              <a:t>ฉากด้านหลังต้องเป็นฉากนิ่ง ไม่มีคนพลุกพล่านหรือเป็นบริเวณต้นไม้หนาแน่น</a:t>
            </a:r>
          </a:p>
          <a:p>
            <a:pPr marL="514350" indent="-514350">
              <a:buAutoNum type="arabicPeriod"/>
            </a:pPr>
            <a:r>
              <a:rPr lang="th-TH" dirty="0" smtClean="0"/>
              <a:t>ลักษณะการขับขี่รถจักรยานยนต์ต้องอยู่ในมุมมองที่ไม่ทับซ้อนกัน</a:t>
            </a:r>
          </a:p>
          <a:p>
            <a:pPr marL="514350" indent="-514350">
              <a:buAutoNum type="arabicPeriod"/>
            </a:pPr>
            <a:endParaRPr lang="th-TH" dirty="0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สิ่งที่กำลังดำเนินการ</a:t>
            </a:r>
            <a:endParaRPr lang="th-TH" dirty="0"/>
          </a:p>
        </p:txBody>
      </p:sp>
      <p:sp>
        <p:nvSpPr>
          <p:cNvPr id="3" name="TextBox 2"/>
          <p:cNvSpPr txBox="1"/>
          <p:nvPr/>
        </p:nvSpPr>
        <p:spPr>
          <a:xfrm>
            <a:off x="642910" y="1500174"/>
            <a:ext cx="785818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th-TH" dirty="0" smtClean="0"/>
              <a:t>เขียนบทที่ </a:t>
            </a:r>
            <a:r>
              <a:rPr lang="en-US" dirty="0" smtClean="0"/>
              <a:t>1</a:t>
            </a:r>
          </a:p>
          <a:p>
            <a:pPr marL="514350" indent="-514350">
              <a:buAutoNum type="arabicPeriod"/>
            </a:pPr>
            <a:r>
              <a:rPr lang="th-TH" dirty="0" smtClean="0"/>
              <a:t>ไปเก็บภาพเพิ่มเติม ในมุมด้านข้าง สูงจากพื้นประมาณ </a:t>
            </a:r>
            <a:r>
              <a:rPr lang="en-US" dirty="0" smtClean="0"/>
              <a:t>45 </a:t>
            </a:r>
            <a:r>
              <a:rPr lang="th-TH" dirty="0" smtClean="0"/>
              <a:t>องศา ภายในบริเวณมหาวิทยาลัย</a:t>
            </a:r>
          </a:p>
          <a:p>
            <a:pPr marL="514350" indent="-514350">
              <a:buAutoNum type="arabicPeriod"/>
            </a:pPr>
            <a:r>
              <a:rPr lang="th-TH" dirty="0" smtClean="0"/>
              <a:t>ศึกษาอัลกอริทึมที่ใช้ในการปรับปรุงภาพ และกำจัด </a:t>
            </a:r>
            <a:r>
              <a:rPr lang="en-US" dirty="0" smtClean="0"/>
              <a:t>noise</a:t>
            </a:r>
          </a:p>
          <a:p>
            <a:pPr marL="514350" indent="-514350">
              <a:buAutoNum type="arabicPeriod"/>
            </a:pPr>
            <a:r>
              <a:rPr lang="th-TH" dirty="0" smtClean="0"/>
              <a:t>ศึกษาอัลกอริทึมที่ใช้ในการประมวลผลภาพเพื่อ </a:t>
            </a:r>
            <a:r>
              <a:rPr lang="en-US" dirty="0" smtClean="0"/>
              <a:t>Detect motorcycle</a:t>
            </a:r>
            <a:endParaRPr lang="th-TH" dirty="0" smtClean="0"/>
          </a:p>
          <a:p>
            <a:pPr marL="514350" indent="-514350">
              <a:buAutoNum type="arabicPeriod"/>
            </a:pPr>
            <a:endParaRPr lang="th-TH" dirty="0"/>
          </a:p>
        </p:txBody>
      </p:sp>
    </p:spTree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รวมกลุ่ม">
  <a:themeElements>
    <a:clrScheme name="รวมกลุ่ม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รวมกลุ่ม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รวมกลุ่ม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64</TotalTime>
  <Words>370</Words>
  <Application>Microsoft Office PowerPoint</Application>
  <PresentationFormat>นำเสนอทางหน้าจอ (4:3)</PresentationFormat>
  <Paragraphs>43</Paragraphs>
  <Slides>9</Slides>
  <Notes>0</Notes>
  <HiddenSlides>0</HiddenSlides>
  <MMClips>1</MMClips>
  <ScaleCrop>false</ScaleCrop>
  <HeadingPairs>
    <vt:vector size="4" baseType="variant">
      <vt:variant>
        <vt:lpstr>ชุดรูปแบบ</vt:lpstr>
      </vt:variant>
      <vt:variant>
        <vt:i4>1</vt:i4>
      </vt:variant>
      <vt:variant>
        <vt:lpstr>ชื่อเรื่องภาพนิ่ง</vt:lpstr>
      </vt:variant>
      <vt:variant>
        <vt:i4>9</vt:i4>
      </vt:variant>
    </vt:vector>
  </HeadingPairs>
  <TitlesOfParts>
    <vt:vector size="10" baseType="lpstr">
      <vt:lpstr>รวมกลุ่ม</vt:lpstr>
      <vt:lpstr>Motorcycle Safety Helmet Detection System ระบบตรวจจับหมวกนิรภัยของผู้ขับขี่รถจักรยานยนต์</vt:lpstr>
      <vt:lpstr>ความคืบหน้าการทำงาน</vt:lpstr>
      <vt:lpstr>ความคืบหน้าการทำงาน</vt:lpstr>
      <vt:lpstr>ความคืบหน้าการทำงาน</vt:lpstr>
      <vt:lpstr>ลำดับการทำงานคร่าวๆ</vt:lpstr>
      <vt:lpstr>วัตถุประสงค์</vt:lpstr>
      <vt:lpstr>ประโยชน์ที่คาดว่าจะได้รับ</vt:lpstr>
      <vt:lpstr>ขอบเขตของการทำงาน</vt:lpstr>
      <vt:lpstr>สิ่งที่กำลังดำเนินการ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Motorcycle Safety Helmet Detection System ระบบตรวจจับหมวกนิรภัยของผู้ขับขี่จักรยานยนต์</dc:title>
  <dc:creator>kengz</dc:creator>
  <cp:lastModifiedBy>kengz</cp:lastModifiedBy>
  <cp:revision>8</cp:revision>
  <dcterms:created xsi:type="dcterms:W3CDTF">2012-07-02T08:41:00Z</dcterms:created>
  <dcterms:modified xsi:type="dcterms:W3CDTF">2012-07-05T07:22:41Z</dcterms:modified>
</cp:coreProperties>
</file>