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4394" autoAdjust="0"/>
  </p:normalViewPr>
  <p:slideViewPr>
    <p:cSldViewPr snapToGrid="0">
      <p:cViewPr varScale="1">
        <p:scale>
          <a:sx n="70" d="100"/>
          <a:sy n="70" d="100"/>
        </p:scale>
        <p:origin x="7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E44C3-688C-4CAE-B59D-2ACED9C15C3B}" type="datetimeFigureOut">
              <a:rPr lang="fr-FR" smtClean="0"/>
              <a:t>01/01/2022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295C5-0705-4AC0-881F-F68D08C3351A}" type="slidenum">
              <a:rPr lang="fr-FR" smtClean="0"/>
              <a:t>‹N°›</a:t>
            </a:fld>
            <a:endParaRPr lang="fr-FR"/>
          </a:p>
        </p:txBody>
      </p:sp>
    </p:spTree>
    <p:extLst>
      <p:ext uri="{BB962C8B-B14F-4D97-AF65-F5344CB8AC3E}">
        <p14:creationId xmlns:p14="http://schemas.microsoft.com/office/powerpoint/2010/main" val="1354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82D71A59-CC4C-45C2-A42C-349FF79E3AD5}"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919E88-2883-4027-A987-0D35F9A405D3}"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B98EF6-D327-41E0-BB2E-202D12A320BC}"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82A3CB-4F0A-41F3-B37E-5461F37EF84B}"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073597-B1BD-4529-851F-A3D4EDD77D3F}"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1369D24-91A1-45E8-BDE0-64AA16BD296B}"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1FAB03E-FECE-4C66-937E-21FE9F36B478}" type="datetime1">
              <a:rPr lang="en-US" smtClean="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FE8EDE-6AE9-49FC-84AA-E4FADE3E9FA8}" type="datetime1">
              <a:rPr lang="en-US" smtClean="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7A2CA-D123-4E42-A52E-7FD2C5EAD6ED}" type="datetime1">
              <a:rPr lang="en-US" smtClean="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D2C9D1D-E850-4E0A-B47B-F226442FEF13}"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2DF1F3-7804-48B5-88D3-88D6DA3089C1}"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35D7C3-B192-484E-97B2-9164305B2A75}" type="datetime1">
              <a:rPr lang="en-US" smtClean="0"/>
              <a:t>1/2/2022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C0094-1410-4C8D-87D8-987E50AC9576}"/>
              </a:ext>
            </a:extLst>
          </p:cNvPr>
          <p:cNvSpPr>
            <a:spLocks noGrp="1"/>
          </p:cNvSpPr>
          <p:nvPr>
            <p:ph type="ctrTitle"/>
          </p:nvPr>
        </p:nvSpPr>
        <p:spPr/>
        <p:txBody>
          <a:bodyPr>
            <a:normAutofit/>
          </a:bodyPr>
          <a:lstStyle/>
          <a:p>
            <a:r>
              <a:rPr lang="fr-FR" dirty="0"/>
              <a:t> LES Étapes de la CONSTRUCTION D’UN SITE  WEB EN PHP </a:t>
            </a:r>
          </a:p>
        </p:txBody>
      </p:sp>
      <p:sp>
        <p:nvSpPr>
          <p:cNvPr id="3" name="Sous-titre 2">
            <a:extLst>
              <a:ext uri="{FF2B5EF4-FFF2-40B4-BE49-F238E27FC236}">
                <a16:creationId xmlns:a16="http://schemas.microsoft.com/office/drawing/2014/main" id="{668B3D17-0D38-44DC-89BF-520B503EA6E6}"/>
              </a:ext>
            </a:extLst>
          </p:cNvPr>
          <p:cNvSpPr>
            <a:spLocks noGrp="1"/>
          </p:cNvSpPr>
          <p:nvPr>
            <p:ph type="subTitle" idx="1"/>
          </p:nvPr>
        </p:nvSpPr>
        <p:spPr/>
        <p:txBody>
          <a:bodyPr/>
          <a:lstStyle/>
          <a:p>
            <a:r>
              <a:rPr lang="fr-FR" dirty="0"/>
              <a:t>CONSTRUCTION D’UN SITE WEB D’UTILISATEURS EN PHP</a:t>
            </a:r>
          </a:p>
        </p:txBody>
      </p:sp>
      <p:sp>
        <p:nvSpPr>
          <p:cNvPr id="4" name="Espace réservé du numéro de diapositive 3">
            <a:extLst>
              <a:ext uri="{FF2B5EF4-FFF2-40B4-BE49-F238E27FC236}">
                <a16:creationId xmlns:a16="http://schemas.microsoft.com/office/drawing/2014/main" id="{308D4DA9-D949-455E-BB95-FE9D09D36178}"/>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67154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D6D3D-1D71-49EA-B8FD-22CE3688EE6A}"/>
              </a:ext>
            </a:extLst>
          </p:cNvPr>
          <p:cNvSpPr>
            <a:spLocks noGrp="1"/>
          </p:cNvSpPr>
          <p:nvPr>
            <p:ph type="title"/>
          </p:nvPr>
        </p:nvSpPr>
        <p:spPr/>
        <p:txBody>
          <a:bodyPr/>
          <a:lstStyle/>
          <a:p>
            <a:r>
              <a:rPr lang="fr-FR" dirty="0"/>
              <a:t>                             </a:t>
            </a:r>
            <a:r>
              <a:rPr lang="fr-FR" dirty="0">
                <a:solidFill>
                  <a:srgbClr val="FFC000"/>
                </a:solidFill>
              </a:rPr>
              <a:t>précision</a:t>
            </a:r>
          </a:p>
        </p:txBody>
      </p:sp>
      <p:sp>
        <p:nvSpPr>
          <p:cNvPr id="3" name="Espace réservé du contenu 2">
            <a:extLst>
              <a:ext uri="{FF2B5EF4-FFF2-40B4-BE49-F238E27FC236}">
                <a16:creationId xmlns:a16="http://schemas.microsoft.com/office/drawing/2014/main" id="{644D7307-0143-436B-812E-52C65A79AFCB}"/>
              </a:ext>
            </a:extLst>
          </p:cNvPr>
          <p:cNvSpPr>
            <a:spLocks noGrp="1"/>
          </p:cNvSpPr>
          <p:nvPr>
            <p:ph idx="1"/>
          </p:nvPr>
        </p:nvSpPr>
        <p:spPr/>
        <p:txBody>
          <a:bodyPr/>
          <a:lstStyle/>
          <a:p>
            <a:pPr>
              <a:buClrTx/>
              <a:buFont typeface="Wingdings" panose="05000000000000000000" pitchFamily="2" charset="2"/>
              <a:buChar char="Ø"/>
            </a:pPr>
            <a:r>
              <a:rPr lang="fr-FR" dirty="0"/>
              <a:t> </a:t>
            </a:r>
            <a:r>
              <a:rPr lang="fr-FR" dirty="0">
                <a:solidFill>
                  <a:srgbClr val="FF0000"/>
                </a:solidFill>
              </a:rPr>
              <a:t>L’interface d’initialisation de mot de passe nous n’avons pas pu le faire même si nous avons essayer, de même que la modification des données du tableau car n’ayant pas eu de résultat satisfaisant.</a:t>
            </a:r>
          </a:p>
        </p:txBody>
      </p:sp>
      <p:sp>
        <p:nvSpPr>
          <p:cNvPr id="4" name="Espace réservé du numéro de diapositive 3">
            <a:extLst>
              <a:ext uri="{FF2B5EF4-FFF2-40B4-BE49-F238E27FC236}">
                <a16:creationId xmlns:a16="http://schemas.microsoft.com/office/drawing/2014/main" id="{DA3E3478-786C-4650-84E9-FDABFA30EDC4}"/>
              </a:ext>
            </a:extLst>
          </p:cNvPr>
          <p:cNvSpPr>
            <a:spLocks noGrp="1"/>
          </p:cNvSpPr>
          <p:nvPr>
            <p:ph type="sldNum" sz="quarter" idx="12"/>
          </p:nvPr>
        </p:nvSpPr>
        <p:spPr>
          <a:xfrm>
            <a:off x="5769612" y="6510528"/>
            <a:ext cx="652777" cy="234395"/>
          </a:xfrm>
        </p:spPr>
        <p:txBody>
          <a:bodyPr/>
          <a:lstStyle/>
          <a:p>
            <a:pPr algn="ctr"/>
            <a:r>
              <a:rPr lang="en-US" sz="3200" dirty="0">
                <a:solidFill>
                  <a:schemeClr val="accent2">
                    <a:lumMod val="75000"/>
                  </a:schemeClr>
                </a:solidFill>
              </a:rPr>
              <a:t>9</a:t>
            </a:r>
            <a:endParaRPr lang="en-US" sz="1100" dirty="0">
              <a:solidFill>
                <a:schemeClr val="accent2">
                  <a:lumMod val="75000"/>
                </a:schemeClr>
              </a:solidFill>
            </a:endParaRPr>
          </a:p>
        </p:txBody>
      </p:sp>
    </p:spTree>
    <p:extLst>
      <p:ext uri="{BB962C8B-B14F-4D97-AF65-F5344CB8AC3E}">
        <p14:creationId xmlns:p14="http://schemas.microsoft.com/office/powerpoint/2010/main" val="16912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11F80-523D-4BEB-897A-7570BB08780F}"/>
              </a:ext>
            </a:extLst>
          </p:cNvPr>
          <p:cNvSpPr>
            <a:spLocks noGrp="1"/>
          </p:cNvSpPr>
          <p:nvPr>
            <p:ph type="title"/>
          </p:nvPr>
        </p:nvSpPr>
        <p:spPr/>
        <p:txBody>
          <a:bodyPr/>
          <a:lstStyle/>
          <a:p>
            <a:r>
              <a:rPr lang="fr-FR" dirty="0">
                <a:solidFill>
                  <a:schemeClr val="accent2">
                    <a:lumMod val="75000"/>
                  </a:schemeClr>
                </a:solidFill>
              </a:rPr>
              <a:t>PREMIÈRE Étape : CRÉATION DE BASE DE DONNÉES et De TABLE </a:t>
            </a:r>
          </a:p>
        </p:txBody>
      </p:sp>
      <p:sp>
        <p:nvSpPr>
          <p:cNvPr id="3" name="Espace réservé du contenu 2">
            <a:extLst>
              <a:ext uri="{FF2B5EF4-FFF2-40B4-BE49-F238E27FC236}">
                <a16:creationId xmlns:a16="http://schemas.microsoft.com/office/drawing/2014/main" id="{95755F32-6B2F-482B-8A8D-7AA354D119B2}"/>
              </a:ext>
            </a:extLst>
          </p:cNvPr>
          <p:cNvSpPr>
            <a:spLocks noGrp="1"/>
          </p:cNvSpPr>
          <p:nvPr>
            <p:ph idx="1"/>
          </p:nvPr>
        </p:nvSpPr>
        <p:spPr/>
        <p:txBody>
          <a:bodyPr/>
          <a:lstStyle/>
          <a:p>
            <a:pPr>
              <a:buClrTx/>
              <a:buFont typeface="Wingdings" panose="05000000000000000000" pitchFamily="2" charset="2"/>
              <a:buChar char="Ø"/>
            </a:pPr>
            <a:r>
              <a:rPr lang="fr-FR" dirty="0"/>
              <a:t>  Pour débuter notre travail nous avons créer sur une base de donnée nommée « </a:t>
            </a:r>
            <a:r>
              <a:rPr lang="fr-FR" dirty="0" err="1">
                <a:solidFill>
                  <a:schemeClr val="accent2">
                    <a:lumMod val="75000"/>
                  </a:schemeClr>
                </a:solidFill>
              </a:rPr>
              <a:t>sunuprojet</a:t>
            </a:r>
            <a:r>
              <a:rPr lang="fr-FR" dirty="0"/>
              <a:t> » et une table « clients » avec les commandes suivantes: </a:t>
            </a:r>
            <a:r>
              <a:rPr lang="fr-FR" dirty="0">
                <a:solidFill>
                  <a:schemeClr val="accent2">
                    <a:lumMod val="75000"/>
                  </a:schemeClr>
                </a:solidFill>
              </a:rPr>
              <a:t>CREATE DATABASE</a:t>
            </a:r>
            <a:r>
              <a:rPr lang="fr-FR" dirty="0"/>
              <a:t> pour la base de données et </a:t>
            </a:r>
            <a:r>
              <a:rPr lang="fr-FR" dirty="0">
                <a:solidFill>
                  <a:schemeClr val="accent2">
                    <a:lumMod val="75000"/>
                  </a:schemeClr>
                </a:solidFill>
              </a:rPr>
              <a:t>CREATE TABLE </a:t>
            </a:r>
            <a:r>
              <a:rPr lang="fr-FR" dirty="0"/>
              <a:t>pour la table qui aura comme éléments les références du formulaire que nous allons créer après.</a:t>
            </a:r>
          </a:p>
          <a:p>
            <a:pPr>
              <a:buClrTx/>
              <a:buFont typeface="Wingdings" panose="05000000000000000000" pitchFamily="2" charset="2"/>
              <a:buChar char="Ø"/>
            </a:pPr>
            <a:r>
              <a:rPr lang="fr-FR" dirty="0"/>
              <a:t> La création de ces dernières se fait dans </a:t>
            </a:r>
            <a:r>
              <a:rPr lang="fr-FR" dirty="0">
                <a:solidFill>
                  <a:schemeClr val="accent2">
                    <a:lumMod val="75000"/>
                  </a:schemeClr>
                </a:solidFill>
              </a:rPr>
              <a:t>phpMyAdmin</a:t>
            </a:r>
            <a:r>
              <a:rPr lang="fr-FR" dirty="0"/>
              <a:t> qui est une application web de gestion pour les systèmes de gestion de base de données </a:t>
            </a:r>
            <a:r>
              <a:rPr lang="fr-FR" dirty="0">
                <a:solidFill>
                  <a:schemeClr val="accent2">
                    <a:lumMod val="75000"/>
                  </a:schemeClr>
                </a:solidFill>
              </a:rPr>
              <a:t>MySQL</a:t>
            </a:r>
            <a:r>
              <a:rPr lang="fr-FR" dirty="0"/>
              <a:t> et </a:t>
            </a:r>
            <a:r>
              <a:rPr lang="fr-FR" dirty="0" err="1">
                <a:solidFill>
                  <a:schemeClr val="accent2">
                    <a:lumMod val="75000"/>
                  </a:schemeClr>
                </a:solidFill>
              </a:rPr>
              <a:t>MariaDB</a:t>
            </a:r>
            <a:r>
              <a:rPr lang="fr-FR" dirty="0"/>
              <a:t>.</a:t>
            </a:r>
          </a:p>
          <a:p>
            <a:pPr>
              <a:buClrTx/>
              <a:buFont typeface="Wingdings" panose="05000000000000000000" pitchFamily="2" charset="2"/>
              <a:buChar char="Ø"/>
            </a:pPr>
            <a:r>
              <a:rPr lang="fr-FR" dirty="0"/>
              <a:t>Après la création de notre base de données et de la table contenant les éléments de référence avec notre futur formulaire comme par exemple: nom, prénom, adresse etc. nous allons créer une liaison ou connexion entre la base de données et les fichiers avec le langage de programmation</a:t>
            </a:r>
            <a:r>
              <a:rPr lang="fr-FR" dirty="0">
                <a:solidFill>
                  <a:schemeClr val="accent2">
                    <a:lumMod val="75000"/>
                  </a:schemeClr>
                </a:solidFill>
              </a:rPr>
              <a:t> PHP</a:t>
            </a:r>
            <a:r>
              <a:rPr lang="fr-FR" dirty="0"/>
              <a:t>.</a:t>
            </a:r>
          </a:p>
        </p:txBody>
      </p:sp>
      <p:sp>
        <p:nvSpPr>
          <p:cNvPr id="6" name="Espace réservé du numéro de diapositive 5">
            <a:extLst>
              <a:ext uri="{FF2B5EF4-FFF2-40B4-BE49-F238E27FC236}">
                <a16:creationId xmlns:a16="http://schemas.microsoft.com/office/drawing/2014/main" id="{8D7ACA95-95A2-4BF9-AE33-DF08D18B68DF}"/>
              </a:ext>
            </a:extLst>
          </p:cNvPr>
          <p:cNvSpPr>
            <a:spLocks noGrp="1"/>
          </p:cNvSpPr>
          <p:nvPr>
            <p:ph type="sldNum" sz="quarter" idx="12"/>
          </p:nvPr>
        </p:nvSpPr>
        <p:spPr>
          <a:xfrm>
            <a:off x="5609167" y="6470704"/>
            <a:ext cx="973667" cy="274320"/>
          </a:xfrm>
        </p:spPr>
        <p:txBody>
          <a:bodyPr/>
          <a:lstStyle/>
          <a:p>
            <a:pPr algn="ctr"/>
            <a:r>
              <a:rPr lang="en-US" sz="3200" dirty="0">
                <a:solidFill>
                  <a:schemeClr val="accent2">
                    <a:lumMod val="75000"/>
                  </a:schemeClr>
                </a:solidFill>
              </a:rPr>
              <a:t>1</a:t>
            </a:r>
          </a:p>
        </p:txBody>
      </p:sp>
    </p:spTree>
    <p:extLst>
      <p:ext uri="{BB962C8B-B14F-4D97-AF65-F5344CB8AC3E}">
        <p14:creationId xmlns:p14="http://schemas.microsoft.com/office/powerpoint/2010/main" val="405936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E19BD-9D84-4886-83D6-73A4CA1A39EA}"/>
              </a:ext>
            </a:extLst>
          </p:cNvPr>
          <p:cNvSpPr>
            <a:spLocks noGrp="1"/>
          </p:cNvSpPr>
          <p:nvPr>
            <p:ph type="title"/>
          </p:nvPr>
        </p:nvSpPr>
        <p:spPr/>
        <p:txBody>
          <a:bodyPr>
            <a:normAutofit/>
          </a:bodyPr>
          <a:lstStyle/>
          <a:p>
            <a:r>
              <a:rPr lang="fr-FR" dirty="0">
                <a:solidFill>
                  <a:schemeClr val="accent2">
                    <a:lumMod val="75000"/>
                  </a:schemeClr>
                </a:solidFill>
              </a:rPr>
              <a:t>DEUXIÈME ÉTAPE: établir la connexion entre la base de données et les fichiers PHP </a:t>
            </a:r>
          </a:p>
        </p:txBody>
      </p:sp>
      <p:sp>
        <p:nvSpPr>
          <p:cNvPr id="3" name="Espace réservé du contenu 2">
            <a:extLst>
              <a:ext uri="{FF2B5EF4-FFF2-40B4-BE49-F238E27FC236}">
                <a16:creationId xmlns:a16="http://schemas.microsoft.com/office/drawing/2014/main" id="{CF7816C1-174B-4363-9822-5229510B28D5}"/>
              </a:ext>
            </a:extLst>
          </p:cNvPr>
          <p:cNvSpPr>
            <a:spLocks noGrp="1"/>
          </p:cNvSpPr>
          <p:nvPr>
            <p:ph idx="1"/>
          </p:nvPr>
        </p:nvSpPr>
        <p:spPr/>
        <p:txBody>
          <a:bodyPr>
            <a:normAutofit fontScale="92500" lnSpcReduction="20000"/>
          </a:bodyPr>
          <a:lstStyle/>
          <a:p>
            <a:pPr>
              <a:buClrTx/>
              <a:buFont typeface="Wingdings" panose="05000000000000000000" pitchFamily="2" charset="2"/>
              <a:buChar char="Ø"/>
            </a:pPr>
            <a:r>
              <a:rPr lang="fr-FR" dirty="0"/>
              <a:t> Dans la deuxième étape de notre projet, nous avons cherché à établir la connexion entre la base de données et les fichiers PHP qui seront créés et utilisés pour le site web.</a:t>
            </a:r>
          </a:p>
          <a:p>
            <a:pPr>
              <a:buClrTx/>
              <a:buFont typeface="Wingdings" panose="05000000000000000000" pitchFamily="2" charset="2"/>
              <a:buChar char="Ø"/>
            </a:pPr>
            <a:r>
              <a:rPr lang="fr-FR" dirty="0"/>
              <a:t> Pour ce faire, nous avons d’abord créé un ficher PHP du nom de « </a:t>
            </a:r>
            <a:r>
              <a:rPr lang="fr-FR" dirty="0" err="1">
                <a:solidFill>
                  <a:schemeClr val="accent2">
                    <a:lumMod val="75000"/>
                  </a:schemeClr>
                </a:solidFill>
              </a:rPr>
              <a:t>connex.php</a:t>
            </a:r>
            <a:r>
              <a:rPr lang="fr-FR" dirty="0">
                <a:solidFill>
                  <a:schemeClr val="accent2">
                    <a:lumMod val="75000"/>
                  </a:schemeClr>
                </a:solidFill>
              </a:rPr>
              <a:t> </a:t>
            </a:r>
            <a:r>
              <a:rPr lang="fr-FR" dirty="0"/>
              <a:t>» puis utiliser la balise PHP « </a:t>
            </a:r>
            <a:r>
              <a:rPr lang="fr-FR" dirty="0">
                <a:solidFill>
                  <a:schemeClr val="accent2">
                    <a:lumMod val="75000"/>
                  </a:schemeClr>
                </a:solidFill>
              </a:rPr>
              <a:t>&lt;?</a:t>
            </a:r>
            <a:r>
              <a:rPr lang="fr-FR" dirty="0" err="1">
                <a:solidFill>
                  <a:schemeClr val="accent2">
                    <a:lumMod val="75000"/>
                  </a:schemeClr>
                </a:solidFill>
              </a:rPr>
              <a:t>php</a:t>
            </a:r>
            <a:r>
              <a:rPr lang="fr-FR" dirty="0">
                <a:solidFill>
                  <a:schemeClr val="accent2">
                    <a:lumMod val="75000"/>
                  </a:schemeClr>
                </a:solidFill>
              </a:rPr>
              <a:t>  ?&gt; </a:t>
            </a:r>
            <a:r>
              <a:rPr lang="fr-FR" dirty="0"/>
              <a:t>dans laquelle  doivent figurer ses codes. </a:t>
            </a:r>
          </a:p>
          <a:p>
            <a:r>
              <a:rPr lang="fr-FR" dirty="0"/>
              <a:t> Pour entamer notre codage afin d’établir la connexion, nous avons déclaré des variables $user </a:t>
            </a:r>
            <a:r>
              <a:rPr lang="fr-FR" dirty="0">
                <a:solidFill>
                  <a:schemeClr val="accent2">
                    <a:lumMod val="75000"/>
                  </a:schemeClr>
                </a:solidFill>
              </a:rPr>
              <a:t>et $</a:t>
            </a:r>
            <a:r>
              <a:rPr lang="fr-FR" dirty="0" err="1">
                <a:solidFill>
                  <a:schemeClr val="accent2">
                    <a:lumMod val="75000"/>
                  </a:schemeClr>
                </a:solidFill>
              </a:rPr>
              <a:t>password</a:t>
            </a:r>
            <a:r>
              <a:rPr lang="fr-FR" dirty="0"/>
              <a:t>. La première contenant le nom du serveur d’utilisateur de la base de donnée `root` et la seconde rien vu qu’il n’ y a pas de mot de passe. Ensuite, nous avons utilisé « </a:t>
            </a:r>
            <a:r>
              <a:rPr lang="fr-FR" dirty="0" err="1">
                <a:solidFill>
                  <a:schemeClr val="accent2">
                    <a:lumMod val="75000"/>
                  </a:schemeClr>
                </a:solidFill>
              </a:rPr>
              <a:t>try</a:t>
            </a:r>
            <a:r>
              <a:rPr lang="fr-FR" dirty="0">
                <a:solidFill>
                  <a:schemeClr val="accent2">
                    <a:lumMod val="75000"/>
                  </a:schemeClr>
                </a:solidFill>
              </a:rPr>
              <a:t> catch</a:t>
            </a:r>
            <a:r>
              <a:rPr lang="fr-FR" dirty="0"/>
              <a:t> » étant une fonction d’exception permettant dans notre cas de savoir si la connexion est établie ou pas. Nous avons encore déclaré une autre variable contenant les codes permettant l’établissement de la connexion : </a:t>
            </a:r>
            <a:r>
              <a:rPr lang="fr-FR" dirty="0">
                <a:solidFill>
                  <a:schemeClr val="accent2">
                    <a:lumMod val="75000"/>
                  </a:schemeClr>
                </a:solidFill>
              </a:rPr>
              <a:t>$lien = new PDO('</a:t>
            </a:r>
            <a:r>
              <a:rPr lang="fr-FR" dirty="0" err="1">
                <a:solidFill>
                  <a:schemeClr val="accent2">
                    <a:lumMod val="75000"/>
                  </a:schemeClr>
                </a:solidFill>
              </a:rPr>
              <a:t>mysql:host</a:t>
            </a:r>
            <a:r>
              <a:rPr lang="fr-FR" dirty="0">
                <a:solidFill>
                  <a:schemeClr val="accent2">
                    <a:lumMod val="75000"/>
                  </a:schemeClr>
                </a:solidFill>
              </a:rPr>
              <a:t>=localhost; </a:t>
            </a:r>
            <a:r>
              <a:rPr lang="fr-FR" dirty="0" err="1">
                <a:solidFill>
                  <a:schemeClr val="accent2">
                    <a:lumMod val="75000"/>
                  </a:schemeClr>
                </a:solidFill>
              </a:rPr>
              <a:t>dbname</a:t>
            </a:r>
            <a:r>
              <a:rPr lang="fr-FR" dirty="0">
                <a:solidFill>
                  <a:schemeClr val="accent2">
                    <a:lumMod val="75000"/>
                  </a:schemeClr>
                </a:solidFill>
              </a:rPr>
              <a:t>=</a:t>
            </a:r>
            <a:r>
              <a:rPr lang="fr-FR" dirty="0" err="1">
                <a:solidFill>
                  <a:schemeClr val="accent2">
                    <a:lumMod val="75000"/>
                  </a:schemeClr>
                </a:solidFill>
              </a:rPr>
              <a:t>sunuprojet</a:t>
            </a:r>
            <a:r>
              <a:rPr lang="fr-FR" dirty="0">
                <a:solidFill>
                  <a:schemeClr val="accent2">
                    <a:lumMod val="75000"/>
                  </a:schemeClr>
                </a:solidFill>
              </a:rPr>
              <a:t>',$user ,$</a:t>
            </a:r>
            <a:r>
              <a:rPr lang="fr-FR" dirty="0" err="1">
                <a:solidFill>
                  <a:schemeClr val="accent2">
                    <a:lumMod val="75000"/>
                  </a:schemeClr>
                </a:solidFill>
              </a:rPr>
              <a:t>password</a:t>
            </a:r>
            <a:r>
              <a:rPr lang="fr-FR" dirty="0">
                <a:solidFill>
                  <a:schemeClr val="accent2">
                    <a:lumMod val="75000"/>
                  </a:schemeClr>
                </a:solidFill>
              </a:rPr>
              <a:t>);</a:t>
            </a:r>
          </a:p>
          <a:p>
            <a:r>
              <a:rPr lang="fr-FR" dirty="0"/>
              <a:t> </a:t>
            </a:r>
            <a:r>
              <a:rPr lang="fr-FR" dirty="0">
                <a:solidFill>
                  <a:schemeClr val="accent2">
                    <a:lumMod val="75000"/>
                  </a:schemeClr>
                </a:solidFill>
              </a:rPr>
              <a:t> </a:t>
            </a:r>
            <a:r>
              <a:rPr lang="fr-FR" dirty="0" err="1">
                <a:solidFill>
                  <a:schemeClr val="accent2">
                    <a:lumMod val="75000"/>
                  </a:schemeClr>
                </a:solidFill>
              </a:rPr>
              <a:t>echo</a:t>
            </a:r>
            <a:r>
              <a:rPr lang="fr-FR" dirty="0">
                <a:solidFill>
                  <a:schemeClr val="accent2">
                    <a:lumMod val="75000"/>
                  </a:schemeClr>
                </a:solidFill>
              </a:rPr>
              <a:t> "connexion établie "; Si la connexion réussie nous aurons comme affichage « connexion établie » </a:t>
            </a:r>
          </a:p>
          <a:p>
            <a:r>
              <a:rPr lang="fr-FR" dirty="0" err="1">
                <a:solidFill>
                  <a:schemeClr val="accent2">
                    <a:lumMod val="75000"/>
                  </a:schemeClr>
                </a:solidFill>
              </a:rPr>
              <a:t>echo</a:t>
            </a:r>
            <a:r>
              <a:rPr lang="fr-FR" dirty="0">
                <a:solidFill>
                  <a:schemeClr val="accent2">
                    <a:lumMod val="75000"/>
                  </a:schemeClr>
                </a:solidFill>
              </a:rPr>
              <a:t> "erreur est:".$</a:t>
            </a:r>
            <a:r>
              <a:rPr lang="fr-FR" dirty="0" err="1">
                <a:solidFill>
                  <a:schemeClr val="accent2">
                    <a:lumMod val="75000"/>
                  </a:schemeClr>
                </a:solidFill>
              </a:rPr>
              <a:t>ba</a:t>
            </a:r>
            <a:r>
              <a:rPr lang="fr-FR" dirty="0">
                <a:solidFill>
                  <a:schemeClr val="accent2">
                    <a:lumMod val="75000"/>
                  </a:schemeClr>
                </a:solidFill>
              </a:rPr>
              <a:t>-&gt;</a:t>
            </a:r>
            <a:r>
              <a:rPr lang="fr-FR" dirty="0" err="1">
                <a:solidFill>
                  <a:schemeClr val="accent2">
                    <a:lumMod val="75000"/>
                  </a:schemeClr>
                </a:solidFill>
              </a:rPr>
              <a:t>getmessage</a:t>
            </a:r>
            <a:r>
              <a:rPr lang="fr-FR" dirty="0">
                <a:solidFill>
                  <a:schemeClr val="accent2">
                    <a:lumMod val="75000"/>
                  </a:schemeClr>
                </a:solidFill>
              </a:rPr>
              <a:t>(); Sinon nous auront un message affichant une erreur.</a:t>
            </a:r>
          </a:p>
          <a:p>
            <a:endParaRPr lang="fr-FR" dirty="0">
              <a:solidFill>
                <a:schemeClr val="accent2">
                  <a:lumMod val="75000"/>
                </a:schemeClr>
              </a:solidFill>
            </a:endParaRPr>
          </a:p>
          <a:p>
            <a:pPr marL="0" indent="0">
              <a:buClrTx/>
              <a:buNone/>
            </a:pPr>
            <a:endParaRPr lang="fr-FR" dirty="0"/>
          </a:p>
          <a:p>
            <a:pPr>
              <a:buClrTx/>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1CEE56C1-D017-459B-AE62-40E160560B54}"/>
              </a:ext>
            </a:extLst>
          </p:cNvPr>
          <p:cNvSpPr>
            <a:spLocks noGrp="1"/>
          </p:cNvSpPr>
          <p:nvPr>
            <p:ph type="sldNum" sz="quarter" idx="12"/>
          </p:nvPr>
        </p:nvSpPr>
        <p:spPr>
          <a:xfrm>
            <a:off x="5609167" y="6470704"/>
            <a:ext cx="973667" cy="274320"/>
          </a:xfrm>
        </p:spPr>
        <p:txBody>
          <a:bodyPr/>
          <a:lstStyle/>
          <a:p>
            <a:pPr algn="ctr"/>
            <a:r>
              <a:rPr lang="en-US" sz="3200" dirty="0">
                <a:solidFill>
                  <a:schemeClr val="accent2">
                    <a:lumMod val="75000"/>
                  </a:schemeClr>
                </a:solidFill>
              </a:rPr>
              <a:t>2</a:t>
            </a:r>
          </a:p>
        </p:txBody>
      </p:sp>
    </p:spTree>
    <p:extLst>
      <p:ext uri="{BB962C8B-B14F-4D97-AF65-F5344CB8AC3E}">
        <p14:creationId xmlns:p14="http://schemas.microsoft.com/office/powerpoint/2010/main" val="242599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59F25-1B18-4496-962C-A9DB67094820}"/>
              </a:ext>
            </a:extLst>
          </p:cNvPr>
          <p:cNvSpPr>
            <a:spLocks noGrp="1"/>
          </p:cNvSpPr>
          <p:nvPr>
            <p:ph type="title"/>
          </p:nvPr>
        </p:nvSpPr>
        <p:spPr/>
        <p:txBody>
          <a:bodyPr/>
          <a:lstStyle/>
          <a:p>
            <a:r>
              <a:rPr lang="fr-FR" dirty="0"/>
              <a:t>TROISIÈME ÉTAPE: LA CRÉATION DU FORMULAIRE OU L’INTERFACE D’inscription</a:t>
            </a:r>
          </a:p>
        </p:txBody>
      </p:sp>
      <p:sp>
        <p:nvSpPr>
          <p:cNvPr id="3" name="Espace réservé du contenu 2">
            <a:extLst>
              <a:ext uri="{FF2B5EF4-FFF2-40B4-BE49-F238E27FC236}">
                <a16:creationId xmlns:a16="http://schemas.microsoft.com/office/drawing/2014/main" id="{B1850A30-5076-440D-82D4-3B7B8053272E}"/>
              </a:ext>
            </a:extLst>
          </p:cNvPr>
          <p:cNvSpPr>
            <a:spLocks noGrp="1"/>
          </p:cNvSpPr>
          <p:nvPr>
            <p:ph idx="1"/>
          </p:nvPr>
        </p:nvSpPr>
        <p:spPr/>
        <p:txBody>
          <a:bodyPr>
            <a:normAutofit fontScale="77500" lnSpcReduction="20000"/>
          </a:bodyPr>
          <a:lstStyle/>
          <a:p>
            <a:pPr>
              <a:buClrTx/>
              <a:buFont typeface="Wingdings" panose="05000000000000000000" pitchFamily="2" charset="2"/>
              <a:buChar char="Ø"/>
            </a:pPr>
            <a:r>
              <a:rPr lang="fr-FR" dirty="0"/>
              <a:t> Après l’établissement de la connexion entre la base de données et les fichiers  par celui de « </a:t>
            </a:r>
            <a:r>
              <a:rPr lang="fr-FR" dirty="0" err="1">
                <a:solidFill>
                  <a:schemeClr val="accent2">
                    <a:lumMod val="75000"/>
                  </a:schemeClr>
                </a:solidFill>
              </a:rPr>
              <a:t>connex.php</a:t>
            </a:r>
            <a:r>
              <a:rPr lang="fr-FR" dirty="0">
                <a:solidFill>
                  <a:schemeClr val="accent2">
                    <a:lumMod val="75000"/>
                  </a:schemeClr>
                </a:solidFill>
              </a:rPr>
              <a:t> </a:t>
            </a:r>
            <a:r>
              <a:rPr lang="fr-FR" dirty="0"/>
              <a:t>» nous avons débuté la création de notre formulaire ou encore l’interface d’inscription en utilisant le fichier PHP nommé « </a:t>
            </a:r>
            <a:r>
              <a:rPr lang="fr-FR" dirty="0" err="1">
                <a:solidFill>
                  <a:schemeClr val="accent2">
                    <a:lumMod val="75000"/>
                  </a:schemeClr>
                </a:solidFill>
              </a:rPr>
              <a:t>formulaire.php</a:t>
            </a:r>
            <a:r>
              <a:rPr lang="fr-FR" dirty="0"/>
              <a:t> ».</a:t>
            </a:r>
          </a:p>
          <a:p>
            <a:pPr>
              <a:buClrTx/>
              <a:buFont typeface="Wingdings" panose="05000000000000000000" pitchFamily="2" charset="2"/>
              <a:buChar char="Ø"/>
            </a:pPr>
            <a:r>
              <a:rPr lang="fr-FR" dirty="0"/>
              <a:t> Il est bien de savoir qu’en PHP on peut utiliser les balises HTML en même temps aussi mettre les langages CSS, W3 CSS et Javascript pour la structure est le mécanisme de fonctionnement au niveau de l’interface.</a:t>
            </a:r>
          </a:p>
          <a:p>
            <a:pPr>
              <a:buClrTx/>
              <a:buFont typeface="Wingdings" panose="05000000000000000000" pitchFamily="2" charset="2"/>
              <a:buChar char="Ø"/>
            </a:pPr>
            <a:r>
              <a:rPr lang="fr-FR" dirty="0"/>
              <a:t> Pour commencer nous avons créer de l’HTML dans notre fichier avec « ! » puis dans la balise « body » nous avons mis les balises html comme la « div »qui est un conteneur et utilisé l’ «</a:t>
            </a:r>
            <a:r>
              <a:rPr lang="fr-FR" dirty="0">
                <a:solidFill>
                  <a:schemeClr val="accent2">
                    <a:lumMod val="75000"/>
                  </a:schemeClr>
                </a:solidFill>
              </a:rPr>
              <a:t> </a:t>
            </a:r>
            <a:r>
              <a:rPr lang="fr-FR" dirty="0" err="1">
                <a:solidFill>
                  <a:schemeClr val="accent2">
                    <a:lumMod val="75000"/>
                  </a:schemeClr>
                </a:solidFill>
              </a:rPr>
              <a:t>img</a:t>
            </a:r>
            <a:r>
              <a:rPr lang="fr-FR" dirty="0">
                <a:solidFill>
                  <a:schemeClr val="accent2">
                    <a:lumMod val="75000"/>
                  </a:schemeClr>
                </a:solidFill>
              </a:rPr>
              <a:t> </a:t>
            </a:r>
            <a:r>
              <a:rPr lang="fr-FR" dirty="0"/>
              <a:t>» pour l’insertion d’une image au niveau du  fond d’écran de l’interface, ensuite créer une autre div pour contenir le formulaire et enfin ce dernier (le formulaire lui-même) avec la balise «</a:t>
            </a:r>
            <a:r>
              <a:rPr lang="fr-FR" dirty="0">
                <a:solidFill>
                  <a:schemeClr val="accent2">
                    <a:lumMod val="75000"/>
                  </a:schemeClr>
                </a:solidFill>
              </a:rPr>
              <a:t> </a:t>
            </a:r>
            <a:r>
              <a:rPr lang="fr-FR" dirty="0" err="1">
                <a:solidFill>
                  <a:schemeClr val="accent2">
                    <a:lumMod val="75000"/>
                  </a:schemeClr>
                </a:solidFill>
              </a:rPr>
              <a:t>form</a:t>
            </a:r>
            <a:r>
              <a:rPr lang="fr-FR" dirty="0">
                <a:solidFill>
                  <a:schemeClr val="accent2">
                    <a:lumMod val="75000"/>
                  </a:schemeClr>
                </a:solidFill>
              </a:rPr>
              <a:t> </a:t>
            </a:r>
            <a:r>
              <a:rPr lang="fr-FR" dirty="0"/>
              <a:t>» contenant les balises suivantes : pour les champs « input », pour les noms des champs « label », « ul » et « li ». Nous avons utilisé les deux dernières balises pour une bonne disposition et pour facilité l’utilisation du CSS avec la balise « style ». </a:t>
            </a:r>
          </a:p>
          <a:p>
            <a:pPr>
              <a:buClrTx/>
              <a:buFont typeface="Wingdings" panose="05000000000000000000" pitchFamily="2" charset="2"/>
              <a:buChar char="Ø"/>
            </a:pPr>
            <a:r>
              <a:rPr lang="fr-FR" dirty="0"/>
              <a:t> Afin de rendre beau notre interface d’inscription pour les utilisateurs nous avons utilisé le CSS et le CSS3 très efficace pour le design.</a:t>
            </a:r>
          </a:p>
          <a:p>
            <a:pPr>
              <a:buClrTx/>
              <a:buFont typeface="Wingdings" panose="05000000000000000000" pitchFamily="2" charset="2"/>
              <a:buChar char="Ø"/>
            </a:pPr>
            <a:r>
              <a:rPr lang="fr-FR" dirty="0"/>
              <a:t>Pour terminer,  dans la balise « </a:t>
            </a:r>
            <a:r>
              <a:rPr lang="fr-FR" dirty="0" err="1">
                <a:solidFill>
                  <a:schemeClr val="accent2">
                    <a:lumMod val="75000"/>
                  </a:schemeClr>
                </a:solidFill>
              </a:rPr>
              <a:t>form</a:t>
            </a:r>
            <a:r>
              <a:rPr lang="fr-FR" dirty="0"/>
              <a:t> » au niveau de « action =» nous y avons mis le nom de notre prochain fichier permettant l’insertion des données recueillies sur le formulaire dans la base de données avec la méthode « </a:t>
            </a:r>
            <a:r>
              <a:rPr lang="fr-FR" dirty="0">
                <a:solidFill>
                  <a:schemeClr val="accent2">
                    <a:lumMod val="75000"/>
                  </a:schemeClr>
                </a:solidFill>
              </a:rPr>
              <a:t>POST</a:t>
            </a:r>
            <a:r>
              <a:rPr lang="fr-FR" dirty="0"/>
              <a:t> » :</a:t>
            </a:r>
            <a:r>
              <a:rPr lang="fr-FR" dirty="0">
                <a:solidFill>
                  <a:schemeClr val="accent2">
                    <a:lumMod val="75000"/>
                  </a:schemeClr>
                </a:solidFill>
              </a:rPr>
              <a:t> action="</a:t>
            </a:r>
            <a:r>
              <a:rPr lang="fr-FR" dirty="0" err="1">
                <a:solidFill>
                  <a:schemeClr val="accent2">
                    <a:lumMod val="75000"/>
                  </a:schemeClr>
                </a:solidFill>
              </a:rPr>
              <a:t>liaison.php</a:t>
            </a:r>
            <a:r>
              <a:rPr lang="fr-FR" dirty="0">
                <a:solidFill>
                  <a:schemeClr val="accent2">
                    <a:lumMod val="75000"/>
                  </a:schemeClr>
                </a:solidFill>
              </a:rPr>
              <a:t>"  </a:t>
            </a:r>
            <a:r>
              <a:rPr lang="fr-FR" dirty="0" err="1">
                <a:solidFill>
                  <a:schemeClr val="accent2">
                    <a:lumMod val="75000"/>
                  </a:schemeClr>
                </a:solidFill>
              </a:rPr>
              <a:t>method</a:t>
            </a:r>
            <a:r>
              <a:rPr lang="fr-FR" dirty="0">
                <a:solidFill>
                  <a:schemeClr val="accent2">
                    <a:lumMod val="75000"/>
                  </a:schemeClr>
                </a:solidFill>
              </a:rPr>
              <a:t>="POST".</a:t>
            </a:r>
          </a:p>
          <a:p>
            <a:pPr>
              <a:buClrTx/>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ADD3BE65-104C-468F-BF52-EFEBA0003C2F}"/>
              </a:ext>
            </a:extLst>
          </p:cNvPr>
          <p:cNvSpPr>
            <a:spLocks noGrp="1"/>
          </p:cNvSpPr>
          <p:nvPr>
            <p:ph type="sldNum" sz="quarter" idx="12"/>
          </p:nvPr>
        </p:nvSpPr>
        <p:spPr>
          <a:xfrm>
            <a:off x="5609167" y="6470704"/>
            <a:ext cx="973667" cy="274320"/>
          </a:xfrm>
        </p:spPr>
        <p:txBody>
          <a:bodyPr/>
          <a:lstStyle/>
          <a:p>
            <a:pPr algn="ctr"/>
            <a:r>
              <a:rPr lang="en-US" sz="3200" dirty="0">
                <a:solidFill>
                  <a:schemeClr val="accent2">
                    <a:lumMod val="75000"/>
                  </a:schemeClr>
                </a:solidFill>
              </a:rPr>
              <a:t>3</a:t>
            </a:r>
          </a:p>
        </p:txBody>
      </p:sp>
    </p:spTree>
    <p:extLst>
      <p:ext uri="{BB962C8B-B14F-4D97-AF65-F5344CB8AC3E}">
        <p14:creationId xmlns:p14="http://schemas.microsoft.com/office/powerpoint/2010/main" val="29659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B4D4F-E19F-4E85-9BB0-B149691B6479}"/>
              </a:ext>
            </a:extLst>
          </p:cNvPr>
          <p:cNvSpPr>
            <a:spLocks noGrp="1"/>
          </p:cNvSpPr>
          <p:nvPr>
            <p:ph type="title"/>
          </p:nvPr>
        </p:nvSpPr>
        <p:spPr/>
        <p:txBody>
          <a:bodyPr/>
          <a:lstStyle/>
          <a:p>
            <a:r>
              <a:rPr lang="fr-FR" dirty="0">
                <a:solidFill>
                  <a:schemeClr val="accent2">
                    <a:lumMod val="75000"/>
                  </a:schemeClr>
                </a:solidFill>
              </a:rPr>
              <a:t>QUATRIÈME étape: création du fichier d’insertion </a:t>
            </a:r>
          </a:p>
        </p:txBody>
      </p:sp>
      <p:sp>
        <p:nvSpPr>
          <p:cNvPr id="3" name="Espace réservé du contenu 2">
            <a:extLst>
              <a:ext uri="{FF2B5EF4-FFF2-40B4-BE49-F238E27FC236}">
                <a16:creationId xmlns:a16="http://schemas.microsoft.com/office/drawing/2014/main" id="{8F2A7E62-AEE7-4534-AA5E-E814A4B7F4FF}"/>
              </a:ext>
            </a:extLst>
          </p:cNvPr>
          <p:cNvSpPr>
            <a:spLocks noGrp="1"/>
          </p:cNvSpPr>
          <p:nvPr>
            <p:ph idx="1"/>
          </p:nvPr>
        </p:nvSpPr>
        <p:spPr/>
        <p:txBody>
          <a:bodyPr>
            <a:normAutofit lnSpcReduction="10000"/>
          </a:bodyPr>
          <a:lstStyle/>
          <a:p>
            <a:pPr>
              <a:buClrTx/>
              <a:buFont typeface="Wingdings" panose="05000000000000000000" pitchFamily="2" charset="2"/>
              <a:buChar char="Ø"/>
            </a:pPr>
            <a:r>
              <a:rPr lang="fr-FR" dirty="0"/>
              <a:t> Pour la création du fichier PHP afin d’insérer les données recueillies des utilisateurs dans la base de données, vu que ce sont des codes PHP nous avons utilisé la balise susmentionnée à la page 2 puis utilisé la fonction «</a:t>
            </a:r>
            <a:r>
              <a:rPr lang="fr-FR" dirty="0">
                <a:solidFill>
                  <a:schemeClr val="accent2">
                    <a:lumMod val="75000"/>
                  </a:schemeClr>
                </a:solidFill>
              </a:rPr>
              <a:t> </a:t>
            </a:r>
            <a:r>
              <a:rPr lang="fr-FR" dirty="0" err="1">
                <a:solidFill>
                  <a:schemeClr val="accent2">
                    <a:lumMod val="75000"/>
                  </a:schemeClr>
                </a:solidFill>
              </a:rPr>
              <a:t>require</a:t>
            </a:r>
            <a:r>
              <a:rPr lang="fr-FR" dirty="0">
                <a:solidFill>
                  <a:schemeClr val="accent2">
                    <a:lumMod val="75000"/>
                  </a:schemeClr>
                </a:solidFill>
              </a:rPr>
              <a:t>()</a:t>
            </a:r>
            <a:r>
              <a:rPr lang="fr-FR" dirty="0"/>
              <a:t> » pour rétablir la connexion avec la base de donnée comme suite : </a:t>
            </a:r>
            <a:r>
              <a:rPr lang="fr-FR" dirty="0" err="1">
                <a:solidFill>
                  <a:schemeClr val="accent2">
                    <a:lumMod val="75000"/>
                  </a:schemeClr>
                </a:solidFill>
              </a:rPr>
              <a:t>require</a:t>
            </a:r>
            <a:r>
              <a:rPr lang="fr-FR" dirty="0">
                <a:solidFill>
                  <a:schemeClr val="accent2">
                    <a:lumMod val="75000"/>
                  </a:schemeClr>
                </a:solidFill>
              </a:rPr>
              <a:t>('</a:t>
            </a:r>
            <a:r>
              <a:rPr lang="fr-FR" dirty="0" err="1">
                <a:solidFill>
                  <a:schemeClr val="accent2">
                    <a:lumMod val="75000"/>
                  </a:schemeClr>
                </a:solidFill>
              </a:rPr>
              <a:t>connex.php</a:t>
            </a:r>
            <a:r>
              <a:rPr lang="fr-FR" dirty="0"/>
              <a:t>’);</a:t>
            </a:r>
          </a:p>
          <a:p>
            <a:pPr>
              <a:buClrTx/>
              <a:buFont typeface="Wingdings" panose="05000000000000000000" pitchFamily="2" charset="2"/>
              <a:buChar char="Ø"/>
            </a:pPr>
            <a:r>
              <a:rPr lang="fr-FR" dirty="0"/>
              <a:t> Ensuite nous avons déclaré une variable </a:t>
            </a:r>
            <a:r>
              <a:rPr lang="fr-FR" dirty="0">
                <a:solidFill>
                  <a:schemeClr val="accent2">
                    <a:lumMod val="75000"/>
                  </a:schemeClr>
                </a:solidFill>
              </a:rPr>
              <a:t>$</a:t>
            </a:r>
            <a:r>
              <a:rPr lang="fr-FR" dirty="0" err="1">
                <a:solidFill>
                  <a:schemeClr val="accent2">
                    <a:lumMod val="75000"/>
                  </a:schemeClr>
                </a:solidFill>
              </a:rPr>
              <a:t>sql</a:t>
            </a:r>
            <a:r>
              <a:rPr lang="fr-FR" dirty="0"/>
              <a:t> comme suite : « </a:t>
            </a:r>
            <a:r>
              <a:rPr lang="fr-FR" dirty="0">
                <a:solidFill>
                  <a:schemeClr val="accent2">
                    <a:lumMod val="75000"/>
                  </a:schemeClr>
                </a:solidFill>
              </a:rPr>
              <a:t> $</a:t>
            </a:r>
            <a:r>
              <a:rPr lang="fr-FR" dirty="0" err="1">
                <a:solidFill>
                  <a:schemeClr val="accent2">
                    <a:lumMod val="75000"/>
                  </a:schemeClr>
                </a:solidFill>
              </a:rPr>
              <a:t>sql</a:t>
            </a:r>
            <a:r>
              <a:rPr lang="fr-FR" dirty="0">
                <a:solidFill>
                  <a:schemeClr val="accent2">
                    <a:lumMod val="75000"/>
                  </a:schemeClr>
                </a:solidFill>
              </a:rPr>
              <a:t>="INSERT INTO clients (nom, </a:t>
            </a:r>
            <a:r>
              <a:rPr lang="fr-FR" dirty="0" err="1">
                <a:solidFill>
                  <a:schemeClr val="accent2">
                    <a:lumMod val="75000"/>
                  </a:schemeClr>
                </a:solidFill>
              </a:rPr>
              <a:t>prenom</a:t>
            </a:r>
            <a:r>
              <a:rPr lang="fr-FR" dirty="0">
                <a:solidFill>
                  <a:schemeClr val="accent2">
                    <a:lumMod val="75000"/>
                  </a:schemeClr>
                </a:solidFill>
              </a:rPr>
              <a:t>) VALUES (?,?,) "; ». INSERT INTO</a:t>
            </a:r>
            <a:r>
              <a:rPr lang="fr-FR" dirty="0"/>
              <a:t>, nous permet d’insérer les données reçues des champs du formulaire dans la base de données  tout en ajoutant pour l’exécution: </a:t>
            </a:r>
          </a:p>
          <a:p>
            <a:pPr marL="0" indent="0">
              <a:buClrTx/>
              <a:buNone/>
            </a:pPr>
            <a:r>
              <a:rPr lang="en-US" dirty="0"/>
              <a:t> </a:t>
            </a:r>
            <a:r>
              <a:rPr lang="en-US" dirty="0">
                <a:solidFill>
                  <a:schemeClr val="accent2">
                    <a:lumMod val="75000"/>
                  </a:schemeClr>
                </a:solidFill>
              </a:rPr>
              <a:t>$lien-&gt;prepare($</a:t>
            </a:r>
            <a:r>
              <a:rPr lang="en-US" dirty="0" err="1">
                <a:solidFill>
                  <a:schemeClr val="accent2">
                    <a:lumMod val="75000"/>
                  </a:schemeClr>
                </a:solidFill>
              </a:rPr>
              <a:t>sql</a:t>
            </a:r>
            <a:r>
              <a:rPr lang="en-US" dirty="0">
                <a:solidFill>
                  <a:schemeClr val="accent2">
                    <a:lumMod val="75000"/>
                  </a:schemeClr>
                </a:solidFill>
              </a:rPr>
              <a:t>)-&gt;execute(array($_POST['nom'],$_POST['</a:t>
            </a:r>
            <a:r>
              <a:rPr lang="en-US" dirty="0" err="1">
                <a:solidFill>
                  <a:schemeClr val="accent2">
                    <a:lumMod val="75000"/>
                  </a:schemeClr>
                </a:solidFill>
              </a:rPr>
              <a:t>prenom</a:t>
            </a:r>
            <a:r>
              <a:rPr lang="en-US" dirty="0">
                <a:solidFill>
                  <a:schemeClr val="accent2">
                    <a:lumMod val="75000"/>
                  </a:schemeClr>
                </a:solidFill>
              </a:rPr>
              <a:t>’])); .</a:t>
            </a:r>
          </a:p>
          <a:p>
            <a:pPr>
              <a:buClrTx/>
              <a:buFont typeface="Wingdings" panose="05000000000000000000" pitchFamily="2" charset="2"/>
              <a:buChar char="Ø"/>
            </a:pPr>
            <a:r>
              <a:rPr lang="en-US" dirty="0"/>
              <a:t> </a:t>
            </a:r>
            <a:r>
              <a:rPr lang="en-US" dirty="0" err="1"/>
              <a:t>En</a:t>
            </a:r>
            <a:r>
              <a:rPr lang="en-US" dirty="0"/>
              <a:t> plus du </a:t>
            </a:r>
            <a:r>
              <a:rPr lang="en-US" dirty="0" err="1"/>
              <a:t>système</a:t>
            </a:r>
            <a:r>
              <a:rPr lang="en-US" dirty="0"/>
              <a:t> mis pour </a:t>
            </a:r>
            <a:r>
              <a:rPr lang="en-US" dirty="0" err="1"/>
              <a:t>l’insertion</a:t>
            </a:r>
            <a:r>
              <a:rPr lang="en-US" dirty="0"/>
              <a:t> des </a:t>
            </a:r>
            <a:r>
              <a:rPr lang="en-US" dirty="0" err="1"/>
              <a:t>données</a:t>
            </a:r>
            <a:r>
              <a:rPr lang="en-US" dirty="0"/>
              <a:t>, nous </a:t>
            </a:r>
            <a:r>
              <a:rPr lang="en-US" dirty="0" err="1"/>
              <a:t>avons</a:t>
            </a:r>
            <a:r>
              <a:rPr lang="en-US" dirty="0"/>
              <a:t> mis </a:t>
            </a:r>
            <a:r>
              <a:rPr lang="en-US" dirty="0" err="1"/>
              <a:t>en</a:t>
            </a:r>
            <a:r>
              <a:rPr lang="en-US" dirty="0"/>
              <a:t> dehors et </a:t>
            </a:r>
            <a:r>
              <a:rPr lang="en-US" dirty="0" err="1"/>
              <a:t>en</a:t>
            </a:r>
            <a:r>
              <a:rPr lang="en-US" dirty="0"/>
              <a:t> bas de la </a:t>
            </a:r>
            <a:r>
              <a:rPr lang="en-US" dirty="0" err="1"/>
              <a:t>balise</a:t>
            </a:r>
            <a:r>
              <a:rPr lang="en-US" dirty="0"/>
              <a:t> PHP, les </a:t>
            </a:r>
            <a:r>
              <a:rPr lang="en-US" dirty="0" err="1"/>
              <a:t>balises</a:t>
            </a:r>
            <a:r>
              <a:rPr lang="en-US" dirty="0"/>
              <a:t> HTML pour </a:t>
            </a:r>
            <a:r>
              <a:rPr lang="en-US" dirty="0" err="1"/>
              <a:t>afficher</a:t>
            </a:r>
            <a:r>
              <a:rPr lang="en-US" dirty="0"/>
              <a:t> </a:t>
            </a:r>
            <a:r>
              <a:rPr lang="en-US" dirty="0" err="1"/>
              <a:t>une</a:t>
            </a:r>
            <a:r>
              <a:rPr lang="en-US" dirty="0"/>
              <a:t> messages </a:t>
            </a:r>
            <a:r>
              <a:rPr lang="en-US" dirty="0" err="1"/>
              <a:t>lorsque</a:t>
            </a:r>
            <a:r>
              <a:rPr lang="en-US" dirty="0"/>
              <a:t> </a:t>
            </a:r>
            <a:r>
              <a:rPr lang="en-US" dirty="0" err="1"/>
              <a:t>l’inscription</a:t>
            </a:r>
            <a:r>
              <a:rPr lang="en-US" dirty="0"/>
              <a:t> </a:t>
            </a:r>
            <a:r>
              <a:rPr lang="en-US" dirty="0" err="1"/>
              <a:t>est</a:t>
            </a:r>
            <a:r>
              <a:rPr lang="en-US" dirty="0"/>
              <a:t> </a:t>
            </a:r>
            <a:r>
              <a:rPr lang="en-US" dirty="0" err="1"/>
              <a:t>réussie</a:t>
            </a:r>
            <a:r>
              <a:rPr lang="en-US" dirty="0"/>
              <a:t>.</a:t>
            </a:r>
          </a:p>
          <a:p>
            <a:pPr marL="0" indent="0">
              <a:buClrTx/>
              <a:buNone/>
            </a:pPr>
            <a:endParaRPr lang="en-US" dirty="0"/>
          </a:p>
          <a:p>
            <a:pPr marL="0" indent="0">
              <a:buClrTx/>
              <a:buNone/>
            </a:pPr>
            <a:endParaRPr lang="fr-FR" dirty="0"/>
          </a:p>
          <a:p>
            <a:pPr>
              <a:buClrTx/>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2DD7A8DD-E7C7-4718-B1B8-4F9E5E8FEF62}"/>
              </a:ext>
            </a:extLst>
          </p:cNvPr>
          <p:cNvSpPr>
            <a:spLocks noGrp="1"/>
          </p:cNvSpPr>
          <p:nvPr>
            <p:ph type="sldNum" sz="quarter" idx="12"/>
          </p:nvPr>
        </p:nvSpPr>
        <p:spPr>
          <a:xfrm>
            <a:off x="5609167" y="6470704"/>
            <a:ext cx="973667" cy="274320"/>
          </a:xfrm>
        </p:spPr>
        <p:txBody>
          <a:bodyPr/>
          <a:lstStyle/>
          <a:p>
            <a:pPr algn="ctr"/>
            <a:r>
              <a:rPr lang="en-US" sz="3200" dirty="0">
                <a:solidFill>
                  <a:schemeClr val="accent2">
                    <a:lumMod val="50000"/>
                  </a:schemeClr>
                </a:solidFill>
              </a:rPr>
              <a:t>4</a:t>
            </a:r>
          </a:p>
        </p:txBody>
      </p:sp>
    </p:spTree>
    <p:extLst>
      <p:ext uri="{BB962C8B-B14F-4D97-AF65-F5344CB8AC3E}">
        <p14:creationId xmlns:p14="http://schemas.microsoft.com/office/powerpoint/2010/main" val="366110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A1D8B-EA9C-4EA8-9103-6D393219FDA0}"/>
              </a:ext>
            </a:extLst>
          </p:cNvPr>
          <p:cNvSpPr>
            <a:spLocks noGrp="1"/>
          </p:cNvSpPr>
          <p:nvPr>
            <p:ph type="title"/>
          </p:nvPr>
        </p:nvSpPr>
        <p:spPr/>
        <p:txBody>
          <a:bodyPr>
            <a:normAutofit fontScale="90000"/>
          </a:bodyPr>
          <a:lstStyle/>
          <a:p>
            <a:r>
              <a:rPr lang="fr-FR" dirty="0">
                <a:solidFill>
                  <a:schemeClr val="accent2">
                    <a:lumMod val="75000"/>
                  </a:schemeClr>
                </a:solidFill>
              </a:rPr>
              <a:t>Cinquième étape: création de l’interface login et la mise en place du système d’authentification</a:t>
            </a:r>
          </a:p>
        </p:txBody>
      </p:sp>
      <p:sp>
        <p:nvSpPr>
          <p:cNvPr id="3" name="Espace réservé du contenu 2">
            <a:extLst>
              <a:ext uri="{FF2B5EF4-FFF2-40B4-BE49-F238E27FC236}">
                <a16:creationId xmlns:a16="http://schemas.microsoft.com/office/drawing/2014/main" id="{A7E16A4F-1D06-4ADE-A2E7-4CA8FCB82DC2}"/>
              </a:ext>
            </a:extLst>
          </p:cNvPr>
          <p:cNvSpPr>
            <a:spLocks noGrp="1"/>
          </p:cNvSpPr>
          <p:nvPr>
            <p:ph idx="1"/>
          </p:nvPr>
        </p:nvSpPr>
        <p:spPr/>
        <p:txBody>
          <a:bodyPr>
            <a:normAutofit lnSpcReduction="10000"/>
          </a:bodyPr>
          <a:lstStyle/>
          <a:p>
            <a:pPr>
              <a:buClrTx/>
              <a:buFont typeface="Wingdings" panose="05000000000000000000" pitchFamily="2" charset="2"/>
              <a:buChar char="Ø"/>
            </a:pPr>
            <a:r>
              <a:rPr lang="fr-FR" dirty="0"/>
              <a:t> Pour la création de l’interface login nous avons utilisé les langages suivants: </a:t>
            </a:r>
            <a:r>
              <a:rPr lang="fr-FR" dirty="0">
                <a:solidFill>
                  <a:schemeClr val="accent2">
                    <a:lumMod val="75000"/>
                  </a:schemeClr>
                </a:solidFill>
              </a:rPr>
              <a:t>HTML, CSS et W3 CSS </a:t>
            </a:r>
            <a:r>
              <a:rPr lang="fr-FR" dirty="0"/>
              <a:t>permettant la création du formulaire d’authentification et le lien vers l’initialisation du mot de passe dans le fichier « </a:t>
            </a:r>
            <a:r>
              <a:rPr lang="fr-FR" dirty="0" err="1">
                <a:solidFill>
                  <a:schemeClr val="accent2">
                    <a:lumMod val="75000"/>
                  </a:schemeClr>
                </a:solidFill>
              </a:rPr>
              <a:t>login.php</a:t>
            </a:r>
            <a:r>
              <a:rPr lang="fr-FR" dirty="0"/>
              <a:t> ».</a:t>
            </a:r>
          </a:p>
          <a:p>
            <a:pPr>
              <a:buClrTx/>
              <a:buFont typeface="Wingdings" panose="05000000000000000000" pitchFamily="2" charset="2"/>
              <a:buChar char="Ø"/>
            </a:pPr>
            <a:r>
              <a:rPr lang="fr-FR" dirty="0"/>
              <a:t>  Concernant le système d’authentification c’est le fichier « </a:t>
            </a:r>
            <a:r>
              <a:rPr lang="fr-FR" dirty="0" err="1">
                <a:solidFill>
                  <a:schemeClr val="accent2">
                    <a:lumMod val="75000"/>
                  </a:schemeClr>
                </a:solidFill>
              </a:rPr>
              <a:t>conlogin.php</a:t>
            </a:r>
            <a:r>
              <a:rPr lang="fr-FR" dirty="0"/>
              <a:t> » que nous avons utilisé et mis en liaison avec le fichier « </a:t>
            </a:r>
            <a:r>
              <a:rPr lang="fr-FR" dirty="0" err="1">
                <a:solidFill>
                  <a:schemeClr val="accent2">
                    <a:lumMod val="75000"/>
                  </a:schemeClr>
                </a:solidFill>
              </a:rPr>
              <a:t>login.php</a:t>
            </a:r>
            <a:r>
              <a:rPr lang="fr-FR" dirty="0"/>
              <a:t> » précisément au niveau du formulaire dans la balise « </a:t>
            </a:r>
            <a:r>
              <a:rPr lang="fr-FR" dirty="0" err="1">
                <a:solidFill>
                  <a:schemeClr val="accent2">
                    <a:lumMod val="75000"/>
                  </a:schemeClr>
                </a:solidFill>
              </a:rPr>
              <a:t>form</a:t>
            </a:r>
            <a:r>
              <a:rPr lang="fr-FR" dirty="0"/>
              <a:t> » principalement sur « action » pour qu’il fonctionne.</a:t>
            </a:r>
          </a:p>
          <a:p>
            <a:pPr>
              <a:buClrTx/>
              <a:buFont typeface="Wingdings" panose="05000000000000000000" pitchFamily="2" charset="2"/>
              <a:buChar char="Ø"/>
            </a:pPr>
            <a:r>
              <a:rPr lang="fr-FR" dirty="0"/>
              <a:t> Concernant les codes utilisés, nous avons posé une condition avec « </a:t>
            </a:r>
            <a:r>
              <a:rPr lang="fr-FR" dirty="0">
                <a:solidFill>
                  <a:schemeClr val="accent2">
                    <a:lumMod val="75000"/>
                  </a:schemeClr>
                </a:solidFill>
              </a:rPr>
              <a:t>if </a:t>
            </a:r>
            <a:r>
              <a:rPr lang="fr-FR" dirty="0" err="1">
                <a:solidFill>
                  <a:schemeClr val="accent2">
                    <a:lumMod val="75000"/>
                  </a:schemeClr>
                </a:solidFill>
              </a:rPr>
              <a:t>else</a:t>
            </a:r>
            <a:r>
              <a:rPr lang="fr-FR" dirty="0">
                <a:solidFill>
                  <a:schemeClr val="accent2">
                    <a:lumMod val="75000"/>
                  </a:schemeClr>
                </a:solidFill>
              </a:rPr>
              <a:t> </a:t>
            </a:r>
            <a:r>
              <a:rPr lang="fr-FR" dirty="0"/>
              <a:t>» en vérifiant d’abord  l’existence de l’email et du mot de passe, puis nous avons chercher à convertir ces derniers en entité HTML; ensuite nous avons vérifier si les email et mot de passe sont sur la base de données en stockant les données, en recherchant et en vérifiant si elles se trouvent dans la table. Les autres conditions l’une cherchant l’existence de l’utilisateur et l’autre celle du mot de passe pour s’assurer de bien exécuter la requête afin de permettre à l’utilisateur d’accéder sur son compte.</a:t>
            </a:r>
          </a:p>
        </p:txBody>
      </p:sp>
      <p:sp>
        <p:nvSpPr>
          <p:cNvPr id="4" name="Espace réservé du numéro de diapositive 3">
            <a:extLst>
              <a:ext uri="{FF2B5EF4-FFF2-40B4-BE49-F238E27FC236}">
                <a16:creationId xmlns:a16="http://schemas.microsoft.com/office/drawing/2014/main" id="{8E8DB508-8513-4F23-8EC2-CE572364A29D}"/>
              </a:ext>
            </a:extLst>
          </p:cNvPr>
          <p:cNvSpPr>
            <a:spLocks noGrp="1"/>
          </p:cNvSpPr>
          <p:nvPr>
            <p:ph type="sldNum" sz="quarter" idx="12"/>
          </p:nvPr>
        </p:nvSpPr>
        <p:spPr>
          <a:xfrm>
            <a:off x="5609167" y="6510528"/>
            <a:ext cx="973667" cy="274320"/>
          </a:xfrm>
        </p:spPr>
        <p:txBody>
          <a:bodyPr/>
          <a:lstStyle/>
          <a:p>
            <a:pPr algn="ctr"/>
            <a:r>
              <a:rPr lang="en-US" sz="3200" dirty="0">
                <a:solidFill>
                  <a:schemeClr val="accent2">
                    <a:lumMod val="75000"/>
                  </a:schemeClr>
                </a:solidFill>
              </a:rPr>
              <a:t>5</a:t>
            </a:r>
          </a:p>
        </p:txBody>
      </p:sp>
    </p:spTree>
    <p:extLst>
      <p:ext uri="{BB962C8B-B14F-4D97-AF65-F5344CB8AC3E}">
        <p14:creationId xmlns:p14="http://schemas.microsoft.com/office/powerpoint/2010/main" val="312234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FD94F-BC8B-4E93-B773-C52B2F6D6938}"/>
              </a:ext>
            </a:extLst>
          </p:cNvPr>
          <p:cNvSpPr>
            <a:spLocks noGrp="1"/>
          </p:cNvSpPr>
          <p:nvPr>
            <p:ph type="title"/>
          </p:nvPr>
        </p:nvSpPr>
        <p:spPr>
          <a:xfrm>
            <a:off x="1024128" y="585216"/>
            <a:ext cx="9720072" cy="1499616"/>
          </a:xfrm>
        </p:spPr>
        <p:txBody>
          <a:bodyPr/>
          <a:lstStyle/>
          <a:p>
            <a:r>
              <a:rPr lang="fr-FR" dirty="0">
                <a:solidFill>
                  <a:schemeClr val="accent2">
                    <a:lumMod val="75000"/>
                  </a:schemeClr>
                </a:solidFill>
              </a:rPr>
              <a:t>Sixième étape: la création de l’interface de gestion de profils utilisateurs </a:t>
            </a:r>
          </a:p>
        </p:txBody>
      </p:sp>
      <p:sp>
        <p:nvSpPr>
          <p:cNvPr id="3" name="Espace réservé du contenu 2">
            <a:extLst>
              <a:ext uri="{FF2B5EF4-FFF2-40B4-BE49-F238E27FC236}">
                <a16:creationId xmlns:a16="http://schemas.microsoft.com/office/drawing/2014/main" id="{A84C5471-5838-434C-8624-D485AEBC9E7B}"/>
              </a:ext>
            </a:extLst>
          </p:cNvPr>
          <p:cNvSpPr>
            <a:spLocks noGrp="1"/>
          </p:cNvSpPr>
          <p:nvPr>
            <p:ph idx="1"/>
          </p:nvPr>
        </p:nvSpPr>
        <p:spPr/>
        <p:txBody>
          <a:bodyPr/>
          <a:lstStyle/>
          <a:p>
            <a:pPr>
              <a:buClrTx/>
              <a:buFont typeface="Wingdings" panose="05000000000000000000" pitchFamily="2" charset="2"/>
              <a:buChar char="Ø"/>
            </a:pPr>
            <a:r>
              <a:rPr lang="fr-FR" dirty="0"/>
              <a:t> Pour ce faire, nous avons créé un fichier nommé « </a:t>
            </a:r>
            <a:r>
              <a:rPr lang="fr-FR" dirty="0" err="1">
                <a:solidFill>
                  <a:schemeClr val="accent2">
                    <a:lumMod val="75000"/>
                  </a:schemeClr>
                </a:solidFill>
              </a:rPr>
              <a:t>afficheTab.php</a:t>
            </a:r>
            <a:r>
              <a:rPr lang="fr-FR" dirty="0">
                <a:solidFill>
                  <a:schemeClr val="accent2">
                    <a:lumMod val="75000"/>
                  </a:schemeClr>
                </a:solidFill>
              </a:rPr>
              <a:t> </a:t>
            </a:r>
            <a:r>
              <a:rPr lang="fr-FR" dirty="0"/>
              <a:t>» dans lequel nous avons mixé(mélangé) les codes </a:t>
            </a:r>
            <a:r>
              <a:rPr lang="fr-FR" dirty="0">
                <a:solidFill>
                  <a:schemeClr val="accent2">
                    <a:lumMod val="75000"/>
                  </a:schemeClr>
                </a:solidFill>
              </a:rPr>
              <a:t>PHP, HTML </a:t>
            </a:r>
            <a:r>
              <a:rPr lang="fr-FR" dirty="0"/>
              <a:t>et </a:t>
            </a:r>
            <a:r>
              <a:rPr lang="fr-FR" dirty="0">
                <a:solidFill>
                  <a:schemeClr val="accent2">
                    <a:lumMod val="75000"/>
                  </a:schemeClr>
                </a:solidFill>
              </a:rPr>
              <a:t>W3 CSS</a:t>
            </a:r>
            <a:r>
              <a:rPr lang="fr-FR" dirty="0"/>
              <a:t>. </a:t>
            </a:r>
          </a:p>
          <a:p>
            <a:pPr>
              <a:buClrTx/>
              <a:buFont typeface="Wingdings" panose="05000000000000000000" pitchFamily="2" charset="2"/>
              <a:buChar char="Ø"/>
            </a:pPr>
            <a:r>
              <a:rPr lang="fr-FR" dirty="0"/>
              <a:t> Concernant le code PHP, en plus d’avoir créé la connexion avec la base de données, nous avons cherché à sélectionner la table : </a:t>
            </a:r>
            <a:r>
              <a:rPr lang="fr-FR" dirty="0">
                <a:solidFill>
                  <a:schemeClr val="accent2">
                    <a:lumMod val="75000"/>
                  </a:schemeClr>
                </a:solidFill>
              </a:rPr>
              <a:t>$</a:t>
            </a:r>
            <a:r>
              <a:rPr lang="fr-FR" dirty="0" err="1">
                <a:solidFill>
                  <a:schemeClr val="accent2">
                    <a:lumMod val="75000"/>
                  </a:schemeClr>
                </a:solidFill>
              </a:rPr>
              <a:t>sql</a:t>
            </a:r>
            <a:r>
              <a:rPr lang="fr-FR" dirty="0">
                <a:solidFill>
                  <a:schemeClr val="accent2">
                    <a:lumMod val="75000"/>
                  </a:schemeClr>
                </a:solidFill>
              </a:rPr>
              <a:t>="SELECT * FROM clients"; </a:t>
            </a:r>
            <a:r>
              <a:rPr lang="fr-FR" dirty="0"/>
              <a:t>et aussi à parcourir tout le tableau avec la boucle « </a:t>
            </a:r>
            <a:r>
              <a:rPr lang="fr-FR" dirty="0" err="1">
                <a:solidFill>
                  <a:schemeClr val="accent2">
                    <a:lumMod val="75000"/>
                  </a:schemeClr>
                </a:solidFill>
              </a:rPr>
              <a:t>foreach</a:t>
            </a:r>
            <a:r>
              <a:rPr lang="fr-FR" dirty="0"/>
              <a:t> ». Le but c’est d’afficher un tableau avec ses données lorsqu’elles sont insérées au niveau de la base de données.</a:t>
            </a:r>
          </a:p>
          <a:p>
            <a:pPr>
              <a:buClrTx/>
              <a:buFont typeface="Wingdings" panose="05000000000000000000" pitchFamily="2" charset="2"/>
              <a:buChar char="Ø"/>
            </a:pPr>
            <a:r>
              <a:rPr lang="fr-FR" dirty="0">
                <a:solidFill>
                  <a:schemeClr val="accent2">
                    <a:lumMod val="75000"/>
                  </a:schemeClr>
                </a:solidFill>
              </a:rPr>
              <a:t> L’ HTML </a:t>
            </a:r>
            <a:r>
              <a:rPr lang="fr-FR" dirty="0"/>
              <a:t>et le</a:t>
            </a:r>
            <a:r>
              <a:rPr lang="fr-FR" dirty="0">
                <a:solidFill>
                  <a:schemeClr val="accent2">
                    <a:lumMod val="75000"/>
                  </a:schemeClr>
                </a:solidFill>
              </a:rPr>
              <a:t> W3 CSS </a:t>
            </a:r>
            <a:r>
              <a:rPr lang="fr-FR" dirty="0"/>
              <a:t>nous permettent d’avoir un affichage bien structuré et bien organisé au niveau de l’interface de gestion de profils utilisateurs.</a:t>
            </a:r>
          </a:p>
        </p:txBody>
      </p:sp>
      <p:sp>
        <p:nvSpPr>
          <p:cNvPr id="4" name="Espace réservé du numéro de diapositive 3">
            <a:extLst>
              <a:ext uri="{FF2B5EF4-FFF2-40B4-BE49-F238E27FC236}">
                <a16:creationId xmlns:a16="http://schemas.microsoft.com/office/drawing/2014/main" id="{5ED60143-049D-4A01-88ED-AC5948ED61DC}"/>
              </a:ext>
            </a:extLst>
          </p:cNvPr>
          <p:cNvSpPr>
            <a:spLocks noGrp="1"/>
          </p:cNvSpPr>
          <p:nvPr>
            <p:ph type="sldNum" sz="quarter" idx="12"/>
          </p:nvPr>
        </p:nvSpPr>
        <p:spPr>
          <a:xfrm>
            <a:off x="5609167" y="6373368"/>
            <a:ext cx="973667" cy="382274"/>
          </a:xfrm>
        </p:spPr>
        <p:txBody>
          <a:bodyPr/>
          <a:lstStyle/>
          <a:p>
            <a:pPr algn="ctr"/>
            <a:r>
              <a:rPr lang="en-US" sz="3200" dirty="0">
                <a:solidFill>
                  <a:schemeClr val="accent2">
                    <a:lumMod val="75000"/>
                  </a:schemeClr>
                </a:solidFill>
              </a:rPr>
              <a:t>6</a:t>
            </a:r>
          </a:p>
        </p:txBody>
      </p:sp>
    </p:spTree>
    <p:extLst>
      <p:ext uri="{BB962C8B-B14F-4D97-AF65-F5344CB8AC3E}">
        <p14:creationId xmlns:p14="http://schemas.microsoft.com/office/powerpoint/2010/main" val="99024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1510E-333C-41F7-92EE-65BEC12259CE}"/>
              </a:ext>
            </a:extLst>
          </p:cNvPr>
          <p:cNvSpPr>
            <a:spLocks noGrp="1"/>
          </p:cNvSpPr>
          <p:nvPr>
            <p:ph type="title"/>
          </p:nvPr>
        </p:nvSpPr>
        <p:spPr/>
        <p:txBody>
          <a:bodyPr/>
          <a:lstStyle/>
          <a:p>
            <a:r>
              <a:rPr lang="fr-FR" dirty="0">
                <a:solidFill>
                  <a:schemeClr val="accent2">
                    <a:lumMod val="75000"/>
                  </a:schemeClr>
                </a:solidFill>
              </a:rPr>
              <a:t>Sixième étape : la création de l’interface de gestion de profils utilisateurs </a:t>
            </a:r>
          </a:p>
        </p:txBody>
      </p:sp>
      <p:sp>
        <p:nvSpPr>
          <p:cNvPr id="3" name="Espace réservé du contenu 2">
            <a:extLst>
              <a:ext uri="{FF2B5EF4-FFF2-40B4-BE49-F238E27FC236}">
                <a16:creationId xmlns:a16="http://schemas.microsoft.com/office/drawing/2014/main" id="{642FD7E2-F7AE-4771-A0ED-902A58A4EE7E}"/>
              </a:ext>
            </a:extLst>
          </p:cNvPr>
          <p:cNvSpPr>
            <a:spLocks noGrp="1"/>
          </p:cNvSpPr>
          <p:nvPr>
            <p:ph idx="1"/>
          </p:nvPr>
        </p:nvSpPr>
        <p:spPr>
          <a:xfrm>
            <a:off x="1024128" y="2286000"/>
            <a:ext cx="9720073" cy="4023360"/>
          </a:xfrm>
        </p:spPr>
        <p:txBody>
          <a:bodyPr/>
          <a:lstStyle/>
          <a:p>
            <a:pPr>
              <a:buClrTx/>
              <a:buFont typeface="Wingdings" panose="05000000000000000000" pitchFamily="2" charset="2"/>
              <a:buChar char="Ø"/>
            </a:pPr>
            <a:r>
              <a:rPr lang="fr-FR" dirty="0"/>
              <a:t> Alors pour manipuler le tableau nous avons créer deux boutons l’un sert à supprimer les données et l’autre sert modifier celles-ci.</a:t>
            </a:r>
          </a:p>
          <a:p>
            <a:pPr>
              <a:buClrTx/>
              <a:buFont typeface="Wingdings" panose="05000000000000000000" pitchFamily="2" charset="2"/>
              <a:buChar char="Ø"/>
            </a:pPr>
            <a:r>
              <a:rPr lang="fr-FR" dirty="0"/>
              <a:t>Pour que la suppression marche, nous avons créé un fichier nommé « </a:t>
            </a:r>
            <a:r>
              <a:rPr lang="fr-FR" dirty="0" err="1">
                <a:solidFill>
                  <a:schemeClr val="accent2">
                    <a:lumMod val="75000"/>
                  </a:schemeClr>
                </a:solidFill>
              </a:rPr>
              <a:t>suppression.php</a:t>
            </a:r>
            <a:r>
              <a:rPr lang="fr-FR" dirty="0"/>
              <a:t> » dans lequel nous avons cherché à établir la connexion et ensuite à utiliser une variable « $car » pour contenir les codes nous permettant d’effectuer la suppression et ainsi avec « </a:t>
            </a:r>
            <a:r>
              <a:rPr lang="fr-FR" dirty="0">
                <a:solidFill>
                  <a:schemeClr val="accent2">
                    <a:lumMod val="75000"/>
                  </a:schemeClr>
                </a:solidFill>
              </a:rPr>
              <a:t>$</a:t>
            </a:r>
            <a:r>
              <a:rPr lang="fr-FR" dirty="0" err="1">
                <a:solidFill>
                  <a:schemeClr val="accent2">
                    <a:lumMod val="75000"/>
                  </a:schemeClr>
                </a:solidFill>
              </a:rPr>
              <a:t>executeIsOk</a:t>
            </a:r>
            <a:r>
              <a:rPr lang="fr-FR" dirty="0"/>
              <a:t> » pour passer à l’exécution.</a:t>
            </a:r>
          </a:p>
          <a:p>
            <a:pPr>
              <a:buClrTx/>
              <a:buFont typeface="Wingdings" panose="05000000000000000000" pitchFamily="2" charset="2"/>
              <a:buChar char="Ø"/>
            </a:pPr>
            <a:r>
              <a:rPr lang="fr-FR" dirty="0"/>
              <a:t> Concernant la modification nous avons pas pu trouver de solution car notre code n’a pas donné le résultat attendu.</a:t>
            </a:r>
          </a:p>
          <a:p>
            <a:pPr>
              <a:buClrTx/>
              <a:buFont typeface="Wingdings" panose="05000000000000000000" pitchFamily="2" charset="2"/>
              <a:buChar char="Ø"/>
            </a:pPr>
            <a:r>
              <a:rPr lang="fr-FR" dirty="0"/>
              <a:t> </a:t>
            </a:r>
          </a:p>
        </p:txBody>
      </p:sp>
      <p:sp>
        <p:nvSpPr>
          <p:cNvPr id="4" name="Espace réservé du numéro de diapositive 3">
            <a:extLst>
              <a:ext uri="{FF2B5EF4-FFF2-40B4-BE49-F238E27FC236}">
                <a16:creationId xmlns:a16="http://schemas.microsoft.com/office/drawing/2014/main" id="{99AD7B55-34BC-4BAE-882F-F468E35BB0DF}"/>
              </a:ext>
            </a:extLst>
          </p:cNvPr>
          <p:cNvSpPr>
            <a:spLocks noGrp="1"/>
          </p:cNvSpPr>
          <p:nvPr>
            <p:ph type="sldNum" sz="quarter" idx="12"/>
          </p:nvPr>
        </p:nvSpPr>
        <p:spPr>
          <a:xfrm>
            <a:off x="5632482" y="6309360"/>
            <a:ext cx="927037" cy="435664"/>
          </a:xfrm>
        </p:spPr>
        <p:txBody>
          <a:bodyPr/>
          <a:lstStyle/>
          <a:p>
            <a:pPr algn="ctr"/>
            <a:r>
              <a:rPr lang="en-US" sz="3200" dirty="0">
                <a:solidFill>
                  <a:schemeClr val="accent2">
                    <a:lumMod val="75000"/>
                  </a:schemeClr>
                </a:solidFill>
              </a:rPr>
              <a:t>7</a:t>
            </a:r>
          </a:p>
        </p:txBody>
      </p:sp>
    </p:spTree>
    <p:extLst>
      <p:ext uri="{BB962C8B-B14F-4D97-AF65-F5344CB8AC3E}">
        <p14:creationId xmlns:p14="http://schemas.microsoft.com/office/powerpoint/2010/main" val="327121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96C93-E1FC-405A-BE5D-B923705D16B0}"/>
              </a:ext>
            </a:extLst>
          </p:cNvPr>
          <p:cNvSpPr>
            <a:spLocks noGrp="1"/>
          </p:cNvSpPr>
          <p:nvPr>
            <p:ph type="title"/>
          </p:nvPr>
        </p:nvSpPr>
        <p:spPr/>
        <p:txBody>
          <a:bodyPr/>
          <a:lstStyle/>
          <a:p>
            <a:r>
              <a:rPr lang="fr-FR" dirty="0">
                <a:solidFill>
                  <a:schemeClr val="accent2">
                    <a:lumMod val="75000"/>
                  </a:schemeClr>
                </a:solidFill>
              </a:rPr>
              <a:t>Septième étape: la  création de  la page d’accueil  et de la page contact</a:t>
            </a:r>
          </a:p>
        </p:txBody>
      </p:sp>
      <p:sp>
        <p:nvSpPr>
          <p:cNvPr id="3" name="Espace réservé du contenu 2">
            <a:extLst>
              <a:ext uri="{FF2B5EF4-FFF2-40B4-BE49-F238E27FC236}">
                <a16:creationId xmlns:a16="http://schemas.microsoft.com/office/drawing/2014/main" id="{2B7073EF-4BB3-4DD3-B93A-0A48C1ACB061}"/>
              </a:ext>
            </a:extLst>
          </p:cNvPr>
          <p:cNvSpPr>
            <a:spLocks noGrp="1"/>
          </p:cNvSpPr>
          <p:nvPr>
            <p:ph idx="1"/>
          </p:nvPr>
        </p:nvSpPr>
        <p:spPr>
          <a:xfrm>
            <a:off x="1024127" y="2249424"/>
            <a:ext cx="9720073" cy="4023360"/>
          </a:xfrm>
        </p:spPr>
        <p:txBody>
          <a:bodyPr/>
          <a:lstStyle/>
          <a:p>
            <a:pPr>
              <a:buClrTx/>
              <a:buFont typeface="Wingdings" panose="05000000000000000000" pitchFamily="2" charset="2"/>
              <a:buChar char="Ø"/>
            </a:pPr>
            <a:r>
              <a:rPr lang="fr-FR" dirty="0"/>
              <a:t> La page d’accueil est une page mise sur « </a:t>
            </a:r>
            <a:r>
              <a:rPr lang="fr-FR" dirty="0" err="1">
                <a:solidFill>
                  <a:schemeClr val="accent2">
                    <a:lumMod val="75000"/>
                  </a:schemeClr>
                </a:solidFill>
              </a:rPr>
              <a:t>index.php</a:t>
            </a:r>
            <a:r>
              <a:rPr lang="fr-FR" dirty="0"/>
              <a:t> » en vue de permettre l’accès aux autres page c’est pourquoi nous avons mis seulement les menus sans pour autant insister sur le contenu des page vu que ce sont les aspects les plus importants de cette dernière.</a:t>
            </a:r>
          </a:p>
          <a:p>
            <a:pPr>
              <a:buClrTx/>
              <a:buFont typeface="Wingdings" panose="05000000000000000000" pitchFamily="2" charset="2"/>
              <a:buChar char="Ø"/>
            </a:pPr>
            <a:r>
              <a:rPr lang="fr-FR" dirty="0"/>
              <a:t> En fait pour la créer nous avons utilisé les balises HTML, le W3 CSS et un fichier CSS nommé « </a:t>
            </a:r>
            <a:r>
              <a:rPr lang="fr-FR" dirty="0">
                <a:solidFill>
                  <a:schemeClr val="accent2">
                    <a:lumMod val="75000"/>
                  </a:schemeClr>
                </a:solidFill>
              </a:rPr>
              <a:t>index.css</a:t>
            </a:r>
            <a:r>
              <a:rPr lang="fr-FR" dirty="0"/>
              <a:t> », nous permettant d’avoir un bon résultat. </a:t>
            </a:r>
          </a:p>
          <a:p>
            <a:pPr>
              <a:buClrTx/>
              <a:buFont typeface="Wingdings" panose="05000000000000000000" pitchFamily="2" charset="2"/>
              <a:buChar char="Ø"/>
            </a:pPr>
            <a:r>
              <a:rPr lang="fr-FR" dirty="0"/>
              <a:t> Concernant la page contact nous y nos coordonnées et un formulaire pour les messages et il est relié avec le fichier « </a:t>
            </a:r>
            <a:r>
              <a:rPr lang="fr-FR" dirty="0" err="1">
                <a:solidFill>
                  <a:schemeClr val="accent2">
                    <a:lumMod val="75000"/>
                  </a:schemeClr>
                </a:solidFill>
              </a:rPr>
              <a:t>message.php</a:t>
            </a:r>
            <a:r>
              <a:rPr lang="fr-FR" dirty="0"/>
              <a:t> » pour le transfert des données au niveau de la base de donnée sur la table contact que nous avons créer. Le fichier de cette page s’appelle « </a:t>
            </a:r>
            <a:r>
              <a:rPr lang="fr-FR" dirty="0" err="1">
                <a:solidFill>
                  <a:schemeClr val="accent2">
                    <a:lumMod val="75000"/>
                  </a:schemeClr>
                </a:solidFill>
              </a:rPr>
              <a:t>contact.php</a:t>
            </a:r>
            <a:r>
              <a:rPr lang="fr-FR" dirty="0"/>
              <a:t> ». Il est accompagné de « </a:t>
            </a:r>
            <a:r>
              <a:rPr lang="fr-FR" dirty="0">
                <a:solidFill>
                  <a:schemeClr val="accent2">
                    <a:lumMod val="75000"/>
                  </a:schemeClr>
                </a:solidFill>
              </a:rPr>
              <a:t>contact.css</a:t>
            </a:r>
            <a:r>
              <a:rPr lang="fr-FR" dirty="0"/>
              <a:t> ».</a:t>
            </a:r>
          </a:p>
        </p:txBody>
      </p:sp>
      <p:sp>
        <p:nvSpPr>
          <p:cNvPr id="4" name="Espace réservé du numéro de diapositive 3">
            <a:extLst>
              <a:ext uri="{FF2B5EF4-FFF2-40B4-BE49-F238E27FC236}">
                <a16:creationId xmlns:a16="http://schemas.microsoft.com/office/drawing/2014/main" id="{423348CA-EC2B-469A-8931-3F57504785AB}"/>
              </a:ext>
            </a:extLst>
          </p:cNvPr>
          <p:cNvSpPr>
            <a:spLocks noGrp="1"/>
          </p:cNvSpPr>
          <p:nvPr>
            <p:ph type="sldNum" sz="quarter" idx="12"/>
          </p:nvPr>
        </p:nvSpPr>
        <p:spPr>
          <a:xfrm>
            <a:off x="5609166" y="6437376"/>
            <a:ext cx="973667" cy="274320"/>
          </a:xfrm>
        </p:spPr>
        <p:txBody>
          <a:bodyPr/>
          <a:lstStyle/>
          <a:p>
            <a:pPr algn="ctr"/>
            <a:r>
              <a:rPr lang="en-US" sz="3200" dirty="0">
                <a:solidFill>
                  <a:schemeClr val="accent2">
                    <a:lumMod val="75000"/>
                  </a:schemeClr>
                </a:solidFill>
              </a:rPr>
              <a:t>8</a:t>
            </a:r>
          </a:p>
        </p:txBody>
      </p:sp>
    </p:spTree>
    <p:extLst>
      <p:ext uri="{BB962C8B-B14F-4D97-AF65-F5344CB8AC3E}">
        <p14:creationId xmlns:p14="http://schemas.microsoft.com/office/powerpoint/2010/main" val="3736949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4082</TotalTime>
  <Words>385</Words>
  <Application>Microsoft Office PowerPoint</Application>
  <PresentationFormat>Grand écran</PresentationFormat>
  <Paragraphs>54</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Tw Cen MT</vt:lpstr>
      <vt:lpstr>Tw Cen MT Condensed</vt:lpstr>
      <vt:lpstr>Wingdings</vt:lpstr>
      <vt:lpstr>Wingdings 3</vt:lpstr>
      <vt:lpstr>Intégral</vt:lpstr>
      <vt:lpstr> LES Étapes de la CONSTRUCTION D’UN SITE  WEB EN PHP </vt:lpstr>
      <vt:lpstr>PREMIÈRE Étape : CRÉATION DE BASE DE DONNÉES et De TABLE </vt:lpstr>
      <vt:lpstr>DEUXIÈME ÉTAPE: établir la connexion entre la base de données et les fichiers PHP </vt:lpstr>
      <vt:lpstr>TROISIÈME ÉTAPE: LA CRÉATION DU FORMULAIRE OU L’INTERFACE D’inscription</vt:lpstr>
      <vt:lpstr>QUATRIÈME étape: création du fichier d’insertion </vt:lpstr>
      <vt:lpstr>Cinquième étape: création de l’interface login et la mise en place du système d’authentification</vt:lpstr>
      <vt:lpstr>Sixième étape: la création de l’interface de gestion de profils utilisateurs </vt:lpstr>
      <vt:lpstr>Sixième étape : la création de l’interface de gestion de profils utilisateurs </vt:lpstr>
      <vt:lpstr>Septième étape: la  création de  la page d’accueil  et de la page contact</vt:lpstr>
      <vt:lpstr>                             précision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Ba</dc:creator>
  <cp:lastModifiedBy>Amadou Ba</cp:lastModifiedBy>
  <cp:revision>70</cp:revision>
  <dcterms:created xsi:type="dcterms:W3CDTF">2021-12-30T15:13:27Z</dcterms:created>
  <dcterms:modified xsi:type="dcterms:W3CDTF">2022-01-02T11:16:08Z</dcterms:modified>
</cp:coreProperties>
</file>