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72" r:id="rId5"/>
    <p:sldId id="277" r:id="rId6"/>
    <p:sldId id="278" r:id="rId7"/>
    <p:sldId id="263" r:id="rId8"/>
    <p:sldId id="271" r:id="rId9"/>
    <p:sldId id="294" r:id="rId10"/>
    <p:sldId id="295" r:id="rId11"/>
    <p:sldId id="267" r:id="rId12"/>
    <p:sldId id="279" r:id="rId13"/>
    <p:sldId id="259" r:id="rId14"/>
    <p:sldId id="273" r:id="rId15"/>
    <p:sldId id="266" r:id="rId16"/>
    <p:sldId id="274" r:id="rId17"/>
    <p:sldId id="276" r:id="rId18"/>
    <p:sldId id="275" r:id="rId19"/>
    <p:sldId id="264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65" r:id="rId30"/>
    <p:sldId id="289" r:id="rId31"/>
    <p:sldId id="290" r:id="rId32"/>
    <p:sldId id="291" r:id="rId33"/>
    <p:sldId id="292" r:id="rId34"/>
    <p:sldId id="293" r:id="rId35"/>
    <p:sldId id="269" r:id="rId36"/>
    <p:sldId id="27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37" autoAdjust="0"/>
  </p:normalViewPr>
  <p:slideViewPr>
    <p:cSldViewPr snapToGrid="0">
      <p:cViewPr varScale="1">
        <p:scale>
          <a:sx n="55" d="100"/>
          <a:sy n="55" d="100"/>
        </p:scale>
        <p:origin x="10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1BC0A-805E-49EA-A265-B1AEB56E0304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9E641-D3F4-4EBA-8046-A5F788384E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5125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9E641-D3F4-4EBA-8046-A5F788384E2A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3731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78AE350-C0F0-4D56-B0B0-9FEC737C2AB0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1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946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117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42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3917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2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29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78AE350-C0F0-4D56-B0B0-9FEC737C2AB0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18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78AE350-C0F0-4D56-B0B0-9FEC737C2AB0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46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53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724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464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56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677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714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65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512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78AE350-C0F0-4D56-B0B0-9FEC737C2AB0}" type="datetimeFigureOut">
              <a:rPr lang="en-CA" smtClean="0"/>
              <a:t>2022-06-30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662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ron-de-montrouge/Intro-to-Python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11D9E1-7220-53DC-ED8E-34C74DFD7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035893"/>
            <a:ext cx="8825658" cy="1781925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PYTHON CRASH COURSE WEEK 2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F9E86-A807-ECF8-136C-2CAF739BB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/>
              <a:t>Summer 2022</a:t>
            </a:r>
            <a:endParaRPr lang="en-CA" sz="2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0943DEC-6D61-B69F-647D-0CA2B364BA09}"/>
              </a:ext>
            </a:extLst>
          </p:cNvPr>
          <p:cNvSpPr txBox="1"/>
          <p:nvPr/>
        </p:nvSpPr>
        <p:spPr>
          <a:xfrm>
            <a:off x="1627872" y="3402127"/>
            <a:ext cx="8536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error codes, loops, if statements, and lists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086204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4037-68BC-B576-EC1A-8457F234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!</a:t>
            </a:r>
            <a:r>
              <a:rPr lang="en-CA" dirty="0"/>
              <a:t>! Important !! (</a:t>
            </a:r>
            <a:r>
              <a:rPr lang="en-CA" dirty="0" err="1"/>
              <a:t>cont</a:t>
            </a:r>
            <a:r>
              <a:rPr lang="en-CA" dirty="0"/>
              <a:t>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DEE4A0D-DF8E-FA74-7AE7-4A798861F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89" y="2532434"/>
            <a:ext cx="11770466" cy="16796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From now on, whenever you pull from upstream, you will need to copy and paste new files into your “My code” folder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Otherwise,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pull upstream </a:t>
            </a:r>
            <a:r>
              <a:rPr lang="en-US" sz="2000" dirty="0">
                <a:cs typeface="Courier New" panose="02070309020205020404" pitchFamily="49" charset="0"/>
              </a:rPr>
              <a:t>will attempt to overwrite your changes every time!</a:t>
            </a:r>
            <a:endParaRPr lang="en-CA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339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D1F2-D454-14FA-761A-43711947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Remote Changes Using Git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DBF5-EBA9-4FA6-BD3C-A08979427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44" y="2471597"/>
            <a:ext cx="9569512" cy="41283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400" dirty="0"/>
              <a:t>We successfully established a link between the “upstream” copy (instructor’s version) and the “origin” copy (our own local copy) via the “rebase” command</a:t>
            </a:r>
          </a:p>
          <a:p>
            <a:pPr>
              <a:lnSpc>
                <a:spcPct val="150000"/>
              </a:lnSpc>
            </a:pPr>
            <a:r>
              <a:rPr lang="en-CA" sz="2400" dirty="0"/>
              <a:t>In the future, pulling changes from upstream will only require the following command:</a:t>
            </a:r>
          </a:p>
          <a:p>
            <a:pPr lvl="1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pull upstream main</a:t>
            </a:r>
          </a:p>
        </p:txBody>
      </p:sp>
    </p:spTree>
    <p:extLst>
      <p:ext uri="{BB962C8B-B14F-4D97-AF65-F5344CB8AC3E}">
        <p14:creationId xmlns:p14="http://schemas.microsoft.com/office/powerpoint/2010/main" val="1528375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CC37-2486-8E63-729B-655FF298F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11A9B-C549-E665-6BF7-96E96528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748" y="2352221"/>
            <a:ext cx="9850503" cy="2153557"/>
          </a:xfrm>
        </p:spPr>
        <p:txBody>
          <a:bodyPr>
            <a:normAutofit/>
          </a:bodyPr>
          <a:lstStyle/>
          <a:p>
            <a:r>
              <a:rPr lang="en-CA" sz="2400" dirty="0"/>
              <a:t>Text preceded by a # symbol in a code cell will not compile</a:t>
            </a:r>
          </a:p>
          <a:p>
            <a:pPr lvl="1"/>
            <a:r>
              <a:rPr lang="en-CA" sz="2000" dirty="0"/>
              <a:t>These are called comments!</a:t>
            </a:r>
          </a:p>
          <a:p>
            <a:r>
              <a:rPr lang="en-CA" sz="2400" dirty="0"/>
              <a:t>Comments are very useful to explain complicated bits of code to potential readers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C902A4-9D08-1600-14FD-4419E8287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896" y="4211981"/>
            <a:ext cx="5704207" cy="235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65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93CA-EE7F-E375-124C-69FD31E3D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219062" cy="706964"/>
          </a:xfrm>
        </p:spPr>
        <p:txBody>
          <a:bodyPr/>
          <a:lstStyle/>
          <a:p>
            <a:r>
              <a:rPr lang="en-US" dirty="0"/>
              <a:t>Python Errors – How to Debug Faulty Code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72E5D-FE72-C8DA-1CE6-667E50C87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544" y="2418442"/>
            <a:ext cx="11388912" cy="4591958"/>
          </a:xfrm>
        </p:spPr>
        <p:txBody>
          <a:bodyPr>
            <a:normAutofit/>
          </a:bodyPr>
          <a:lstStyle/>
          <a:p>
            <a:r>
              <a:rPr lang="en-CA" sz="2000" dirty="0"/>
              <a:t>Python has a lot of different types of errors which include:</a:t>
            </a:r>
          </a:p>
          <a:p>
            <a:pPr lvl="1"/>
            <a:r>
              <a:rPr lang="en-CA" sz="1800" dirty="0" err="1"/>
              <a:t>NameError</a:t>
            </a:r>
            <a:endParaRPr lang="en-CA" sz="1800" dirty="0"/>
          </a:p>
          <a:p>
            <a:pPr lvl="2"/>
            <a:r>
              <a:rPr lang="en-CA" sz="1600" dirty="0"/>
              <a:t>Occurs when trying to use a variable that hasn’t been defined yet (see previous slide)</a:t>
            </a:r>
          </a:p>
          <a:p>
            <a:pPr lvl="1"/>
            <a:r>
              <a:rPr lang="en-CA" sz="1800" dirty="0" err="1"/>
              <a:t>SyntaxError</a:t>
            </a:r>
            <a:endParaRPr lang="en-CA" sz="1800" dirty="0"/>
          </a:p>
          <a:p>
            <a:pPr lvl="2"/>
            <a:r>
              <a:rPr lang="en-CA" sz="1600" dirty="0"/>
              <a:t>Occurs when you forget a parentheses, a square bracket, a comma, a quotation mark…</a:t>
            </a:r>
          </a:p>
          <a:p>
            <a:pPr lvl="1"/>
            <a:r>
              <a:rPr lang="en-CA" sz="1800" dirty="0" err="1"/>
              <a:t>TypeError</a:t>
            </a:r>
            <a:endParaRPr lang="en-CA" sz="1800" dirty="0"/>
          </a:p>
          <a:p>
            <a:pPr lvl="2"/>
            <a:r>
              <a:rPr lang="en-CA" sz="1600" dirty="0"/>
              <a:t>Occurs when trying to run operations on incompatible object types (e.g. multiplying two strings)</a:t>
            </a:r>
          </a:p>
          <a:p>
            <a:r>
              <a:rPr lang="en-CA" sz="2000" dirty="0"/>
              <a:t>… And many, </a:t>
            </a:r>
            <a:r>
              <a:rPr lang="en-CA" sz="2000" b="1" i="1" u="sng" dirty="0"/>
              <a:t>many</a:t>
            </a:r>
            <a:r>
              <a:rPr lang="en-CA" sz="2000" dirty="0"/>
              <a:t> more (</a:t>
            </a:r>
            <a:r>
              <a:rPr lang="en-CA" sz="2000" dirty="0">
                <a:hlinkClick r:id="rId3"/>
              </a:rPr>
              <a:t>https://docs.python.org/3/library/exceptions.html</a:t>
            </a:r>
            <a:r>
              <a:rPr lang="en-CA" sz="2000" dirty="0"/>
              <a:t>)</a:t>
            </a:r>
          </a:p>
          <a:p>
            <a:r>
              <a:rPr lang="en-CA" sz="2000" dirty="0"/>
              <a:t>When in doubt, always Google your error messages</a:t>
            </a:r>
          </a:p>
          <a:p>
            <a:pPr lvl="1"/>
            <a:r>
              <a:rPr lang="en-CA" sz="1800" dirty="0"/>
              <a:t>Someone has certainly already had the same error, and someone else has certainly already solved it!</a:t>
            </a:r>
          </a:p>
        </p:txBody>
      </p:sp>
    </p:spTree>
    <p:extLst>
      <p:ext uri="{BB962C8B-B14F-4D97-AF65-F5344CB8AC3E}">
        <p14:creationId xmlns:p14="http://schemas.microsoft.com/office/powerpoint/2010/main" val="452583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4D64-0D73-5E8A-1DD3-A644F6B6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1: Debugging Faulty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F074-66C9-F40C-BBE1-82D508E01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402" y="2298699"/>
            <a:ext cx="10455195" cy="4559301"/>
          </a:xfrm>
        </p:spPr>
        <p:txBody>
          <a:bodyPr>
            <a:normAutofit/>
          </a:bodyPr>
          <a:lstStyle/>
          <a:p>
            <a:r>
              <a:rPr lang="en-CA" sz="2400" dirty="0"/>
              <a:t>Let’s open up </a:t>
            </a:r>
            <a:r>
              <a:rPr lang="en-CA" sz="2400" dirty="0" err="1"/>
              <a:t>Jupyter</a:t>
            </a:r>
            <a:r>
              <a:rPr lang="en-CA" sz="2400" dirty="0"/>
              <a:t> Notebook and practice debugging!</a:t>
            </a:r>
          </a:p>
          <a:p>
            <a:pPr lvl="1"/>
            <a:r>
              <a:rPr lang="en-CA" sz="2000" dirty="0"/>
              <a:t>Open up the command prompt</a:t>
            </a:r>
          </a:p>
          <a:p>
            <a:pPr lvl="2"/>
            <a:r>
              <a:rPr lang="en-CA" sz="1800" dirty="0"/>
              <a:t>Click on the Windows Start menu</a:t>
            </a:r>
          </a:p>
          <a:p>
            <a:pPr lvl="2"/>
            <a:r>
              <a:rPr lang="en-CA" sz="1800" dirty="0"/>
              <a:t>Type in “Command Prompt”</a:t>
            </a:r>
          </a:p>
          <a:p>
            <a:pPr lvl="2"/>
            <a:r>
              <a:rPr lang="en-CA" sz="1800" dirty="0"/>
              <a:t>Hit enter</a:t>
            </a:r>
          </a:p>
          <a:p>
            <a:pPr lvl="1"/>
            <a:r>
              <a:rPr lang="en-CA" sz="2000" dirty="0"/>
              <a:t>Type in the following:</a:t>
            </a:r>
          </a:p>
          <a:p>
            <a:pPr lvl="2">
              <a:buSzPct val="120000"/>
              <a:buFont typeface="Courier New" panose="02070309020205020404" pitchFamily="49" charset="0"/>
              <a:buChar char="$"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lvl="1"/>
            <a:r>
              <a:rPr lang="en-CA" sz="2000" dirty="0"/>
              <a:t>(If typing in </a:t>
            </a:r>
            <a:r>
              <a:rPr lang="en-CA" sz="2000" dirty="0" err="1"/>
              <a:t>jupyter</a:t>
            </a:r>
            <a:r>
              <a:rPr lang="en-CA" sz="2000" dirty="0"/>
              <a:t> notebook doesn’t work, try the following):</a:t>
            </a:r>
          </a:p>
          <a:p>
            <a:pPr lvl="2">
              <a:buSzPct val="120000"/>
              <a:buFont typeface="Courier New" panose="02070309020205020404" pitchFamily="49" charset="0"/>
              <a:buChar char="$"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notebook</a:t>
            </a:r>
          </a:p>
          <a:p>
            <a:pPr lvl="1"/>
            <a:r>
              <a:rPr lang="en-CA" sz="2000" dirty="0"/>
              <a:t>Navigate to your copy of Intro-to-Python and open up the Week2.ipynb file!</a:t>
            </a:r>
          </a:p>
        </p:txBody>
      </p:sp>
    </p:spTree>
    <p:extLst>
      <p:ext uri="{BB962C8B-B14F-4D97-AF65-F5344CB8AC3E}">
        <p14:creationId xmlns:p14="http://schemas.microsoft.com/office/powerpoint/2010/main" val="4016674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CABF-29C7-8C09-77ED-75A3D45E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objects: Booleans and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4C19-C929-5DD9-8B6F-534E8A8AE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926" y="2342243"/>
            <a:ext cx="8825659" cy="1489529"/>
          </a:xfrm>
        </p:spPr>
        <p:txBody>
          <a:bodyPr>
            <a:normAutofit fontScale="92500" lnSpcReduction="20000"/>
          </a:bodyPr>
          <a:lstStyle/>
          <a:p>
            <a:r>
              <a:rPr lang="en-CA" sz="2400" dirty="0"/>
              <a:t>Last week, we saw…</a:t>
            </a:r>
          </a:p>
          <a:p>
            <a:pPr lvl="1"/>
            <a:r>
              <a:rPr lang="en-CA" sz="2000" dirty="0"/>
              <a:t>Strings</a:t>
            </a:r>
          </a:p>
          <a:p>
            <a:pPr lvl="1"/>
            <a:r>
              <a:rPr lang="en-CA" sz="2000" dirty="0"/>
              <a:t>Integers</a:t>
            </a:r>
          </a:p>
          <a:p>
            <a:pPr lvl="1"/>
            <a:r>
              <a:rPr lang="en-CA" sz="2000" dirty="0"/>
              <a:t>Floats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81A74-E26E-C524-9813-0FDF92C08798}"/>
              </a:ext>
            </a:extLst>
          </p:cNvPr>
          <p:cNvSpPr txBox="1"/>
          <p:nvPr/>
        </p:nvSpPr>
        <p:spPr>
          <a:xfrm>
            <a:off x="1154954" y="4332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38710A-D0D9-2F6D-3D05-E8E05582AB57}"/>
              </a:ext>
            </a:extLst>
          </p:cNvPr>
          <p:cNvSpPr txBox="1">
            <a:spLocks/>
          </p:cNvSpPr>
          <p:nvPr/>
        </p:nvSpPr>
        <p:spPr>
          <a:xfrm>
            <a:off x="5998026" y="2477407"/>
            <a:ext cx="4951934" cy="121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Booleans</a:t>
            </a:r>
          </a:p>
          <a:p>
            <a:pPr lvl="1"/>
            <a:r>
              <a:rPr lang="en-CA" sz="2000" dirty="0"/>
              <a:t>Two possible values: True or False</a:t>
            </a:r>
          </a:p>
          <a:p>
            <a:pPr lvl="1"/>
            <a:r>
              <a:rPr lang="en-CA" sz="2000" dirty="0"/>
              <a:t>More on their uses later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B60B7B-A2ED-7474-2A95-E8A1D114F2AD}"/>
              </a:ext>
            </a:extLst>
          </p:cNvPr>
          <p:cNvSpPr txBox="1">
            <a:spLocks/>
          </p:cNvSpPr>
          <p:nvPr/>
        </p:nvSpPr>
        <p:spPr>
          <a:xfrm>
            <a:off x="172534" y="4942996"/>
            <a:ext cx="5031164" cy="19150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Lists</a:t>
            </a:r>
          </a:p>
          <a:p>
            <a:pPr lvl="1"/>
            <a:r>
              <a:rPr lang="en-CA" sz="2000" dirty="0"/>
              <a:t>Useful to store many different objects</a:t>
            </a:r>
          </a:p>
          <a:p>
            <a:pPr lvl="1"/>
            <a:r>
              <a:rPr lang="en-CA" sz="2000" dirty="0"/>
              <a:t>Can list strings, integers, floats, Booleans, or a mix of everything!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F17681-0748-0D7B-75DA-4C1BAE367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519" y="2753695"/>
            <a:ext cx="2529661" cy="21561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5B0C05-3317-A3A5-BFB5-FE69A76F9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393" y="3744344"/>
            <a:ext cx="1939346" cy="14525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82E694-ED6C-2C81-41DB-98384C317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436" y="5321301"/>
            <a:ext cx="5398988" cy="143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5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11E2-89A7-7DD2-DD94-197DF44B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2AF4E-4EFD-DAF5-58E7-78C3F6194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68" y="2468874"/>
            <a:ext cx="6402761" cy="1609272"/>
          </a:xfrm>
        </p:spPr>
        <p:txBody>
          <a:bodyPr>
            <a:normAutofit/>
          </a:bodyPr>
          <a:lstStyle/>
          <a:p>
            <a:r>
              <a:rPr lang="en-CA" sz="2000" dirty="0"/>
              <a:t>The syntax to construct a list in Python is as follows:</a:t>
            </a:r>
          </a:p>
          <a:p>
            <a:pPr lvl="1"/>
            <a:r>
              <a:rPr lang="en-CA" sz="1800" dirty="0"/>
              <a:t>The list must be enclosed in square brackets [ ]</a:t>
            </a:r>
          </a:p>
          <a:p>
            <a:pPr lvl="1"/>
            <a:r>
              <a:rPr lang="en-CA" sz="1800" dirty="0"/>
              <a:t>List elements are separated by commas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025BD2-F594-96AF-99DF-051095DFB11B}"/>
              </a:ext>
            </a:extLst>
          </p:cNvPr>
          <p:cNvSpPr txBox="1">
            <a:spLocks/>
          </p:cNvSpPr>
          <p:nvPr/>
        </p:nvSpPr>
        <p:spPr>
          <a:xfrm>
            <a:off x="252968" y="4973559"/>
            <a:ext cx="5671457" cy="2167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Lists have indices!</a:t>
            </a:r>
          </a:p>
          <a:p>
            <a:r>
              <a:rPr lang="en-CA" sz="2000" dirty="0" err="1"/>
              <a:t>my_list</a:t>
            </a:r>
            <a:r>
              <a:rPr lang="en-CA" sz="2000" dirty="0"/>
              <a:t> has the following indices:</a:t>
            </a:r>
          </a:p>
          <a:p>
            <a:pPr lvl="1"/>
            <a:r>
              <a:rPr lang="en-CA" sz="1800" dirty="0"/>
              <a:t>0, 1, 2, 3, 4, 5</a:t>
            </a:r>
          </a:p>
          <a:p>
            <a:r>
              <a:rPr lang="en-CA" sz="2000" dirty="0"/>
              <a:t>Important: indices start at zero!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696445-EDA5-B51B-6548-FD66B4050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36" y="4266281"/>
            <a:ext cx="6402761" cy="51914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E41D10-0972-9EEB-494E-5EB0181905A6}"/>
              </a:ext>
            </a:extLst>
          </p:cNvPr>
          <p:cNvSpPr txBox="1">
            <a:spLocks/>
          </p:cNvSpPr>
          <p:nvPr/>
        </p:nvSpPr>
        <p:spPr>
          <a:xfrm>
            <a:off x="7038423" y="2468874"/>
            <a:ext cx="5153577" cy="46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To access the first element in the list: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8D32B8-1D4C-51EF-F5AB-E07832796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843" y="2939986"/>
            <a:ext cx="2646736" cy="98954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89795DD-5B36-5A28-BC04-D2BEEBF0959D}"/>
              </a:ext>
            </a:extLst>
          </p:cNvPr>
          <p:cNvSpPr txBox="1">
            <a:spLocks/>
          </p:cNvSpPr>
          <p:nvPr/>
        </p:nvSpPr>
        <p:spPr>
          <a:xfrm>
            <a:off x="7038423" y="4272862"/>
            <a:ext cx="5153577" cy="46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The second element: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C548B5-A16D-BCE1-9D41-FBCF200D3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843" y="4973559"/>
            <a:ext cx="2427005" cy="932544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2DC67F2-8DAD-2A12-38F8-BBD9D9DA3C90}"/>
              </a:ext>
            </a:extLst>
          </p:cNvPr>
          <p:cNvSpPr txBox="1">
            <a:spLocks/>
          </p:cNvSpPr>
          <p:nvPr/>
        </p:nvSpPr>
        <p:spPr>
          <a:xfrm>
            <a:off x="7038423" y="6204787"/>
            <a:ext cx="5153577" cy="46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And so on!</a:t>
            </a:r>
          </a:p>
        </p:txBody>
      </p:sp>
    </p:spTree>
    <p:extLst>
      <p:ext uri="{BB962C8B-B14F-4D97-AF65-F5344CB8AC3E}">
        <p14:creationId xmlns:p14="http://schemas.microsoft.com/office/powerpoint/2010/main" val="364527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2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3D38-208A-55C1-36FE-0FF4EB11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lists (</a:t>
            </a:r>
            <a:r>
              <a:rPr lang="en-CA" dirty="0" err="1"/>
              <a:t>cont</a:t>
            </a:r>
            <a:r>
              <a:rPr lang="en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42E43-00BB-1130-E277-BB3603DAA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429329"/>
            <a:ext cx="8825659" cy="999671"/>
          </a:xfrm>
        </p:spPr>
        <p:txBody>
          <a:bodyPr>
            <a:normAutofit/>
          </a:bodyPr>
          <a:lstStyle/>
          <a:p>
            <a:r>
              <a:rPr lang="en-CA" sz="2000" dirty="0"/>
              <a:t>Let’s say I want to print out the first and second list element</a:t>
            </a:r>
          </a:p>
          <a:p>
            <a:r>
              <a:rPr lang="en-CA" sz="2000" dirty="0"/>
              <a:t>I would write the following: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42EFC6-9E44-6B6D-2888-4AF9C8221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593" y="3341914"/>
            <a:ext cx="3598814" cy="99967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CD8958-BE61-082D-58FD-2CAEE1F30BAD}"/>
              </a:ext>
            </a:extLst>
          </p:cNvPr>
          <p:cNvSpPr txBox="1">
            <a:spLocks/>
          </p:cNvSpPr>
          <p:nvPr/>
        </p:nvSpPr>
        <p:spPr>
          <a:xfrm>
            <a:off x="1683170" y="4475843"/>
            <a:ext cx="8825659" cy="999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String indexer syntax:</a:t>
            </a:r>
          </a:p>
          <a:p>
            <a:pPr lvl="1"/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start:stop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8B6036-67CC-33A3-213E-2CAC66C8723F}"/>
              </a:ext>
            </a:extLst>
          </p:cNvPr>
          <p:cNvSpPr txBox="1">
            <a:spLocks/>
          </p:cNvSpPr>
          <p:nvPr/>
        </p:nvSpPr>
        <p:spPr>
          <a:xfrm>
            <a:off x="1683170" y="5522686"/>
            <a:ext cx="9148117" cy="1335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>
                <a:cs typeface="Courier New" panose="02070309020205020404" pitchFamily="49" charset="0"/>
              </a:rPr>
              <a:t>If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CA" sz="2000" dirty="0">
                <a:cs typeface="Courier New" panose="02070309020205020404" pitchFamily="49" charset="0"/>
              </a:rPr>
              <a:t>or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CA" sz="2000" dirty="0">
                <a:cs typeface="Courier New" panose="02070309020205020404" pitchFamily="49" charset="0"/>
              </a:rPr>
              <a:t> is not included, it defaults to start = 0 and stop = last element in the list</a:t>
            </a:r>
          </a:p>
          <a:p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CA" sz="2000" dirty="0">
                <a:cs typeface="Courier New" panose="02070309020205020404" pitchFamily="49" charset="0"/>
              </a:rPr>
              <a:t> is excluded! So if stop = 2, it prints out indices 0 and 1.</a:t>
            </a: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55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8B945-FCA0-21C6-FEC1-5136F251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Exercises 2 and 3: Concerning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D9DF-0A81-F888-5AA5-178892AA0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668" y="2603500"/>
            <a:ext cx="8825659" cy="706964"/>
          </a:xfrm>
        </p:spPr>
        <p:txBody>
          <a:bodyPr>
            <a:normAutofit/>
          </a:bodyPr>
          <a:lstStyle/>
          <a:p>
            <a:r>
              <a:rPr lang="en-CA" sz="2800" dirty="0"/>
              <a:t>Your turn to practice strings in Exercises 2 and 3!</a:t>
            </a:r>
          </a:p>
        </p:txBody>
      </p:sp>
    </p:spTree>
    <p:extLst>
      <p:ext uri="{BB962C8B-B14F-4D97-AF65-F5344CB8AC3E}">
        <p14:creationId xmlns:p14="http://schemas.microsoft.com/office/powerpoint/2010/main" val="307204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BA7B-0082-624A-5EE4-1C9EC0FD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“if” Statement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A7585-AB19-7E25-8594-628D8D994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935" y="2330367"/>
            <a:ext cx="11702065" cy="2146630"/>
          </a:xfrm>
        </p:spPr>
        <p:txBody>
          <a:bodyPr>
            <a:normAutofit/>
          </a:bodyPr>
          <a:lstStyle/>
          <a:p>
            <a:r>
              <a:rPr lang="en-CA" sz="2000" dirty="0"/>
              <a:t>The if statement allows you to run a piece of code only if a certain condition is met</a:t>
            </a:r>
          </a:p>
          <a:p>
            <a:r>
              <a:rPr lang="en-CA" sz="2000" dirty="0"/>
              <a:t>The syntax is:</a:t>
            </a:r>
          </a:p>
          <a:p>
            <a:pPr lvl="1"/>
            <a:r>
              <a:rPr lang="en-CA" sz="1800" dirty="0"/>
              <a:t>if &lt;condition&gt;:</a:t>
            </a:r>
          </a:p>
          <a:p>
            <a:pPr lvl="2"/>
            <a:r>
              <a:rPr lang="en-CA" sz="1600" dirty="0"/>
              <a:t>&lt;run code&gt;</a:t>
            </a:r>
          </a:p>
          <a:p>
            <a:r>
              <a:rPr lang="en-CA" sz="2000" dirty="0"/>
              <a:t>Indentation is very important in Python!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45695-5AF4-6848-E5FD-2209842A5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82348"/>
            <a:ext cx="5542452" cy="180396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895948-D746-FC2B-F48E-94C68A5013D2}"/>
              </a:ext>
            </a:extLst>
          </p:cNvPr>
          <p:cNvSpPr txBox="1">
            <a:spLocks/>
          </p:cNvSpPr>
          <p:nvPr/>
        </p:nvSpPr>
        <p:spPr>
          <a:xfrm>
            <a:off x="7465623" y="4111702"/>
            <a:ext cx="2409623" cy="533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This will not: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08B562-8981-C25D-07D0-FF4437E616CB}"/>
              </a:ext>
            </a:extLst>
          </p:cNvPr>
          <p:cNvSpPr txBox="1">
            <a:spLocks/>
          </p:cNvSpPr>
          <p:nvPr/>
        </p:nvSpPr>
        <p:spPr>
          <a:xfrm>
            <a:off x="489935" y="4490888"/>
            <a:ext cx="4236444" cy="533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For example, this will run: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954378-A9DA-5E1C-D94A-9F6A1572C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467" y="4645267"/>
            <a:ext cx="6452533" cy="168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6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4C8F-4938-31EA-72AC-066A534A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From Last Week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4156F-C502-3049-421D-443C64877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603" y="2448960"/>
            <a:ext cx="9808794" cy="4286819"/>
          </a:xfrm>
        </p:spPr>
        <p:txBody>
          <a:bodyPr>
            <a:normAutofit/>
          </a:bodyPr>
          <a:lstStyle/>
          <a:p>
            <a:r>
              <a:rPr lang="en-CA" sz="2400" dirty="0"/>
              <a:t>Last week, we…</a:t>
            </a:r>
          </a:p>
          <a:p>
            <a:pPr lvl="1"/>
            <a:r>
              <a:rPr lang="en-CA" sz="2000" dirty="0"/>
              <a:t>Installed Python </a:t>
            </a:r>
          </a:p>
          <a:p>
            <a:pPr lvl="1"/>
            <a:r>
              <a:rPr lang="en-CA" sz="2000" dirty="0"/>
              <a:t>Installed </a:t>
            </a:r>
            <a:r>
              <a:rPr lang="en-CA" sz="2000" dirty="0" err="1"/>
              <a:t>Jupyter</a:t>
            </a:r>
            <a:r>
              <a:rPr lang="en-CA" sz="2000" dirty="0"/>
              <a:t> Notebook</a:t>
            </a:r>
          </a:p>
          <a:p>
            <a:pPr lvl="1"/>
            <a:r>
              <a:rPr lang="en-CA" sz="2000" dirty="0"/>
              <a:t>Installed git and created a GitHub account</a:t>
            </a:r>
          </a:p>
          <a:p>
            <a:pPr lvl="1"/>
            <a:r>
              <a:rPr lang="en-CA" sz="2000" dirty="0"/>
              <a:t>Cloned the </a:t>
            </a:r>
            <a:r>
              <a:rPr lang="en-CA" sz="2400" dirty="0"/>
              <a:t>Intro-to-Python</a:t>
            </a:r>
            <a:r>
              <a:rPr lang="en-CA" sz="2000" dirty="0"/>
              <a:t> GitHub repository on our computer</a:t>
            </a:r>
          </a:p>
          <a:p>
            <a:pPr lvl="1"/>
            <a:r>
              <a:rPr lang="en-CA" sz="2000" dirty="0"/>
              <a:t>Wrote our first pieces of code</a:t>
            </a:r>
          </a:p>
          <a:p>
            <a:pPr lvl="2"/>
            <a:r>
              <a:rPr lang="en-CA" sz="1800" dirty="0"/>
              <a:t>Used the print statement to output Hello World</a:t>
            </a:r>
          </a:p>
          <a:p>
            <a:pPr lvl="2"/>
            <a:r>
              <a:rPr lang="en-CA" sz="1800" dirty="0"/>
              <a:t>Differences between strings, integers, and floats</a:t>
            </a:r>
          </a:p>
          <a:p>
            <a:pPr lvl="2"/>
            <a:r>
              <a:rPr lang="en-CA" sz="1800" dirty="0"/>
              <a:t>Combined different objects in a print statement</a:t>
            </a:r>
          </a:p>
        </p:txBody>
      </p:sp>
    </p:spTree>
    <p:extLst>
      <p:ext uri="{BB962C8B-B14F-4D97-AF65-F5344CB8AC3E}">
        <p14:creationId xmlns:p14="http://schemas.microsoft.com/office/powerpoint/2010/main" val="3389024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0083-B343-0CD9-82C6-6CE5946E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statement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51C6A-95C0-2865-8CCD-83270E12C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85" y="2286467"/>
            <a:ext cx="9463566" cy="2235090"/>
          </a:xfrm>
        </p:spPr>
        <p:txBody>
          <a:bodyPr>
            <a:noAutofit/>
          </a:bodyPr>
          <a:lstStyle/>
          <a:p>
            <a:r>
              <a:rPr lang="en-CA" sz="2000" dirty="0"/>
              <a:t>To verify that a condition is met, use double equality signs</a:t>
            </a:r>
          </a:p>
          <a:p>
            <a:pPr lvl="1"/>
            <a:r>
              <a:rPr lang="en-CA" sz="1800" dirty="0"/>
              <a:t>E.g. </a:t>
            </a:r>
          </a:p>
          <a:p>
            <a:r>
              <a:rPr lang="en-CA" sz="2000" dirty="0"/>
              <a:t>May also want to verify that a number is bigger or smaller</a:t>
            </a:r>
          </a:p>
          <a:p>
            <a:pPr lvl="1"/>
            <a:r>
              <a:rPr lang="en-CA" sz="1800" dirty="0"/>
              <a:t>E.g.                                   Or  </a:t>
            </a:r>
          </a:p>
          <a:p>
            <a:r>
              <a:rPr lang="en-CA" sz="2000" dirty="0"/>
              <a:t>Booleans can also serve as conditions!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F5B7C-E051-066C-0EC1-C497DD03E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018" y="2760681"/>
            <a:ext cx="1944872" cy="362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136080-028F-6372-8921-58BC2FC64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16" y="5185741"/>
            <a:ext cx="3415248" cy="16464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C23484-CE99-9CDE-66F1-59A6C7773006}"/>
              </a:ext>
            </a:extLst>
          </p:cNvPr>
          <p:cNvSpPr txBox="1">
            <a:spLocks/>
          </p:cNvSpPr>
          <p:nvPr/>
        </p:nvSpPr>
        <p:spPr>
          <a:xfrm>
            <a:off x="464205" y="4521557"/>
            <a:ext cx="4523430" cy="1043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A True Boolean will execute the code after the if statement: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B62FA3-B5A3-66E3-1821-F7A56AF43D3B}"/>
              </a:ext>
            </a:extLst>
          </p:cNvPr>
          <p:cNvSpPr txBox="1">
            <a:spLocks/>
          </p:cNvSpPr>
          <p:nvPr/>
        </p:nvSpPr>
        <p:spPr>
          <a:xfrm>
            <a:off x="6551064" y="4717914"/>
            <a:ext cx="4523430" cy="1043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While a False Boolean will not: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F1A0B4-81B4-51A5-9883-ED61ED3F8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390" y="5239624"/>
            <a:ext cx="3872778" cy="14638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5D3E5B-BB89-24B7-59CF-10B45B2EE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9634" y="3461699"/>
            <a:ext cx="1942488" cy="5353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AE49D9-098B-CB22-2EC0-F8F0B53C85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7366" y="3483288"/>
            <a:ext cx="1873344" cy="52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9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CBAA-E1DE-88B9-8D7A-BD12A58E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C17E5-B2B3-85D1-C3B5-A1B1A8333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6597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An if statement can be accompanied by an else statement to specify code that should be run when the “if” condition is not met</a:t>
            </a:r>
          </a:p>
          <a:p>
            <a:pPr lvl="1">
              <a:lnSpc>
                <a:spcPct val="150000"/>
              </a:lnSpc>
            </a:pPr>
            <a:r>
              <a:rPr lang="en-CA" sz="1800" dirty="0"/>
              <a:t>E.g.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36795-D618-9143-39B2-AD6717C38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466" y="4263242"/>
            <a:ext cx="3678567" cy="231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37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8B91-6767-6A7C-B4C2-BD18F061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Nested “if” statements vs. “and”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EBCB3-A790-0010-C02B-441CD29CD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39" y="2437244"/>
            <a:ext cx="9969791" cy="1101603"/>
          </a:xfrm>
        </p:spPr>
        <p:txBody>
          <a:bodyPr>
            <a:normAutofit/>
          </a:bodyPr>
          <a:lstStyle/>
          <a:p>
            <a:r>
              <a:rPr lang="en-CA" sz="2000" dirty="0"/>
              <a:t>Sometimes, it may be necessary to check two conditions</a:t>
            </a:r>
          </a:p>
          <a:p>
            <a:r>
              <a:rPr lang="en-CA" sz="2000" dirty="0"/>
              <a:t>There are two methods to do this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85710D-27E6-D8E1-D1B4-B7FB93EB31B7}"/>
              </a:ext>
            </a:extLst>
          </p:cNvPr>
          <p:cNvSpPr txBox="1">
            <a:spLocks/>
          </p:cNvSpPr>
          <p:nvPr/>
        </p:nvSpPr>
        <p:spPr>
          <a:xfrm>
            <a:off x="300386" y="3713187"/>
            <a:ext cx="4901006" cy="584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Method 1: Nested “if” statements</a:t>
            </a:r>
            <a:endParaRPr lang="en-CA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784DE0-4EC1-F043-264B-2EB73BDF5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34" y="4183253"/>
            <a:ext cx="3817448" cy="256254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5BF103-39A2-6179-5420-56BA44088E33}"/>
              </a:ext>
            </a:extLst>
          </p:cNvPr>
          <p:cNvSpPr txBox="1">
            <a:spLocks/>
          </p:cNvSpPr>
          <p:nvPr/>
        </p:nvSpPr>
        <p:spPr>
          <a:xfrm>
            <a:off x="6990610" y="3713187"/>
            <a:ext cx="3371069" cy="584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Method 2: “and”</a:t>
            </a:r>
            <a:endParaRPr lang="en-CA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9FCBE8-D952-09BA-419B-30DFED193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025" y="4183253"/>
            <a:ext cx="3476342" cy="223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9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8181-5539-3DBB-BF9B-C179609F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CA" dirty="0"/>
              <a:t>if, </a:t>
            </a:r>
            <a:r>
              <a:rPr lang="en-CA" dirty="0" err="1"/>
              <a:t>elif</a:t>
            </a:r>
            <a:r>
              <a:rPr lang="en-CA" dirty="0"/>
              <a:t>,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FD01-61EE-34F2-C887-D3B8B5F45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1" y="2458383"/>
            <a:ext cx="4735575" cy="3702297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There is a third piece we can add to an if/else block: an </a:t>
            </a:r>
            <a:r>
              <a:rPr lang="en-CA" sz="2000" dirty="0" err="1"/>
              <a:t>elif</a:t>
            </a:r>
            <a:r>
              <a:rPr lang="en-CA" sz="2000" dirty="0"/>
              <a:t> statement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Allows to check for multiple conditions on the same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B1C31D-C3B2-850E-BF16-898D3D3B75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5" r="-1" b="1500"/>
          <a:stretch/>
        </p:blipFill>
        <p:spPr>
          <a:xfrm>
            <a:off x="5079959" y="2817169"/>
            <a:ext cx="615880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6961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9D8F-CF5E-4F39-5571-738B41D37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EBEBEB"/>
                </a:solidFill>
              </a:rPr>
              <a:t>Note on spacing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21F0D-D0B4-C10A-AF2D-C3C120A31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513" y="2291938"/>
            <a:ext cx="5294080" cy="4190409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In Python, you can add as many blank lines between statements as you want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The only important thing is to respect indentation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More spacing can make the code more legible</a:t>
            </a:r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DF0C40B-CF45-F0D1-FDED-4DE8232D4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635" y="2482535"/>
            <a:ext cx="5137290" cy="39998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5915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3F1E-4452-7F06-3C88-F1CC9FEF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4: The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5EA86-7E7F-EF23-5223-398E3FF11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144" y="2741633"/>
            <a:ext cx="9449711" cy="1374734"/>
          </a:xfrm>
        </p:spPr>
        <p:txBody>
          <a:bodyPr>
            <a:normAutofit/>
          </a:bodyPr>
          <a:lstStyle/>
          <a:p>
            <a:r>
              <a:rPr lang="en-CA" sz="2400" dirty="0"/>
              <a:t>We’ll practice the if statement in more detail in Exercise 4!</a:t>
            </a:r>
          </a:p>
        </p:txBody>
      </p:sp>
    </p:spTree>
    <p:extLst>
      <p:ext uri="{BB962C8B-B14F-4D97-AF65-F5344CB8AC3E}">
        <p14:creationId xmlns:p14="http://schemas.microsoft.com/office/powerpoint/2010/main" val="3469780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FC34-4929-5764-21AE-4ED55B0D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statements and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D81A6-0CC9-8F77-7FEA-E90FFBB10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29" y="2468032"/>
            <a:ext cx="9473462" cy="1248945"/>
          </a:xfrm>
        </p:spPr>
        <p:txBody>
          <a:bodyPr>
            <a:normAutofit/>
          </a:bodyPr>
          <a:lstStyle/>
          <a:p>
            <a:r>
              <a:rPr lang="en-CA" sz="2000" dirty="0"/>
              <a:t>Given a list, it may be useful to verify whether a specific element is in the list or not</a:t>
            </a:r>
          </a:p>
          <a:p>
            <a:r>
              <a:rPr lang="en-CA" sz="2000" dirty="0"/>
              <a:t>This is done via an “in” condition in the if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BD3472-1A88-7598-0721-76B01398E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458" y="3850562"/>
            <a:ext cx="7273084" cy="203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58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B2C4-34F8-F849-3106-181A5A69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 and lists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42B68-74F8-867E-CB14-14327BC1B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172853"/>
          </a:xfrm>
        </p:spPr>
        <p:txBody>
          <a:bodyPr>
            <a:normAutofit/>
          </a:bodyPr>
          <a:lstStyle/>
          <a:p>
            <a:r>
              <a:rPr lang="en-US" sz="2000" dirty="0"/>
              <a:t>Let’s say we want to add an element to a list after it has already been initialized</a:t>
            </a:r>
          </a:p>
          <a:p>
            <a:r>
              <a:rPr lang="en-US" sz="2000" dirty="0"/>
              <a:t>This is done via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sz="2000" dirty="0"/>
              <a:t> method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0866A-C46A-9211-C957-D3E67066B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058" y="3826658"/>
            <a:ext cx="6515204" cy="299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00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CD41-BBD0-F43F-B7F6-C920E0BD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5: if statements and lists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4ABFE-D2FC-48A5-4540-150542673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692" y="2567874"/>
            <a:ext cx="10506615" cy="1006599"/>
          </a:xfrm>
        </p:spPr>
        <p:txBody>
          <a:bodyPr>
            <a:normAutofit/>
          </a:bodyPr>
          <a:lstStyle/>
          <a:p>
            <a:r>
              <a:rPr lang="en-US" sz="2400" dirty="0"/>
              <a:t>Let’s practice combining lists and if statements in Exercise 5!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119508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5A8DB-6BA8-960F-3603-143D0D64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“for” Loop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0E0D4-340F-AB69-FF94-72D89A226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326" y="2434276"/>
            <a:ext cx="9865347" cy="994724"/>
          </a:xfrm>
        </p:spPr>
        <p:txBody>
          <a:bodyPr>
            <a:normAutofit/>
          </a:bodyPr>
          <a:lstStyle/>
          <a:p>
            <a:r>
              <a:rPr lang="en-US" sz="2000" dirty="0"/>
              <a:t>In Python, the “for” loop allows you to loop through elements in a list</a:t>
            </a:r>
          </a:p>
          <a:p>
            <a:r>
              <a:rPr lang="en-US" sz="2000" dirty="0"/>
              <a:t>In the following example, we loop through every list element and print it out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AB3D87-2A09-E813-385D-892573744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050" y="3479114"/>
            <a:ext cx="7023990" cy="275804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91EFED-FEB8-A44D-100A-AF6B188FAFA0}"/>
              </a:ext>
            </a:extLst>
          </p:cNvPr>
          <p:cNvSpPr txBox="1">
            <a:spLocks/>
          </p:cNvSpPr>
          <p:nvPr/>
        </p:nvSpPr>
        <p:spPr>
          <a:xfrm>
            <a:off x="213757" y="3479114"/>
            <a:ext cx="4441370" cy="329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Syntax: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in: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&lt;run code&gt;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The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can be replaced by anything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Mapping function that maps every element in the list to the letter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whose value is updated at each iteration</a:t>
            </a:r>
            <a:endParaRPr lang="en-CA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19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C34F-02BC-7540-22C7-4697D888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Functionalities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184D-D32C-CE98-21D1-8FA488269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49142"/>
            <a:ext cx="3808932" cy="1358900"/>
          </a:xfrm>
        </p:spPr>
        <p:txBody>
          <a:bodyPr>
            <a:normAutofit/>
          </a:bodyPr>
          <a:lstStyle/>
          <a:p>
            <a:pPr algn="just"/>
            <a:r>
              <a:rPr lang="en-CA" sz="2400" dirty="0"/>
              <a:t>Each cell can run independent pieces of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05493-5F88-5469-EB92-78231310F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836" y="2575986"/>
            <a:ext cx="3400900" cy="170521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8C144C-2BB0-D293-9BF0-A656D74CB3F5}"/>
              </a:ext>
            </a:extLst>
          </p:cNvPr>
          <p:cNvSpPr txBox="1">
            <a:spLocks/>
          </p:cNvSpPr>
          <p:nvPr/>
        </p:nvSpPr>
        <p:spPr>
          <a:xfrm>
            <a:off x="1154954" y="4383010"/>
            <a:ext cx="11037046" cy="519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CA" sz="2400" dirty="0"/>
              <a:t>The 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 [ ]: </a:t>
            </a:r>
            <a:r>
              <a:rPr lang="en-CA" sz="2400" dirty="0"/>
              <a:t>index on the left tells you in what order the cells were run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A81788-C3B2-0335-F95E-1DF2CD2B269F}"/>
              </a:ext>
            </a:extLst>
          </p:cNvPr>
          <p:cNvSpPr txBox="1">
            <a:spLocks/>
          </p:cNvSpPr>
          <p:nvPr/>
        </p:nvSpPr>
        <p:spPr>
          <a:xfrm>
            <a:off x="1154954" y="5204882"/>
            <a:ext cx="3808932" cy="135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CA" sz="2400" dirty="0"/>
              <a:t>You can run cells in whichever order you like!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EE596A-02C2-263A-CDA1-915A47902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836" y="4966443"/>
            <a:ext cx="3384395" cy="183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7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4FC2-464B-4898-7891-A1038DB3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examples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F9455-2A6D-D500-3BA5-755D46853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476" y="2413495"/>
            <a:ext cx="11037047" cy="1481612"/>
          </a:xfrm>
        </p:spPr>
        <p:txBody>
          <a:bodyPr>
            <a:normAutofit/>
          </a:bodyPr>
          <a:lstStyle/>
          <a:p>
            <a:r>
              <a:rPr lang="en-US" sz="2400" dirty="0"/>
              <a:t>We can also loop through a range of numbers using the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range </a:t>
            </a:r>
            <a:r>
              <a:rPr lang="en-US" sz="2400" dirty="0"/>
              <a:t>function</a:t>
            </a:r>
          </a:p>
          <a:p>
            <a:pPr lvl="1"/>
            <a:r>
              <a:rPr lang="en-US" sz="2400" dirty="0"/>
              <a:t>Just like with list indices,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400" dirty="0"/>
              <a:t> starts at 0</a:t>
            </a: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6E2F2-8E48-1346-AD6E-0CB9EEC49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623" y="4085112"/>
            <a:ext cx="4128752" cy="268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32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43FE-9305-D6FE-E8F5-0973CAA2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and counters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A21C-A579-BF36-E436-6E2F14EA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91" y="2326037"/>
            <a:ext cx="10723418" cy="1267776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400" dirty="0"/>
              <a:t>It is often useful to initialize 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en-US" sz="2400" dirty="0"/>
              <a:t> variable whose value we want to update at each iteration in the for loop</a:t>
            </a: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306E5-6066-E695-4A56-DD867CF2E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844" y="3593813"/>
            <a:ext cx="4135787" cy="29599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FCA843-97EA-56C5-1934-4181FF710816}"/>
              </a:ext>
            </a:extLst>
          </p:cNvPr>
          <p:cNvSpPr txBox="1">
            <a:spLocks/>
          </p:cNvSpPr>
          <p:nvPr/>
        </p:nvSpPr>
        <p:spPr>
          <a:xfrm>
            <a:off x="679907" y="4086130"/>
            <a:ext cx="5416093" cy="2771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counter += 1 </a:t>
            </a:r>
            <a:r>
              <a:rPr lang="en-US" sz="2400" dirty="0"/>
              <a:t>is equivalent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counter = counter + 1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It sets the value of counter to 1 + its previous value 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69037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E556-7392-156D-611A-7F994514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6, 7 and 8: For loops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28D00-5A08-1EF6-3356-FFCB58043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081576" cy="590962"/>
          </a:xfrm>
        </p:spPr>
        <p:txBody>
          <a:bodyPr>
            <a:normAutofit/>
          </a:bodyPr>
          <a:lstStyle/>
          <a:p>
            <a:r>
              <a:rPr lang="en-US" sz="2400" dirty="0"/>
              <a:t>We will practice for loops in Exercises 6, 7, and 8!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979986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B9A3-9605-AA63-8813-FF8CCEC0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000FB-7671-B972-7FA6-D88D52CD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944" y="2603499"/>
            <a:ext cx="10364111" cy="3880427"/>
          </a:xfrm>
        </p:spPr>
        <p:txBody>
          <a:bodyPr>
            <a:normAutofit/>
          </a:bodyPr>
          <a:lstStyle/>
          <a:p>
            <a:r>
              <a:rPr lang="en-CA" sz="2000" dirty="0"/>
              <a:t>A while loop is another type of loop that will keep looping until its condition is satisfied</a:t>
            </a:r>
          </a:p>
          <a:p>
            <a:r>
              <a:rPr lang="en-CA" sz="2000" dirty="0"/>
              <a:t>For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AEBC8-9F0E-8615-4F57-6377733FD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674" y="3170711"/>
            <a:ext cx="3480131" cy="346651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7DCA7D-6C68-0D53-4FEA-2D5C95C5A114}"/>
              </a:ext>
            </a:extLst>
          </p:cNvPr>
          <p:cNvSpPr txBox="1">
            <a:spLocks/>
          </p:cNvSpPr>
          <p:nvPr/>
        </p:nvSpPr>
        <p:spPr>
          <a:xfrm>
            <a:off x="7350826" y="3169815"/>
            <a:ext cx="4560125" cy="3688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While loops are almost exclusively used in combination with a counter</a:t>
            </a:r>
          </a:p>
          <a:p>
            <a:r>
              <a:rPr lang="en-CA" sz="2000" dirty="0"/>
              <a:t>In the example shown, the counter is the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>
                <a:cs typeface="Courier New" panose="02070309020205020404" pitchFamily="49" charset="0"/>
              </a:rPr>
              <a:t>variable</a:t>
            </a:r>
          </a:p>
          <a:p>
            <a:r>
              <a:rPr lang="en-CA" sz="2000" dirty="0">
                <a:cs typeface="Courier New" panose="02070309020205020404" pitchFamily="49" charset="0"/>
              </a:rPr>
              <a:t>Its value is updated at each iteration</a:t>
            </a:r>
          </a:p>
          <a:p>
            <a:r>
              <a:rPr lang="en-CA" sz="2000" dirty="0">
                <a:cs typeface="Courier New" panose="02070309020205020404" pitchFamily="49" charset="0"/>
              </a:rPr>
              <a:t>If we forget to update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>
                <a:cs typeface="Courier New" panose="02070309020205020404" pitchFamily="49" charset="0"/>
              </a:rPr>
              <a:t>at each iteration, the while loop turns into an infinite loop!</a:t>
            </a:r>
          </a:p>
        </p:txBody>
      </p:sp>
    </p:spTree>
    <p:extLst>
      <p:ext uri="{BB962C8B-B14F-4D97-AF65-F5344CB8AC3E}">
        <p14:creationId xmlns:p14="http://schemas.microsoft.com/office/powerpoint/2010/main" val="141554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603E5-50C3-5561-31C8-DF47E6080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9: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0D7F4-8454-8842-6913-43D491E5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0562" y="2603500"/>
            <a:ext cx="6290875" cy="706964"/>
          </a:xfrm>
        </p:spPr>
        <p:txBody>
          <a:bodyPr>
            <a:normAutofit/>
          </a:bodyPr>
          <a:lstStyle/>
          <a:p>
            <a:r>
              <a:rPr lang="en-CA" sz="2400" dirty="0"/>
              <a:t>We’ll practice while loops in Exercise 9</a:t>
            </a:r>
          </a:p>
        </p:txBody>
      </p:sp>
    </p:spTree>
    <p:extLst>
      <p:ext uri="{BB962C8B-B14F-4D97-AF65-F5344CB8AC3E}">
        <p14:creationId xmlns:p14="http://schemas.microsoft.com/office/powerpoint/2010/main" val="4077795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8B30-FF9E-A389-D935-AFB0B63B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“Pushing” local changes to 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DE89-2191-DBE5-4F7E-5A64B17F1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851" y="2335794"/>
            <a:ext cx="11494884" cy="4599160"/>
          </a:xfrm>
        </p:spPr>
        <p:txBody>
          <a:bodyPr>
            <a:normAutofit/>
          </a:bodyPr>
          <a:lstStyle/>
          <a:p>
            <a:r>
              <a:rPr lang="en-CA" dirty="0"/>
              <a:t>After modifying the code locally, you will want to push it to your remote GitHub repo</a:t>
            </a:r>
          </a:p>
          <a:p>
            <a:r>
              <a:rPr lang="en-CA" dirty="0"/>
              <a:t>This is done via the following steps:</a:t>
            </a:r>
          </a:p>
          <a:p>
            <a:pPr lvl="1"/>
            <a:r>
              <a:rPr lang="en-CA" sz="1600" dirty="0"/>
              <a:t>Open up your file explorer and navigate to your local Intro-to-Python folder</a:t>
            </a:r>
          </a:p>
          <a:p>
            <a:pPr lvl="1"/>
            <a:r>
              <a:rPr lang="en-CA" sz="1600" dirty="0"/>
              <a:t>Right click and select “Git Bash Here”</a:t>
            </a:r>
          </a:p>
          <a:p>
            <a:pPr lvl="1"/>
            <a:r>
              <a:rPr lang="en-CA" sz="1600" dirty="0"/>
              <a:t>Type in the following (hitting enter after each line):</a:t>
            </a:r>
          </a:p>
          <a:p>
            <a:pPr lvl="2">
              <a:buSzPct val="120000"/>
              <a:buFont typeface="Courier New" panose="02070309020205020404" pitchFamily="49" charset="0"/>
              <a:buChar char="$"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</a:p>
          <a:p>
            <a:pPr lvl="2">
              <a:buSzPct val="120000"/>
              <a:buFont typeface="Courier New" panose="02070309020205020404" pitchFamily="49" charset="0"/>
              <a:buChar char="$"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git add &lt;modified files&gt;</a:t>
            </a:r>
          </a:p>
          <a:p>
            <a:pPr lvl="2">
              <a:buSzPct val="120000"/>
              <a:buFont typeface="Courier New" panose="02070309020205020404" pitchFamily="49" charset="0"/>
              <a:buChar char="$"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“commit message”</a:t>
            </a:r>
          </a:p>
          <a:p>
            <a:pPr lvl="2">
              <a:buSzPct val="120000"/>
              <a:buFont typeface="Courier New" panose="02070309020205020404" pitchFamily="49" charset="0"/>
              <a:buChar char="$"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git push origin main</a:t>
            </a:r>
          </a:p>
          <a:p>
            <a:pPr lvl="1"/>
            <a:r>
              <a:rPr lang="en-CA" dirty="0"/>
              <a:t>Replace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&lt;modified files&gt; </a:t>
            </a:r>
            <a:r>
              <a:rPr lang="en-CA" dirty="0"/>
              <a:t>by the files you changed</a:t>
            </a:r>
          </a:p>
          <a:p>
            <a:pPr lvl="2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 </a:t>
            </a:r>
            <a:r>
              <a:rPr lang="en-CA" dirty="0"/>
              <a:t>allows you to see all modified files</a:t>
            </a:r>
          </a:p>
          <a:p>
            <a:pPr lvl="1"/>
            <a:r>
              <a:rPr lang="en-CA" dirty="0"/>
              <a:t>Replace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“commit message” </a:t>
            </a:r>
            <a:r>
              <a:rPr lang="en-CA" dirty="0"/>
              <a:t>with a meaningful commit message</a:t>
            </a:r>
          </a:p>
        </p:txBody>
      </p:sp>
    </p:spTree>
    <p:extLst>
      <p:ext uri="{BB962C8B-B14F-4D97-AF65-F5344CB8AC3E}">
        <p14:creationId xmlns:p14="http://schemas.microsoft.com/office/powerpoint/2010/main" val="134378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23FB-40CA-9A8A-6B22-02F2284C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 push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8FED0-95E7-F178-B8FA-7104754FB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33" y="2340321"/>
            <a:ext cx="11063334" cy="4517679"/>
          </a:xfrm>
        </p:spPr>
        <p:txBody>
          <a:bodyPr>
            <a:normAutofit/>
          </a:bodyPr>
          <a:lstStyle/>
          <a:p>
            <a:r>
              <a:rPr lang="en-CA" sz="2000" dirty="0"/>
              <a:t>Add:</a:t>
            </a:r>
          </a:p>
          <a:p>
            <a:pPr lvl="1"/>
            <a:r>
              <a:rPr lang="en-CA" sz="1800" dirty="0"/>
              <a:t>Specifies which files to add to the commit</a:t>
            </a:r>
          </a:p>
          <a:p>
            <a:pPr lvl="1"/>
            <a:r>
              <a:rPr lang="en-CA" sz="1800" dirty="0"/>
              <a:t>Lets you purposely omit files you do not wish to commit</a:t>
            </a:r>
          </a:p>
          <a:p>
            <a:r>
              <a:rPr lang="en-CA" sz="2000" dirty="0"/>
              <a:t>Commit:</a:t>
            </a:r>
          </a:p>
          <a:p>
            <a:pPr lvl="1"/>
            <a:r>
              <a:rPr lang="en-CA" sz="1800" dirty="0"/>
              <a:t>It’s in the name: you are “committed” to the changes you made</a:t>
            </a:r>
          </a:p>
          <a:p>
            <a:pPr lvl="1"/>
            <a:r>
              <a:rPr lang="en-CA" sz="1800" dirty="0"/>
              <a:t>Git commit saves a copy of your files at the moment of the commit</a:t>
            </a:r>
          </a:p>
          <a:p>
            <a:pPr lvl="1"/>
            <a:r>
              <a:rPr lang="en-CA" sz="1800" dirty="0"/>
              <a:t>Allows you to return to previous versions if need be</a:t>
            </a:r>
          </a:p>
          <a:p>
            <a:r>
              <a:rPr lang="en-CA" sz="2000" dirty="0"/>
              <a:t>Push:</a:t>
            </a:r>
          </a:p>
          <a:p>
            <a:pPr lvl="1"/>
            <a:r>
              <a:rPr lang="en-CA" sz="1800" dirty="0"/>
              <a:t>Pushes the committed files to the remote directory</a:t>
            </a:r>
          </a:p>
          <a:p>
            <a:pPr lvl="1"/>
            <a:r>
              <a:rPr lang="en-CA" sz="1800" dirty="0"/>
              <a:t>Now, if you log into GitHub in the browser, you will see the modified files appearing in your repo!</a:t>
            </a:r>
          </a:p>
        </p:txBody>
      </p:sp>
    </p:spTree>
    <p:extLst>
      <p:ext uri="{BB962C8B-B14F-4D97-AF65-F5344CB8AC3E}">
        <p14:creationId xmlns:p14="http://schemas.microsoft.com/office/powerpoint/2010/main" val="304040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AE7B-0D4B-3A12-B13D-FEF62FDA0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110275" cy="706964"/>
          </a:xfrm>
        </p:spPr>
        <p:txBody>
          <a:bodyPr/>
          <a:lstStyle/>
          <a:p>
            <a:r>
              <a:rPr lang="en-CA" dirty="0" err="1"/>
              <a:t>Jupyter</a:t>
            </a:r>
            <a:r>
              <a:rPr lang="en-CA" dirty="0"/>
              <a:t> Notebook Functionalities (</a:t>
            </a:r>
            <a:r>
              <a:rPr lang="en-CA" dirty="0" err="1"/>
              <a:t>Cont</a:t>
            </a:r>
            <a:r>
              <a:rPr lang="en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96D37-6687-B231-1F64-564775F24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447" y="2418443"/>
            <a:ext cx="5975723" cy="159838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CA" sz="2400" dirty="0" err="1"/>
              <a:t>Jupyter</a:t>
            </a:r>
            <a:r>
              <a:rPr lang="en-CA" sz="2400" dirty="0"/>
              <a:t> “remembers” variables from cells it already ran. Meaning I can run something like this: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24B14-A970-4AEB-CF08-0DE885F9E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163" y="2418443"/>
            <a:ext cx="4149001" cy="159838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3F0781-05EF-C165-40E6-1CC9FE8502D1}"/>
              </a:ext>
            </a:extLst>
          </p:cNvPr>
          <p:cNvSpPr txBox="1">
            <a:spLocks/>
          </p:cNvSpPr>
          <p:nvPr/>
        </p:nvSpPr>
        <p:spPr>
          <a:xfrm>
            <a:off x="294447" y="4754640"/>
            <a:ext cx="4876268" cy="15983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CA" sz="2400" dirty="0"/>
              <a:t>But I need to make sure to run the cells in the right order!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6CBD1E-74AA-2D1B-4DC0-3E3BED17A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559" y="4506687"/>
            <a:ext cx="6710699" cy="217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6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997B-BF66-FE9D-9F71-3A460C00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Jupyter</a:t>
            </a:r>
            <a:r>
              <a:rPr lang="en-CA" dirty="0"/>
              <a:t>: Code cells vs. Markdown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6AB39-BC9C-29FD-9D2B-BF18620D5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07557"/>
            <a:ext cx="9899229" cy="10214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An incredibly useful </a:t>
            </a:r>
            <a:r>
              <a:rPr lang="en-CA" sz="2000" dirty="0" err="1"/>
              <a:t>Jupyter</a:t>
            </a:r>
            <a:r>
              <a:rPr lang="en-CA" sz="2000" dirty="0"/>
              <a:t> Notebook feature is the ability to use markdown cells: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5C3814-DFA8-9085-C836-C70E0E5F1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826" y="3250924"/>
            <a:ext cx="5201376" cy="90500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384C9D-F8D7-C2D6-DD8D-FA4FC45D2CC9}"/>
              </a:ext>
            </a:extLst>
          </p:cNvPr>
          <p:cNvSpPr txBox="1">
            <a:spLocks/>
          </p:cNvSpPr>
          <p:nvPr/>
        </p:nvSpPr>
        <p:spPr>
          <a:xfrm>
            <a:off x="609601" y="4334001"/>
            <a:ext cx="9899228" cy="10214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CA" sz="2000" dirty="0"/>
              <a:t>Markdown cells are cells where you can just write down normal text</a:t>
            </a:r>
          </a:p>
          <a:p>
            <a:pPr lvl="1">
              <a:lnSpc>
                <a:spcPct val="150000"/>
              </a:lnSpc>
            </a:pPr>
            <a:r>
              <a:rPr lang="en-CA" sz="1800" dirty="0"/>
              <a:t>Notice the absence of the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 [ ]: </a:t>
            </a:r>
            <a:r>
              <a:rPr lang="en-CA" sz="1800" dirty="0"/>
              <a:t>index on the left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E90C02-D127-E81D-D995-717C22A361D3}"/>
              </a:ext>
            </a:extLst>
          </p:cNvPr>
          <p:cNvSpPr txBox="1">
            <a:spLocks/>
          </p:cNvSpPr>
          <p:nvPr/>
        </p:nvSpPr>
        <p:spPr>
          <a:xfrm>
            <a:off x="609601" y="5662058"/>
            <a:ext cx="9899228" cy="1021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CA" sz="2000" dirty="0"/>
              <a:t>Code cells are cells used to write Python code in</a:t>
            </a:r>
            <a:endParaRPr lang="en-CA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A20D19-CF69-39A4-7238-B55BAF5D6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710" y="5662058"/>
            <a:ext cx="4382053" cy="71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6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4E8B-B723-34AE-86F0-EB8B0286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340360" cy="706964"/>
          </a:xfrm>
        </p:spPr>
        <p:txBody>
          <a:bodyPr/>
          <a:lstStyle/>
          <a:p>
            <a:r>
              <a:rPr lang="en-CA" dirty="0" err="1"/>
              <a:t>Jupyter</a:t>
            </a:r>
            <a:r>
              <a:rPr lang="en-CA" dirty="0"/>
              <a:t>: Code cells vs. Markdown cells (</a:t>
            </a:r>
            <a:r>
              <a:rPr lang="en-CA" dirty="0" err="1"/>
              <a:t>cont</a:t>
            </a:r>
            <a:r>
              <a:rPr lang="en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1AA42-3699-AB99-DAD1-BB6718091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047" y="2590800"/>
            <a:ext cx="5060630" cy="38970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You can switch between cell types by selecting the cell and hitting “m” for markdown or “y” for code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Alternatively, you can click on the “Cell” button on the toolbar and click on “Cell Type”: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217D6-57A1-D9DF-3CCE-3E70F5754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735" y="2440410"/>
            <a:ext cx="6275160" cy="41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9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D1F2-D454-14FA-761A-43711947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Remote Changes Using Git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DBF5-EBA9-4FA6-BD3C-A08979427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790" y="2218099"/>
            <a:ext cx="11416419" cy="46399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400" dirty="0"/>
              <a:t>We need to “pull” changes from the instructor’s repository on GitHub to access latest version each week</a:t>
            </a:r>
          </a:p>
          <a:p>
            <a:pPr>
              <a:lnSpc>
                <a:spcPct val="150000"/>
              </a:lnSpc>
            </a:pPr>
            <a:r>
              <a:rPr lang="en-CA" sz="2400" dirty="0"/>
              <a:t>Type the following commands in the Git Bash:</a:t>
            </a:r>
            <a:endParaRPr lang="en-CA" sz="2000" dirty="0"/>
          </a:p>
          <a:p>
            <a:pPr lvl="1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add upstream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https://github.com/baron-de-montrouge/Intro-to-Python.git</a:t>
            </a: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fetch upstream</a:t>
            </a:r>
          </a:p>
          <a:p>
            <a:pPr lvl="1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rebase upstream/main</a:t>
            </a:r>
          </a:p>
          <a:p>
            <a:pPr lvl="1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–f origin main</a:t>
            </a:r>
          </a:p>
        </p:txBody>
      </p:sp>
    </p:spTree>
    <p:extLst>
      <p:ext uri="{BB962C8B-B14F-4D97-AF65-F5344CB8AC3E}">
        <p14:creationId xmlns:p14="http://schemas.microsoft.com/office/powerpoint/2010/main" val="15953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4037-68BC-B576-EC1A-8457F234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 terminology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D6FB4A-5517-8CC4-439A-4F42CF26B732}"/>
              </a:ext>
            </a:extLst>
          </p:cNvPr>
          <p:cNvSpPr/>
          <p:nvPr/>
        </p:nvSpPr>
        <p:spPr>
          <a:xfrm>
            <a:off x="1846907" y="2670771"/>
            <a:ext cx="2643612" cy="147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Instructor’s repo</a:t>
            </a:r>
          </a:p>
          <a:p>
            <a:pPr algn="ctr"/>
            <a:r>
              <a:rPr lang="en-CA" sz="2400" dirty="0"/>
              <a:t>[remote]</a:t>
            </a:r>
          </a:p>
          <a:p>
            <a:pPr algn="ctr"/>
            <a:r>
              <a:rPr lang="en-CA" sz="2400" i="1" dirty="0"/>
              <a:t>upstream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1C1034-74BB-199F-DC4C-4772086F5366}"/>
              </a:ext>
            </a:extLst>
          </p:cNvPr>
          <p:cNvSpPr/>
          <p:nvPr/>
        </p:nvSpPr>
        <p:spPr>
          <a:xfrm>
            <a:off x="7701483" y="2670771"/>
            <a:ext cx="2643612" cy="147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My forked repo</a:t>
            </a:r>
          </a:p>
          <a:p>
            <a:pPr algn="ctr"/>
            <a:r>
              <a:rPr lang="en-CA" sz="2400" dirty="0"/>
              <a:t>[remote]</a:t>
            </a:r>
          </a:p>
          <a:p>
            <a:pPr algn="ctr"/>
            <a:r>
              <a:rPr lang="en-CA" sz="2400" i="1" dirty="0"/>
              <a:t>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804AFC-DFC1-58C4-300D-9A86772452D0}"/>
              </a:ext>
            </a:extLst>
          </p:cNvPr>
          <p:cNvSpPr/>
          <p:nvPr/>
        </p:nvSpPr>
        <p:spPr>
          <a:xfrm>
            <a:off x="4774194" y="5068430"/>
            <a:ext cx="2643612" cy="147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My local repo</a:t>
            </a:r>
          </a:p>
          <a:p>
            <a:pPr algn="ctr"/>
            <a:r>
              <a:rPr lang="en-CA" sz="2400" dirty="0"/>
              <a:t>[local]</a:t>
            </a:r>
          </a:p>
          <a:p>
            <a:pPr algn="ctr"/>
            <a:r>
              <a:rPr lang="en-CA" sz="2400" i="1" dirty="0"/>
              <a:t>origin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51553D-A11D-1118-7317-6C8655A89506}"/>
              </a:ext>
            </a:extLst>
          </p:cNvPr>
          <p:cNvCxnSpPr/>
          <p:nvPr/>
        </p:nvCxnSpPr>
        <p:spPr>
          <a:xfrm>
            <a:off x="2987644" y="4227968"/>
            <a:ext cx="1566249" cy="1502876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301409-27C7-17CB-34FB-603B478B107A}"/>
              </a:ext>
            </a:extLst>
          </p:cNvPr>
          <p:cNvSpPr txBox="1"/>
          <p:nvPr/>
        </p:nvSpPr>
        <p:spPr>
          <a:xfrm rot="2645474">
            <a:off x="3001909" y="4779351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Fetch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9A564B-1D2D-EDA7-1B04-A5F8F54FD852}"/>
              </a:ext>
            </a:extLst>
          </p:cNvPr>
          <p:cNvCxnSpPr>
            <a:cxnSpLocks/>
          </p:cNvCxnSpPr>
          <p:nvPr/>
        </p:nvCxnSpPr>
        <p:spPr>
          <a:xfrm flipH="1">
            <a:off x="7499290" y="4227968"/>
            <a:ext cx="2481732" cy="2061995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E98D18-0A9F-2AF9-5DFE-3C4103A399B2}"/>
              </a:ext>
            </a:extLst>
          </p:cNvPr>
          <p:cNvSpPr txBox="1"/>
          <p:nvPr/>
        </p:nvSpPr>
        <p:spPr>
          <a:xfrm rot="19192747">
            <a:off x="8745392" y="5058910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D0FFE9-D16C-8539-99D5-F2BC465C575D}"/>
              </a:ext>
            </a:extLst>
          </p:cNvPr>
          <p:cNvCxnSpPr>
            <a:cxnSpLocks/>
          </p:cNvCxnSpPr>
          <p:nvPr/>
        </p:nvCxnSpPr>
        <p:spPr>
          <a:xfrm flipV="1">
            <a:off x="7499290" y="4227968"/>
            <a:ext cx="1413801" cy="1203637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BE8265E-FCB7-0290-9EC3-FA75097DE770}"/>
              </a:ext>
            </a:extLst>
          </p:cNvPr>
          <p:cNvSpPr txBox="1"/>
          <p:nvPr/>
        </p:nvSpPr>
        <p:spPr>
          <a:xfrm rot="19192747">
            <a:off x="7669910" y="447813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Push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95C08C-41D1-CEE0-DFB7-43FC8DB37EFB}"/>
              </a:ext>
            </a:extLst>
          </p:cNvPr>
          <p:cNvCxnSpPr>
            <a:cxnSpLocks/>
          </p:cNvCxnSpPr>
          <p:nvPr/>
        </p:nvCxnSpPr>
        <p:spPr>
          <a:xfrm>
            <a:off x="4543854" y="3355242"/>
            <a:ext cx="3085255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93175FC-D5AA-7EAE-9732-E0882A07F5DE}"/>
              </a:ext>
            </a:extLst>
          </p:cNvPr>
          <p:cNvSpPr txBox="1"/>
          <p:nvPr/>
        </p:nvSpPr>
        <p:spPr>
          <a:xfrm>
            <a:off x="5744881" y="2887177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349DF9-05C6-F709-F6C5-106FA7C5E894}"/>
              </a:ext>
            </a:extLst>
          </p:cNvPr>
          <p:cNvSpPr txBox="1"/>
          <p:nvPr/>
        </p:nvSpPr>
        <p:spPr>
          <a:xfrm rot="2645474">
            <a:off x="2871195" y="5030735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82408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6" grpId="0"/>
      <p:bldP spid="20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4037-68BC-B576-EC1A-8457F234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!</a:t>
            </a:r>
            <a:r>
              <a:rPr lang="en-CA" dirty="0"/>
              <a:t>! Important !!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DEE4A0D-DF8E-FA74-7AE7-4A798861F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89" y="2532434"/>
            <a:ext cx="7714034" cy="38970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Here I explain how to fix the merge conflict you are probably getting at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fetch upstream </a:t>
            </a:r>
            <a:r>
              <a:rPr lang="en-US" sz="2000" dirty="0"/>
              <a:t>part (watch the recording if unsure)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This is my mistake, I forgot something important last week!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You will need to create a separate folder in Intro-to-Python, call it for example “My code”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Your Intro-to-Python directory should now look like this: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E4C9A3-0017-B5F2-E7F1-D7349F2AA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272" y="3892813"/>
            <a:ext cx="3676189" cy="25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98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653</TotalTime>
  <Words>1809</Words>
  <Application>Microsoft Office PowerPoint</Application>
  <PresentationFormat>Widescreen</PresentationFormat>
  <Paragraphs>211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Century Gothic</vt:lpstr>
      <vt:lpstr>Courier New</vt:lpstr>
      <vt:lpstr>Wingdings 3</vt:lpstr>
      <vt:lpstr>Ion Boardroom</vt:lpstr>
      <vt:lpstr>PYTHON CRASH COURSE WEEK 2</vt:lpstr>
      <vt:lpstr>Recap From Last Week</vt:lpstr>
      <vt:lpstr>Jupyter Notebook Functionalities</vt:lpstr>
      <vt:lpstr>Jupyter Notebook Functionalities (Cont)</vt:lpstr>
      <vt:lpstr>Jupyter: Code cells vs. Markdown cells</vt:lpstr>
      <vt:lpstr>Jupyter: Code cells vs. Markdown cells (cont)</vt:lpstr>
      <vt:lpstr>Pull Remote Changes Using Git</vt:lpstr>
      <vt:lpstr>Git terminology</vt:lpstr>
      <vt:lpstr>!! Important !!</vt:lpstr>
      <vt:lpstr>!! Important !! (cont)</vt:lpstr>
      <vt:lpstr>Pull Remote Changes Using Git (Cont)</vt:lpstr>
      <vt:lpstr>Python Comments</vt:lpstr>
      <vt:lpstr>Python Errors – How to Debug Faulty Code</vt:lpstr>
      <vt:lpstr>Exercise 1: Debugging Faulty Code</vt:lpstr>
      <vt:lpstr>Python objects: Booleans and Lists</vt:lpstr>
      <vt:lpstr>Python lists</vt:lpstr>
      <vt:lpstr>Python lists (cont)</vt:lpstr>
      <vt:lpstr>Exercises 2 and 3: Concerning lists</vt:lpstr>
      <vt:lpstr>The “if” Statement</vt:lpstr>
      <vt:lpstr>If statement syntax</vt:lpstr>
      <vt:lpstr>Else statement</vt:lpstr>
      <vt:lpstr>Nested “if” statements vs. “and”</vt:lpstr>
      <vt:lpstr>if, elif, else</vt:lpstr>
      <vt:lpstr>Note on spacing</vt:lpstr>
      <vt:lpstr>Exercise 4: The if statement</vt:lpstr>
      <vt:lpstr>If statements and lists</vt:lpstr>
      <vt:lpstr>If statements and lists (Cont)</vt:lpstr>
      <vt:lpstr>Exercise 5: if statements and lists</vt:lpstr>
      <vt:lpstr>The “for” Loop</vt:lpstr>
      <vt:lpstr>For loop examples</vt:lpstr>
      <vt:lpstr>For loops and counters</vt:lpstr>
      <vt:lpstr>Exercises 6, 7 and 8: For loops</vt:lpstr>
      <vt:lpstr>While loops</vt:lpstr>
      <vt:lpstr>Exercise 9: While loops</vt:lpstr>
      <vt:lpstr>“Pushing” local changes to remote</vt:lpstr>
      <vt:lpstr>Git push breakdown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 packages</dc:title>
  <dc:creator>Jade Ducharme</dc:creator>
  <cp:lastModifiedBy>Jade Ducharme</cp:lastModifiedBy>
  <cp:revision>126</cp:revision>
  <dcterms:created xsi:type="dcterms:W3CDTF">2022-06-20T18:28:33Z</dcterms:created>
  <dcterms:modified xsi:type="dcterms:W3CDTF">2022-06-30T16:02:05Z</dcterms:modified>
</cp:coreProperties>
</file>