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2" r:id="rId3"/>
    <p:sldId id="263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37" autoAdjust="0"/>
  </p:normalViewPr>
  <p:slideViewPr>
    <p:cSldViewPr snapToGrid="0">
      <p:cViewPr varScale="1">
        <p:scale>
          <a:sx n="98" d="100"/>
          <a:sy n="98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1BC0A-805E-49EA-A265-B1AEB56E0304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9E641-D3F4-4EBA-8046-A5F788384E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125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78AE350-C0F0-4D56-B0B0-9FEC737C2AB0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1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46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117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42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917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2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29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78AE350-C0F0-4D56-B0B0-9FEC737C2AB0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18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78AE350-C0F0-4D56-B0B0-9FEC737C2AB0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46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3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724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464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56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77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14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65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12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8AE350-C0F0-4D56-B0B0-9FEC737C2AB0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662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11D9E1-7220-53DC-ED8E-34C74DFD7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035893"/>
            <a:ext cx="8825658" cy="1781925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PYTHON CRASH COURSE WEEK 3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F9E86-A807-ECF8-136C-2CAF739BB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Summer 2022</a:t>
            </a:r>
            <a:endParaRPr lang="en-CA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943DEC-6D61-B69F-647D-0CA2B364BA09}"/>
              </a:ext>
            </a:extLst>
          </p:cNvPr>
          <p:cNvSpPr txBox="1"/>
          <p:nvPr/>
        </p:nvSpPr>
        <p:spPr>
          <a:xfrm>
            <a:off x="3587140" y="3353003"/>
            <a:ext cx="5017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functions and packages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086204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940A-ADB5-7DA3-4C07-8164E4A2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496833" cy="706964"/>
          </a:xfrm>
        </p:spPr>
        <p:txBody>
          <a:bodyPr/>
          <a:lstStyle/>
          <a:p>
            <a:r>
              <a:rPr lang="en-US" dirty="0"/>
              <a:t>Local variables vs. global variables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6EAB-8384-1B5C-06C4-A21069211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398" y="2554861"/>
            <a:ext cx="6461802" cy="7069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It is of course possible to mix the two, like this: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7895C9-A3AC-6D52-65C7-B599E47B5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878" y="2477039"/>
            <a:ext cx="2829320" cy="206721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54C604-BCC0-0754-D2D6-56EA0ADFEC71}"/>
              </a:ext>
            </a:extLst>
          </p:cNvPr>
          <p:cNvSpPr txBox="1">
            <a:spLocks/>
          </p:cNvSpPr>
          <p:nvPr/>
        </p:nvSpPr>
        <p:spPr>
          <a:xfrm>
            <a:off x="853398" y="3428999"/>
            <a:ext cx="6461802" cy="323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I first define a global variable </a:t>
            </a:r>
            <a:r>
              <a:rPr lang="en-US" sz="2000" i="1" dirty="0"/>
              <a:t>n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Then I define a function containing a local variable </a:t>
            </a:r>
            <a:r>
              <a:rPr lang="en-CA" sz="2000" i="1" dirty="0"/>
              <a:t>x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I tell the function to multiply </a:t>
            </a:r>
            <a:r>
              <a:rPr lang="en-CA" sz="2000" i="1" dirty="0"/>
              <a:t>x</a:t>
            </a:r>
            <a:r>
              <a:rPr lang="en-CA" sz="2000" dirty="0"/>
              <a:t> by 2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I run the function using the global variable </a:t>
            </a:r>
            <a:r>
              <a:rPr lang="en-CA" sz="2000" i="1" dirty="0"/>
              <a:t>n</a:t>
            </a:r>
            <a:r>
              <a:rPr lang="en-CA" sz="2000" dirty="0"/>
              <a:t> as input</a:t>
            </a:r>
          </a:p>
        </p:txBody>
      </p:sp>
    </p:spTree>
    <p:extLst>
      <p:ext uri="{BB962C8B-B14F-4D97-AF65-F5344CB8AC3E}">
        <p14:creationId xmlns:p14="http://schemas.microsoft.com/office/powerpoint/2010/main" val="93924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EB8B-751E-2CE9-C991-4B342B56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exercises…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0FAA-873E-0A10-5633-E5AFF93F7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85940" cy="4079402"/>
          </a:xfrm>
        </p:spPr>
        <p:txBody>
          <a:bodyPr>
            <a:normAutofit/>
          </a:bodyPr>
          <a:lstStyle/>
          <a:p>
            <a:r>
              <a:rPr lang="en-US" sz="2000" dirty="0"/>
              <a:t>Let’s open up </a:t>
            </a:r>
            <a:r>
              <a:rPr lang="en-US" sz="2000" dirty="0" err="1"/>
              <a:t>Jupyter</a:t>
            </a:r>
            <a:r>
              <a:rPr lang="en-US" sz="2000" dirty="0"/>
              <a:t> Notebook by running the following command in the Command Prompt:</a:t>
            </a:r>
          </a:p>
          <a:p>
            <a:pPr lvl="1">
              <a:buSzPct val="120000"/>
              <a:buFont typeface="Courier New" panose="02070309020205020404" pitchFamily="49" charset="0"/>
              <a:buChar char="$"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r>
              <a:rPr lang="en-US" sz="2000" dirty="0"/>
              <a:t>Or, if that doesn’t work, run this instead</a:t>
            </a:r>
            <a:r>
              <a:rPr lang="en-CA" sz="2000" dirty="0"/>
              <a:t>:</a:t>
            </a:r>
          </a:p>
          <a:p>
            <a:pPr lvl="1">
              <a:buSzPct val="120000"/>
              <a:buFont typeface="Courier New" panose="02070309020205020404" pitchFamily="49" charset="0"/>
              <a:buChar char="$"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notebook</a:t>
            </a:r>
          </a:p>
          <a:p>
            <a:r>
              <a:rPr lang="en-CA" sz="2000" dirty="0"/>
              <a:t>Navigate to your Intro-to-Python folder and copy-paste the Week3 exercises into your My Code folder</a:t>
            </a:r>
          </a:p>
          <a:p>
            <a:r>
              <a:rPr lang="en-CA" sz="2000" dirty="0"/>
              <a:t>And open it!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9247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7006-6D0A-BD01-3681-C468422F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FDB2-2654-9B29-148E-DBF048A8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Let’s work on Exercises 1 through 4 to practice functions!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030527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3C7F-20BB-2A12-EE1E-18D04851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EAB40-3631-FD34-491F-D7D89CE7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362" y="2282488"/>
            <a:ext cx="11527276" cy="4575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It is possible to import packages in Python which contain useful functions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These functions can include…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Functions to perform complex math operations (derivatives, integrals, least square fitting, …)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Functions to plot data in graphs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Functions to store data in an Excel-</a:t>
            </a:r>
            <a:r>
              <a:rPr lang="en-US" sz="1800" dirty="0" err="1"/>
              <a:t>ish</a:t>
            </a:r>
            <a:r>
              <a:rPr lang="en-US" sz="1800" dirty="0"/>
              <a:t> format and perform column-wise operations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… And many more!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first package we will work with is called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/>
              <a:t>This stands for “numerical python”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397251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6C30-00CC-E3F8-9F87-4E2100BB2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17DD-4BC8-A492-F49B-F8A6D2E99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24911"/>
            <a:ext cx="9331463" cy="43190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000" dirty="0"/>
              <a:t> is an essential tool for any Python programmer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It allows us to perform a number of mathematical operations, including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Square roots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Factorials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Operations on complex numbers</a:t>
            </a:r>
          </a:p>
          <a:p>
            <a:pPr lvl="1">
              <a:lnSpc>
                <a:spcPct val="150000"/>
              </a:lnSpc>
            </a:pPr>
            <a:r>
              <a:rPr lang="en-CA" sz="1800" dirty="0" err="1"/>
              <a:t>Etc</a:t>
            </a:r>
            <a:endParaRPr lang="en-CA" sz="1800" dirty="0"/>
          </a:p>
          <a:p>
            <a:pPr>
              <a:lnSpc>
                <a:spcPct val="150000"/>
              </a:lnSpc>
            </a:pPr>
            <a:r>
              <a:rPr lang="en-CA" sz="2000" dirty="0"/>
              <a:t>More importantly, it allows us to perform element-wise operations on lists</a:t>
            </a:r>
          </a:p>
        </p:txBody>
      </p:sp>
    </p:spTree>
    <p:extLst>
      <p:ext uri="{BB962C8B-B14F-4D97-AF65-F5344CB8AC3E}">
        <p14:creationId xmlns:p14="http://schemas.microsoft.com/office/powerpoint/2010/main" val="371946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F49A-B523-2CB7-B7FD-A9D4EACE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(cont.)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7AD4F-0E37-804D-EEB6-2743CCC2F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73" y="2532348"/>
            <a:ext cx="5897599" cy="570776"/>
          </a:xfrm>
        </p:spPr>
        <p:txBody>
          <a:bodyPr>
            <a:normAutofit/>
          </a:bodyPr>
          <a:lstStyle/>
          <a:p>
            <a:r>
              <a:rPr lang="en-US" sz="2000" dirty="0"/>
              <a:t>For example, let’s say I have a list of values: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83CD9-95A6-7D4B-116F-BC1467D6F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043" y="2532348"/>
            <a:ext cx="4048690" cy="48584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BE7B99-2B97-5D9C-7569-B74BF56C6DBE}"/>
              </a:ext>
            </a:extLst>
          </p:cNvPr>
          <p:cNvSpPr txBox="1">
            <a:spLocks/>
          </p:cNvSpPr>
          <p:nvPr/>
        </p:nvSpPr>
        <p:spPr>
          <a:xfrm>
            <a:off x="548595" y="3954840"/>
            <a:ext cx="4626520" cy="9965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Let’s say I want to add 5 to every element in the list</a:t>
            </a:r>
          </a:p>
          <a:p>
            <a:r>
              <a:rPr lang="en-US" sz="2000" dirty="0"/>
              <a:t>The following does not work</a:t>
            </a:r>
            <a:endParaRPr lang="en-CA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38F3EC-766A-C123-1C68-B32517A05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394" y="3336277"/>
            <a:ext cx="6634011" cy="206128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F6A8C3-9729-7C35-F72C-EF0B8724AC92}"/>
              </a:ext>
            </a:extLst>
          </p:cNvPr>
          <p:cNvSpPr txBox="1">
            <a:spLocks/>
          </p:cNvSpPr>
          <p:nvPr/>
        </p:nvSpPr>
        <p:spPr>
          <a:xfrm>
            <a:off x="382873" y="5630712"/>
            <a:ext cx="4792241" cy="99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Solution: transform my list into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000" dirty="0"/>
              <a:t> array object!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24795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022F-CAA3-4FA7-8446-8326BE74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EF214-0C6C-40A2-3817-7FD8380FE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238926"/>
          </a:xfrm>
        </p:spPr>
        <p:txBody>
          <a:bodyPr>
            <a:normAutofit/>
          </a:bodyPr>
          <a:lstStyle/>
          <a:p>
            <a:r>
              <a:rPr lang="en-US" sz="2000" dirty="0"/>
              <a:t>Arrays are very similar to lists, with the important distinction that you can perform element-wise operations</a:t>
            </a:r>
          </a:p>
          <a:p>
            <a:r>
              <a:rPr lang="en-US" sz="2000" dirty="0"/>
              <a:t>Defining an array works as follows: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03D5B-CB70-C0C4-A938-6D751060F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73" y="3930346"/>
            <a:ext cx="7441573" cy="60274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2BD0BC-BE16-A195-FC40-8BD3C4FC420D}"/>
              </a:ext>
            </a:extLst>
          </p:cNvPr>
          <p:cNvSpPr txBox="1">
            <a:spLocks/>
          </p:cNvSpPr>
          <p:nvPr/>
        </p:nvSpPr>
        <p:spPr>
          <a:xfrm>
            <a:off x="1154954" y="5032172"/>
            <a:ext cx="8825659" cy="1238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This calls the “array” function from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000" dirty="0"/>
              <a:t> package and creates an array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077304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ED43-21A9-61D4-0F3E-00F9549F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(cont.)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69984-039C-572F-BE8D-B6D8AACC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214" y="2438128"/>
            <a:ext cx="8825659" cy="42934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Here are some examples of what arrays can do!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Adding 5 to every element: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Multiplying every element by 2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Adding two arrays (must have same length)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8D6BC-C2CE-0F8C-C8D3-3C9CCFA15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016" y="3505003"/>
            <a:ext cx="4916351" cy="937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454154-792C-F182-F7C5-C4336393D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832" y="4584833"/>
            <a:ext cx="4653351" cy="9377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25177C-F353-822F-158C-04BC031B0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123" y="5733767"/>
            <a:ext cx="5393418" cy="106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06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2A92-060B-49AD-7123-B40F439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numpy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50E4B-F393-D76E-444E-35017662F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758" y="2334638"/>
            <a:ext cx="10515600" cy="43385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 order to use </a:t>
            </a:r>
            <a:r>
              <a:rPr lang="en-US" sz="2000" dirty="0" err="1"/>
              <a:t>numpy</a:t>
            </a:r>
            <a:r>
              <a:rPr lang="en-US" sz="2000" dirty="0"/>
              <a:t>, we first need to install it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This is actually very easy!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Launch the Command Prompt and type in the following command: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That’s it! Now we’re ready to use it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585529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B0F2-1980-F6BE-B6DD-7B6042CE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</a:t>
            </a:r>
            <a:r>
              <a:rPr lang="en-US" dirty="0" err="1"/>
              <a:t>numpy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A310D-DD52-4313-B6FC-BBAA3E62E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908185"/>
          </a:xfrm>
        </p:spPr>
        <p:txBody>
          <a:bodyPr>
            <a:normAutofit/>
          </a:bodyPr>
          <a:lstStyle/>
          <a:p>
            <a:r>
              <a:rPr lang="en-US" sz="2000" dirty="0"/>
              <a:t>In order to use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000" dirty="0"/>
              <a:t>, we first need to import it in our code file</a:t>
            </a:r>
          </a:p>
          <a:p>
            <a:r>
              <a:rPr lang="en-US" sz="2000" dirty="0"/>
              <a:t>This is done via the following syntax: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B0071-D49E-4427-DFCA-23DC11DA6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105" y="3609332"/>
            <a:ext cx="2391109" cy="49536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793D20-0154-3F09-3EA3-33ADAA0659AC}"/>
              </a:ext>
            </a:extLst>
          </p:cNvPr>
          <p:cNvSpPr txBox="1">
            <a:spLocks/>
          </p:cNvSpPr>
          <p:nvPr/>
        </p:nvSpPr>
        <p:spPr>
          <a:xfrm>
            <a:off x="1074209" y="4297239"/>
            <a:ext cx="8987147" cy="908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It is also possible (and in fact standard) to 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000" dirty="0"/>
              <a:t> with an </a:t>
            </a:r>
            <a:r>
              <a:rPr lang="en-US" sz="2000" i="1" dirty="0"/>
              <a:t>alias</a:t>
            </a:r>
          </a:p>
          <a:p>
            <a:r>
              <a:rPr lang="en-US" sz="2000" dirty="0"/>
              <a:t>This is done like this:</a:t>
            </a:r>
            <a:endParaRPr lang="en-CA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A2C707-AF20-F3DC-387A-7A6591DB3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105" y="5110533"/>
            <a:ext cx="2762636" cy="50489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FBD28D-18FB-4096-32A4-7A7F55491D53}"/>
              </a:ext>
            </a:extLst>
          </p:cNvPr>
          <p:cNvSpPr txBox="1">
            <a:spLocks/>
          </p:cNvSpPr>
          <p:nvPr/>
        </p:nvSpPr>
        <p:spPr>
          <a:xfrm>
            <a:off x="990190" y="5974629"/>
            <a:ext cx="8825659" cy="908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Now, every time we write “np” in the code, it refers 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07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0A36-17F5-8B09-1621-04DA8561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Last Week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FC39-3DFC-0B6C-5928-AAF3F7924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621" y="2447859"/>
            <a:ext cx="9856757" cy="4069674"/>
          </a:xfrm>
        </p:spPr>
        <p:txBody>
          <a:bodyPr>
            <a:normAutofit/>
          </a:bodyPr>
          <a:lstStyle/>
          <a:p>
            <a:r>
              <a:rPr lang="en-US" sz="2000" dirty="0"/>
              <a:t>Last week was busy! We worked on…</a:t>
            </a:r>
          </a:p>
          <a:p>
            <a:pPr lvl="1"/>
            <a:r>
              <a:rPr lang="en-US" sz="1800" dirty="0"/>
              <a:t>Lists</a:t>
            </a:r>
          </a:p>
          <a:p>
            <a:pPr lvl="1"/>
            <a:r>
              <a:rPr lang="en-US" sz="1800" dirty="0"/>
              <a:t>For Loops</a:t>
            </a:r>
          </a:p>
          <a:p>
            <a:pPr lvl="1"/>
            <a:r>
              <a:rPr lang="en-US" sz="1800" dirty="0"/>
              <a:t>While Loops</a:t>
            </a:r>
          </a:p>
          <a:p>
            <a:pPr lvl="1"/>
            <a:r>
              <a:rPr lang="en-US" sz="1800" dirty="0"/>
              <a:t>If Statements</a:t>
            </a:r>
          </a:p>
          <a:p>
            <a:pPr lvl="1"/>
            <a:r>
              <a:rPr lang="en-US" sz="1800" dirty="0"/>
              <a:t>Error Codes</a:t>
            </a:r>
          </a:p>
          <a:p>
            <a:r>
              <a:rPr lang="en-US" sz="2000" dirty="0"/>
              <a:t>We worked on several exercises together, but try and take a look at the extra (homework) exercises</a:t>
            </a:r>
          </a:p>
          <a:p>
            <a:r>
              <a:rPr lang="en-US" sz="2000" dirty="0"/>
              <a:t>They will be more challenging, but will help with your overall comprehension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818496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00F6-4C19-84A4-AAC3-72BF3E07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– </a:t>
            </a:r>
            <a:r>
              <a:rPr lang="en-US" dirty="0" err="1"/>
              <a:t>numpy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22F2E-F3FB-D8FB-605F-07697CBB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Let’s work on Exercises 5 through 7 to practice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400" dirty="0"/>
              <a:t>!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346241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1C16-2D24-B79D-B0EC-FFCF6EF0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add, commit, push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B1ED3-EBDF-BB5B-9DFE-FFA037B5A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213" y="2276272"/>
            <a:ext cx="9873574" cy="45817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As always, we want to save our changes at the end of every week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Navigate to your Intro-to-Python folder in your File Explorer, right click and select “Git Bash Here”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Run the following commands: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git status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git add &lt;</a:t>
            </a:r>
            <a:r>
              <a:rPr lang="en-US" sz="1800" dirty="0" err="1"/>
              <a:t>modified_files</a:t>
            </a:r>
            <a:r>
              <a:rPr lang="en-US" sz="1800" dirty="0"/>
              <a:t>&gt;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git commit –m “A meaningful commit message”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git push origin main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87769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D1F2-D454-14FA-761A-43711947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Pull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DBF5-EBA9-4FA6-BD3C-A0897942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90" y="2218099"/>
            <a:ext cx="11416419" cy="46399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400" dirty="0"/>
              <a:t>As always, we’ll start by pulling the changes to the repo</a:t>
            </a:r>
          </a:p>
          <a:p>
            <a:pPr>
              <a:lnSpc>
                <a:spcPct val="150000"/>
              </a:lnSpc>
            </a:pPr>
            <a:r>
              <a:rPr lang="en-CA" sz="2400" dirty="0"/>
              <a:t>Navigate to your Intro-to-Python folder in the File Explorer, then right click and select “Git Bash Here”</a:t>
            </a:r>
          </a:p>
          <a:p>
            <a:pPr>
              <a:lnSpc>
                <a:spcPct val="150000"/>
              </a:lnSpc>
            </a:pPr>
            <a:r>
              <a:rPr lang="en-CA" sz="2400" dirty="0"/>
              <a:t>Type the following command in the Git Bash:</a:t>
            </a:r>
            <a:endParaRPr lang="en-CA" sz="2000" dirty="0"/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 upstream main</a:t>
            </a:r>
          </a:p>
          <a:p>
            <a:pPr>
              <a:lnSpc>
                <a:spcPct val="150000"/>
              </a:lnSpc>
            </a:pPr>
            <a:r>
              <a:rPr lang="en-CA" sz="2400" dirty="0"/>
              <a:t>This specifies to pull the changes from the “main” directory in the “upstream” repo</a:t>
            </a:r>
            <a:endParaRPr lang="en-CA" sz="2000" dirty="0"/>
          </a:p>
          <a:p>
            <a:pPr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endParaRPr lang="en-CA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3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4037-68BC-B576-EC1A-8457F23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D6FB4A-5517-8CC4-439A-4F42CF26B732}"/>
              </a:ext>
            </a:extLst>
          </p:cNvPr>
          <p:cNvSpPr/>
          <p:nvPr/>
        </p:nvSpPr>
        <p:spPr>
          <a:xfrm>
            <a:off x="1846907" y="2670771"/>
            <a:ext cx="2643612" cy="147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Instructor’s repo</a:t>
            </a:r>
          </a:p>
          <a:p>
            <a:pPr algn="ctr"/>
            <a:r>
              <a:rPr lang="en-CA" sz="2400" dirty="0"/>
              <a:t>[remote]</a:t>
            </a:r>
          </a:p>
          <a:p>
            <a:pPr algn="ctr"/>
            <a:r>
              <a:rPr lang="en-CA" sz="2400" i="1" dirty="0"/>
              <a:t>upstream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1C1034-74BB-199F-DC4C-4772086F5366}"/>
              </a:ext>
            </a:extLst>
          </p:cNvPr>
          <p:cNvSpPr/>
          <p:nvPr/>
        </p:nvSpPr>
        <p:spPr>
          <a:xfrm>
            <a:off x="7701483" y="2670771"/>
            <a:ext cx="2643612" cy="147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My forked repo</a:t>
            </a:r>
          </a:p>
          <a:p>
            <a:pPr algn="ctr"/>
            <a:r>
              <a:rPr lang="en-CA" sz="2400" dirty="0"/>
              <a:t>[remote]</a:t>
            </a:r>
          </a:p>
          <a:p>
            <a:pPr algn="ctr"/>
            <a:r>
              <a:rPr lang="en-CA" sz="2400" i="1" dirty="0"/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804AFC-DFC1-58C4-300D-9A86772452D0}"/>
              </a:ext>
            </a:extLst>
          </p:cNvPr>
          <p:cNvSpPr/>
          <p:nvPr/>
        </p:nvSpPr>
        <p:spPr>
          <a:xfrm>
            <a:off x="4774194" y="5068430"/>
            <a:ext cx="2643612" cy="147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My local repo</a:t>
            </a:r>
          </a:p>
          <a:p>
            <a:pPr algn="ctr"/>
            <a:r>
              <a:rPr lang="en-CA" sz="2400" dirty="0"/>
              <a:t>[local]</a:t>
            </a:r>
          </a:p>
          <a:p>
            <a:pPr algn="ctr"/>
            <a:r>
              <a:rPr lang="en-CA" sz="2400" i="1" dirty="0"/>
              <a:t>origin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51553D-A11D-1118-7317-6C8655A89506}"/>
              </a:ext>
            </a:extLst>
          </p:cNvPr>
          <p:cNvCxnSpPr/>
          <p:nvPr/>
        </p:nvCxnSpPr>
        <p:spPr>
          <a:xfrm>
            <a:off x="2987644" y="4227968"/>
            <a:ext cx="1566249" cy="1502876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301409-27C7-17CB-34FB-603B478B107A}"/>
              </a:ext>
            </a:extLst>
          </p:cNvPr>
          <p:cNvSpPr txBox="1"/>
          <p:nvPr/>
        </p:nvSpPr>
        <p:spPr>
          <a:xfrm rot="2645474">
            <a:off x="3001909" y="4779351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Fetch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9A564B-1D2D-EDA7-1B04-A5F8F54FD852}"/>
              </a:ext>
            </a:extLst>
          </p:cNvPr>
          <p:cNvCxnSpPr>
            <a:cxnSpLocks/>
          </p:cNvCxnSpPr>
          <p:nvPr/>
        </p:nvCxnSpPr>
        <p:spPr>
          <a:xfrm flipH="1">
            <a:off x="7499290" y="4227968"/>
            <a:ext cx="2481732" cy="2061995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E98D18-0A9F-2AF9-5DFE-3C4103A399B2}"/>
              </a:ext>
            </a:extLst>
          </p:cNvPr>
          <p:cNvSpPr txBox="1"/>
          <p:nvPr/>
        </p:nvSpPr>
        <p:spPr>
          <a:xfrm rot="19192747">
            <a:off x="8745392" y="5058910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D0FFE9-D16C-8539-99D5-F2BC465C575D}"/>
              </a:ext>
            </a:extLst>
          </p:cNvPr>
          <p:cNvCxnSpPr>
            <a:cxnSpLocks/>
          </p:cNvCxnSpPr>
          <p:nvPr/>
        </p:nvCxnSpPr>
        <p:spPr>
          <a:xfrm flipV="1">
            <a:off x="7499290" y="4227968"/>
            <a:ext cx="1413801" cy="1203637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E8265E-FCB7-0290-9EC3-FA75097DE770}"/>
              </a:ext>
            </a:extLst>
          </p:cNvPr>
          <p:cNvSpPr txBox="1"/>
          <p:nvPr/>
        </p:nvSpPr>
        <p:spPr>
          <a:xfrm rot="19192747">
            <a:off x="7669910" y="447813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Push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95C08C-41D1-CEE0-DFB7-43FC8DB37EFB}"/>
              </a:ext>
            </a:extLst>
          </p:cNvPr>
          <p:cNvCxnSpPr>
            <a:cxnSpLocks/>
          </p:cNvCxnSpPr>
          <p:nvPr/>
        </p:nvCxnSpPr>
        <p:spPr>
          <a:xfrm>
            <a:off x="4543854" y="3355242"/>
            <a:ext cx="3085255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93175FC-D5AA-7EAE-9732-E0882A07F5DE}"/>
              </a:ext>
            </a:extLst>
          </p:cNvPr>
          <p:cNvSpPr txBox="1"/>
          <p:nvPr/>
        </p:nvSpPr>
        <p:spPr>
          <a:xfrm>
            <a:off x="5744881" y="2887177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49DF9-05C6-F709-F6C5-106FA7C5E894}"/>
              </a:ext>
            </a:extLst>
          </p:cNvPr>
          <p:cNvSpPr txBox="1"/>
          <p:nvPr/>
        </p:nvSpPr>
        <p:spPr>
          <a:xfrm rot="2645474">
            <a:off x="2871195" y="5030735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82408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6" grpId="0"/>
      <p:bldP spid="20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3ADE-ACE1-FB31-E030-779AFC6E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BAD0-FA49-9FFC-6645-B1D807FCE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800" y="2438130"/>
            <a:ext cx="10012399" cy="41377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Functions are used in Python when…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Pieces of code are used and re-used in several different places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Similar operations need to be performed on different variables with different values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Functions allow you to…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Define “local” variables which are isolated from the “global” variables we have worked on until now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“Call” your function at any point in the code after it has been defined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84674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8347-D4D0-EB68-9021-69A155DD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69715-5DFB-E043-4C75-6138660E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568807" cy="441257"/>
          </a:xfrm>
        </p:spPr>
        <p:txBody>
          <a:bodyPr>
            <a:normAutofit/>
          </a:bodyPr>
          <a:lstStyle/>
          <a:p>
            <a:r>
              <a:rPr lang="en-US" sz="2000" dirty="0"/>
              <a:t>Functions are defined using the following syntax: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BF22B-DC7E-028F-4A0B-362A26073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815" y="3044757"/>
            <a:ext cx="3092845" cy="114165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68F3FC-ED56-3D06-EA80-58F795372827}"/>
              </a:ext>
            </a:extLst>
          </p:cNvPr>
          <p:cNvSpPr txBox="1">
            <a:spLocks/>
          </p:cNvSpPr>
          <p:nvPr/>
        </p:nvSpPr>
        <p:spPr>
          <a:xfrm>
            <a:off x="1154953" y="4506879"/>
            <a:ext cx="7687490" cy="2351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keyword “def” tells Python we are defining a function</a:t>
            </a:r>
          </a:p>
          <a:p>
            <a:r>
              <a:rPr lang="en-CA" sz="2000" dirty="0"/>
              <a:t>The name of the function can be whatever you like</a:t>
            </a:r>
          </a:p>
          <a:p>
            <a:pPr lvl="1"/>
            <a:r>
              <a:rPr lang="en-CA" sz="1800" dirty="0"/>
              <a:t>Here I simply call it “function”</a:t>
            </a:r>
          </a:p>
          <a:p>
            <a:r>
              <a:rPr lang="en-CA" sz="2000" dirty="0"/>
              <a:t>Define some “local” variables between the parentheses</a:t>
            </a:r>
          </a:p>
          <a:p>
            <a:r>
              <a:rPr lang="en-CA" sz="2000" dirty="0"/>
              <a:t>Use the “return” statement to specify the function’s output</a:t>
            </a:r>
          </a:p>
        </p:txBody>
      </p:sp>
    </p:spTree>
    <p:extLst>
      <p:ext uri="{BB962C8B-B14F-4D97-AF65-F5344CB8AC3E}">
        <p14:creationId xmlns:p14="http://schemas.microsoft.com/office/powerpoint/2010/main" val="224914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CF27-DB16-676C-BB0C-AD3987FC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91364-1AD5-56CC-0307-9A7AF758A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6753633" cy="10735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Important fact #1: Defining a function doesn’t run it! To run the function, you must “call” it like this: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9F0C6-AF59-6955-90A7-7BCC1222D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602" y="2317367"/>
            <a:ext cx="2905530" cy="188621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857A03-61BA-B1A6-E378-6942F388A5D5}"/>
              </a:ext>
            </a:extLst>
          </p:cNvPr>
          <p:cNvSpPr txBox="1">
            <a:spLocks/>
          </p:cNvSpPr>
          <p:nvPr/>
        </p:nvSpPr>
        <p:spPr>
          <a:xfrm>
            <a:off x="1154954" y="4203580"/>
            <a:ext cx="6753633" cy="1992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Here, I pass the value of 3, meaning that I am stating my local variable x=3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All the function does is return x, in this case 3</a:t>
            </a:r>
          </a:p>
        </p:txBody>
      </p:sp>
    </p:spTree>
    <p:extLst>
      <p:ext uri="{BB962C8B-B14F-4D97-AF65-F5344CB8AC3E}">
        <p14:creationId xmlns:p14="http://schemas.microsoft.com/office/powerpoint/2010/main" val="216360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0493-8F9C-0964-21B5-6AF04CF6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examples (cont.)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0248-CDEA-52C5-8F44-B64351082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706964"/>
          </a:xfrm>
        </p:spPr>
        <p:txBody>
          <a:bodyPr>
            <a:normAutofit/>
          </a:bodyPr>
          <a:lstStyle/>
          <a:p>
            <a:r>
              <a:rPr lang="en-US" sz="2000" dirty="0"/>
              <a:t>A function doesn’t need local variables! Here’s an example: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60D9F-2870-57DE-712B-9F4FD3643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471" y="3166761"/>
            <a:ext cx="3277057" cy="141942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EC9F1B-145C-0C52-9820-E7B88AC746CC}"/>
              </a:ext>
            </a:extLst>
          </p:cNvPr>
          <p:cNvSpPr txBox="1">
            <a:spLocks/>
          </p:cNvSpPr>
          <p:nvPr/>
        </p:nvSpPr>
        <p:spPr>
          <a:xfrm>
            <a:off x="1154954" y="5071083"/>
            <a:ext cx="8825659" cy="1310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Variables are only useful when you need to pass a specific input to the function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04834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4F49-D70F-68DC-CE6B-F3FCA1B1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 vs. global variables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612C9-F4BC-A458-9963-13A761318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124" y="2658758"/>
            <a:ext cx="7094101" cy="1540483"/>
          </a:xfrm>
        </p:spPr>
        <p:txBody>
          <a:bodyPr>
            <a:normAutofit/>
          </a:bodyPr>
          <a:lstStyle/>
          <a:p>
            <a:r>
              <a:rPr lang="en-US" sz="2000" dirty="0"/>
              <a:t>“Global” variables are variables defined in the “body” of the code and whose value usually doesn’t change</a:t>
            </a:r>
          </a:p>
          <a:p>
            <a:r>
              <a:rPr lang="en-US" sz="2000" dirty="0"/>
              <a:t>Here’s an example: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E85D4-A1A6-A536-FC72-005E89988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965" y="2501765"/>
            <a:ext cx="2723858" cy="16974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00FFA1-F287-5D99-4DCF-88E829B74391}"/>
              </a:ext>
            </a:extLst>
          </p:cNvPr>
          <p:cNvSpPr txBox="1">
            <a:spLocks/>
          </p:cNvSpPr>
          <p:nvPr/>
        </p:nvSpPr>
        <p:spPr>
          <a:xfrm>
            <a:off x="863123" y="4542681"/>
            <a:ext cx="7094101" cy="1540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“Local” variables are variables defined in functions, whose value is only defined when you call the function</a:t>
            </a:r>
          </a:p>
          <a:p>
            <a:r>
              <a:rPr lang="en-US" sz="2000" dirty="0"/>
              <a:t>For example:</a:t>
            </a:r>
            <a:endParaRPr lang="en-CA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C6A943-888B-2BC0-1904-3DFEFE93C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224" y="4542681"/>
            <a:ext cx="3054599" cy="193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7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</TotalTime>
  <Words>987</Words>
  <Application>Microsoft Office PowerPoint</Application>
  <PresentationFormat>Widescreen</PresentationFormat>
  <Paragraphs>130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Wingdings 3</vt:lpstr>
      <vt:lpstr>Ion Boardroom</vt:lpstr>
      <vt:lpstr>PYTHON CRASH COURSE WEEK 3</vt:lpstr>
      <vt:lpstr>Recap from Last Week</vt:lpstr>
      <vt:lpstr>Git Pull</vt:lpstr>
      <vt:lpstr>Recall</vt:lpstr>
      <vt:lpstr>Functions</vt:lpstr>
      <vt:lpstr>Function Syntax</vt:lpstr>
      <vt:lpstr>Function examples</vt:lpstr>
      <vt:lpstr>Function examples (cont.)</vt:lpstr>
      <vt:lpstr>Local variables vs. global variables</vt:lpstr>
      <vt:lpstr>Local variables vs. global variables (cont)</vt:lpstr>
      <vt:lpstr>This week’s exercises…</vt:lpstr>
      <vt:lpstr>Functions</vt:lpstr>
      <vt:lpstr>Python Packages</vt:lpstr>
      <vt:lpstr>numpy</vt:lpstr>
      <vt:lpstr>numpy (cont.)</vt:lpstr>
      <vt:lpstr>numpy arrays</vt:lpstr>
      <vt:lpstr>numpy arrays (cont.)</vt:lpstr>
      <vt:lpstr>Installing numpy</vt:lpstr>
      <vt:lpstr>Importing numpy</vt:lpstr>
      <vt:lpstr>Exercises – numpy </vt:lpstr>
      <vt:lpstr>Git add, commit, push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 packages</dc:title>
  <dc:creator>Jade Ducharme</dc:creator>
  <cp:lastModifiedBy>Jade Ducharme</cp:lastModifiedBy>
  <cp:revision>169</cp:revision>
  <dcterms:created xsi:type="dcterms:W3CDTF">2022-06-20T18:28:33Z</dcterms:created>
  <dcterms:modified xsi:type="dcterms:W3CDTF">2022-07-04T15:37:49Z</dcterms:modified>
</cp:coreProperties>
</file>