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8" r:id="rId10"/>
    <p:sldId id="269" r:id="rId11"/>
    <p:sldId id="270" r:id="rId12"/>
    <p:sldId id="27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53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82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552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20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714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83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81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98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22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34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65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19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43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4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1D48D3-D9A0-44A7-B806-1FECC2308CB0}" type="datetimeFigureOut">
              <a:rPr lang="en-CA" smtClean="0"/>
              <a:t>2022-07-21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03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D9E1-7220-53DC-ED8E-34C74DFD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035893"/>
            <a:ext cx="8825658" cy="1781925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PYTHON CRASH COURSE WEEK 5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9E86-A807-ECF8-136C-2CAF73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Summer 2022</a:t>
            </a:r>
            <a:endParaRPr lang="en-CA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43DEC-6D61-B69F-647D-0CA2B364BA09}"/>
              </a:ext>
            </a:extLst>
          </p:cNvPr>
          <p:cNvSpPr txBox="1"/>
          <p:nvPr/>
        </p:nvSpPr>
        <p:spPr>
          <a:xfrm>
            <a:off x="4459975" y="3260770"/>
            <a:ext cx="3272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Midterm review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4189-C187-134F-D29F-1F792A1B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Python methods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2698-182C-7DDF-D613-A0AF99D6B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04549"/>
          </a:xfrm>
        </p:spPr>
        <p:txBody>
          <a:bodyPr>
            <a:normAutofit/>
          </a:bodyPr>
          <a:lstStyle/>
          <a:p>
            <a:r>
              <a:rPr lang="en-US" sz="2000" dirty="0"/>
              <a:t>A few useful built-in methods include:</a:t>
            </a:r>
          </a:p>
          <a:p>
            <a:pPr lvl="1"/>
            <a:r>
              <a:rPr lang="en-US" sz="1800" dirty="0"/>
              <a:t>sort</a:t>
            </a:r>
          </a:p>
          <a:p>
            <a:pPr lvl="2"/>
            <a:r>
              <a:rPr lang="en-US" sz="1600" dirty="0"/>
              <a:t>sorts a list in alphanumerical order</a:t>
            </a:r>
          </a:p>
          <a:p>
            <a:pPr lvl="2"/>
            <a:r>
              <a:rPr lang="en-US" sz="1600" dirty="0"/>
              <a:t>E.g.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AC26B-3659-7B9F-97E7-51FB6365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08" y="3988537"/>
            <a:ext cx="6039693" cy="1162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2DCC0-A720-874B-BF07-B5A261E17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39" y="5392626"/>
            <a:ext cx="463932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5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4189-C187-134F-D29F-1F792A1B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Python methods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2698-182C-7DDF-D613-A0AF99D6B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04549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upper</a:t>
            </a:r>
          </a:p>
          <a:p>
            <a:pPr lvl="2"/>
            <a:r>
              <a:rPr lang="en-US" sz="1600" dirty="0"/>
              <a:t>Capitalizes a string</a:t>
            </a:r>
          </a:p>
          <a:p>
            <a:pPr lvl="2"/>
            <a:r>
              <a:rPr lang="en-US" sz="1600" dirty="0"/>
              <a:t>E.g.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647C6-E619-502C-546E-8A40A8047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574" y="3526922"/>
            <a:ext cx="3600953" cy="11050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CA4F43-8558-FF0D-26CC-6C117389538D}"/>
              </a:ext>
            </a:extLst>
          </p:cNvPr>
          <p:cNvSpPr txBox="1">
            <a:spLocks/>
          </p:cNvSpPr>
          <p:nvPr/>
        </p:nvSpPr>
        <p:spPr>
          <a:xfrm>
            <a:off x="1154954" y="4518712"/>
            <a:ext cx="8825659" cy="170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lower</a:t>
            </a:r>
          </a:p>
          <a:p>
            <a:pPr lvl="2"/>
            <a:r>
              <a:rPr lang="en-US" sz="1600" dirty="0"/>
              <a:t>Lowercases a string</a:t>
            </a:r>
          </a:p>
          <a:p>
            <a:pPr lvl="2"/>
            <a:r>
              <a:rPr lang="en-US" sz="1600" dirty="0"/>
              <a:t>E.g.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BF286F-F125-0135-C7E4-9F52F38E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994" y="5468671"/>
            <a:ext cx="3658111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61E1-DCCB-E6D1-DB8A-EE8134DC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NumPy methods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D722-FF7D-4A16-5E50-1F336298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672665"/>
          </a:xfrm>
        </p:spPr>
        <p:txBody>
          <a:bodyPr>
            <a:normAutofit/>
          </a:bodyPr>
          <a:lstStyle/>
          <a:p>
            <a:r>
              <a:rPr lang="en-US" sz="2000" dirty="0" err="1"/>
              <a:t>Numpy</a:t>
            </a:r>
            <a:r>
              <a:rPr lang="en-US" sz="2000" dirty="0"/>
              <a:t> has a LOT of useful methods you can use on arrays</a:t>
            </a:r>
          </a:p>
          <a:p>
            <a:r>
              <a:rPr lang="en-US" sz="2000" dirty="0"/>
              <a:t>These include…</a:t>
            </a:r>
          </a:p>
          <a:p>
            <a:pPr lvl="1"/>
            <a:r>
              <a:rPr lang="en-US" sz="1800" dirty="0"/>
              <a:t>size</a:t>
            </a:r>
          </a:p>
          <a:p>
            <a:pPr lvl="2"/>
            <a:r>
              <a:rPr lang="en-US" sz="1600" dirty="0"/>
              <a:t>Returns the number of elements in your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51080-E244-E02B-528B-1A81B7A70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16" y="4313084"/>
            <a:ext cx="4067743" cy="8859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C5E69E-A224-7FB5-875F-CC165C5E7DFB}"/>
              </a:ext>
            </a:extLst>
          </p:cNvPr>
          <p:cNvSpPr txBox="1">
            <a:spLocks/>
          </p:cNvSpPr>
          <p:nvPr/>
        </p:nvSpPr>
        <p:spPr>
          <a:xfrm>
            <a:off x="1217707" y="5048000"/>
            <a:ext cx="4752787" cy="1361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shape</a:t>
            </a:r>
          </a:p>
          <a:p>
            <a:pPr lvl="2"/>
            <a:r>
              <a:rPr lang="en-US" sz="1600" dirty="0"/>
              <a:t>Returns the shape of an n-dimensional array (array of arrays)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037F8-4E56-BE4D-D91B-C4A02C2EA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94" y="5135577"/>
            <a:ext cx="2634508" cy="133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4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6081-DD12-0706-DE1A-D89A2A93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CF6F-4DF8-5752-05A8-BD487B46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31" y="2286002"/>
            <a:ext cx="3820886" cy="4489450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Basic Operations</a:t>
            </a:r>
          </a:p>
          <a:p>
            <a:pPr lvl="1"/>
            <a:r>
              <a:rPr lang="en-CA" sz="2000" dirty="0"/>
              <a:t>Addition</a:t>
            </a:r>
          </a:p>
          <a:p>
            <a:pPr lvl="2"/>
            <a:r>
              <a:rPr lang="en-CA" sz="1800" dirty="0"/>
              <a:t>+</a:t>
            </a:r>
          </a:p>
          <a:p>
            <a:pPr lvl="1"/>
            <a:r>
              <a:rPr lang="en-CA" sz="2000" dirty="0"/>
              <a:t>Subtraction</a:t>
            </a:r>
          </a:p>
          <a:p>
            <a:pPr lvl="2"/>
            <a:r>
              <a:rPr lang="en-CA" sz="1800" dirty="0"/>
              <a:t>-</a:t>
            </a:r>
          </a:p>
          <a:p>
            <a:pPr lvl="1"/>
            <a:r>
              <a:rPr lang="en-CA" sz="2000" dirty="0"/>
              <a:t>Multiplication</a:t>
            </a:r>
          </a:p>
          <a:p>
            <a:pPr lvl="2"/>
            <a:r>
              <a:rPr lang="en-CA" sz="1800" dirty="0"/>
              <a:t>*</a:t>
            </a:r>
          </a:p>
          <a:p>
            <a:pPr lvl="1"/>
            <a:r>
              <a:rPr lang="en-CA" sz="2000" dirty="0"/>
              <a:t>Division</a:t>
            </a:r>
          </a:p>
          <a:p>
            <a:pPr lvl="2"/>
            <a:r>
              <a:rPr lang="en-CA" sz="1800" dirty="0"/>
              <a:t>/</a:t>
            </a:r>
          </a:p>
          <a:p>
            <a:pPr lvl="1"/>
            <a:r>
              <a:rPr lang="en-CA" sz="2000" dirty="0"/>
              <a:t>Powers</a:t>
            </a:r>
          </a:p>
          <a:p>
            <a:pPr lvl="2"/>
            <a:r>
              <a:rPr lang="en-CA" sz="1800" dirty="0"/>
              <a:t>**</a:t>
            </a:r>
          </a:p>
          <a:p>
            <a:pPr lvl="1"/>
            <a:endParaRPr lang="en-CA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D78455-3B60-C8CF-61A6-091D6E3AC0F1}"/>
              </a:ext>
            </a:extLst>
          </p:cNvPr>
          <p:cNvSpPr txBox="1">
            <a:spLocks/>
          </p:cNvSpPr>
          <p:nvPr/>
        </p:nvSpPr>
        <p:spPr>
          <a:xfrm>
            <a:off x="3652429" y="2286002"/>
            <a:ext cx="5159877" cy="440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Advanced operations (using </a:t>
            </a:r>
            <a:r>
              <a:rPr lang="en-CA" sz="2400" dirty="0" err="1"/>
              <a:t>numpy</a:t>
            </a:r>
            <a:r>
              <a:rPr lang="en-CA" sz="2400" dirty="0"/>
              <a:t>)</a:t>
            </a:r>
          </a:p>
          <a:p>
            <a:pPr lvl="1"/>
            <a:r>
              <a:rPr lang="en-CA" sz="2000" dirty="0"/>
              <a:t>Square root</a:t>
            </a:r>
          </a:p>
          <a:p>
            <a:pPr lvl="2"/>
            <a:r>
              <a:rPr lang="en-CA" sz="1800" dirty="0" err="1"/>
              <a:t>numpy.sqrt</a:t>
            </a:r>
            <a:r>
              <a:rPr lang="en-CA" sz="1800" dirty="0"/>
              <a:t>()</a:t>
            </a:r>
          </a:p>
          <a:p>
            <a:pPr lvl="1"/>
            <a:r>
              <a:rPr lang="en-CA" sz="2000" dirty="0"/>
              <a:t>Natural exponential</a:t>
            </a:r>
          </a:p>
          <a:p>
            <a:pPr lvl="2"/>
            <a:r>
              <a:rPr lang="en-CA" sz="1800" dirty="0" err="1"/>
              <a:t>numpy.exp</a:t>
            </a:r>
            <a:r>
              <a:rPr lang="en-CA" sz="1800" dirty="0"/>
              <a:t>()</a:t>
            </a:r>
          </a:p>
          <a:p>
            <a:pPr lvl="1"/>
            <a:r>
              <a:rPr lang="en-CA" sz="2000" dirty="0"/>
              <a:t>Mean of an array</a:t>
            </a:r>
          </a:p>
          <a:p>
            <a:pPr lvl="2"/>
            <a:r>
              <a:rPr lang="en-CA" sz="1800" dirty="0" err="1"/>
              <a:t>numpy.mean</a:t>
            </a:r>
            <a:r>
              <a:rPr lang="en-CA" sz="1800" dirty="0"/>
              <a:t>()</a:t>
            </a:r>
          </a:p>
          <a:p>
            <a:pPr lvl="1"/>
            <a:r>
              <a:rPr lang="en-CA" sz="2000" dirty="0"/>
              <a:t>Standard deviation of an array</a:t>
            </a:r>
          </a:p>
          <a:p>
            <a:pPr lvl="2"/>
            <a:r>
              <a:rPr lang="en-CA" sz="1800" dirty="0" err="1"/>
              <a:t>numpy.std</a:t>
            </a:r>
            <a:r>
              <a:rPr lang="en-CA" sz="1800" dirty="0"/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760B52-B2A0-66CF-EC3D-71B8A0B74656}"/>
              </a:ext>
            </a:extLst>
          </p:cNvPr>
          <p:cNvSpPr txBox="1">
            <a:spLocks/>
          </p:cNvSpPr>
          <p:nvPr/>
        </p:nvSpPr>
        <p:spPr>
          <a:xfrm>
            <a:off x="7585543" y="3118966"/>
            <a:ext cx="3957797" cy="3739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sz="2000" dirty="0"/>
              <a:t>Variance of an array</a:t>
            </a:r>
          </a:p>
          <a:p>
            <a:pPr lvl="2"/>
            <a:r>
              <a:rPr lang="en-CA" sz="1800" dirty="0" err="1"/>
              <a:t>numpy.var</a:t>
            </a:r>
            <a:r>
              <a:rPr lang="en-CA" sz="1800" dirty="0"/>
              <a:t>()</a:t>
            </a:r>
          </a:p>
          <a:p>
            <a:pPr lvl="1"/>
            <a:r>
              <a:rPr lang="en-CA" sz="2000" dirty="0"/>
              <a:t>Factorial</a:t>
            </a:r>
          </a:p>
          <a:p>
            <a:pPr lvl="2"/>
            <a:r>
              <a:rPr lang="en-CA" sz="1800" dirty="0" err="1"/>
              <a:t>numpy.math.factorial</a:t>
            </a:r>
            <a:r>
              <a:rPr lang="en-CA" sz="1800" dirty="0"/>
              <a:t>()</a:t>
            </a:r>
          </a:p>
          <a:p>
            <a:pPr lvl="2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98503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7C2F-25B8-7E4B-2393-447A2BED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Pulling changes from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24CF-AA40-AEEB-5999-7C7BBA5D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4" y="2396671"/>
            <a:ext cx="5617028" cy="42545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We’ll work on some review exercises!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Let’s pull the latest changes from GitHub by navigating to our Intro-to-Python folder, right-clicking, and selecting “Git Bash Here”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Type in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E45A3-E3E5-63DD-F3F1-EA6156A9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9" y="2498483"/>
            <a:ext cx="6422571" cy="38152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E3FF0A-F4C0-5880-DDC8-B3C17A96D613}"/>
              </a:ext>
            </a:extLst>
          </p:cNvPr>
          <p:cNvSpPr/>
          <p:nvPr/>
        </p:nvSpPr>
        <p:spPr>
          <a:xfrm>
            <a:off x="5769429" y="4997556"/>
            <a:ext cx="903514" cy="23847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6E33-BC13-ECE1-ABFA-6AE640A4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Opening </a:t>
            </a:r>
            <a:r>
              <a:rPr lang="en-CA" dirty="0" err="1"/>
              <a:t>Jupyter</a:t>
            </a:r>
            <a:r>
              <a:rPr lang="en-CA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73C6-846A-1E5B-69BE-2FC9BB54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6" y="2460171"/>
            <a:ext cx="5214258" cy="43978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Open up </a:t>
            </a:r>
            <a:r>
              <a:rPr lang="en-CA" sz="2400" dirty="0" err="1"/>
              <a:t>Jupyter</a:t>
            </a:r>
            <a:r>
              <a:rPr lang="en-CA" sz="2400" dirty="0"/>
              <a:t> Notebook by opening the Command Prompt and typing either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Or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27B8C-AA07-88FC-90DD-1CB3A239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8" y="2947776"/>
            <a:ext cx="4932305" cy="32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F54-D915-A114-0276-6693824C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41A2-1E03-4F85-3DF6-E1264277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68032"/>
            <a:ext cx="8825659" cy="3416300"/>
          </a:xfrm>
        </p:spPr>
        <p:txBody>
          <a:bodyPr>
            <a:normAutofit/>
          </a:bodyPr>
          <a:lstStyle/>
          <a:p>
            <a:r>
              <a:rPr lang="en-CA" sz="2400" dirty="0"/>
              <a:t>Let’s work through all the exercises for Week 5 today!</a:t>
            </a:r>
          </a:p>
        </p:txBody>
      </p:sp>
    </p:spTree>
    <p:extLst>
      <p:ext uri="{BB962C8B-B14F-4D97-AF65-F5344CB8AC3E}">
        <p14:creationId xmlns:p14="http://schemas.microsoft.com/office/powerpoint/2010/main" val="25133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0212-B1D3-9CC0-EFD6-07689E8F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358C-FDE3-B022-6258-5E763F54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6157"/>
            <a:ext cx="8825659" cy="945243"/>
          </a:xfrm>
        </p:spPr>
        <p:txBody>
          <a:bodyPr>
            <a:normAutofit/>
          </a:bodyPr>
          <a:lstStyle/>
          <a:p>
            <a:r>
              <a:rPr lang="en-CA" sz="2000" dirty="0"/>
              <a:t>We’re already halfway through the course!</a:t>
            </a:r>
          </a:p>
          <a:p>
            <a:r>
              <a:rPr lang="en-CA" sz="2000" dirty="0"/>
              <a:t>We’ll take some time to review what we did so far…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47D111-8AC3-2670-CAB6-D8FE00EF09B5}"/>
              </a:ext>
            </a:extLst>
          </p:cNvPr>
          <p:cNvSpPr txBox="1">
            <a:spLocks/>
          </p:cNvSpPr>
          <p:nvPr/>
        </p:nvSpPr>
        <p:spPr>
          <a:xfrm>
            <a:off x="1041997" y="3859133"/>
            <a:ext cx="4929091" cy="202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Objects:</a:t>
            </a:r>
          </a:p>
          <a:p>
            <a:pPr lvl="1"/>
            <a:r>
              <a:rPr lang="en-CA" sz="2000" dirty="0"/>
              <a:t>Strings</a:t>
            </a:r>
          </a:p>
          <a:p>
            <a:pPr lvl="2"/>
            <a:r>
              <a:rPr lang="en-CA" sz="1800" dirty="0"/>
              <a:t>Represent specific text enclosed in quotation marks</a:t>
            </a:r>
          </a:p>
          <a:p>
            <a:pPr lvl="2"/>
            <a:r>
              <a:rPr lang="en-CA" sz="1800" dirty="0"/>
              <a:t>E.g. name = “Jade”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7E4BA6-CAFB-4779-4473-0A01F0A8140F}"/>
              </a:ext>
            </a:extLst>
          </p:cNvPr>
          <p:cNvSpPr txBox="1">
            <a:spLocks/>
          </p:cNvSpPr>
          <p:nvPr/>
        </p:nvSpPr>
        <p:spPr>
          <a:xfrm>
            <a:off x="6065479" y="3859133"/>
            <a:ext cx="6126521" cy="243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sz="1800" dirty="0"/>
              <a:t>Integers</a:t>
            </a:r>
          </a:p>
          <a:p>
            <a:pPr lvl="2"/>
            <a:r>
              <a:rPr lang="en-CA" sz="1600" dirty="0"/>
              <a:t>Round numbers (no decimal places)</a:t>
            </a:r>
          </a:p>
          <a:p>
            <a:pPr lvl="2"/>
            <a:r>
              <a:rPr lang="en-CA" sz="1600" dirty="0"/>
              <a:t>E.g. 42</a:t>
            </a:r>
          </a:p>
          <a:p>
            <a:pPr lvl="1"/>
            <a:r>
              <a:rPr lang="en-CA" sz="1800" dirty="0"/>
              <a:t>Floating point numbers (float)</a:t>
            </a:r>
          </a:p>
          <a:p>
            <a:pPr lvl="2"/>
            <a:r>
              <a:rPr lang="en-CA" sz="1600" dirty="0"/>
              <a:t>Numbers with decimal places</a:t>
            </a:r>
          </a:p>
          <a:p>
            <a:pPr lvl="2"/>
            <a:r>
              <a:rPr lang="en-CA" sz="1600" dirty="0"/>
              <a:t>E.g. 42.0</a:t>
            </a:r>
          </a:p>
          <a:p>
            <a:pPr lvl="2"/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979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8D07-BDB4-0507-2A23-3ED383A3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524D-D4D8-D3EB-1167-57EC3CDE9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65" y="2407556"/>
            <a:ext cx="5632029" cy="4265385"/>
          </a:xfrm>
        </p:spPr>
        <p:txBody>
          <a:bodyPr>
            <a:normAutofit/>
          </a:bodyPr>
          <a:lstStyle/>
          <a:p>
            <a:r>
              <a:rPr lang="en-CA" sz="2400" dirty="0"/>
              <a:t>Objects (cont.)</a:t>
            </a:r>
          </a:p>
          <a:p>
            <a:pPr lvl="1"/>
            <a:r>
              <a:rPr lang="en-CA" sz="2000" dirty="0"/>
              <a:t>Lists</a:t>
            </a:r>
          </a:p>
          <a:p>
            <a:pPr lvl="2"/>
            <a:r>
              <a:rPr lang="en-CA" sz="1800" dirty="0"/>
              <a:t>Used to store several objects</a:t>
            </a:r>
          </a:p>
          <a:p>
            <a:pPr lvl="2"/>
            <a:r>
              <a:rPr lang="en-CA" sz="1800" dirty="0"/>
              <a:t>E.g. [“hello”, “world”, 24, 8.2]</a:t>
            </a:r>
          </a:p>
          <a:p>
            <a:pPr lvl="1"/>
            <a:r>
              <a:rPr lang="en-CA" sz="2000" dirty="0"/>
              <a:t>Arrays</a:t>
            </a:r>
          </a:p>
          <a:p>
            <a:pPr lvl="2"/>
            <a:r>
              <a:rPr lang="en-CA" sz="1800" dirty="0"/>
              <a:t>From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CA" sz="1800" dirty="0"/>
              <a:t> package</a:t>
            </a:r>
          </a:p>
          <a:p>
            <a:pPr lvl="2"/>
            <a:r>
              <a:rPr lang="en-CA" sz="1800" dirty="0"/>
              <a:t>Similar to lists, but can also perform element-wise operations</a:t>
            </a:r>
          </a:p>
          <a:p>
            <a:pPr lvl="1"/>
            <a:r>
              <a:rPr lang="en-CA" sz="2000" dirty="0"/>
              <a:t>Booleans</a:t>
            </a:r>
          </a:p>
          <a:p>
            <a:pPr lvl="2"/>
            <a:r>
              <a:rPr lang="en-CA" sz="1800" dirty="0"/>
              <a:t>Two possible values, True or False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714D66-5411-DD3F-57C7-89E0C3EEA0BD}"/>
              </a:ext>
            </a:extLst>
          </p:cNvPr>
          <p:cNvSpPr txBox="1">
            <a:spLocks/>
          </p:cNvSpPr>
          <p:nvPr/>
        </p:nvSpPr>
        <p:spPr>
          <a:xfrm>
            <a:off x="5726253" y="2421536"/>
            <a:ext cx="5632030" cy="42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000" dirty="0"/>
              <a:t>N</a:t>
            </a:r>
            <a:r>
              <a:rPr lang="en-CA" sz="2000" dirty="0" err="1"/>
              <a:t>oneType</a:t>
            </a:r>
            <a:endParaRPr lang="en-CA" sz="2000" dirty="0"/>
          </a:p>
          <a:p>
            <a:pPr lvl="2">
              <a:lnSpc>
                <a:spcPct val="150000"/>
              </a:lnSpc>
            </a:pPr>
            <a:r>
              <a:rPr lang="en-CA" sz="1800" dirty="0"/>
              <a:t>Object returned by default when you forget to include a return statement in your function</a:t>
            </a:r>
          </a:p>
          <a:p>
            <a:pPr lvl="2">
              <a:lnSpc>
                <a:spcPct val="150000"/>
              </a:lnSpc>
            </a:pPr>
            <a:r>
              <a:rPr lang="en-CA" sz="1800" dirty="0"/>
              <a:t>Functionally useless</a:t>
            </a:r>
          </a:p>
        </p:txBody>
      </p:sp>
    </p:spTree>
    <p:extLst>
      <p:ext uri="{BB962C8B-B14F-4D97-AF65-F5344CB8AC3E}">
        <p14:creationId xmlns:p14="http://schemas.microsoft.com/office/powerpoint/2010/main" val="289457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124E-3C50-43FB-CAFC-098CF63D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A09C-5FA8-68BF-3FDB-67A27836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154" y="2266042"/>
            <a:ext cx="8825659" cy="4515757"/>
          </a:xfrm>
        </p:spPr>
        <p:txBody>
          <a:bodyPr>
            <a:normAutofit/>
          </a:bodyPr>
          <a:lstStyle/>
          <a:p>
            <a:r>
              <a:rPr lang="en-CA" sz="2400" dirty="0"/>
              <a:t>Statements</a:t>
            </a:r>
          </a:p>
          <a:p>
            <a:pPr lvl="1"/>
            <a:r>
              <a:rPr lang="en-CA" sz="2000" dirty="0"/>
              <a:t>if statement</a:t>
            </a:r>
          </a:p>
          <a:p>
            <a:pPr lvl="2"/>
            <a:r>
              <a:rPr lang="en-CA" sz="1800" dirty="0"/>
              <a:t>Specifies code to run </a:t>
            </a:r>
            <a:r>
              <a:rPr lang="en-CA" sz="1800" i="1" dirty="0"/>
              <a:t>if</a:t>
            </a:r>
            <a:r>
              <a:rPr lang="en-CA" sz="1800" dirty="0"/>
              <a:t> a certain condition is met</a:t>
            </a:r>
          </a:p>
          <a:p>
            <a:pPr lvl="2"/>
            <a:r>
              <a:rPr lang="en-CA" sz="1800" dirty="0"/>
              <a:t>Can be accompanied by an </a:t>
            </a:r>
            <a:r>
              <a:rPr lang="en-CA" sz="1800" dirty="0" err="1"/>
              <a:t>elif</a:t>
            </a:r>
            <a:r>
              <a:rPr lang="en-CA" sz="1800" dirty="0"/>
              <a:t> or else statement</a:t>
            </a:r>
          </a:p>
          <a:p>
            <a:pPr lvl="1"/>
            <a:r>
              <a:rPr lang="en-CA" sz="2000" dirty="0"/>
              <a:t>for loop</a:t>
            </a:r>
          </a:p>
          <a:p>
            <a:pPr lvl="2"/>
            <a:r>
              <a:rPr lang="en-CA" sz="1800" dirty="0"/>
              <a:t>Runs a specific code a determinate number of times</a:t>
            </a:r>
          </a:p>
          <a:p>
            <a:pPr lvl="2"/>
            <a:r>
              <a:rPr lang="en-CA" sz="1800" dirty="0"/>
              <a:t>Code loops until all elements specified in the for statement have been iterated through</a:t>
            </a:r>
          </a:p>
          <a:p>
            <a:pPr lvl="1"/>
            <a:r>
              <a:rPr lang="en-CA" sz="2000" dirty="0"/>
              <a:t>while loop</a:t>
            </a:r>
          </a:p>
          <a:p>
            <a:pPr lvl="2"/>
            <a:r>
              <a:rPr lang="en-CA" sz="1800" dirty="0"/>
              <a:t>Runs a specific code an indeterminate number of times</a:t>
            </a:r>
          </a:p>
          <a:p>
            <a:pPr lvl="2"/>
            <a:r>
              <a:rPr lang="en-CA" sz="1800" dirty="0"/>
              <a:t>Code loops until condition specified in while statement is met</a:t>
            </a:r>
          </a:p>
          <a:p>
            <a:pPr lvl="2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03308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124E-3C50-43FB-CAFC-098CF63D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A09C-5FA8-68BF-3FDB-67A27836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154" y="2266042"/>
            <a:ext cx="8825659" cy="35520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Statements (cont.)</a:t>
            </a:r>
          </a:p>
          <a:p>
            <a:pPr lvl="1">
              <a:lnSpc>
                <a:spcPct val="150000"/>
              </a:lnSpc>
            </a:pPr>
            <a:r>
              <a:rPr lang="en-CA" sz="2000" dirty="0"/>
              <a:t>return statement</a:t>
            </a:r>
          </a:p>
          <a:p>
            <a:pPr lvl="2">
              <a:lnSpc>
                <a:spcPct val="150000"/>
              </a:lnSpc>
            </a:pPr>
            <a:r>
              <a:rPr lang="en-CA" sz="1600" dirty="0"/>
              <a:t>Included in a function’s definition</a:t>
            </a:r>
          </a:p>
          <a:p>
            <a:pPr lvl="2">
              <a:lnSpc>
                <a:spcPct val="150000"/>
              </a:lnSpc>
            </a:pPr>
            <a:r>
              <a:rPr lang="en-CA" sz="1600" dirty="0"/>
              <a:t>Specifies the output of the function</a:t>
            </a:r>
          </a:p>
          <a:p>
            <a:pPr lvl="2">
              <a:lnSpc>
                <a:spcPct val="150000"/>
              </a:lnSpc>
            </a:pPr>
            <a:r>
              <a:rPr lang="en-CA" sz="1600" dirty="0"/>
              <a:t>A function without a return statements will return None</a:t>
            </a:r>
          </a:p>
          <a:p>
            <a:pPr lvl="2">
              <a:lnSpc>
                <a:spcPct val="150000"/>
              </a:lnSpc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88480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DF14-F283-BBF6-2BB4-A63424AA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4FD5-3BD6-2A18-D311-0453C40A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9543"/>
            <a:ext cx="9360646" cy="4528457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Built-in Python functions</a:t>
            </a:r>
          </a:p>
          <a:p>
            <a:pPr lvl="1"/>
            <a:r>
              <a:rPr lang="en-CA" sz="2000" dirty="0"/>
              <a:t>print()</a:t>
            </a:r>
          </a:p>
          <a:p>
            <a:pPr lvl="2"/>
            <a:r>
              <a:rPr lang="en-CA" sz="1800" dirty="0"/>
              <a:t>Prints out whatever is between the parentheses</a:t>
            </a:r>
          </a:p>
          <a:p>
            <a:pPr lvl="1"/>
            <a:r>
              <a:rPr lang="en-CA" sz="2000" dirty="0"/>
              <a:t>int()</a:t>
            </a:r>
          </a:p>
          <a:p>
            <a:pPr lvl="2"/>
            <a:r>
              <a:rPr lang="en-CA" sz="1800" dirty="0"/>
              <a:t>Transforms a string or float to an integer</a:t>
            </a:r>
          </a:p>
          <a:p>
            <a:pPr lvl="2"/>
            <a:r>
              <a:rPr lang="en-CA" sz="1800" dirty="0"/>
              <a:t>If the float is not a round number, int() rounds </a:t>
            </a:r>
            <a:r>
              <a:rPr lang="en-CA" sz="1800" i="1" dirty="0"/>
              <a:t>down</a:t>
            </a:r>
          </a:p>
          <a:p>
            <a:pPr lvl="3"/>
            <a:r>
              <a:rPr lang="en-CA" sz="1600" dirty="0"/>
              <a:t>E.g. int(4.9) = 4</a:t>
            </a:r>
          </a:p>
          <a:p>
            <a:pPr lvl="1"/>
            <a:r>
              <a:rPr lang="en-CA" sz="2000" dirty="0"/>
              <a:t>string()</a:t>
            </a:r>
          </a:p>
          <a:p>
            <a:pPr lvl="2"/>
            <a:r>
              <a:rPr lang="en-CA" sz="1800" dirty="0"/>
              <a:t>Transform what is between the parentheses into a string</a:t>
            </a:r>
          </a:p>
          <a:p>
            <a:pPr lvl="1"/>
            <a:r>
              <a:rPr lang="en-CA" sz="2000" dirty="0"/>
              <a:t>float()</a:t>
            </a:r>
          </a:p>
          <a:p>
            <a:pPr lvl="2"/>
            <a:r>
              <a:rPr lang="en-CA" sz="1800" dirty="0"/>
              <a:t>Transform what is between the parentheses into a floating point number</a:t>
            </a:r>
          </a:p>
        </p:txBody>
      </p:sp>
    </p:spTree>
    <p:extLst>
      <p:ext uri="{BB962C8B-B14F-4D97-AF65-F5344CB8AC3E}">
        <p14:creationId xmlns:p14="http://schemas.microsoft.com/office/powerpoint/2010/main" val="149472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7693-7FEB-E7D3-8AC0-EE542DCA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3BA5-9E2A-9A6C-136C-BA7E8D341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362" y="2331357"/>
            <a:ext cx="10253275" cy="4526643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Built-in Python functions (cont.)</a:t>
            </a:r>
          </a:p>
          <a:p>
            <a:pPr lvl="1"/>
            <a:r>
              <a:rPr lang="en-CA" sz="2000" dirty="0"/>
              <a:t>type()</a:t>
            </a:r>
          </a:p>
          <a:p>
            <a:pPr lvl="2"/>
            <a:r>
              <a:rPr lang="en-CA" sz="1800" dirty="0"/>
              <a:t>Returns the object type</a:t>
            </a:r>
          </a:p>
          <a:p>
            <a:pPr lvl="2"/>
            <a:r>
              <a:rPr lang="en-CA" sz="1800" dirty="0"/>
              <a:t>E.g. type(12) = int</a:t>
            </a:r>
          </a:p>
          <a:p>
            <a:pPr lvl="2"/>
            <a:r>
              <a:rPr lang="en-CA" sz="1800" dirty="0"/>
              <a:t>E.g. type(“hello”) = str</a:t>
            </a:r>
          </a:p>
          <a:p>
            <a:pPr lvl="1"/>
            <a:r>
              <a:rPr lang="en-CA" sz="2000" dirty="0" err="1"/>
              <a:t>len</a:t>
            </a:r>
            <a:r>
              <a:rPr lang="en-CA" sz="2000" dirty="0"/>
              <a:t>()</a:t>
            </a:r>
          </a:p>
          <a:p>
            <a:pPr lvl="2"/>
            <a:r>
              <a:rPr lang="en-CA" sz="1800" dirty="0"/>
              <a:t>Returns the length of the list (number of elements in the list)</a:t>
            </a:r>
          </a:p>
          <a:p>
            <a:pPr lvl="2"/>
            <a:r>
              <a:rPr lang="en-CA" sz="1800" dirty="0"/>
              <a:t>Does NOT work on </a:t>
            </a:r>
            <a:r>
              <a:rPr lang="en-CA" sz="1800" dirty="0" err="1"/>
              <a:t>numpy</a:t>
            </a:r>
            <a:r>
              <a:rPr lang="en-CA" sz="1800" dirty="0"/>
              <a:t> arrays</a:t>
            </a:r>
          </a:p>
          <a:p>
            <a:pPr lvl="2"/>
            <a:r>
              <a:rPr lang="en-CA" sz="1800" dirty="0"/>
              <a:t>E.g. </a:t>
            </a:r>
            <a:r>
              <a:rPr lang="en-CA" sz="1800" dirty="0" err="1"/>
              <a:t>len</a:t>
            </a:r>
            <a:r>
              <a:rPr lang="en-CA" sz="1800" dirty="0"/>
              <a:t>([1, 2, 3, 4]) = 4</a:t>
            </a:r>
          </a:p>
          <a:p>
            <a:pPr lvl="1"/>
            <a:r>
              <a:rPr lang="en-CA" sz="2000" dirty="0"/>
              <a:t>round(n)</a:t>
            </a:r>
          </a:p>
          <a:p>
            <a:pPr lvl="2"/>
            <a:r>
              <a:rPr lang="en-CA" sz="1800" dirty="0"/>
              <a:t>Rounds a floating point number to</a:t>
            </a:r>
            <a:r>
              <a:rPr lang="en-CA" sz="1800" i="1" dirty="0"/>
              <a:t> n </a:t>
            </a:r>
            <a:r>
              <a:rPr lang="en-CA" sz="1800" dirty="0"/>
              <a:t>decimal places</a:t>
            </a:r>
          </a:p>
          <a:p>
            <a:pPr lvl="2"/>
            <a:r>
              <a:rPr lang="en-CA" sz="1800" dirty="0"/>
              <a:t>E.g. round(3.141593, 2) = 3.14</a:t>
            </a:r>
          </a:p>
        </p:txBody>
      </p:sp>
    </p:spTree>
    <p:extLst>
      <p:ext uri="{BB962C8B-B14F-4D97-AF65-F5344CB8AC3E}">
        <p14:creationId xmlns:p14="http://schemas.microsoft.com/office/powerpoint/2010/main" val="345202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3902-DF9C-ACC6-D5EF-62FE118C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on Python methods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63330A-0B9C-3C2C-D425-E0BDA5FB4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362" y="2228244"/>
            <a:ext cx="10253275" cy="1917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A method is similar to a function, but it is called using a different syntax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Consider a “</a:t>
            </a:r>
            <a:r>
              <a:rPr lang="en-CA" sz="2000" dirty="0" err="1"/>
              <a:t>hello_world</a:t>
            </a:r>
            <a:r>
              <a:rPr lang="en-CA" sz="2000" dirty="0"/>
              <a:t>” function and a “</a:t>
            </a:r>
            <a:r>
              <a:rPr lang="en-CA" sz="2000" dirty="0" err="1"/>
              <a:t>hello_world</a:t>
            </a:r>
            <a:r>
              <a:rPr lang="en-CA" sz="2000" dirty="0"/>
              <a:t>” method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To call the function, we would type in something like:</a:t>
            </a:r>
            <a:endParaRPr lang="en-CA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551646-584C-0184-BD35-707A6691C42C}"/>
              </a:ext>
            </a:extLst>
          </p:cNvPr>
          <p:cNvSpPr txBox="1">
            <a:spLocks/>
          </p:cNvSpPr>
          <p:nvPr/>
        </p:nvSpPr>
        <p:spPr>
          <a:xfrm>
            <a:off x="969362" y="4693770"/>
            <a:ext cx="10253275" cy="208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This calls on the </a:t>
            </a:r>
            <a:r>
              <a:rPr lang="en-US" sz="2000" dirty="0" err="1"/>
              <a:t>hello_world</a:t>
            </a:r>
            <a:r>
              <a:rPr lang="en-US" sz="2000" dirty="0"/>
              <a:t> function, using the variable “obj” (a given object) as input</a:t>
            </a:r>
            <a:endParaRPr lang="en-CA" sz="1600" dirty="0"/>
          </a:p>
          <a:p>
            <a:pPr>
              <a:lnSpc>
                <a:spcPct val="150000"/>
              </a:lnSpc>
            </a:pPr>
            <a:r>
              <a:rPr lang="en-CA" sz="2000" dirty="0"/>
              <a:t>The function then presumably acts on obj (performs some sort of operation or calculation on obj) and returns an output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09C165-0145-F10C-4916-7BB28598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61" y="4021834"/>
            <a:ext cx="3828475" cy="6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3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3902-DF9C-ACC6-D5EF-62FE118C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on Python methods (cont.)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63330A-0B9C-3C2C-D425-E0BDA5FB4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362" y="2228244"/>
            <a:ext cx="10253275" cy="1917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In contrast, to call the </a:t>
            </a:r>
            <a:r>
              <a:rPr lang="en-CA" sz="2000" dirty="0" err="1"/>
              <a:t>hello_world</a:t>
            </a:r>
            <a:r>
              <a:rPr lang="en-CA" sz="2000" dirty="0"/>
              <a:t> method, we would use this syntax:</a:t>
            </a:r>
            <a:endParaRPr lang="en-CA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551646-584C-0184-BD35-707A6691C42C}"/>
              </a:ext>
            </a:extLst>
          </p:cNvPr>
          <p:cNvSpPr txBox="1">
            <a:spLocks/>
          </p:cNvSpPr>
          <p:nvPr/>
        </p:nvSpPr>
        <p:spPr>
          <a:xfrm>
            <a:off x="969362" y="3824805"/>
            <a:ext cx="10253275" cy="284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This uses the </a:t>
            </a:r>
            <a:r>
              <a:rPr lang="en-US" sz="2000" dirty="0" err="1"/>
              <a:t>hello_world</a:t>
            </a:r>
            <a:r>
              <a:rPr lang="en-US" sz="2000" dirty="0"/>
              <a:t> method on “obj” (a given object)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000" dirty="0"/>
              <a:t>The method acts directly on obj and doesn’t necessarily produce an output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i.e. It can directly change the value of obj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See next slide for example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F8DEB-EDE3-95C9-4EE7-F1BE420D7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27" y="2987002"/>
            <a:ext cx="3781944" cy="7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33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206</TotalTime>
  <Words>823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Courier New</vt:lpstr>
      <vt:lpstr>Wingdings 3</vt:lpstr>
      <vt:lpstr>Ion Boardroom</vt:lpstr>
      <vt:lpstr>PYTHON CRASH COURSE WEEK 5</vt:lpstr>
      <vt:lpstr>What we learned so far…</vt:lpstr>
      <vt:lpstr>What we learned so far…</vt:lpstr>
      <vt:lpstr>What we learned so far…</vt:lpstr>
      <vt:lpstr>What we learned so far…</vt:lpstr>
      <vt:lpstr>What we learned so far…</vt:lpstr>
      <vt:lpstr>What we learned so far…</vt:lpstr>
      <vt:lpstr>Quick note on Python methods</vt:lpstr>
      <vt:lpstr>Quick note on Python methods (cont.)</vt:lpstr>
      <vt:lpstr>Built-in Python methods</vt:lpstr>
      <vt:lpstr>Built-in Python methods (cont.)</vt:lpstr>
      <vt:lpstr>Useful NumPy methods</vt:lpstr>
      <vt:lpstr>What we learned so far…</vt:lpstr>
      <vt:lpstr>Pulling changes from GitHub</vt:lpstr>
      <vt:lpstr>Opening Jupyter Notebook</vt:lpstr>
      <vt:lpstr>Review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 WEEK 5</dc:title>
  <dc:creator>Jade Ducharme</dc:creator>
  <cp:lastModifiedBy>Jade Ducharme</cp:lastModifiedBy>
  <cp:revision>37</cp:revision>
  <dcterms:created xsi:type="dcterms:W3CDTF">2022-07-13T14:13:35Z</dcterms:created>
  <dcterms:modified xsi:type="dcterms:W3CDTF">2022-07-21T18:10:19Z</dcterms:modified>
</cp:coreProperties>
</file>