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6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3022081" y="3263242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pandas and file import/export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551C-26DC-6464-5865-B30C1307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indexing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FF49-D464-FDD1-1876-70047B83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10" y="2273562"/>
            <a:ext cx="9864980" cy="706964"/>
          </a:xfrm>
        </p:spPr>
        <p:txBody>
          <a:bodyPr>
            <a:normAutofit/>
          </a:bodyPr>
          <a:lstStyle/>
          <a:p>
            <a:r>
              <a:rPr lang="en-US" sz="2000" dirty="0"/>
              <a:t>To access a particular </a:t>
            </a:r>
            <a:r>
              <a:rPr lang="en-US" sz="2000" i="1" dirty="0"/>
              <a:t>row</a:t>
            </a:r>
            <a:r>
              <a:rPr lang="en-US" sz="2000" dirty="0"/>
              <a:t>, use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/>
              <a:t>method: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CCAD4-7323-AE56-F21B-A3672F75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77" y="2914538"/>
            <a:ext cx="3164046" cy="15361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1690E9-293A-C800-234A-5785E6BFE83C}"/>
              </a:ext>
            </a:extLst>
          </p:cNvPr>
          <p:cNvSpPr txBox="1">
            <a:spLocks/>
          </p:cNvSpPr>
          <p:nvPr/>
        </p:nvSpPr>
        <p:spPr>
          <a:xfrm>
            <a:off x="1154954" y="4614916"/>
            <a:ext cx="10481234" cy="7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access a particular </a:t>
            </a:r>
            <a:r>
              <a:rPr lang="en-US" sz="2000" i="1" dirty="0"/>
              <a:t>value</a:t>
            </a:r>
            <a:r>
              <a:rPr lang="en-US" sz="2000" dirty="0"/>
              <a:t>, use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/>
              <a:t>method: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5A098-39C3-9852-2C98-77CA45FE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81" y="5321880"/>
            <a:ext cx="4474237" cy="8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0A13-524D-809E-4C96-BA67127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practice!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BA18-5D86-EB5C-EE25-33D966BE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9917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Open up your copy of the Week 6 exercises in your My Code folder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We’ll work on Exercises 1 through 3 to practice working with </a:t>
            </a:r>
            <a:r>
              <a:rPr lang="en-US" sz="2400" dirty="0" err="1"/>
              <a:t>DataFrames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9270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75DF-3F39-EC7A-0EB1-5D35C513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AC8C-712B-106F-022E-29A68B9D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3" y="2782794"/>
            <a:ext cx="4941046" cy="3549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incredibly useful pandas functionality is the ability to import files as </a:t>
            </a:r>
            <a:r>
              <a:rPr lang="en-CA" sz="2000" dirty="0" err="1"/>
              <a:t>DataFrame</a:t>
            </a:r>
            <a:r>
              <a:rPr lang="en-CA" sz="2000" dirty="0"/>
              <a:t> objects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For example, it is possible to import an Excel file that looks like this…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4D59-A321-C1D1-1C3D-F6CA9B3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83" y="2633813"/>
            <a:ext cx="5245000" cy="36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0AB-9300-1B55-F070-AB32780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Import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38B-7AA3-949B-B3A4-3D0D9053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38" y="2453714"/>
            <a:ext cx="4232834" cy="412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… into a pandas </a:t>
            </a:r>
            <a:r>
              <a:rPr lang="en-CA" dirty="0" err="1"/>
              <a:t>DataFrame</a:t>
            </a:r>
            <a:r>
              <a:rPr lang="en-CA" dirty="0"/>
              <a:t> object using the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pandas.read_excel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CA" dirty="0"/>
              <a:t>function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CA" dirty="0"/>
              <a:t> automatically labels the columns using the first row in the Excel files</a:t>
            </a:r>
          </a:p>
          <a:p>
            <a:pPr>
              <a:lnSpc>
                <a:spcPct val="150000"/>
              </a:lnSpc>
            </a:pPr>
            <a:r>
              <a:rPr lang="en-CA" dirty="0"/>
              <a:t>Rows are indexed by default using integers starting from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0FDB9-3A32-4FC4-EDCA-B59CDB66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5" y="3066456"/>
            <a:ext cx="5328824" cy="26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5D24-33CD-823E-F490-78A3EBB0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Import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58B-3D6F-BF9A-0867-A3833ACF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9755093" cy="37265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order to use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pandas.read_excel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  <a:r>
              <a:rPr lang="en-CA" sz="2000" dirty="0"/>
              <a:t>, you have to make sure that…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file exists on your computer (can be on your C drive or other drive)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 know the exact file path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E.g. “</a:t>
            </a:r>
            <a:r>
              <a:rPr lang="en-US" sz="1600" dirty="0"/>
              <a:t>F:\TCC\Funds\02) TCC Master Multi-Strategy Fund\02) Accounting\2022\01 2022\02) MSF_NAV approval, Assets allocation &amp; Fees calculation</a:t>
            </a:r>
            <a:r>
              <a:rPr lang="en-CA" sz="16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 have permissions to view this file (the file isn’t locked)</a:t>
            </a:r>
          </a:p>
        </p:txBody>
      </p:sp>
    </p:spTree>
    <p:extLst>
      <p:ext uri="{BB962C8B-B14F-4D97-AF65-F5344CB8AC3E}">
        <p14:creationId xmlns:p14="http://schemas.microsoft.com/office/powerpoint/2010/main" val="54496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1DB-FB7E-F0AB-4AA1-795FFF4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B1E5-E6CA-CF1F-D74A-EF31B4AA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3" y="2581835"/>
            <a:ext cx="4371833" cy="40520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Let’s say you performed some calculations on a </a:t>
            </a:r>
            <a:r>
              <a:rPr lang="en-CA" sz="2000" dirty="0" err="1"/>
              <a:t>DataFrame</a:t>
            </a:r>
            <a:r>
              <a:rPr lang="en-CA" sz="2000" dirty="0"/>
              <a:t> and you want to publish those results as an Excel workbook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 easiest way to do so is via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df.to_excel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CA" sz="2000" dirty="0"/>
              <a:t>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0689B-AF52-19A8-9D7B-89055EFC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96" y="2581835"/>
            <a:ext cx="4875704" cy="5523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D7B46-C32C-24B4-C040-133EBCA2E6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77748" y="3134202"/>
            <a:ext cx="0" cy="9012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12D2E3-CEDD-FB2F-6F86-5CC864C3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62" y="4035405"/>
            <a:ext cx="6344535" cy="2248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B4B947-4D08-5C17-E567-9C1AE83255D9}"/>
              </a:ext>
            </a:extLst>
          </p:cNvPr>
          <p:cNvSpPr/>
          <p:nvPr/>
        </p:nvSpPr>
        <p:spPr>
          <a:xfrm>
            <a:off x="5639896" y="5647765"/>
            <a:ext cx="1971139" cy="3854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2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3623-3A8D-EF92-C12F-E26E3324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Export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B430-6F6C-BA98-E19B-6C6E11BE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65" y="2361452"/>
            <a:ext cx="4645211" cy="41648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This publishes your </a:t>
            </a:r>
            <a:r>
              <a:rPr lang="en-CA" sz="2000" dirty="0" err="1"/>
              <a:t>DataFrame</a:t>
            </a:r>
            <a:r>
              <a:rPr lang="en-CA" sz="2000" dirty="0"/>
              <a:t> as an Excel Workbook without any formatting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It can look pretty ugly sometimes!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As you can see,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CA" sz="2000" dirty="0"/>
              <a:t> adds an extra column with the </a:t>
            </a:r>
            <a:r>
              <a:rPr lang="en-CA" sz="2000" dirty="0" err="1"/>
              <a:t>DataFrame</a:t>
            </a:r>
            <a:r>
              <a:rPr lang="en-CA" sz="2000" dirty="0"/>
              <a:t> index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3E8B4-35FF-5E46-34E1-D04E73A0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12" y="2361452"/>
            <a:ext cx="5350158" cy="40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78DB-7F6E-6FEB-3483-66A9136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Export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CB14-5E32-BE3D-7CF0-6FC30CE6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6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order to use the </a:t>
            </a:r>
            <a:r>
              <a:rPr lang="en-CA" sz="2000" dirty="0" err="1"/>
              <a:t>df.to_excel</a:t>
            </a:r>
            <a:r>
              <a:rPr lang="en-CA" sz="2000" dirty="0"/>
              <a:t>(filename) method, you need to make sure…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The file path you write actually exists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You can write directly to the F drive as long as it’s been mapped correctly!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You have permissions to write to that file path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i.e. make sure the folder/drive isn’t protected/restricted</a:t>
            </a:r>
          </a:p>
        </p:txBody>
      </p:sp>
    </p:spTree>
    <p:extLst>
      <p:ext uri="{BB962C8B-B14F-4D97-AF65-F5344CB8AC3E}">
        <p14:creationId xmlns:p14="http://schemas.microsoft.com/office/powerpoint/2010/main" val="278935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7B8E-FD83-DDF4-5AA8-F1E16022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Import/Export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DCDB-5595-F5B5-D8A5-DA60C4C3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We’ll work on Exercises 4 to 6 now!</a:t>
            </a:r>
          </a:p>
        </p:txBody>
      </p:sp>
    </p:spTree>
    <p:extLst>
      <p:ext uri="{BB962C8B-B14F-4D97-AF65-F5344CB8AC3E}">
        <p14:creationId xmlns:p14="http://schemas.microsoft.com/office/powerpoint/2010/main" val="32338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1C16-2D24-B79D-B0EC-FFCF6EF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add, commit, push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1ED3-EBDF-BB5B-9DFE-FFA037B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73" y="2276272"/>
            <a:ext cx="9873574" cy="158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 always, we want to save our changes at the end of every week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Navigate to your Intro-to-Python folder in your File Explorer, right click and select “Git Bash Here”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8C765-D020-23C4-5718-7CBE2139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2236"/>
            <a:ext cx="6096000" cy="35708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E2D54-C5B7-1DF8-753F-A651F44E6B06}"/>
              </a:ext>
            </a:extLst>
          </p:cNvPr>
          <p:cNvSpPr txBox="1">
            <a:spLocks/>
          </p:cNvSpPr>
          <p:nvPr/>
        </p:nvSpPr>
        <p:spPr>
          <a:xfrm>
            <a:off x="598873" y="3861881"/>
            <a:ext cx="5497127" cy="2996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Run the following commands: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modified_files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 meaningful commit message”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E1900-E3B9-AE29-24E9-FFE0780BF88F}"/>
              </a:ext>
            </a:extLst>
          </p:cNvPr>
          <p:cNvSpPr/>
          <p:nvPr/>
        </p:nvSpPr>
        <p:spPr>
          <a:xfrm>
            <a:off x="6096000" y="5992238"/>
            <a:ext cx="762000" cy="16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6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C2F-25B8-7E4B-2393-447A2BED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Pulling changes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24CF-AA40-AEEB-5999-7C7BBA5D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2396671"/>
            <a:ext cx="5617028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Let’s pull the latest changes from GitHub by navigating to our Intro-to-Python folder, right-clicking, and selecting “Git Bash Here”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45A3-E3E5-63DD-F3F1-EA6156A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98483"/>
            <a:ext cx="6422571" cy="38152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3FF0A-F4C0-5880-DDC8-B3C17A96D613}"/>
              </a:ext>
            </a:extLst>
          </p:cNvPr>
          <p:cNvSpPr/>
          <p:nvPr/>
        </p:nvSpPr>
        <p:spPr>
          <a:xfrm>
            <a:off x="5769429" y="4997556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6E33-BC13-ECE1-ABFA-6AE640A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3C6-846A-1E5B-69BE-2FC9BB54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2460171"/>
            <a:ext cx="5214258" cy="4397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Open up </a:t>
            </a:r>
            <a:r>
              <a:rPr lang="en-CA" sz="2400" dirty="0" err="1"/>
              <a:t>Jupyter</a:t>
            </a:r>
            <a:r>
              <a:rPr lang="en-CA" sz="2400" dirty="0"/>
              <a:t> Notebook by opening the Command Prompt and typing either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Or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7B8C-AA07-88FC-90DD-1CB3A23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8" y="2947776"/>
            <a:ext cx="4932305" cy="32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F54-D915-A114-0276-6693824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1A2-1E03-4F85-3DF6-E1264277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924" y="2300141"/>
            <a:ext cx="8825659" cy="4458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andas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is a popular Python package that allows us to store data as labelled rows and columns</a:t>
            </a:r>
          </a:p>
          <a:p>
            <a:r>
              <a:rPr lang="en-CA" sz="2400" dirty="0"/>
              <a:t>For example: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Here, I defined a “</a:t>
            </a:r>
            <a:r>
              <a:rPr lang="en-CA" sz="2400" dirty="0" err="1"/>
              <a:t>df</a:t>
            </a:r>
            <a:r>
              <a:rPr lang="en-CA" sz="2400" dirty="0"/>
              <a:t>” object (not shown) containing 5 rows and 4 columns, and added some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807C-C845-3E22-F666-663B3BC8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33" y="3790411"/>
            <a:ext cx="485842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30FB-F68D-1DF5-0E00-FC366E37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50C4-7003-82E7-B8B0-9586BD1E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69" y="2285009"/>
            <a:ext cx="9891057" cy="16008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object I showed in the previous slide is a “</a:t>
            </a:r>
            <a:r>
              <a:rPr lang="en-US" sz="2000" dirty="0" err="1"/>
              <a:t>DataFrame</a:t>
            </a:r>
            <a:r>
              <a:rPr lang="en-US" sz="2000" dirty="0"/>
              <a:t>”, a special class of object accessible via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Courier New" panose="02070309020205020404" pitchFamily="49" charset="0"/>
              </a:rPr>
              <a:t>To initialize a </a:t>
            </a:r>
            <a:r>
              <a:rPr lang="en-US" sz="2000" dirty="0" err="1">
                <a:cs typeface="Courier New" panose="02070309020205020404" pitchFamily="49" charset="0"/>
              </a:rPr>
              <a:t>DataFrame</a:t>
            </a:r>
            <a:r>
              <a:rPr lang="en-US" sz="2000" dirty="0">
                <a:cs typeface="Courier New" panose="02070309020205020404" pitchFamily="49" charset="0"/>
              </a:rPr>
              <a:t> object, use the following syntax: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A6E3E-02A6-E126-9DE6-36658443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4" y="4046611"/>
            <a:ext cx="3172268" cy="12288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82706-D533-84F8-7102-B320C8A21CFF}"/>
              </a:ext>
            </a:extLst>
          </p:cNvPr>
          <p:cNvSpPr txBox="1">
            <a:spLocks/>
          </p:cNvSpPr>
          <p:nvPr/>
        </p:nvSpPr>
        <p:spPr>
          <a:xfrm>
            <a:off x="1150470" y="5436254"/>
            <a:ext cx="9891057" cy="1228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/>
              <a:t>DataFrames</a:t>
            </a:r>
            <a:r>
              <a:rPr lang="en-US" sz="2000" dirty="0"/>
              <a:t> are super simple objects that only require some data, column names, and row names (index)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2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0CE7-C477-AC63-5DE7-73C5C4F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objects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E037-6A92-6DCE-1DC9-D21A2154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25" y="2535646"/>
            <a:ext cx="5754886" cy="4096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DataFrame</a:t>
            </a:r>
            <a:r>
              <a:rPr lang="en-US" sz="2000" dirty="0"/>
              <a:t> objects are useful because their rows and columns are actually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arrays, meaning we can easily perform row-wise and column-wise operations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Consider a </a:t>
            </a:r>
            <a:r>
              <a:rPr lang="en-US" sz="2000" dirty="0" err="1"/>
              <a:t>DataFrame</a:t>
            </a:r>
            <a:r>
              <a:rPr lang="en-US" sz="2000" dirty="0"/>
              <a:t> containing two columns showcasing the price of two objects, Object 1 and Object 2, for a variety of different stores: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BD493-B7F8-605F-1354-F5C9444C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11" y="2535646"/>
            <a:ext cx="5739181" cy="397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BE21-61F8-6351-6BA9-D572F675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objects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EAB3-FBF3-280D-9D7F-A092ECE8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80343"/>
          </a:xfrm>
        </p:spPr>
        <p:txBody>
          <a:bodyPr>
            <a:normAutofit/>
          </a:bodyPr>
          <a:lstStyle/>
          <a:p>
            <a:r>
              <a:rPr lang="en-US" sz="2000" dirty="0"/>
              <a:t>Let’s say I want to add a third column that shows the total price for both objects</a:t>
            </a:r>
          </a:p>
          <a:p>
            <a:r>
              <a:rPr lang="en-US" sz="2000" dirty="0"/>
              <a:t>To calculate the total, use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EA68A-3E04-8474-FDF4-134578AA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6" y="4097877"/>
            <a:ext cx="375337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DA6C-2AA1-DDC9-D433-03D7AB46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objects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C8C1-4ADF-C85B-FA72-6921D8AD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45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create a new column containing this total, use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4DDF-017B-55B0-6A17-9234F795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66" y="3852169"/>
            <a:ext cx="3710467" cy="20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013-EEA8-8318-6034-D52DD15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indexing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430E-8240-45D4-0F91-EBFE64AE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6" cy="1762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DataFrame</a:t>
            </a:r>
            <a:r>
              <a:rPr lang="en-US" sz="2000" dirty="0"/>
              <a:t> indexing is easier than list or array indexing because you can index directly using the row and column names (instead of numbers)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access a particular </a:t>
            </a:r>
            <a:r>
              <a:rPr lang="en-US" sz="2000" i="1" dirty="0"/>
              <a:t>column</a:t>
            </a:r>
            <a:r>
              <a:rPr lang="en-US" sz="2000" dirty="0"/>
              <a:t>, use square brackets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A8D6-F448-AC58-A0DB-20CABDD1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96" y="4365812"/>
            <a:ext cx="3580807" cy="19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542</TotalTime>
  <Words>797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 Boardroom</vt:lpstr>
      <vt:lpstr>PYTHON CRASH COURSE WEEK 6</vt:lpstr>
      <vt:lpstr>Pulling changes from GitHub</vt:lpstr>
      <vt:lpstr>Opening Jupyter Notebook</vt:lpstr>
      <vt:lpstr>pandas</vt:lpstr>
      <vt:lpstr>pandas DataFrame objects</vt:lpstr>
      <vt:lpstr>DataFrame objects (cont.)</vt:lpstr>
      <vt:lpstr>DataFrame objects (cont.)</vt:lpstr>
      <vt:lpstr>DataFrame objects (cont.)</vt:lpstr>
      <vt:lpstr>DataFrame indexing</vt:lpstr>
      <vt:lpstr>DataFrame indexing (cont.)</vt:lpstr>
      <vt:lpstr>DataFrame practice!</vt:lpstr>
      <vt:lpstr>File Import</vt:lpstr>
      <vt:lpstr>File Import (cont.)</vt:lpstr>
      <vt:lpstr>File Import (cont.)</vt:lpstr>
      <vt:lpstr>File Export</vt:lpstr>
      <vt:lpstr>File Export (cont.)</vt:lpstr>
      <vt:lpstr>File Export (cont.)</vt:lpstr>
      <vt:lpstr>File Import/Export practice!</vt:lpstr>
      <vt:lpstr>Git add, commit,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96</cp:revision>
  <dcterms:created xsi:type="dcterms:W3CDTF">2022-07-13T14:13:35Z</dcterms:created>
  <dcterms:modified xsi:type="dcterms:W3CDTF">2022-07-25T20:54:44Z</dcterms:modified>
</cp:coreProperties>
</file>