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7aa58e91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7aa58e91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7aa58e91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7aa58e91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7aa58e91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7aa58e91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7aa58e91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7aa58e91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7aa58e91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aa58e91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7aa5a66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aa5a66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7aa58e91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7aa58e91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7aa58e91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aa58e91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7aa58e9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aa58e9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7aa58e91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7aa58e9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7aa58e91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7aa58e9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7aa58e91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7aa58e91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Vertical Cross Sections for the Weather Briefing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Phenomena, scales, parameters and examples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Meeting on 28 May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16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Orographic clouds and precipitation</a:t>
            </a:r>
            <a:endParaRPr/>
          </a:p>
        </p:txBody>
      </p:sp>
      <p:sp>
        <p:nvSpPr>
          <p:cNvPr id="117" name="Google Shape;117;p22"/>
          <p:cNvSpPr txBox="1"/>
          <p:nvPr/>
        </p:nvSpPr>
        <p:spPr>
          <a:xfrm>
            <a:off x="372750" y="3835100"/>
            <a:ext cx="8580000" cy="12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Langhans</a:t>
            </a:r>
            <a:r>
              <a:rPr lang="en" sz="1300"/>
              <a:t> (2008): </a:t>
            </a:r>
            <a:r>
              <a:rPr lang="en" sz="1300"/>
              <a:t>(a) Wind vectors showing the components along the cross-section, equivalent potential temperature (shading increment 1 K, see color key), and vertical wind speed (contour interval 0.75 m s^−1 , negative values dashed, no zero line). (b) Squared moist Brunt-Vaisala frequency (see gray scale key), mixing ratios of rain (solid blue lines), cloud water (solid violet lines), ice (dashed orange lines, contour interval), snow (solid red lines), graupel (dashed green lines), and zero degree level (bold black line).</a:t>
            </a:r>
            <a:endParaRPr sz="1300"/>
          </a:p>
        </p:txBody>
      </p:sp>
      <p:pic>
        <p:nvPicPr>
          <p:cNvPr id="118" name="Google Shape;118;p22"/>
          <p:cNvPicPr preferRelativeResize="0"/>
          <p:nvPr/>
        </p:nvPicPr>
        <p:blipFill>
          <a:blip r:embed="rId3">
            <a:alphaModFix/>
          </a:blip>
          <a:stretch>
            <a:fillRect/>
          </a:stretch>
        </p:blipFill>
        <p:spPr>
          <a:xfrm>
            <a:off x="259575" y="683150"/>
            <a:ext cx="7031378" cy="322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Cumulus convection in the boundary layer</a:t>
            </a:r>
            <a:endParaRPr/>
          </a:p>
        </p:txBody>
      </p:sp>
      <p:sp>
        <p:nvSpPr>
          <p:cNvPr id="124" name="Google Shape;124;p23"/>
          <p:cNvSpPr txBox="1"/>
          <p:nvPr/>
        </p:nvSpPr>
        <p:spPr>
          <a:xfrm>
            <a:off x="5260875" y="3249850"/>
            <a:ext cx="3590400" cy="13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Stuetz</a:t>
            </a:r>
            <a:r>
              <a:rPr lang="en" sz="1300"/>
              <a:t> (2010): total hydrometeor mixing ratio (g kg^−1 ) in colour contours.</a:t>
            </a:r>
            <a:endParaRPr sz="1300"/>
          </a:p>
          <a:p>
            <a:pPr indent="0" lvl="0" marL="0" rtl="0" algn="l">
              <a:spcBef>
                <a:spcPts val="0"/>
              </a:spcBef>
              <a:spcAft>
                <a:spcPts val="0"/>
              </a:spcAft>
              <a:buNone/>
            </a:pPr>
            <a:r>
              <a:rPr lang="en" sz="1300"/>
              <a:t>Potential temperature (K) as solid contour lines (1 K increment).</a:t>
            </a:r>
            <a:endParaRPr sz="1300"/>
          </a:p>
        </p:txBody>
      </p:sp>
      <p:pic>
        <p:nvPicPr>
          <p:cNvPr id="125" name="Google Shape;125;p23"/>
          <p:cNvPicPr preferRelativeResize="0"/>
          <p:nvPr/>
        </p:nvPicPr>
        <p:blipFill>
          <a:blip r:embed="rId3">
            <a:alphaModFix/>
          </a:blip>
          <a:stretch>
            <a:fillRect/>
          </a:stretch>
        </p:blipFill>
        <p:spPr>
          <a:xfrm>
            <a:off x="311700" y="1173750"/>
            <a:ext cx="4905675" cy="3669275"/>
          </a:xfrm>
          <a:prstGeom prst="rect">
            <a:avLst/>
          </a:prstGeom>
          <a:noFill/>
          <a:ln>
            <a:noFill/>
          </a:ln>
        </p:spPr>
      </p:pic>
      <p:pic>
        <p:nvPicPr>
          <p:cNvPr id="126" name="Google Shape;126;p23"/>
          <p:cNvPicPr preferRelativeResize="0"/>
          <p:nvPr/>
        </p:nvPicPr>
        <p:blipFill>
          <a:blip r:embed="rId4">
            <a:alphaModFix/>
          </a:blip>
          <a:stretch>
            <a:fillRect/>
          </a:stretch>
        </p:blipFill>
        <p:spPr>
          <a:xfrm>
            <a:off x="5157251" y="1246325"/>
            <a:ext cx="3458925" cy="1774926"/>
          </a:xfrm>
          <a:prstGeom prst="rect">
            <a:avLst/>
          </a:prstGeom>
          <a:noFill/>
          <a:ln>
            <a:noFill/>
          </a:ln>
        </p:spPr>
      </p:pic>
      <p:pic>
        <p:nvPicPr>
          <p:cNvPr id="127" name="Google Shape;127;p23"/>
          <p:cNvPicPr preferRelativeResize="0"/>
          <p:nvPr/>
        </p:nvPicPr>
        <p:blipFill>
          <a:blip r:embed="rId5">
            <a:alphaModFix/>
          </a:blip>
          <a:stretch>
            <a:fillRect/>
          </a:stretch>
        </p:blipFill>
        <p:spPr>
          <a:xfrm>
            <a:off x="352100" y="973242"/>
            <a:ext cx="4219901" cy="3516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Triggering of convection by low-level convergence</a:t>
            </a:r>
            <a:endParaRPr/>
          </a:p>
        </p:txBody>
      </p:sp>
      <p:sp>
        <p:nvSpPr>
          <p:cNvPr id="133" name="Google Shape;133;p24"/>
          <p:cNvSpPr txBox="1"/>
          <p:nvPr/>
        </p:nvSpPr>
        <p:spPr>
          <a:xfrm>
            <a:off x="242375" y="4720275"/>
            <a:ext cx="85899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Langhans (2011)</a:t>
            </a:r>
            <a:r>
              <a:rPr lang="en" sz="1300"/>
              <a:t>: Left: CIN, CAPE and vertical velocity. Right: thetae, horizontal convergence, hydrometeors </a:t>
            </a:r>
            <a:endParaRPr sz="1300"/>
          </a:p>
        </p:txBody>
      </p:sp>
      <p:pic>
        <p:nvPicPr>
          <p:cNvPr id="134" name="Google Shape;134;p24"/>
          <p:cNvPicPr preferRelativeResize="0"/>
          <p:nvPr/>
        </p:nvPicPr>
        <p:blipFill>
          <a:blip r:embed="rId3">
            <a:alphaModFix/>
          </a:blip>
          <a:stretch>
            <a:fillRect/>
          </a:stretch>
        </p:blipFill>
        <p:spPr>
          <a:xfrm>
            <a:off x="172825" y="941525"/>
            <a:ext cx="4399184" cy="3897175"/>
          </a:xfrm>
          <a:prstGeom prst="rect">
            <a:avLst/>
          </a:prstGeom>
          <a:noFill/>
          <a:ln>
            <a:noFill/>
          </a:ln>
        </p:spPr>
      </p:pic>
      <p:pic>
        <p:nvPicPr>
          <p:cNvPr id="135" name="Google Shape;135;p24"/>
          <p:cNvPicPr preferRelativeResize="0"/>
          <p:nvPr/>
        </p:nvPicPr>
        <p:blipFill>
          <a:blip r:embed="rId4">
            <a:alphaModFix/>
          </a:blip>
          <a:stretch>
            <a:fillRect/>
          </a:stretch>
        </p:blipFill>
        <p:spPr>
          <a:xfrm>
            <a:off x="4635100" y="918375"/>
            <a:ext cx="4207203" cy="389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Phenomena to be seen in such cross sections</a:t>
            </a:r>
            <a:endParaRPr/>
          </a:p>
        </p:txBody>
      </p:sp>
      <p:sp>
        <p:nvSpPr>
          <p:cNvPr id="61" name="Google Shape;61;p14"/>
          <p:cNvSpPr txBox="1"/>
          <p:nvPr>
            <p:ph idx="1" type="body"/>
          </p:nvPr>
        </p:nvSpPr>
        <p:spPr>
          <a:xfrm>
            <a:off x="311700" y="1152475"/>
            <a:ext cx="8520600" cy="385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Frontal structure and large scale PV anomalies</a:t>
            </a:r>
            <a:endParaRPr/>
          </a:p>
          <a:p>
            <a:pPr indent="-317500" lvl="1" marL="914400" rtl="0" algn="l">
              <a:spcBef>
                <a:spcPts val="0"/>
              </a:spcBef>
              <a:spcAft>
                <a:spcPts val="0"/>
              </a:spcAft>
              <a:buSzPts val="1400"/>
              <a:buChar char="○"/>
            </a:pPr>
            <a:r>
              <a:rPr lang="en"/>
              <a:t>dynamical tropopause, potential temperature, equivalent pot. temp., wind (how?), vorticity, relative humidity, suspended &amp; precipitating, (freezing level) -&gt; needs &gt;= 2 figures</a:t>
            </a:r>
            <a:endParaRPr/>
          </a:p>
          <a:p>
            <a:pPr indent="-342900" lvl="0" marL="457200" rtl="0" algn="l">
              <a:spcBef>
                <a:spcPts val="0"/>
              </a:spcBef>
              <a:spcAft>
                <a:spcPts val="0"/>
              </a:spcAft>
              <a:buSzPts val="1800"/>
              <a:buChar char="●"/>
            </a:pPr>
            <a:r>
              <a:rPr lang="en"/>
              <a:t>Cloud structure (stratiform or convective; “cold” or “warm”; hydrometeors)</a:t>
            </a:r>
            <a:endParaRPr/>
          </a:p>
          <a:p>
            <a:pPr indent="-317500" lvl="1" marL="914400" rtl="0" algn="l">
              <a:spcBef>
                <a:spcPts val="0"/>
              </a:spcBef>
              <a:spcAft>
                <a:spcPts val="0"/>
              </a:spcAft>
              <a:buSzPts val="1400"/>
              <a:buChar char="○"/>
            </a:pPr>
            <a:r>
              <a:rPr lang="en"/>
              <a:t>suspended &amp; precipitating</a:t>
            </a:r>
            <a:endParaRPr/>
          </a:p>
          <a:p>
            <a:pPr indent="-317500" lvl="1" marL="914400" rtl="0" algn="l">
              <a:spcBef>
                <a:spcPts val="0"/>
              </a:spcBef>
              <a:spcAft>
                <a:spcPts val="0"/>
              </a:spcAft>
              <a:buSzPts val="1400"/>
              <a:buChar char="○"/>
            </a:pPr>
            <a:r>
              <a:rPr lang="en"/>
              <a:t>all 4 categories, not all in one plot (precipitating shaded (transparent?))</a:t>
            </a:r>
            <a:endParaRPr/>
          </a:p>
          <a:p>
            <a:pPr indent="-317500" lvl="1" marL="914400" rtl="0" algn="l">
              <a:spcBef>
                <a:spcPts val="0"/>
              </a:spcBef>
              <a:spcAft>
                <a:spcPts val="0"/>
              </a:spcAft>
              <a:buSzPts val="1400"/>
              <a:buChar char="○"/>
            </a:pPr>
            <a:r>
              <a:rPr lang="en"/>
              <a:t>theta-e</a:t>
            </a:r>
            <a:endParaRPr/>
          </a:p>
          <a:p>
            <a:pPr indent="-342900" lvl="0" marL="457200" rtl="0" algn="l">
              <a:spcBef>
                <a:spcPts val="0"/>
              </a:spcBef>
              <a:spcAft>
                <a:spcPts val="0"/>
              </a:spcAft>
              <a:buSzPts val="1800"/>
              <a:buChar char="●"/>
            </a:pPr>
            <a:r>
              <a:rPr lang="en"/>
              <a:t>Stratification and instability (potential, conditional, absolute)</a:t>
            </a:r>
            <a:endParaRPr/>
          </a:p>
          <a:p>
            <a:pPr indent="-317500" lvl="1" marL="914400" rtl="0" algn="l">
              <a:spcBef>
                <a:spcPts val="0"/>
              </a:spcBef>
              <a:spcAft>
                <a:spcPts val="0"/>
              </a:spcAft>
              <a:buSzPts val="1400"/>
              <a:buChar char="○"/>
            </a:pPr>
            <a:r>
              <a:rPr lang="en"/>
              <a:t>theta-e (contours), region of conditional instability (theta_es &lt;0; line or shaded), (N_m)^2 &lt; 0 (Kirshbaum 2004 eq (6) but with all hydrometeors)</a:t>
            </a:r>
            <a:endParaRPr/>
          </a:p>
          <a:p>
            <a:pPr indent="-317500" lvl="1" marL="914400" rtl="0" algn="l">
              <a:spcBef>
                <a:spcPts val="0"/>
              </a:spcBef>
              <a:spcAft>
                <a:spcPts val="0"/>
              </a:spcAft>
              <a:buSzPts val="1400"/>
              <a:buChar char="○"/>
            </a:pPr>
            <a:r>
              <a:rPr lang="en"/>
              <a:t>total cloud water (suspended &amp; precipitating)</a:t>
            </a:r>
            <a:endParaRPr/>
          </a:p>
          <a:p>
            <a:pPr indent="-317500" lvl="1" marL="914400" rtl="0" algn="l">
              <a:spcBef>
                <a:spcPts val="0"/>
              </a:spcBef>
              <a:spcAft>
                <a:spcPts val="0"/>
              </a:spcAft>
              <a:buSzPts val="1400"/>
              <a:buChar char="○"/>
            </a:pPr>
            <a:r>
              <a:rPr lang="en"/>
              <a:t>wind vector (u/w) in cross section plane, possibly color-coded with diverging color scale for perpendicular component, possibly with outline (e.g. white) to distinguish it from shaded background</a:t>
            </a:r>
            <a:endParaRPr/>
          </a:p>
          <a:p>
            <a:pPr indent="0" lvl="0" marL="9144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(ctd processes/phenomena)</a:t>
            </a:r>
            <a:endParaRPr/>
          </a:p>
        </p:txBody>
      </p:sp>
      <p:sp>
        <p:nvSpPr>
          <p:cNvPr id="67" name="Google Shape;67;p15"/>
          <p:cNvSpPr txBox="1"/>
          <p:nvPr>
            <p:ph idx="1" type="body"/>
          </p:nvPr>
        </p:nvSpPr>
        <p:spPr>
          <a:xfrm>
            <a:off x="311700" y="985075"/>
            <a:ext cx="8520600" cy="358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Orographic lifting and precipitation</a:t>
            </a:r>
            <a:endParaRPr/>
          </a:p>
          <a:p>
            <a:pPr indent="-317500" lvl="1" marL="914400" rtl="0" algn="l">
              <a:spcBef>
                <a:spcPts val="0"/>
              </a:spcBef>
              <a:spcAft>
                <a:spcPts val="0"/>
              </a:spcAft>
              <a:buSzPts val="1400"/>
              <a:buChar char="○"/>
            </a:pPr>
            <a:r>
              <a:rPr lang="en"/>
              <a:t>theta-e, wind vectors (see instabilities), hydrometeors (precipitating, suspended)</a:t>
            </a:r>
            <a:endParaRPr/>
          </a:p>
          <a:p>
            <a:pPr indent="-342900" lvl="0" marL="457200" rtl="0" algn="l">
              <a:spcBef>
                <a:spcPts val="0"/>
              </a:spcBef>
              <a:spcAft>
                <a:spcPts val="0"/>
              </a:spcAft>
              <a:buSzPts val="1800"/>
              <a:buChar char="●"/>
            </a:pPr>
            <a:r>
              <a:rPr lang="en"/>
              <a:t>Gravity waves (hydrostatic and non-hydrostatic)</a:t>
            </a:r>
            <a:endParaRPr/>
          </a:p>
          <a:p>
            <a:pPr indent="-317500" lvl="1" marL="914400" rtl="0" algn="l">
              <a:spcBef>
                <a:spcPts val="0"/>
              </a:spcBef>
              <a:spcAft>
                <a:spcPts val="0"/>
              </a:spcAft>
              <a:buSzPts val="1400"/>
              <a:buChar char="○"/>
            </a:pPr>
            <a:r>
              <a:rPr lang="en"/>
              <a:t>theta (in second plot), theta-e, vertical velocity (shaded, diverging), hydrometeors (total, transparent grey shading or contour lines)</a:t>
            </a:r>
            <a:endParaRPr/>
          </a:p>
          <a:p>
            <a:pPr indent="-342900" lvl="0" marL="457200" rtl="0" algn="l">
              <a:spcBef>
                <a:spcPts val="0"/>
              </a:spcBef>
              <a:spcAft>
                <a:spcPts val="0"/>
              </a:spcAft>
              <a:buSzPts val="1800"/>
              <a:buChar char="●"/>
            </a:pPr>
            <a:r>
              <a:rPr lang="en"/>
              <a:t>Downslope windstorms, gap flows</a:t>
            </a:r>
            <a:endParaRPr/>
          </a:p>
          <a:p>
            <a:pPr indent="-317500" lvl="1" marL="914400" rtl="0" algn="l">
              <a:spcBef>
                <a:spcPts val="0"/>
              </a:spcBef>
              <a:spcAft>
                <a:spcPts val="0"/>
              </a:spcAft>
              <a:buSzPts val="1400"/>
              <a:buChar char="○"/>
            </a:pPr>
            <a:r>
              <a:rPr lang="en"/>
              <a:t>as gravity waves plus wind speed (total)</a:t>
            </a:r>
            <a:endParaRPr/>
          </a:p>
          <a:p>
            <a:pPr indent="-342900" lvl="0" marL="457200" rtl="0" algn="l">
              <a:spcBef>
                <a:spcPts val="0"/>
              </a:spcBef>
              <a:spcAft>
                <a:spcPts val="0"/>
              </a:spcAft>
              <a:buSzPts val="1800"/>
              <a:buChar char="●"/>
            </a:pPr>
            <a:r>
              <a:rPr lang="en"/>
              <a:t>Mesoscale PV anomalies</a:t>
            </a:r>
            <a:endParaRPr/>
          </a:p>
          <a:p>
            <a:pPr indent="-317500" lvl="1" marL="914400" rtl="0" algn="l">
              <a:spcBef>
                <a:spcPts val="0"/>
              </a:spcBef>
              <a:spcAft>
                <a:spcPts val="0"/>
              </a:spcAft>
              <a:buSzPts val="1400"/>
              <a:buChar char="○"/>
            </a:pPr>
            <a:r>
              <a:rPr lang="en"/>
              <a:t>new horizontal plots? (@700 hPa, 850 hPa)</a:t>
            </a:r>
            <a:endParaRPr/>
          </a:p>
          <a:p>
            <a:pPr indent="-317500" lvl="1" marL="914400" rtl="0" algn="l">
              <a:spcBef>
                <a:spcPts val="0"/>
              </a:spcBef>
              <a:spcAft>
                <a:spcPts val="0"/>
              </a:spcAft>
              <a:buSzPts val="1400"/>
              <a:buChar char="○"/>
            </a:pPr>
            <a:r>
              <a:rPr lang="en"/>
              <a:t>try vertical ones</a:t>
            </a:r>
            <a:endParaRPr/>
          </a:p>
          <a:p>
            <a:pPr indent="-342900" lvl="0" marL="457200" rtl="0" algn="l">
              <a:spcBef>
                <a:spcPts val="0"/>
              </a:spcBef>
              <a:spcAft>
                <a:spcPts val="0"/>
              </a:spcAft>
              <a:buSzPts val="1800"/>
              <a:buChar char="●"/>
            </a:pPr>
            <a:r>
              <a:rPr lang="en"/>
              <a:t>Boundary-layer and deep convection</a:t>
            </a:r>
            <a:endParaRPr/>
          </a:p>
          <a:p>
            <a:pPr indent="-317500" lvl="1" marL="914400" rtl="0" algn="l">
              <a:spcBef>
                <a:spcPts val="0"/>
              </a:spcBef>
              <a:spcAft>
                <a:spcPts val="0"/>
              </a:spcAft>
              <a:buSzPts val="1400"/>
              <a:buChar char="○"/>
            </a:pPr>
            <a:r>
              <a:rPr lang="en"/>
              <a:t>deep convection: CAPE from each level</a:t>
            </a:r>
            <a:endParaRPr/>
          </a:p>
          <a:p>
            <a:pPr indent="-317500" lvl="1" marL="914400" rtl="0" algn="l">
              <a:spcBef>
                <a:spcPts val="0"/>
              </a:spcBef>
              <a:spcAft>
                <a:spcPts val="0"/>
              </a:spcAft>
              <a:buSzPts val="1400"/>
              <a:buChar char="○"/>
            </a:pPr>
            <a:r>
              <a:rPr lang="en"/>
              <a:t>convergence (new horizontal plot?)</a:t>
            </a:r>
            <a:endParaRPr/>
          </a:p>
          <a:p>
            <a:pPr indent="-342900" lvl="0" marL="457200" rtl="0" algn="l">
              <a:spcBef>
                <a:spcPts val="0"/>
              </a:spcBef>
              <a:spcAft>
                <a:spcPts val="0"/>
              </a:spcAft>
              <a:buSzPts val="1800"/>
              <a:buChar char="●"/>
            </a:pPr>
            <a:r>
              <a:rPr lang="en"/>
              <a:t>(reminder: for horizontal charts: add deformation to theta(-e))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Scales to be captured by such cross sections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Synoptic scale: Lx ~ 1000 - 5000 km, Lz ~ 15 km  → ECMWF</a:t>
            </a:r>
            <a:endParaRPr/>
          </a:p>
          <a:p>
            <a:pPr indent="-342900" lvl="0" marL="457200" rtl="0" algn="l">
              <a:spcBef>
                <a:spcPts val="0"/>
              </a:spcBef>
              <a:spcAft>
                <a:spcPts val="0"/>
              </a:spcAft>
              <a:buSzPts val="1800"/>
              <a:buChar char="●"/>
            </a:pPr>
            <a:r>
              <a:rPr lang="en"/>
              <a:t>Alpine scale: Lx ~ 500 km, Lz ~ 10 km → ECMWF &amp; COSMO</a:t>
            </a:r>
            <a:endParaRPr/>
          </a:p>
          <a:p>
            <a:pPr indent="-342900" lvl="0" marL="457200" rtl="0" algn="l">
              <a:spcBef>
                <a:spcPts val="0"/>
              </a:spcBef>
              <a:spcAft>
                <a:spcPts val="0"/>
              </a:spcAft>
              <a:buSzPts val="1800"/>
              <a:buChar char="●"/>
            </a:pPr>
            <a:r>
              <a:rPr lang="en"/>
              <a:t>Valley scale: Lx ~ 50 - 100 km, Lz ~ 5 km → COSMO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to be shown in</a:t>
            </a:r>
            <a:r>
              <a:rPr lang="en"/>
              <a:t> such cross sections</a:t>
            </a:r>
            <a:endParaRPr/>
          </a:p>
        </p:txBody>
      </p:sp>
      <p:sp>
        <p:nvSpPr>
          <p:cNvPr id="79" name="Google Shape;79;p17"/>
          <p:cNvSpPr txBox="1"/>
          <p:nvPr>
            <p:ph idx="1" type="body"/>
          </p:nvPr>
        </p:nvSpPr>
        <p:spPr>
          <a:xfrm>
            <a:off x="311700" y="1152475"/>
            <a:ext cx="8520600" cy="361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Wind field parallel and perpendicular to cross section</a:t>
            </a:r>
            <a:endParaRPr/>
          </a:p>
          <a:p>
            <a:pPr indent="-342900" lvl="0" marL="457200" rtl="0" algn="l">
              <a:spcBef>
                <a:spcPts val="0"/>
              </a:spcBef>
              <a:spcAft>
                <a:spcPts val="0"/>
              </a:spcAft>
              <a:buSzPts val="1800"/>
              <a:buChar char="●"/>
            </a:pPr>
            <a:r>
              <a:rPr lang="en"/>
              <a:t>Vertical velocity</a:t>
            </a:r>
            <a:endParaRPr/>
          </a:p>
          <a:p>
            <a:pPr indent="-342900" lvl="0" marL="457200" rtl="0" algn="l">
              <a:spcBef>
                <a:spcPts val="0"/>
              </a:spcBef>
              <a:spcAft>
                <a:spcPts val="0"/>
              </a:spcAft>
              <a:buSzPts val="1800"/>
              <a:buChar char="●"/>
            </a:pPr>
            <a:r>
              <a:rPr lang="en"/>
              <a:t>Potential, equivalent potential and saturation equivalent potential temperature</a:t>
            </a:r>
            <a:endParaRPr/>
          </a:p>
          <a:p>
            <a:pPr indent="-342900" lvl="0" marL="457200" rtl="0" algn="l">
              <a:spcBef>
                <a:spcPts val="0"/>
              </a:spcBef>
              <a:spcAft>
                <a:spcPts val="0"/>
              </a:spcAft>
              <a:buSzPts val="1800"/>
              <a:buChar char="●"/>
            </a:pPr>
            <a:r>
              <a:rPr lang="en"/>
              <a:t>Temperature (e.g. freezing level)</a:t>
            </a:r>
            <a:endParaRPr/>
          </a:p>
          <a:p>
            <a:pPr indent="-342900" lvl="0" marL="457200" rtl="0" algn="l">
              <a:spcBef>
                <a:spcPts val="0"/>
              </a:spcBef>
              <a:spcAft>
                <a:spcPts val="0"/>
              </a:spcAft>
              <a:buSzPts val="1800"/>
              <a:buChar char="●"/>
            </a:pPr>
            <a:r>
              <a:rPr lang="en"/>
              <a:t>Moisture (rel. hum., vapor mixing ratio)</a:t>
            </a:r>
            <a:endParaRPr/>
          </a:p>
          <a:p>
            <a:pPr indent="-342900" lvl="0" marL="457200" rtl="0" algn="l">
              <a:spcBef>
                <a:spcPts val="0"/>
              </a:spcBef>
              <a:spcAft>
                <a:spcPts val="0"/>
              </a:spcAft>
              <a:buSzPts val="1800"/>
              <a:buChar char="●"/>
            </a:pPr>
            <a:r>
              <a:rPr lang="en"/>
              <a:t>Hydrometeor mixing ratio (e.g., solid/liquid, suspended/precipitating)</a:t>
            </a:r>
            <a:endParaRPr/>
          </a:p>
          <a:p>
            <a:pPr indent="-342900" lvl="0" marL="457200" rtl="0" algn="l">
              <a:spcBef>
                <a:spcPts val="0"/>
              </a:spcBef>
              <a:spcAft>
                <a:spcPts val="0"/>
              </a:spcAft>
              <a:buSzPts val="1800"/>
              <a:buChar char="●"/>
            </a:pPr>
            <a:r>
              <a:rPr lang="en"/>
              <a:t>Cloud fraction (?)</a:t>
            </a:r>
            <a:endParaRPr/>
          </a:p>
          <a:p>
            <a:pPr indent="-342900" lvl="0" marL="457200" rtl="0" algn="l">
              <a:spcBef>
                <a:spcPts val="0"/>
              </a:spcBef>
              <a:spcAft>
                <a:spcPts val="0"/>
              </a:spcAft>
              <a:buSzPts val="1800"/>
              <a:buChar char="●"/>
            </a:pPr>
            <a:r>
              <a:rPr lang="en"/>
              <a:t>moist/dry buoyancy frequency</a:t>
            </a:r>
            <a:endParaRPr/>
          </a:p>
          <a:p>
            <a:pPr indent="-342900" lvl="0" marL="457200" rtl="0" algn="l">
              <a:spcBef>
                <a:spcPts val="0"/>
              </a:spcBef>
              <a:spcAft>
                <a:spcPts val="0"/>
              </a:spcAft>
              <a:buSzPts val="1800"/>
              <a:buChar char="●"/>
            </a:pPr>
            <a:r>
              <a:rPr lang="en"/>
              <a:t>Potential vorticity, relative/absolute vorticity</a:t>
            </a:r>
            <a:endParaRPr/>
          </a:p>
          <a:p>
            <a:pPr indent="-342900" lvl="0" marL="457200" rtl="0" algn="l">
              <a:spcBef>
                <a:spcPts val="0"/>
              </a:spcBef>
              <a:spcAft>
                <a:spcPts val="0"/>
              </a:spcAft>
              <a:buSzPts val="1800"/>
              <a:buChar char="●"/>
            </a:pPr>
            <a:r>
              <a:rPr lang="en"/>
              <a:t>CIN and CAPE</a:t>
            </a:r>
            <a:endParaRPr/>
          </a:p>
          <a:p>
            <a:pPr indent="-342900" lvl="0" marL="457200" rtl="0" algn="l">
              <a:spcBef>
                <a:spcPts val="0"/>
              </a:spcBef>
              <a:spcAft>
                <a:spcPts val="0"/>
              </a:spcAft>
              <a:buSzPts val="1800"/>
              <a:buChar char="●"/>
            </a:pPr>
            <a:r>
              <a:rPr lang="en"/>
              <a:t>Horizontal convergence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Cold front structure</a:t>
            </a:r>
            <a:endParaRPr/>
          </a:p>
        </p:txBody>
      </p:sp>
      <p:pic>
        <p:nvPicPr>
          <p:cNvPr id="85" name="Google Shape;85;p18"/>
          <p:cNvPicPr preferRelativeResize="0"/>
          <p:nvPr/>
        </p:nvPicPr>
        <p:blipFill>
          <a:blip r:embed="rId3">
            <a:alphaModFix/>
          </a:blip>
          <a:stretch>
            <a:fillRect/>
          </a:stretch>
        </p:blipFill>
        <p:spPr>
          <a:xfrm>
            <a:off x="152400" y="1093925"/>
            <a:ext cx="5963750" cy="3240899"/>
          </a:xfrm>
          <a:prstGeom prst="rect">
            <a:avLst/>
          </a:prstGeom>
          <a:noFill/>
          <a:ln>
            <a:noFill/>
          </a:ln>
        </p:spPr>
      </p:pic>
      <p:pic>
        <p:nvPicPr>
          <p:cNvPr id="86" name="Google Shape;86;p18"/>
          <p:cNvPicPr preferRelativeResize="0"/>
          <p:nvPr/>
        </p:nvPicPr>
        <p:blipFill>
          <a:blip r:embed="rId4">
            <a:alphaModFix/>
          </a:blip>
          <a:stretch>
            <a:fillRect/>
          </a:stretch>
        </p:blipFill>
        <p:spPr>
          <a:xfrm>
            <a:off x="6218425" y="1093925"/>
            <a:ext cx="2320495" cy="2968425"/>
          </a:xfrm>
          <a:prstGeom prst="rect">
            <a:avLst/>
          </a:prstGeom>
          <a:noFill/>
          <a:ln>
            <a:noFill/>
          </a:ln>
        </p:spPr>
      </p:pic>
      <p:sp>
        <p:nvSpPr>
          <p:cNvPr id="87" name="Google Shape;87;p18"/>
          <p:cNvSpPr txBox="1"/>
          <p:nvPr/>
        </p:nvSpPr>
        <p:spPr>
          <a:xfrm>
            <a:off x="381575" y="4248875"/>
            <a:ext cx="8157300" cy="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Tollinger (2018): transect-parallel wind speed and wind vectors, equivalent potential temperature (contour lines with 2-K increments), total hydrometeor mixing ratio (grey contour lines for 0.1, 0.2 and 0.5 g kg^-1) and relative humidity</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Gravity waves, orographic precipitation and downslope windstorm</a:t>
            </a:r>
            <a:endParaRPr/>
          </a:p>
        </p:txBody>
      </p:sp>
      <p:sp>
        <p:nvSpPr>
          <p:cNvPr id="93" name="Google Shape;93;p19"/>
          <p:cNvSpPr txBox="1"/>
          <p:nvPr/>
        </p:nvSpPr>
        <p:spPr>
          <a:xfrm>
            <a:off x="381575" y="4248875"/>
            <a:ext cx="8157300" cy="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Tollinger (2018): transect-parallel wind speed and wind vectors, equivalent potential temperature (contour lines with 2-K increments), total hydrometeor mixing ratio (grey contour lines for 0.1, 0.2 and 0.5 g kg^-1) and relative humidity</a:t>
            </a:r>
            <a:endParaRPr sz="1300"/>
          </a:p>
        </p:txBody>
      </p:sp>
      <p:pic>
        <p:nvPicPr>
          <p:cNvPr id="94" name="Google Shape;94;p19"/>
          <p:cNvPicPr preferRelativeResize="0"/>
          <p:nvPr/>
        </p:nvPicPr>
        <p:blipFill>
          <a:blip r:embed="rId3">
            <a:alphaModFix/>
          </a:blip>
          <a:stretch>
            <a:fillRect/>
          </a:stretch>
        </p:blipFill>
        <p:spPr>
          <a:xfrm>
            <a:off x="304800" y="1246325"/>
            <a:ext cx="5345309" cy="2926350"/>
          </a:xfrm>
          <a:prstGeom prst="rect">
            <a:avLst/>
          </a:prstGeom>
          <a:noFill/>
          <a:ln>
            <a:noFill/>
          </a:ln>
        </p:spPr>
      </p:pic>
      <p:pic>
        <p:nvPicPr>
          <p:cNvPr id="95" name="Google Shape;95;p19"/>
          <p:cNvPicPr preferRelativeResize="0"/>
          <p:nvPr/>
        </p:nvPicPr>
        <p:blipFill>
          <a:blip r:embed="rId4">
            <a:alphaModFix/>
          </a:blip>
          <a:stretch>
            <a:fillRect/>
          </a:stretch>
        </p:blipFill>
        <p:spPr>
          <a:xfrm>
            <a:off x="5802509" y="865325"/>
            <a:ext cx="2894158" cy="3231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Convection triggered by orographic and lake effects</a:t>
            </a:r>
            <a:endParaRPr/>
          </a:p>
        </p:txBody>
      </p:sp>
      <p:sp>
        <p:nvSpPr>
          <p:cNvPr id="101" name="Google Shape;101;p20"/>
          <p:cNvSpPr txBox="1"/>
          <p:nvPr/>
        </p:nvSpPr>
        <p:spPr>
          <a:xfrm>
            <a:off x="6511975" y="1353000"/>
            <a:ext cx="2320200" cy="3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Umek </a:t>
            </a:r>
            <a:r>
              <a:rPr lang="en" sz="1300"/>
              <a:t>(2019): Conditional instability (∂θ_es /∂z &lt; 0) as blue shading, absolute instability (∂θ/∂z &lt; 0) as red shading, potential temperature θ as thin black contour lines with 0.5 K increments, total hydrometeor mixing ratio as thick green contour lines for 0.1, 0.4 and 0.6 g kg −1 and wind vectors for the wind component parallel to the transect</a:t>
            </a:r>
            <a:endParaRPr sz="1300"/>
          </a:p>
        </p:txBody>
      </p:sp>
      <p:pic>
        <p:nvPicPr>
          <p:cNvPr id="102" name="Google Shape;102;p20"/>
          <p:cNvPicPr preferRelativeResize="0"/>
          <p:nvPr/>
        </p:nvPicPr>
        <p:blipFill>
          <a:blip r:embed="rId3">
            <a:alphaModFix/>
          </a:blip>
          <a:stretch>
            <a:fillRect/>
          </a:stretch>
        </p:blipFill>
        <p:spPr>
          <a:xfrm>
            <a:off x="152400" y="1170125"/>
            <a:ext cx="6223001" cy="375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Convection triggered by orographic lifting</a:t>
            </a:r>
            <a:endParaRPr/>
          </a:p>
        </p:txBody>
      </p:sp>
      <p:pic>
        <p:nvPicPr>
          <p:cNvPr id="108" name="Google Shape;108;p21"/>
          <p:cNvPicPr preferRelativeResize="0"/>
          <p:nvPr/>
        </p:nvPicPr>
        <p:blipFill>
          <a:blip r:embed="rId3">
            <a:alphaModFix/>
          </a:blip>
          <a:stretch>
            <a:fillRect/>
          </a:stretch>
        </p:blipFill>
        <p:spPr>
          <a:xfrm>
            <a:off x="311700" y="884275"/>
            <a:ext cx="4639500" cy="2072750"/>
          </a:xfrm>
          <a:prstGeom prst="rect">
            <a:avLst/>
          </a:prstGeom>
          <a:noFill/>
          <a:ln>
            <a:noFill/>
          </a:ln>
        </p:spPr>
      </p:pic>
      <p:pic>
        <p:nvPicPr>
          <p:cNvPr id="109" name="Google Shape;109;p21"/>
          <p:cNvPicPr preferRelativeResize="0"/>
          <p:nvPr/>
        </p:nvPicPr>
        <p:blipFill>
          <a:blip r:embed="rId4">
            <a:alphaModFix/>
          </a:blip>
          <a:stretch>
            <a:fillRect/>
          </a:stretch>
        </p:blipFill>
        <p:spPr>
          <a:xfrm>
            <a:off x="239350" y="2952550"/>
            <a:ext cx="4663949" cy="2038850"/>
          </a:xfrm>
          <a:prstGeom prst="rect">
            <a:avLst/>
          </a:prstGeom>
          <a:noFill/>
          <a:ln>
            <a:noFill/>
          </a:ln>
        </p:spPr>
      </p:pic>
      <p:sp>
        <p:nvSpPr>
          <p:cNvPr id="110" name="Google Shape;110;p21"/>
          <p:cNvSpPr txBox="1"/>
          <p:nvPr/>
        </p:nvSpPr>
        <p:spPr>
          <a:xfrm>
            <a:off x="5087625" y="1018550"/>
            <a:ext cx="3590400" cy="24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Schreiner</a:t>
            </a:r>
            <a:r>
              <a:rPr lang="en" sz="1300"/>
              <a:t> (2011): </a:t>
            </a:r>
            <a:r>
              <a:rPr lang="en" sz="1300"/>
              <a:t>(a) Squared moist Brunt-Vaisala frequency, contours of mixing ratio of rain every 0.5 g kg^−1 (blue lines), contours of cloud water (magenta lines), ice (yellow lines), snow (red lines), graupel (green lines) with interval every 0.25 g kg^−1 , zero degree level (black line) and wind vectors along cross section. (b) Equivalent potential temperature (shaded and white contours, interval 1 K) and wind vectors along cross section.</a:t>
            </a:r>
            <a:endParaRPr sz="1300"/>
          </a:p>
        </p:txBody>
      </p:sp>
      <p:sp>
        <p:nvSpPr>
          <p:cNvPr id="111" name="Google Shape;111;p21"/>
          <p:cNvSpPr txBox="1"/>
          <p:nvPr/>
        </p:nvSpPr>
        <p:spPr>
          <a:xfrm>
            <a:off x="5087625" y="3882775"/>
            <a:ext cx="37830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Potentially unstable stratification: dtheta_e/dz &lt;0</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