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84" r:id="rId2"/>
    <p:sldId id="347" r:id="rId3"/>
    <p:sldId id="350" r:id="rId4"/>
    <p:sldId id="342" r:id="rId5"/>
    <p:sldId id="352" r:id="rId6"/>
    <p:sldId id="349" r:id="rId7"/>
    <p:sldId id="353" r:id="rId8"/>
    <p:sldId id="340" r:id="rId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D4DF"/>
    <a:srgbClr val="245491"/>
    <a:srgbClr val="F06414"/>
    <a:srgbClr val="E2E9EE"/>
    <a:srgbClr val="D1DEE7"/>
    <a:srgbClr val="003366"/>
    <a:srgbClr val="EFF3F6"/>
    <a:srgbClr val="DDE6ED"/>
    <a:srgbClr val="D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6121" autoAdjust="0"/>
  </p:normalViewPr>
  <p:slideViewPr>
    <p:cSldViewPr snapToGrid="0" snapToObjects="1">
      <p:cViewPr>
        <p:scale>
          <a:sx n="70" d="100"/>
          <a:sy n="70" d="100"/>
        </p:scale>
        <p:origin x="-1224" y="-60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viewProps.xml" Type="http://schemas.openxmlformats.org/officeDocument/2006/relationships/viewProp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presProps.xml" Type="http://schemas.openxmlformats.org/officeDocument/2006/relationships/presProp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commentAuthors.xml" Type="http://schemas.openxmlformats.org/officeDocument/2006/relationships/commentAuthors" Id="rId11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15"></Relationship><Relationship Target="notesMasters/notesMaster1.xml" Type="http://schemas.openxmlformats.org/officeDocument/2006/relationships/notesMaster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theme/theme1.xml" Type="http://schemas.openxmlformats.org/officeDocument/2006/relationships/theme" Id="rId14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146"/>
      </p:ext>
    </p:extLst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5000"/>
                <a:buFont typeface="Wingdings" pitchFamily="2" charset="2"/>
                <a:buNone/>
                <a:tabLst/>
              </a:pP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theme/theme1.xml" Type="http://schemas.openxmlformats.org/officeDocument/2006/relationships/theme" Id="rId6"></Relationship><Relationship Target="../slideLayouts/slideLayout5.xml" Type="http://schemas.openxmlformats.org/officeDocument/2006/relationships/slideLayout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notesSlides/notesSlide1.xml" Type="http://schemas.openxmlformats.org/officeDocument/2006/relationships/notesSlide" Id="rId2"></Relationship><Relationship Target="../slideLayouts/slideLayout1.xml" Type="http://schemas.openxmlformats.org/officeDocument/2006/relationships/slideLayout" Id="rId1"></Relationship><Relationship Target="../media/image3.wmf" Type="http://schemas.openxmlformats.org/officeDocument/2006/relationships/image" Id="rId4"></Relationship></Relationships>
</file>

<file path=ppt/slides/_rels/slide2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Mode="External" Target="https://en.wikipedia.org/wiki/Netcat" Type="http://schemas.openxmlformats.org/officeDocument/2006/relationships/hyperlink" Id="rId3"></Relationship><Relationship Target="../notesSlides/notesSlide2.xml" Type="http://schemas.openxmlformats.org/officeDocument/2006/relationships/notesSlide" Id="rId2"></Relationship><Relationship Target="../slideLayouts/slideLayout2.xml" Type="http://schemas.openxmlformats.org/officeDocument/2006/relationships/slideLayout" Id="rId1"></Relationship><Relationship TargetMode="External" Target="https://en.wikipedia.org/wiki/Metasploit_Project" Type="http://schemas.openxmlformats.org/officeDocument/2006/relationships/hyperlink" Id="rId6"></Relationship><Relationship TargetMode="External" Target="https://en.wikipedia.org/wiki/Wireshark" Type="http://schemas.openxmlformats.org/officeDocument/2006/relationships/hyperlink" Id="rId5"></Relationship><Relationship TargetMode="External" Target="https://en.wikipedia.org/wiki/Hping" Type="http://schemas.openxmlformats.org/officeDocument/2006/relationships/hyperlink" Id="rId4"></Relationship></Relationships>
</file>

<file path=ppt/slides/_rels/slide4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Mode="External" Target="https://course.cs.tau.ac.il/secws20/" Type="http://schemas.openxmlformats.org/officeDocument/2006/relationships/hyperlink" Id="rId3"></Relationship><Relationship TargetMode="External" Target="mailto:reuvenpl@tauex.tau.ac.il" Type="http://schemas.openxmlformats.org/officeDocument/2006/relationships/hyperlink" Id="rId2"></Relationship><Relationship Target="../slideLayouts/slideLayout2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124000"/>
            <a:ext cx="9169929" cy="4992624"/>
          </a:xfrm>
        </p:spPr>
        <p:txBody>
          <a:bodyPr/>
          <a:lstStyle/>
          <a:p>
            <a:r>
              <a:rPr lang="en-US" dirty="0" smtClean="0"/>
              <a:t>Understand firewalls: purpose, construction, uses, limitations and extensions.</a:t>
            </a:r>
          </a:p>
          <a:p>
            <a:r>
              <a:rPr lang="en-US" dirty="0" smtClean="0"/>
              <a:t>Understand basic network </a:t>
            </a:r>
            <a:r>
              <a:rPr lang="en-US" dirty="0"/>
              <a:t>attack techniques, detection and prevention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Become </a:t>
            </a:r>
            <a:r>
              <a:rPr lang="en-US" dirty="0"/>
              <a:t>familiar with the Linux kernel, and how to extend it using kernel modules.</a:t>
            </a:r>
          </a:p>
          <a:p>
            <a:r>
              <a:rPr lang="en-US" dirty="0" smtClean="0"/>
              <a:t>Understand </a:t>
            </a:r>
            <a:r>
              <a:rPr lang="en-US" dirty="0"/>
              <a:t>the TCP/IP protocol, and how it is processed in the Linux kernel.</a:t>
            </a:r>
          </a:p>
          <a:p>
            <a:r>
              <a:rPr lang="en-US" dirty="0" smtClean="0"/>
              <a:t>Gain </a:t>
            </a:r>
            <a:r>
              <a:rPr lang="en-US" dirty="0"/>
              <a:t>experience in designing and implementing a modular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94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in Linux environment</a:t>
            </a:r>
          </a:p>
          <a:p>
            <a:pPr lvl="1"/>
            <a:r>
              <a:rPr lang="en-US" dirty="0" smtClean="0"/>
              <a:t>VMs comes with </a:t>
            </a:r>
            <a:r>
              <a:rPr lang="en-US" dirty="0" err="1" smtClean="0"/>
              <a:t>Geany</a:t>
            </a:r>
            <a:r>
              <a:rPr lang="en-US" dirty="0" smtClean="0"/>
              <a:t> and Vim</a:t>
            </a:r>
          </a:p>
          <a:p>
            <a:r>
              <a:rPr lang="en-US" dirty="0" smtClean="0"/>
              <a:t>Create and monitor network traffic for research and test</a:t>
            </a:r>
          </a:p>
          <a:p>
            <a:pPr lvl="1"/>
            <a:r>
              <a:rPr lang="en-US" dirty="0" err="1" smtClean="0">
                <a:hlinkClick r:id="rId3"/>
              </a:rPr>
              <a:t>Netcat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hping3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>
                <a:hlinkClick r:id="rId5"/>
              </a:rPr>
              <a:t>Wireshark </a:t>
            </a:r>
            <a:r>
              <a:rPr lang="en-US" dirty="0" smtClean="0"/>
              <a:t>– great open source network sniffer to view the packets you send and receive</a:t>
            </a:r>
          </a:p>
          <a:p>
            <a:r>
              <a:rPr lang="en-US" dirty="0" smtClean="0"/>
              <a:t>Penetration testing framework to test your protections against real-world malicious data</a:t>
            </a:r>
          </a:p>
          <a:p>
            <a:pPr lvl="1"/>
            <a:r>
              <a:rPr lang="en-US" dirty="0" err="1" smtClean="0">
                <a:hlinkClick r:id="rId6"/>
              </a:rPr>
              <a:t>Metasploit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2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919138"/>
            <a:ext cx="9169929" cy="4992624"/>
          </a:xfrm>
        </p:spPr>
        <p:txBody>
          <a:bodyPr/>
          <a:lstStyle/>
          <a:p>
            <a:r>
              <a:rPr lang="en-US" dirty="0" smtClean="0"/>
              <a:t>There will be </a:t>
            </a:r>
            <a:r>
              <a:rPr lang="en-US" dirty="0"/>
              <a:t>“hands-on" assignments, building towards a working, useful firewall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TCP/IP </a:t>
            </a:r>
            <a:r>
              <a:rPr lang="en-US" dirty="0"/>
              <a:t>traffic recording and crafting</a:t>
            </a:r>
          </a:p>
          <a:p>
            <a:r>
              <a:rPr lang="en-US" dirty="0"/>
              <a:t>    Protocol enforcement</a:t>
            </a:r>
          </a:p>
          <a:p>
            <a:r>
              <a:rPr lang="en-US" dirty="0"/>
              <a:t>    </a:t>
            </a:r>
            <a:r>
              <a:rPr lang="en-US" dirty="0" smtClean="0"/>
              <a:t>Kernel-</a:t>
            </a:r>
            <a:r>
              <a:rPr lang="en-US" dirty="0" err="1" smtClean="0"/>
              <a:t>userspace</a:t>
            </a:r>
            <a:r>
              <a:rPr lang="en-US" dirty="0" smtClean="0"/>
              <a:t> interface in Linux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Stateless and </a:t>
            </a:r>
            <a:r>
              <a:rPr lang="en-US" dirty="0" err="1" smtClean="0"/>
              <a:t>stateful</a:t>
            </a:r>
            <a:r>
              <a:rPr lang="en-US" dirty="0" smtClean="0"/>
              <a:t> inspection features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Protection against real-world attacks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362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919138"/>
            <a:ext cx="9169929" cy="4992624"/>
          </a:xfrm>
        </p:spPr>
        <p:txBody>
          <a:bodyPr/>
          <a:lstStyle/>
          <a:p>
            <a:r>
              <a:rPr lang="en-US" dirty="0" smtClean="0"/>
              <a:t>5 to 6 home assignments</a:t>
            </a:r>
          </a:p>
          <a:p>
            <a:r>
              <a:rPr lang="en-US" dirty="0" smtClean="0"/>
              <a:t>Prepared and submitted individually</a:t>
            </a:r>
          </a:p>
          <a:p>
            <a:r>
              <a:rPr lang="en-US" dirty="0" smtClean="0"/>
              <a:t>Building up from basic technical skills to an open-ended final project</a:t>
            </a:r>
          </a:p>
          <a:p>
            <a:r>
              <a:rPr lang="en-US" dirty="0" smtClean="0"/>
              <a:t>Each submission will contain code files and accompanying </a:t>
            </a:r>
            <a:r>
              <a:rPr lang="en-US" dirty="0" smtClean="0"/>
              <a:t>documentation/answers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606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Assignments: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960120"/>
            <a:ext cx="8464550" cy="4992624"/>
          </a:xfrm>
        </p:spPr>
        <p:txBody>
          <a:bodyPr/>
          <a:lstStyle/>
          <a:p>
            <a:r>
              <a:rPr lang="en-US" sz="2000" dirty="0" smtClean="0"/>
              <a:t>Comprehensible </a:t>
            </a:r>
            <a:r>
              <a:rPr lang="en-US" sz="2000" dirty="0"/>
              <a:t>modular design. Logical units must be separated, play their unique role, and have clean, well-specified interfaces.</a:t>
            </a:r>
          </a:p>
          <a:p>
            <a:r>
              <a:rPr lang="en-US" sz="2000" dirty="0"/>
              <a:t>Show off your innovation. </a:t>
            </a:r>
            <a:r>
              <a:rPr lang="en-US" sz="2000" dirty="0" smtClean="0"/>
              <a:t>Smart and unique solutions will </a:t>
            </a:r>
            <a:r>
              <a:rPr lang="en-US" sz="2000" dirty="0"/>
              <a:t>award </a:t>
            </a:r>
            <a:r>
              <a:rPr lang="en-US" sz="2000" dirty="0" smtClean="0"/>
              <a:t>you </a:t>
            </a:r>
            <a:r>
              <a:rPr lang="en-US" sz="2000" dirty="0"/>
              <a:t>with bonus </a:t>
            </a:r>
            <a:r>
              <a:rPr lang="en-US" sz="2000" dirty="0" smtClean="0"/>
              <a:t>points.</a:t>
            </a:r>
            <a:endParaRPr lang="en-US" sz="2000" dirty="0"/>
          </a:p>
          <a:p>
            <a:r>
              <a:rPr lang="en-US" sz="2000" dirty="0"/>
              <a:t>All exercises will affect your grade, but corrected mistakes will be mostly forgiven.</a:t>
            </a:r>
          </a:p>
          <a:p>
            <a:r>
              <a:rPr lang="en-US" sz="2000" dirty="0"/>
              <a:t>You may reuse general-purpose code, as long as you:</a:t>
            </a:r>
          </a:p>
          <a:p>
            <a:pPr lvl="1"/>
            <a:r>
              <a:rPr lang="en-US" sz="2000" dirty="0"/>
              <a:t>Clearly designate the source of this code, both in your code and in the accompanying documentation.</a:t>
            </a:r>
          </a:p>
          <a:p>
            <a:pPr lvl="1"/>
            <a:r>
              <a:rPr lang="en-US" sz="2000" dirty="0"/>
              <a:t>Make sure the integration of external code is clean.</a:t>
            </a:r>
          </a:p>
          <a:p>
            <a:r>
              <a:rPr lang="en-US" sz="2000" dirty="0"/>
              <a:t>You may NOT reuse any code specific to this workshop, from other students or past semesters.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42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928315"/>
            <a:ext cx="9169929" cy="4992624"/>
          </a:xfrm>
        </p:spPr>
        <p:txBody>
          <a:bodyPr/>
          <a:lstStyle/>
          <a:p>
            <a:r>
              <a:rPr lang="en-US" dirty="0" smtClean="0"/>
              <a:t>Course mail address: </a:t>
            </a:r>
            <a:r>
              <a:rPr lang="en-US" dirty="0" smtClean="0">
                <a:hlinkClick r:id="rId2"/>
              </a:rPr>
              <a:t>reuvenpl@tauex.tau.ac.il</a:t>
            </a:r>
            <a:endParaRPr lang="en-US" dirty="0" smtClean="0"/>
          </a:p>
          <a:p>
            <a:r>
              <a:rPr lang="en-US" dirty="0" smtClean="0"/>
              <a:t>Course </a:t>
            </a:r>
            <a:r>
              <a:rPr lang="en-US" dirty="0"/>
              <a:t>website: </a:t>
            </a:r>
            <a:r>
              <a:rPr lang="en-US" dirty="0" smtClean="0">
                <a:hlinkClick r:id="rId3"/>
              </a:rPr>
              <a:t>https://course.cs.tau.ac.il/secws20/</a:t>
            </a:r>
            <a:endParaRPr lang="en-US" dirty="0" smtClean="0"/>
          </a:p>
          <a:p>
            <a:pPr lvl="1"/>
            <a:r>
              <a:rPr lang="en-US" dirty="0" smtClean="0"/>
              <a:t>Lectures, office hours, course material, assignments, instructions</a:t>
            </a:r>
          </a:p>
          <a:p>
            <a:pPr lvl="1"/>
            <a:r>
              <a:rPr lang="en-US" dirty="0" smtClean="0"/>
              <a:t>Questionnaire</a:t>
            </a:r>
            <a:endParaRPr lang="en-US" dirty="0"/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/>
              <a:t>Forum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941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Good to have</a:t>
            </a:r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/>
              <a:t>Any information security </a:t>
            </a:r>
            <a:r>
              <a:rPr lang="en-US" dirty="0" smtClean="0"/>
              <a:t>course/knowledge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9556</TotalTime>
  <Words>353</Words>
  <Application>Microsoft Office PowerPoint</Application>
  <PresentationFormat>A4 Paper (210x297 mm)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Administration</vt:lpstr>
      <vt:lpstr>Course Goals</vt:lpstr>
      <vt:lpstr>Course overview</vt:lpstr>
      <vt:lpstr>Assignments</vt:lpstr>
      <vt:lpstr>Assignments</vt:lpstr>
      <vt:lpstr>Assignments: guidelines</vt:lpstr>
      <vt:lpstr>Course information</vt:lpstr>
      <vt:lpstr>Needed background</vt:lpstr>
    </vt:vector>
  </TitlesOfParts>
  <Company>Check 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user</dc:creator>
  <cp:lastModifiedBy>Reuven Plevinsky</cp:lastModifiedBy>
  <cp:revision>144</cp:revision>
  <dcterms:created xsi:type="dcterms:W3CDTF">2014-09-03T10:14:42Z</dcterms:created>
  <dcterms:modified xsi:type="dcterms:W3CDTF">2019-10-26T21:38:04Z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3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VGB3ZnR5dHBGZkpje2pxYHSJPnOXICeDOz0rm46Qc34hh4CMliFJS0xcVExB</vt:lpwstr>
  </property>
  <property fmtid="{D5CDD505-2E9C-101B-9397-08002B2CF9AE}" pid="16" name="Classification_3">
    <vt:lpwstr>X2B1f2l7dXVTd0FgdWR1aGFuU5iIfpqYaZckjpiHISOaKyQxPYaKSI2DgYiSlyGWl5WRhICKm5qdS5CBmFc+XyM+PT9dR1xSWkhS</vt:lpwstr>
  </property>
  <property fmtid="{D5CDD505-2E9C-101B-9397-08002B2CF9AE}" pid="17" name="lqminfo">
    <vt:i4>1</vt:i4>
  </property>
  <property fmtid="{D5CDD505-2E9C-101B-9397-08002B2CF9AE}" pid="18" name="lqmsess">
    <vt:lpwstr>28fd6db1-994f-4d8b-8a52-29177cd18f3d</vt:lpwstr>
  </property>
</Properties>
</file>