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8" r:id="rId2"/>
  </p:sldMasterIdLst>
  <p:notesMasterIdLst>
    <p:notesMasterId r:id="rId34"/>
  </p:notesMasterIdLst>
  <p:sldIdLst>
    <p:sldId id="343" r:id="rId3"/>
    <p:sldId id="320" r:id="rId4"/>
    <p:sldId id="321" r:id="rId5"/>
    <p:sldId id="304" r:id="rId6"/>
    <p:sldId id="305" r:id="rId7"/>
    <p:sldId id="312" r:id="rId8"/>
    <p:sldId id="313" r:id="rId9"/>
    <p:sldId id="314" r:id="rId10"/>
    <p:sldId id="306" r:id="rId11"/>
    <p:sldId id="322" r:id="rId12"/>
    <p:sldId id="325" r:id="rId13"/>
    <p:sldId id="326" r:id="rId14"/>
    <p:sldId id="327" r:id="rId15"/>
    <p:sldId id="328" r:id="rId16"/>
    <p:sldId id="329" r:id="rId17"/>
    <p:sldId id="330" r:id="rId18"/>
    <p:sldId id="332" r:id="rId19"/>
    <p:sldId id="333" r:id="rId20"/>
    <p:sldId id="334" r:id="rId21"/>
    <p:sldId id="335" r:id="rId22"/>
    <p:sldId id="344" r:id="rId23"/>
    <p:sldId id="336" r:id="rId24"/>
    <p:sldId id="323" r:id="rId25"/>
    <p:sldId id="337" r:id="rId26"/>
    <p:sldId id="338" r:id="rId27"/>
    <p:sldId id="339" r:id="rId28"/>
    <p:sldId id="340" r:id="rId29"/>
    <p:sldId id="341" r:id="rId30"/>
    <p:sldId id="342" r:id="rId31"/>
    <p:sldId id="324" r:id="rId32"/>
    <p:sldId id="331" r:id="rId33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5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ak" initials="" lastIdx="8" clrIdx="0"/>
  <p:cmAuthor id="1" name="Shay Barak" initials="SB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3D4DF"/>
    <a:srgbClr val="245491"/>
    <a:srgbClr val="F06414"/>
    <a:srgbClr val="E2E9EE"/>
    <a:srgbClr val="D1DEE7"/>
    <a:srgbClr val="003366"/>
    <a:srgbClr val="EFF3F6"/>
    <a:srgbClr val="DDE6ED"/>
    <a:srgbClr val="D2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1" autoAdjust="0"/>
    <p:restoredTop sz="93058" autoAdjust="0"/>
  </p:normalViewPr>
  <p:slideViewPr>
    <p:cSldViewPr snapToGrid="0" snapToObjects="1">
      <p:cViewPr>
        <p:scale>
          <a:sx n="70" d="100"/>
          <a:sy n="70" d="100"/>
        </p:scale>
        <p:origin x="-1452" y="-72"/>
      </p:cViewPr>
      <p:guideLst>
        <p:guide orient="horz" pos="352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EEE9B47-791B-47F7-AE03-C0D580CA0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C0504D"/>
              </a:buClr>
            </a:pPr>
            <a:fld id="{3EEE9B47-791B-47F7-AE03-C0D580CA0B67}" type="slidenum">
              <a:rPr lang="en-US" smtClean="0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0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E5B51A-ECA6-4C5B-8976-9B42C38C3B67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D2A1E14C-13F1-4767-A3F5-160B683EB85F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00EB704F-BAD3-4942-ACEF-5AE6CAB3CCE2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26B66322-B7AF-4955-B176-5667A950E981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936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8EB857-F098-4B90-829D-37F6C1E13B93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D77E09E1-1AFE-4BC9-86F6-0868F6ED49BA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6ADD5D0-B8DD-471C-B090-BEBC92188E6C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1A9241E-47BA-4D81-BE8D-F467E6D76715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75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04EAB-0B84-4A23-895D-064FAE6D5D65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C5F8F10F-3C3D-4682-A15A-60FC9A28BD0B}" type="slidenum">
              <a:rPr lang="ar-SA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2C52FBC3-2AE9-4CED-BD67-968FA1F6B142}" type="slidenum">
              <a:rPr lang="ar-SA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276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47702129-9060-4ED2-A776-618AA6EC6032}" type="slidenum">
              <a:rPr lang="ar-SA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186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BAECE6-6601-42F9-9CAF-CFB128EBA67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46E2AF1C-35D8-4143-8F93-9557D5016D4E}" type="slidenum">
              <a:rPr lang="ar-SA" sz="1200">
                <a:latin typeface="Arial" charset="0"/>
              </a:rPr>
              <a:pPr algn="r" eaLnBrk="1" hangingPunct="1"/>
              <a:t>23</a:t>
            </a:fld>
            <a:endParaRPr lang="en-US" sz="1200">
              <a:latin typeface="Arial" charset="0"/>
            </a:endParaRP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E5D69510-54B8-4A3E-AEDC-A4C9B1A4A6C7}" type="slidenum">
              <a:rPr lang="ar-SA" sz="1200">
                <a:latin typeface="Arial" charset="0"/>
              </a:rPr>
              <a:pPr algn="r" eaLnBrk="1" hangingPunct="1"/>
              <a:t>23</a:t>
            </a:fld>
            <a:endParaRPr lang="en-US" sz="1200">
              <a:latin typeface="Arial" charset="0"/>
            </a:endParaRPr>
          </a:p>
        </p:txBody>
      </p:sp>
      <p:sp>
        <p:nvSpPr>
          <p:cNvPr id="286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571C0F7-5B61-4730-AD67-574C7A3AFF75}" type="slidenum">
              <a:rPr lang="ar-SA" sz="1200">
                <a:latin typeface="Arial" charset="0"/>
              </a:rPr>
              <a:pPr algn="r" eaLnBrk="1" hangingPunct="1"/>
              <a:t>23</a:t>
            </a:fld>
            <a:endParaRPr lang="en-US" sz="1200">
              <a:latin typeface="Arial" charset="0"/>
            </a:endParaRPr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Eli </a:t>
            </a:r>
            <a:r>
              <a:rPr lang="en-US" dirty="0" err="1" smtClean="0"/>
              <a:t>Biham’s</a:t>
            </a:r>
            <a:r>
              <a:rPr lang="en-US" dirty="0" smtClean="0"/>
              <a:t> part, based on “computer security</a:t>
            </a:r>
            <a:r>
              <a:rPr lang="en-US" smtClean="0"/>
              <a:t>” course slides</a:t>
            </a:r>
          </a:p>
        </p:txBody>
      </p:sp>
    </p:spTree>
    <p:extLst>
      <p:ext uri="{BB962C8B-B14F-4D97-AF65-F5344CB8AC3E}">
        <p14:creationId xmlns:p14="http://schemas.microsoft.com/office/powerpoint/2010/main" val="256849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482CFB-D83D-4EE1-A955-94C0788DA3D1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96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730C3CAA-957A-4267-9510-1B8F5AB080B0}" type="slidenum">
              <a:rPr lang="ar-SA" sz="1200">
                <a:latin typeface="Arial" charset="0"/>
              </a:rPr>
              <a:pPr algn="r" eaLnBrk="1" hangingPunct="1"/>
              <a:t>30</a:t>
            </a:fld>
            <a:endParaRPr lang="en-US" sz="1200">
              <a:latin typeface="Arial" charset="0"/>
            </a:endParaRPr>
          </a:p>
        </p:txBody>
      </p:sp>
      <p:sp>
        <p:nvSpPr>
          <p:cNvPr id="2970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9DFD449B-9F88-46D7-9356-D2123ED038E1}" type="slidenum">
              <a:rPr lang="ar-SA" sz="1200">
                <a:latin typeface="Arial" charset="0"/>
              </a:rPr>
              <a:pPr algn="r" eaLnBrk="1" hangingPunct="1"/>
              <a:t>30</a:t>
            </a:fld>
            <a:endParaRPr lang="en-US" sz="1200">
              <a:latin typeface="Arial" charset="0"/>
            </a:endParaRPr>
          </a:p>
        </p:txBody>
      </p:sp>
      <p:sp>
        <p:nvSpPr>
          <p:cNvPr id="2970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4B59AADA-F6F5-447D-B14A-5814DBA16BC5}" type="slidenum">
              <a:rPr lang="ar-SA" sz="1200">
                <a:latin typeface="Arial" charset="0"/>
              </a:rPr>
              <a:pPr algn="r" eaLnBrk="1" hangingPunct="1"/>
              <a:t>30</a:t>
            </a:fld>
            <a:endParaRPr lang="en-US" sz="1200">
              <a:latin typeface="Arial" charset="0"/>
            </a:endParaRPr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743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9525"/>
            <a:ext cx="9906000" cy="6858000"/>
            <a:chOff x="0" y="9525"/>
            <a:chExt cx="9144000" cy="6858000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0" y="9525"/>
              <a:ext cx="9144000" cy="6858000"/>
              <a:chOff x="0" y="9525"/>
              <a:chExt cx="9144000" cy="6858000"/>
            </a:xfrm>
          </p:grpSpPr>
          <p:pic>
            <p:nvPicPr>
              <p:cNvPr id="59415" name="Picture 23" descr="S1_10_01_20b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9525"/>
                <a:ext cx="914400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/>
              <p:cNvSpPr/>
              <p:nvPr userDrawn="1"/>
            </p:nvSpPr>
            <p:spPr bwMode="white">
              <a:xfrm>
                <a:off x="162370" y="1401510"/>
                <a:ext cx="3161944" cy="118786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228600" tIns="45720" rIns="2286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None/>
                  <a:tabLst/>
                </a:pPr>
                <a:endParaRPr kumimoji="0" lang="en-US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pic>
          <p:nvPicPr>
            <p:cNvPr id="9" name="Picture 3" descr="C:\Documents and Settings\darlene\Desktop\CheckPoint_LOGO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63" y="1708151"/>
              <a:ext cx="2509837" cy="682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3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227013" y="3028950"/>
            <a:ext cx="4622800" cy="127635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7650" y="5154658"/>
            <a:ext cx="5393267" cy="1066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40576" y="705394"/>
            <a:ext cx="6920048" cy="11756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Clr>
                <a:srgbClr val="000073"/>
              </a:buClr>
              <a:buSzPct val="115000"/>
              <a:buFont typeface="Wingdings" pitchFamily="2" charset="2"/>
              <a:buChar char="§"/>
            </a:pPr>
            <a:endParaRPr lang="en-US" sz="200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Ben-Harush 2015</a:t>
            </a: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62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325880"/>
            <a:ext cx="9169929" cy="4992624"/>
          </a:xfrm>
        </p:spPr>
        <p:txBody>
          <a:bodyPr/>
          <a:lstStyle>
            <a:lvl1pPr marL="285750" indent="-285750">
              <a:spcBef>
                <a:spcPts val="1800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3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317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en-US"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03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0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40576" y="705394"/>
            <a:ext cx="6920048" cy="11756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83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9525"/>
            <a:ext cx="9906000" cy="6858000"/>
            <a:chOff x="0" y="9525"/>
            <a:chExt cx="9144000" cy="6858000"/>
          </a:xfrm>
        </p:grpSpPr>
        <p:pic>
          <p:nvPicPr>
            <p:cNvPr id="59415" name="Picture 23" descr="S1_10_01_20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 userDrawn="1"/>
          </p:nvSpPr>
          <p:spPr bwMode="white">
            <a:xfrm>
              <a:off x="162370" y="1401510"/>
              <a:ext cx="3161944" cy="11878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28600" tIns="45720" rIns="2286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73"/>
                </a:buClr>
              </a:pPr>
              <a:endParaRPr lang="en-US" dirty="0" smtClean="0">
                <a:solidFill>
                  <a:srgbClr val="4E4E4E"/>
                </a:solidFill>
                <a:latin typeface="Arial" pitchFamily="34" charset="0"/>
              </a:endParaRPr>
            </a:p>
          </p:txBody>
        </p:sp>
      </p:grpSp>
      <p:sp>
        <p:nvSpPr>
          <p:cNvPr id="593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227013" y="3028950"/>
            <a:ext cx="4622800" cy="127635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7650" y="5154658"/>
            <a:ext cx="5393267" cy="1066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Ben-Harush 2015</a:t>
            </a: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325880"/>
            <a:ext cx="9169929" cy="4992624"/>
          </a:xfrm>
        </p:spPr>
        <p:txBody>
          <a:bodyPr/>
          <a:lstStyle>
            <a:lvl1pPr marL="285750" indent="-285750">
              <a:spcBef>
                <a:spcPts val="1800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Ben-Harush 2015</a:t>
            </a:r>
            <a:endParaRPr lang="en-US" dirty="0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84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317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en-US"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Ben-Harush 2015</a:t>
            </a: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Ben-Harush 2015</a:t>
            </a: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15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6316" y="0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316" y="1323976"/>
            <a:ext cx="9169929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9032346" y="6592888"/>
            <a:ext cx="66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49D3042-9933-4C71-BBE3-FA9237566B45}" type="slidenum">
              <a:rPr lang="en-US" sz="900">
                <a:solidFill>
                  <a:srgbClr val="4E4E4E"/>
                </a:solidFill>
                <a:latin typeface="Arial" pitchFamily="34" charset="0"/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900" dirty="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421350" y="4021138"/>
            <a:ext cx="9169929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Wingdings" pitchFamily="2" charset="2"/>
              <a:buChar char="n"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Roei Ben-Harush 2015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  <p:sldLayoutId id="2147483657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chemeClr val="accent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18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Helvetica" pitchFamily="34" charset="0"/>
        <a:buChar char="–"/>
        <a:defRPr sz="1600" baseline="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6316" y="0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316" y="1323976"/>
            <a:ext cx="9169929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9032346" y="6592888"/>
            <a:ext cx="66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49D3042-9933-4C71-BBE3-FA9237566B45}" type="slidenum">
              <a:rPr lang="en-US" sz="900">
                <a:solidFill>
                  <a:srgbClr val="4E4E4E"/>
                </a:solidFill>
                <a:latin typeface="Arial" pitchFamily="34" charset="0"/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900" dirty="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421350" y="4021138"/>
            <a:ext cx="9169929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rgbClr val="000073"/>
              </a:buClr>
              <a:buFont typeface="Wingdings" pitchFamily="2" charset="2"/>
              <a:buChar char="n"/>
            </a:pPr>
            <a:endParaRPr lang="en-US" dirty="0">
              <a:solidFill>
                <a:srgbClr val="4E4E4E"/>
              </a:solidFill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Ben-Harush 2015</a:t>
            </a:r>
            <a:endParaRPr lang="en-US" dirty="0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chemeClr val="accent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18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Helvetica" pitchFamily="34" charset="0"/>
        <a:buChar char="–"/>
        <a:defRPr sz="1600" baseline="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</a:t>
            </a:r>
            <a:r>
              <a:rPr lang="en-US" dirty="0" smtClean="0"/>
              <a:t>Stateless Packet Filtering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7"/>
          <a:stretch/>
        </p:blipFill>
        <p:spPr>
          <a:xfrm>
            <a:off x="6618403" y="5316"/>
            <a:ext cx="3179094" cy="133970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0" y="117021"/>
            <a:ext cx="5344706" cy="12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Agenda With Highlight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10265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10267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10266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Linux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File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S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ystem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-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Networking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10244" name="Group 5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10259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b="1" dirty="0" err="1">
                  <a:solidFill>
                    <a:srgbClr val="F06414"/>
                  </a:solidFill>
                  <a:latin typeface="Arial" charset="0"/>
                </a:rPr>
                <a:t>sk_buff</a:t>
              </a:r>
              <a:endParaRPr lang="en-US" sz="2600" b="1" dirty="0">
                <a:solidFill>
                  <a:srgbClr val="F06414"/>
                </a:solidFill>
                <a:latin typeface="Arial" charset="0"/>
              </a:endParaRPr>
            </a:p>
          </p:txBody>
        </p:sp>
        <p:grpSp>
          <p:nvGrpSpPr>
            <p:cNvPr id="10260" name="Group 4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10245" name="Group 7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10253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Stateless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Packet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F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iltering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0254" name="Group 6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10255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10246" name="Group 9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0248" name="Group 8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10249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169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Protocol Layer - </a:t>
            </a:r>
            <a:r>
              <a:rPr lang="en-US" altLang="zh-TW" dirty="0" err="1"/>
              <a:t>sk_buff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</a:t>
            </a:r>
            <a:r>
              <a:rPr lang="en-US" i="1" dirty="0" smtClean="0">
                <a:solidFill>
                  <a:schemeClr val="accent3"/>
                </a:solidFill>
              </a:rPr>
              <a:t>include/</a:t>
            </a:r>
            <a:r>
              <a:rPr lang="en-US" i="1" dirty="0" err="1" smtClean="0">
                <a:solidFill>
                  <a:schemeClr val="accent3"/>
                </a:solidFill>
              </a:rPr>
              <a:t>linux</a:t>
            </a:r>
            <a:r>
              <a:rPr lang="en-US" i="1" dirty="0" smtClean="0">
                <a:solidFill>
                  <a:schemeClr val="accent3"/>
                </a:solidFill>
              </a:rPr>
              <a:t>/</a:t>
            </a:r>
            <a:r>
              <a:rPr lang="en-US" i="1" dirty="0" err="1" smtClean="0">
                <a:solidFill>
                  <a:schemeClr val="accent3"/>
                </a:solidFill>
              </a:rPr>
              <a:t>skbuff.h</a:t>
            </a:r>
            <a:endParaRPr lang="en-US" i="1" dirty="0" smtClean="0">
              <a:solidFill>
                <a:schemeClr val="accent3"/>
              </a:solidFill>
            </a:endParaRPr>
          </a:p>
          <a:p>
            <a:r>
              <a:rPr lang="en-US" dirty="0"/>
              <a:t>The structure which de facto contains the packet (and its data)</a:t>
            </a:r>
          </a:p>
          <a:p>
            <a:r>
              <a:rPr lang="en-US" dirty="0" smtClean="0"/>
              <a:t>We will use it to access the packet data and meta data (layers’ headers) to determine the verdict of the packet according to our stateless rules and/or </a:t>
            </a:r>
            <a:r>
              <a:rPr lang="en-US" dirty="0" err="1" smtClean="0"/>
              <a:t>stateful</a:t>
            </a:r>
            <a:r>
              <a:rPr lang="en-US" dirty="0" smtClean="0"/>
              <a:t> inspect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netfilter</a:t>
            </a:r>
            <a:r>
              <a:rPr lang="en-US" dirty="0"/>
              <a:t> </a:t>
            </a:r>
            <a:r>
              <a:rPr lang="en-US" dirty="0" smtClean="0"/>
              <a:t>gives us as an input to its hook functions, a pointer to the current packet’s </a:t>
            </a:r>
            <a:r>
              <a:rPr lang="en-US" dirty="0" err="1" smtClean="0"/>
              <a:t>sk_buff</a:t>
            </a:r>
            <a:r>
              <a:rPr lang="en-US" dirty="0" smtClean="0"/>
              <a:t>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315" y="4779901"/>
            <a:ext cx="931955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hook_func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sk_buff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net_device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*in,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net_device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*out,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okfn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sk_buff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*))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352801" y="4779901"/>
            <a:ext cx="1935192" cy="249299"/>
          </a:xfrm>
          <a:prstGeom prst="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65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Protocol Layer - </a:t>
            </a:r>
            <a:r>
              <a:rPr lang="en-US" altLang="zh-TW" dirty="0" err="1" smtClean="0"/>
              <a:t>sk_buff</a:t>
            </a:r>
            <a:endParaRPr lang="en-US" altLang="zh-TW" dirty="0"/>
          </a:p>
        </p:txBody>
      </p:sp>
      <p:pic>
        <p:nvPicPr>
          <p:cNvPr id="22533" name="Picture 5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049" y="914400"/>
            <a:ext cx="6335138" cy="2948515"/>
          </a:xfrm>
          <a:noFill/>
          <a:ln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7394" y="1142520"/>
            <a:ext cx="2427155" cy="511482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-435009" y="1142520"/>
            <a:ext cx="5396535" cy="3305014"/>
            <a:chOff x="504982" y="3581400"/>
            <a:chExt cx="4981417" cy="3305014"/>
          </a:xfrm>
        </p:grpSpPr>
        <p:grpSp>
          <p:nvGrpSpPr>
            <p:cNvPr id="8" name="Group 7"/>
            <p:cNvGrpSpPr/>
            <p:nvPr/>
          </p:nvGrpSpPr>
          <p:grpSpPr>
            <a:xfrm>
              <a:off x="504982" y="3581400"/>
              <a:ext cx="4981417" cy="3305014"/>
              <a:chOff x="4002416" y="667207"/>
              <a:chExt cx="4560324" cy="2991758"/>
            </a:xfrm>
          </p:grpSpPr>
          <p:sp>
            <p:nvSpPr>
              <p:cNvPr id="10" name="Rounded Rectangle 9"/>
              <p:cNvSpPr/>
              <p:nvPr/>
            </p:nvSpPr>
            <p:spPr>
              <a:xfrm rot="19856351" flipV="1">
                <a:off x="6393206" y="667207"/>
                <a:ext cx="2169534" cy="1923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Hexagon 10"/>
              <p:cNvSpPr/>
              <p:nvPr/>
            </p:nvSpPr>
            <p:spPr>
              <a:xfrm rot="268836">
                <a:off x="6187079" y="1176314"/>
                <a:ext cx="402532" cy="396665"/>
              </a:xfrm>
              <a:prstGeom prst="hexagon">
                <a:avLst>
                  <a:gd name="adj" fmla="val 27119"/>
                  <a:gd name="vf" fmla="val 115470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Donut 11"/>
              <p:cNvSpPr/>
              <p:nvPr/>
            </p:nvSpPr>
            <p:spPr>
              <a:xfrm>
                <a:off x="4002416" y="763365"/>
                <a:ext cx="2489690" cy="2895600"/>
              </a:xfrm>
              <a:prstGeom prst="donut">
                <a:avLst>
                  <a:gd name="adj" fmla="val 8151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79355" y="3778033"/>
              <a:ext cx="2349223" cy="3017974"/>
            </a:xfrm>
            <a:prstGeom prst="ellipse">
              <a:avLst/>
            </a:prstGeom>
            <a:gradFill>
              <a:gsLst>
                <a:gs pos="20405">
                  <a:srgbClr val="AFEDFF">
                    <a:alpha val="0"/>
                  </a:srgbClr>
                </a:gs>
                <a:gs pos="0">
                  <a:schemeClr val="accent5">
                    <a:tint val="50000"/>
                    <a:satMod val="300000"/>
                  </a:schemeClr>
                </a:gs>
                <a:gs pos="38000">
                  <a:schemeClr val="accent5">
                    <a:tint val="37000"/>
                    <a:satMod val="300000"/>
                    <a:alpha val="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>
              <a:gradFill flip="none" rotWithShape="1">
                <a:gsLst>
                  <a:gs pos="52000">
                    <a:srgbClr val="C1D1ED">
                      <a:alpha val="8000"/>
                    </a:srgbClr>
                  </a:gs>
                  <a:gs pos="61000">
                    <a:srgbClr val="C0D0ED"/>
                  </a:gs>
                  <a:gs pos="43750">
                    <a:srgbClr val="BDCEEC"/>
                  </a:gs>
                  <a:gs pos="37500">
                    <a:srgbClr val="B8CAEB"/>
                  </a:gs>
                  <a:gs pos="25000">
                    <a:srgbClr val="AEC3E9"/>
                  </a:gs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74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020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Protocol Layer - </a:t>
            </a:r>
            <a:r>
              <a:rPr lang="en-US" altLang="zh-TW" dirty="0" err="1"/>
              <a:t>sk_buff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6546" y="1865488"/>
            <a:ext cx="5804102" cy="463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Helvetica" pitchFamily="34" charset="0"/>
              <a:buChar char="–"/>
              <a:defRPr sz="1600" baseline="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TW" sz="1600" kern="0" dirty="0" err="1">
                <a:latin typeface="Courier New" pitchFamily="49" charset="0"/>
              </a:rPr>
              <a:t>struct</a:t>
            </a:r>
            <a:r>
              <a:rPr lang="en-US" altLang="zh-TW" sz="1600" kern="0" dirty="0">
                <a:latin typeface="Courier New" pitchFamily="49" charset="0"/>
              </a:rPr>
              <a:t> </a:t>
            </a:r>
            <a:r>
              <a:rPr lang="en-US" altLang="zh-TW" sz="1600" kern="0" dirty="0" err="1">
                <a:latin typeface="Courier New" pitchFamily="49" charset="0"/>
              </a:rPr>
              <a:t>sk_buff</a:t>
            </a:r>
            <a:r>
              <a:rPr lang="en-US" altLang="zh-TW" sz="1600" kern="0" dirty="0">
                <a:latin typeface="Courier New" pitchFamily="49" charset="0"/>
              </a:rPr>
              <a:t> </a:t>
            </a:r>
            <a:r>
              <a:rPr lang="en-US" altLang="zh-TW" sz="1600" kern="0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/* </a:t>
            </a:r>
            <a:r>
              <a:rPr lang="en-US" altLang="zh-TW" sz="1600" kern="0" dirty="0">
                <a:latin typeface="Courier New" pitchFamily="49" charset="0"/>
              </a:rPr>
              <a:t>These two members must be first. </a:t>
            </a:r>
            <a:r>
              <a:rPr lang="en-US" altLang="zh-TW" sz="1600" kern="0" dirty="0" smtClean="0">
                <a:latin typeface="Courier New" pitchFamily="49" charset="0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err="1" smtClean="0">
                <a:latin typeface="Courier New" pitchFamily="49" charset="0"/>
              </a:rPr>
              <a:t>struct</a:t>
            </a:r>
            <a:r>
              <a:rPr lang="en-US" altLang="zh-TW" sz="1600" kern="0" dirty="0" smtClean="0">
                <a:latin typeface="Courier New" pitchFamily="49" charset="0"/>
              </a:rPr>
              <a:t> </a:t>
            </a:r>
            <a:r>
              <a:rPr lang="en-US" altLang="zh-TW" sz="1600" kern="0" dirty="0" err="1" smtClean="0">
                <a:latin typeface="Courier New" pitchFamily="49" charset="0"/>
              </a:rPr>
              <a:t>sk_buff</a:t>
            </a:r>
            <a:r>
              <a:rPr lang="en-US" altLang="zh-TW" sz="1600" kern="0" dirty="0" smtClean="0">
                <a:latin typeface="Courier New" pitchFamily="49" charset="0"/>
              </a:rPr>
              <a:t> *next;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err="1" smtClean="0">
                <a:latin typeface="Courier New" pitchFamily="49" charset="0"/>
              </a:rPr>
              <a:t>struct</a:t>
            </a:r>
            <a:r>
              <a:rPr lang="en-US" altLang="zh-TW" sz="1600" kern="0" dirty="0" smtClean="0">
                <a:latin typeface="Courier New" pitchFamily="49" charset="0"/>
              </a:rPr>
              <a:t> </a:t>
            </a:r>
            <a:r>
              <a:rPr lang="en-US" altLang="zh-TW" sz="1600" kern="0" dirty="0" err="1">
                <a:latin typeface="Courier New" pitchFamily="49" charset="0"/>
              </a:rPr>
              <a:t>sk_buff</a:t>
            </a:r>
            <a:r>
              <a:rPr lang="en-US" altLang="zh-TW" sz="1600" kern="0" dirty="0">
                <a:latin typeface="Courier New" pitchFamily="49" charset="0"/>
              </a:rPr>
              <a:t> </a:t>
            </a:r>
            <a:r>
              <a:rPr lang="en-US" altLang="zh-TW" sz="1600" kern="0" dirty="0" smtClean="0">
                <a:latin typeface="Courier New" pitchFamily="49" charset="0"/>
              </a:rPr>
              <a:t>*</a:t>
            </a:r>
            <a:r>
              <a:rPr lang="en-US" altLang="zh-TW" sz="1600" kern="0" dirty="0" err="1">
                <a:latin typeface="Courier New" pitchFamily="49" charset="0"/>
              </a:rPr>
              <a:t>prev</a:t>
            </a:r>
            <a:r>
              <a:rPr lang="en-US" altLang="zh-TW" sz="16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__u16 </a:t>
            </a:r>
            <a:r>
              <a:rPr lang="en-US" altLang="zh-TW" sz="1600" kern="0" dirty="0" err="1" smtClean="0">
                <a:latin typeface="Courier New" pitchFamily="49" charset="0"/>
              </a:rPr>
              <a:t>transport_header</a:t>
            </a:r>
            <a:r>
              <a:rPr lang="en-US" altLang="zh-TW" sz="16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__u16 </a:t>
            </a:r>
            <a:r>
              <a:rPr lang="en-US" altLang="zh-TW" sz="1600" kern="0" dirty="0" err="1">
                <a:latin typeface="Courier New" pitchFamily="49" charset="0"/>
              </a:rPr>
              <a:t>network_header</a:t>
            </a:r>
            <a:r>
              <a:rPr lang="en-US" altLang="zh-TW" sz="16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__u16 </a:t>
            </a:r>
            <a:r>
              <a:rPr lang="en-US" altLang="zh-TW" sz="1600" kern="0" dirty="0" err="1">
                <a:latin typeface="Courier New" pitchFamily="49" charset="0"/>
              </a:rPr>
              <a:t>mac_header</a:t>
            </a:r>
            <a:r>
              <a:rPr lang="en-US" altLang="zh-TW" sz="16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/* </a:t>
            </a:r>
            <a:r>
              <a:rPr lang="en-US" altLang="zh-TW" sz="1600" kern="0" dirty="0">
                <a:latin typeface="Courier New" pitchFamily="49" charset="0"/>
              </a:rPr>
              <a:t>These elements must be at the </a:t>
            </a:r>
            <a:r>
              <a:rPr lang="en-US" altLang="zh-TW" sz="1600" kern="0" dirty="0" smtClean="0">
                <a:latin typeface="Courier New" pitchFamily="49" charset="0"/>
              </a:rPr>
              <a:t>end... */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err="1" smtClean="0">
                <a:latin typeface="Courier New" pitchFamily="49" charset="0"/>
              </a:rPr>
              <a:t>sk_buff_data_t</a:t>
            </a:r>
            <a:r>
              <a:rPr lang="en-US" altLang="zh-TW" sz="1600" kern="0" dirty="0" smtClean="0">
                <a:latin typeface="Courier New" pitchFamily="49" charset="0"/>
              </a:rPr>
              <a:t> tail;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err="1" smtClean="0">
                <a:latin typeface="Courier New" pitchFamily="49" charset="0"/>
              </a:rPr>
              <a:t>sk_buff_data_t</a:t>
            </a:r>
            <a:r>
              <a:rPr lang="en-US" altLang="zh-TW" sz="1600" kern="0" dirty="0" smtClean="0">
                <a:latin typeface="Courier New" pitchFamily="49" charset="0"/>
              </a:rPr>
              <a:t> end;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unsigned char *head, *</a:t>
            </a:r>
            <a:r>
              <a:rPr lang="en-US" altLang="zh-TW" sz="1600" kern="0" dirty="0">
                <a:latin typeface="Courier New" pitchFamily="49" charset="0"/>
              </a:rPr>
              <a:t>data</a:t>
            </a:r>
            <a:r>
              <a:rPr lang="en-US" altLang="zh-TW" sz="16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>
                <a:latin typeface="Courier New" pitchFamily="49" charset="0"/>
              </a:rPr>
              <a:t>	</a:t>
            </a:r>
            <a:r>
              <a:rPr lang="en-US" altLang="zh-TW" sz="1600" kern="0" dirty="0" smtClean="0">
                <a:latin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600" kern="0" dirty="0" smtClean="0">
                <a:latin typeface="Courier New" pitchFamily="49" charset="0"/>
              </a:rPr>
              <a:t>};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6246" y="1248833"/>
            <a:ext cx="2427155" cy="511482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249670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sk_buff</a:t>
            </a:r>
            <a:r>
              <a:rPr lang="en-US" altLang="zh-TW" dirty="0" smtClean="0"/>
              <a:t> – </a:t>
            </a:r>
            <a:r>
              <a:rPr lang="en-US" altLang="zh-TW" dirty="0" smtClean="0"/>
              <a:t>Access the </a:t>
            </a:r>
            <a:r>
              <a:rPr lang="en-US" altLang="zh-TW" dirty="0"/>
              <a:t>H</a:t>
            </a:r>
            <a:r>
              <a:rPr lang="en-US" altLang="zh-TW" dirty="0" smtClean="0"/>
              <a:t>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access directly to the </a:t>
            </a:r>
            <a:r>
              <a:rPr lang="en-US" dirty="0" err="1" smtClean="0"/>
              <a:t>ip</a:t>
            </a:r>
            <a:r>
              <a:rPr lang="en-US" dirty="0" smtClean="0"/>
              <a:t>/</a:t>
            </a:r>
            <a:r>
              <a:rPr lang="en-US" dirty="0" err="1" smtClean="0"/>
              <a:t>tcp</a:t>
            </a:r>
            <a:r>
              <a:rPr lang="en-US" dirty="0" smtClean="0"/>
              <a:t> header?</a:t>
            </a:r>
          </a:p>
          <a:p>
            <a:r>
              <a:rPr lang="en-US" dirty="0" smtClean="0"/>
              <a:t>We can access directly from </a:t>
            </a:r>
            <a:r>
              <a:rPr lang="en-US" dirty="0" err="1" smtClean="0"/>
              <a:t>skb</a:t>
            </a:r>
            <a:r>
              <a:rPr lang="en-US" dirty="0" smtClean="0"/>
              <a:t>-&gt;data</a:t>
            </a:r>
          </a:p>
          <a:p>
            <a:pPr lvl="1"/>
            <a:r>
              <a:rPr lang="en-US" dirty="0" smtClean="0"/>
              <a:t>For example:</a:t>
            </a:r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dirty="0" smtClean="0"/>
              <a:t>We can also use preset functions and Linux structures to get directly to important fields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4690" y="2777067"/>
            <a:ext cx="7117778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Helvetica" pitchFamily="34" charset="0"/>
              <a:buChar char="–"/>
              <a:defRPr sz="1600" baseline="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TW" sz="1800" kern="0" dirty="0" smtClean="0">
                <a:latin typeface="Courier New" pitchFamily="49" charset="0"/>
              </a:rPr>
              <a:t>protocol = *((__u8 *) (buffer-&gt;data + 9));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 smtClean="0">
                <a:latin typeface="Courier New" pitchFamily="49" charset="0"/>
              </a:rPr>
              <a:t>source_ip</a:t>
            </a:r>
            <a:r>
              <a:rPr lang="en-US" altLang="zh-TW" sz="1800" kern="0" dirty="0" smtClean="0">
                <a:latin typeface="Courier New" pitchFamily="49" charset="0"/>
              </a:rPr>
              <a:t> </a:t>
            </a:r>
            <a:r>
              <a:rPr lang="en-US" altLang="zh-TW" sz="1800" kern="0" dirty="0">
                <a:latin typeface="Courier New" pitchFamily="49" charset="0"/>
              </a:rPr>
              <a:t>= *((unsigned </a:t>
            </a:r>
            <a:r>
              <a:rPr lang="en-US" altLang="zh-TW" sz="1800" kern="0" dirty="0" err="1">
                <a:latin typeface="Courier New" pitchFamily="49" charset="0"/>
              </a:rPr>
              <a:t>int</a:t>
            </a:r>
            <a:r>
              <a:rPr lang="en-US" altLang="zh-TW" sz="1800" kern="0" dirty="0">
                <a:latin typeface="Courier New" pitchFamily="49" charset="0"/>
              </a:rPr>
              <a:t> *)(buffer-&gt;data + 12</a:t>
            </a:r>
            <a:r>
              <a:rPr lang="en-US" altLang="zh-TW" sz="1800" kern="0" dirty="0" smtClean="0">
                <a:latin typeface="Courier New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>
                <a:latin typeface="Courier New" pitchFamily="49" charset="0"/>
              </a:rPr>
              <a:t>dest_ip</a:t>
            </a:r>
            <a:r>
              <a:rPr lang="en-US" altLang="zh-TW" sz="1800" kern="0" dirty="0">
                <a:latin typeface="Courier New" pitchFamily="49" charset="0"/>
              </a:rPr>
              <a:t> = *((unsigned </a:t>
            </a:r>
            <a:r>
              <a:rPr lang="en-US" altLang="zh-TW" sz="1800" kern="0" dirty="0" err="1">
                <a:latin typeface="Courier New" pitchFamily="49" charset="0"/>
              </a:rPr>
              <a:t>int</a:t>
            </a:r>
            <a:r>
              <a:rPr lang="en-US" altLang="zh-TW" sz="1800" kern="0" dirty="0">
                <a:latin typeface="Courier New" pitchFamily="49" charset="0"/>
              </a:rPr>
              <a:t> *)(buffer-&gt;data + 16</a:t>
            </a:r>
            <a:r>
              <a:rPr lang="en-US" altLang="zh-TW" sz="1800" kern="0" dirty="0" smtClean="0">
                <a:latin typeface="Courier New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err="1">
                <a:latin typeface="Courier New" pitchFamily="49" charset="0"/>
              </a:rPr>
              <a:t>source_port</a:t>
            </a:r>
            <a:r>
              <a:rPr lang="en-US" altLang="zh-TW" sz="1400" kern="0" dirty="0">
                <a:latin typeface="Courier New" pitchFamily="49" charset="0"/>
              </a:rPr>
              <a:t> = ((__be16 *)((unsigned char*) (&amp;(buffer-&gt;data[4 * ((((unsigned char*)(buffer-&gt;data))[0]) &amp; 0b00001111)]))))[0];</a:t>
            </a:r>
            <a:endParaRPr lang="en-US" altLang="zh-TW" sz="14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50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sk_buff</a:t>
            </a:r>
            <a:r>
              <a:rPr lang="en-US" altLang="zh-TW" dirty="0" smtClean="0"/>
              <a:t> – </a:t>
            </a:r>
            <a:r>
              <a:rPr lang="en-US" altLang="zh-TW" dirty="0" smtClean="0"/>
              <a:t>Access </a:t>
            </a:r>
            <a:r>
              <a:rPr lang="en-US" altLang="zh-TW" dirty="0" smtClean="0"/>
              <a:t>the </a:t>
            </a:r>
            <a:r>
              <a:rPr lang="en-US" altLang="zh-TW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Choose your method wisely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4690" y="1786467"/>
            <a:ext cx="7117778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Helvetica" pitchFamily="34" charset="0"/>
              <a:buChar char="–"/>
              <a:defRPr sz="1600" baseline="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TW" sz="1800" kern="0" dirty="0" smtClean="0">
                <a:latin typeface="Courier New" pitchFamily="49" charset="0"/>
              </a:rPr>
              <a:t>protocol = </a:t>
            </a:r>
            <a:r>
              <a:rPr lang="en-US" altLang="zh-TW" sz="1800" kern="0" dirty="0" err="1" smtClean="0">
                <a:latin typeface="Courier New" pitchFamily="49" charset="0"/>
              </a:rPr>
              <a:t>iphdr</a:t>
            </a:r>
            <a:r>
              <a:rPr lang="en-US" altLang="zh-TW" sz="1800" kern="0" dirty="0" smtClean="0">
                <a:latin typeface="Courier New" pitchFamily="49" charset="0"/>
              </a:rPr>
              <a:t>-&gt;protocol;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 smtClean="0">
                <a:latin typeface="Courier New" pitchFamily="49" charset="0"/>
              </a:rPr>
              <a:t>source_ip</a:t>
            </a:r>
            <a:r>
              <a:rPr lang="en-US" altLang="zh-TW" sz="1800" kern="0" dirty="0" smtClean="0">
                <a:latin typeface="Courier New" pitchFamily="49" charset="0"/>
              </a:rPr>
              <a:t> </a:t>
            </a:r>
            <a:r>
              <a:rPr lang="en-US" altLang="zh-TW" sz="1800" kern="0" dirty="0">
                <a:latin typeface="Courier New" pitchFamily="49" charset="0"/>
              </a:rPr>
              <a:t>= </a:t>
            </a:r>
            <a:r>
              <a:rPr lang="en-US" altLang="zh-TW" sz="1800" kern="0" dirty="0" err="1">
                <a:latin typeface="Courier New" pitchFamily="49" charset="0"/>
              </a:rPr>
              <a:t>iphdr</a:t>
            </a:r>
            <a:r>
              <a:rPr lang="en-US" altLang="zh-TW" sz="1800" kern="0" dirty="0">
                <a:latin typeface="Courier New" pitchFamily="49" charset="0"/>
              </a:rPr>
              <a:t>-</a:t>
            </a:r>
            <a:r>
              <a:rPr lang="en-US" altLang="zh-TW" sz="1800" kern="0" dirty="0" smtClean="0">
                <a:latin typeface="Courier New" pitchFamily="49" charset="0"/>
              </a:rPr>
              <a:t>&gt;</a:t>
            </a:r>
            <a:r>
              <a:rPr lang="en-US" altLang="zh-TW" sz="1800" kern="0" dirty="0" err="1" smtClean="0">
                <a:latin typeface="Courier New" pitchFamily="49" charset="0"/>
              </a:rPr>
              <a:t>saddr</a:t>
            </a:r>
            <a:r>
              <a:rPr lang="en-US" altLang="zh-TW" sz="18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 smtClean="0">
                <a:latin typeface="Courier New" pitchFamily="49" charset="0"/>
              </a:rPr>
              <a:t>dest_ip</a:t>
            </a:r>
            <a:r>
              <a:rPr lang="en-US" altLang="zh-TW" sz="1800" kern="0" dirty="0" smtClean="0">
                <a:latin typeface="Courier New" pitchFamily="49" charset="0"/>
              </a:rPr>
              <a:t> = </a:t>
            </a:r>
            <a:r>
              <a:rPr lang="en-US" altLang="zh-TW" sz="1800" kern="0" dirty="0" err="1">
                <a:latin typeface="Courier New" pitchFamily="49" charset="0"/>
              </a:rPr>
              <a:t>iphdr</a:t>
            </a:r>
            <a:r>
              <a:rPr lang="en-US" altLang="zh-TW" sz="1800" kern="0" dirty="0">
                <a:latin typeface="Courier New" pitchFamily="49" charset="0"/>
              </a:rPr>
              <a:t>-</a:t>
            </a:r>
            <a:r>
              <a:rPr lang="en-US" altLang="zh-TW" sz="1800" kern="0" dirty="0" smtClean="0">
                <a:latin typeface="Courier New" pitchFamily="49" charset="0"/>
              </a:rPr>
              <a:t>&gt;</a:t>
            </a:r>
            <a:r>
              <a:rPr lang="en-US" altLang="zh-TW" sz="1800" kern="0" dirty="0" err="1" smtClean="0">
                <a:latin typeface="Courier New" pitchFamily="49" charset="0"/>
              </a:rPr>
              <a:t>daddr</a:t>
            </a:r>
            <a:r>
              <a:rPr lang="en-US" altLang="zh-TW" sz="18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 smtClean="0">
                <a:latin typeface="Courier New" pitchFamily="49" charset="0"/>
              </a:rPr>
              <a:t>source_port</a:t>
            </a:r>
            <a:r>
              <a:rPr lang="en-US" altLang="zh-TW" sz="1800" kern="0" dirty="0" smtClean="0">
                <a:latin typeface="Courier New" pitchFamily="49" charset="0"/>
              </a:rPr>
              <a:t> = </a:t>
            </a:r>
            <a:r>
              <a:rPr lang="en-US" altLang="zh-TW" sz="1800" kern="0" dirty="0" err="1" smtClean="0">
                <a:latin typeface="Courier New" pitchFamily="49" charset="0"/>
              </a:rPr>
              <a:t>tcphdr</a:t>
            </a:r>
            <a:r>
              <a:rPr lang="en-US" altLang="zh-TW" sz="1800" kern="0" dirty="0" smtClean="0">
                <a:latin typeface="Courier New" pitchFamily="49" charset="0"/>
              </a:rPr>
              <a:t>-&gt;source;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4690" y="3666067"/>
            <a:ext cx="7117778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Helvetica" pitchFamily="34" charset="0"/>
              <a:buChar char="–"/>
              <a:defRPr sz="1600" baseline="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TW" sz="1800" kern="0" dirty="0" smtClean="0">
                <a:latin typeface="Courier New" pitchFamily="49" charset="0"/>
              </a:rPr>
              <a:t>protocol = *((__u8 *) (buffer-&gt;data + 9));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 smtClean="0">
                <a:latin typeface="Courier New" pitchFamily="49" charset="0"/>
              </a:rPr>
              <a:t>source_ip</a:t>
            </a:r>
            <a:r>
              <a:rPr lang="en-US" altLang="zh-TW" sz="1800" kern="0" dirty="0" smtClean="0">
                <a:latin typeface="Courier New" pitchFamily="49" charset="0"/>
              </a:rPr>
              <a:t> </a:t>
            </a:r>
            <a:r>
              <a:rPr lang="en-US" altLang="zh-TW" sz="1800" kern="0" dirty="0">
                <a:latin typeface="Courier New" pitchFamily="49" charset="0"/>
              </a:rPr>
              <a:t>= *((unsigned </a:t>
            </a:r>
            <a:r>
              <a:rPr lang="en-US" altLang="zh-TW" sz="1800" kern="0" dirty="0" err="1">
                <a:latin typeface="Courier New" pitchFamily="49" charset="0"/>
              </a:rPr>
              <a:t>int</a:t>
            </a:r>
            <a:r>
              <a:rPr lang="en-US" altLang="zh-TW" sz="1800" kern="0" dirty="0">
                <a:latin typeface="Courier New" pitchFamily="49" charset="0"/>
              </a:rPr>
              <a:t> *)(buffer-&gt;data + 12</a:t>
            </a:r>
            <a:r>
              <a:rPr lang="en-US" altLang="zh-TW" sz="1800" kern="0" dirty="0" smtClean="0">
                <a:latin typeface="Courier New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 err="1">
                <a:latin typeface="Courier New" pitchFamily="49" charset="0"/>
              </a:rPr>
              <a:t>dest_ip</a:t>
            </a:r>
            <a:r>
              <a:rPr lang="en-US" altLang="zh-TW" sz="1800" kern="0" dirty="0">
                <a:latin typeface="Courier New" pitchFamily="49" charset="0"/>
              </a:rPr>
              <a:t> = *((unsigned </a:t>
            </a:r>
            <a:r>
              <a:rPr lang="en-US" altLang="zh-TW" sz="1800" kern="0" dirty="0" err="1">
                <a:latin typeface="Courier New" pitchFamily="49" charset="0"/>
              </a:rPr>
              <a:t>int</a:t>
            </a:r>
            <a:r>
              <a:rPr lang="en-US" altLang="zh-TW" sz="1800" kern="0" dirty="0">
                <a:latin typeface="Courier New" pitchFamily="49" charset="0"/>
              </a:rPr>
              <a:t> *)(buffer-&gt;data + 16</a:t>
            </a:r>
            <a:r>
              <a:rPr lang="en-US" altLang="zh-TW" sz="1800" kern="0" dirty="0" smtClean="0">
                <a:latin typeface="Courier New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err="1">
                <a:latin typeface="Courier New" pitchFamily="49" charset="0"/>
              </a:rPr>
              <a:t>source_port</a:t>
            </a:r>
            <a:r>
              <a:rPr lang="en-US" altLang="zh-TW" sz="1400" kern="0" dirty="0">
                <a:latin typeface="Courier New" pitchFamily="49" charset="0"/>
              </a:rPr>
              <a:t> = ((__be16 *)((unsigned char*) (&amp;(buffer-&gt;data[4 * ((((unsigned char*)(buffer-&gt;data))[0]) &amp; 0b00001111)]))))[0];</a:t>
            </a:r>
            <a:endParaRPr lang="en-US" altLang="zh-TW" sz="1400" kern="0" dirty="0" smtClean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4690" y="2658533"/>
            <a:ext cx="4162910" cy="330200"/>
          </a:xfrm>
          <a:prstGeom prst="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4690" y="4495800"/>
            <a:ext cx="7117778" cy="609600"/>
          </a:xfrm>
          <a:prstGeom prst="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575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the </a:t>
            </a:r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we set those headers?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Same for </a:t>
            </a:r>
            <a:r>
              <a:rPr lang="en-US" dirty="0" err="1" smtClean="0"/>
              <a:t>tcphdr</a:t>
            </a:r>
            <a:endParaRPr lang="en-US" dirty="0" smtClean="0"/>
          </a:p>
          <a:p>
            <a:r>
              <a:rPr lang="en-US" dirty="0" smtClean="0"/>
              <a:t>Each layer got the same macro with the same variable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3536" y="1854201"/>
            <a:ext cx="8576732" cy="182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Helvetica" pitchFamily="34" charset="0"/>
              <a:buChar char="–"/>
              <a:defRPr sz="1600" baseline="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TW" sz="1400" kern="0" dirty="0" smtClean="0">
                <a:latin typeface="Courier New" pitchFamily="49" charset="0"/>
              </a:rPr>
              <a:t>//from include/</a:t>
            </a:r>
            <a:r>
              <a:rPr lang="en-US" altLang="zh-TW" sz="1400" kern="0" dirty="0" err="1" smtClean="0">
                <a:latin typeface="Courier New" pitchFamily="49" charset="0"/>
              </a:rPr>
              <a:t>linux</a:t>
            </a:r>
            <a:r>
              <a:rPr lang="en-US" altLang="zh-TW" sz="1400" kern="0" dirty="0" smtClean="0">
                <a:latin typeface="Courier New" pitchFamily="49" charset="0"/>
              </a:rPr>
              <a:t>/</a:t>
            </a:r>
            <a:r>
              <a:rPr lang="en-US" altLang="zh-TW" sz="1400" kern="0" dirty="0" err="1" smtClean="0">
                <a:latin typeface="Courier New" pitchFamily="49" charset="0"/>
              </a:rPr>
              <a:t>ip.h</a:t>
            </a:r>
            <a:endParaRPr lang="en-US" altLang="zh-TW" sz="1400" kern="0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smtClean="0">
                <a:latin typeface="Courier New" pitchFamily="49" charset="0"/>
              </a:rPr>
              <a:t>static </a:t>
            </a:r>
            <a:r>
              <a:rPr lang="en-US" altLang="zh-TW" sz="1400" kern="0" dirty="0">
                <a:latin typeface="Courier New" pitchFamily="49" charset="0"/>
              </a:rPr>
              <a:t>inline </a:t>
            </a:r>
            <a:r>
              <a:rPr lang="en-US" altLang="zh-TW" sz="1400" kern="0" dirty="0" err="1">
                <a:latin typeface="Courier New" pitchFamily="49" charset="0"/>
              </a:rPr>
              <a:t>struct</a:t>
            </a:r>
            <a:r>
              <a:rPr lang="en-US" altLang="zh-TW" sz="1400" kern="0" dirty="0">
                <a:latin typeface="Courier New" pitchFamily="49" charset="0"/>
              </a:rPr>
              <a:t> </a:t>
            </a:r>
            <a:r>
              <a:rPr lang="en-US" altLang="zh-TW" sz="1400" kern="0" dirty="0" err="1">
                <a:latin typeface="Courier New" pitchFamily="49" charset="0"/>
              </a:rPr>
              <a:t>iphdr</a:t>
            </a:r>
            <a:r>
              <a:rPr lang="en-US" altLang="zh-TW" sz="1400" kern="0" dirty="0">
                <a:latin typeface="Courier New" pitchFamily="49" charset="0"/>
              </a:rPr>
              <a:t> *</a:t>
            </a:r>
            <a:r>
              <a:rPr lang="en-US" altLang="zh-TW" sz="1400" kern="0" dirty="0" err="1">
                <a:latin typeface="Courier New" pitchFamily="49" charset="0"/>
              </a:rPr>
              <a:t>ip_hdr</a:t>
            </a:r>
            <a:r>
              <a:rPr lang="en-US" altLang="zh-TW" sz="1400" kern="0" dirty="0">
                <a:latin typeface="Courier New" pitchFamily="49" charset="0"/>
              </a:rPr>
              <a:t>(</a:t>
            </a:r>
            <a:r>
              <a:rPr lang="en-US" altLang="zh-TW" sz="1400" kern="0" dirty="0" err="1">
                <a:latin typeface="Courier New" pitchFamily="49" charset="0"/>
              </a:rPr>
              <a:t>const</a:t>
            </a:r>
            <a:r>
              <a:rPr lang="en-US" altLang="zh-TW" sz="1400" kern="0" dirty="0">
                <a:latin typeface="Courier New" pitchFamily="49" charset="0"/>
              </a:rPr>
              <a:t> </a:t>
            </a:r>
            <a:r>
              <a:rPr lang="en-US" altLang="zh-TW" sz="1400" kern="0" dirty="0" err="1">
                <a:latin typeface="Courier New" pitchFamily="49" charset="0"/>
              </a:rPr>
              <a:t>struct</a:t>
            </a:r>
            <a:r>
              <a:rPr lang="en-US" altLang="zh-TW" sz="1400" kern="0" dirty="0">
                <a:latin typeface="Courier New" pitchFamily="49" charset="0"/>
              </a:rPr>
              <a:t> </a:t>
            </a:r>
            <a:r>
              <a:rPr lang="en-US" altLang="zh-TW" sz="1400" kern="0" dirty="0" err="1">
                <a:latin typeface="Courier New" pitchFamily="49" charset="0"/>
              </a:rPr>
              <a:t>sk_buff</a:t>
            </a:r>
            <a:r>
              <a:rPr lang="en-US" altLang="zh-TW" sz="1400" kern="0" dirty="0">
                <a:latin typeface="Courier New" pitchFamily="49" charset="0"/>
              </a:rPr>
              <a:t> *</a:t>
            </a:r>
            <a:r>
              <a:rPr lang="en-US" altLang="zh-TW" sz="1400" kern="0" dirty="0" err="1">
                <a:latin typeface="Courier New" pitchFamily="49" charset="0"/>
              </a:rPr>
              <a:t>skb</a:t>
            </a:r>
            <a:r>
              <a:rPr lang="en-US" altLang="zh-TW" sz="1400" kern="0" dirty="0" smtClean="0">
                <a:latin typeface="Courier New" pitchFamily="49" charset="0"/>
              </a:rPr>
              <a:t>) {</a:t>
            </a:r>
            <a:endParaRPr lang="en-US" altLang="zh-TW" sz="1400" kern="0" dirty="0">
              <a:latin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smtClean="0">
                <a:latin typeface="Courier New" pitchFamily="49" charset="0"/>
              </a:rPr>
              <a:t>	return </a:t>
            </a:r>
            <a:r>
              <a:rPr lang="en-US" altLang="zh-TW" sz="1400" kern="0" dirty="0">
                <a:latin typeface="Courier New" pitchFamily="49" charset="0"/>
              </a:rPr>
              <a:t>(</a:t>
            </a:r>
            <a:r>
              <a:rPr lang="en-US" altLang="zh-TW" sz="1400" kern="0" dirty="0" err="1">
                <a:latin typeface="Courier New" pitchFamily="49" charset="0"/>
              </a:rPr>
              <a:t>struct</a:t>
            </a:r>
            <a:r>
              <a:rPr lang="en-US" altLang="zh-TW" sz="1400" kern="0" dirty="0">
                <a:latin typeface="Courier New" pitchFamily="49" charset="0"/>
              </a:rPr>
              <a:t> </a:t>
            </a:r>
            <a:r>
              <a:rPr lang="en-US" altLang="zh-TW" sz="1400" kern="0" dirty="0" err="1" smtClean="0">
                <a:latin typeface="Courier New" pitchFamily="49" charset="0"/>
              </a:rPr>
              <a:t>iphdr</a:t>
            </a:r>
            <a:r>
              <a:rPr lang="en-US" altLang="zh-TW" sz="1400" kern="0" dirty="0" smtClean="0">
                <a:latin typeface="Courier New" pitchFamily="49" charset="0"/>
              </a:rPr>
              <a:t> *)</a:t>
            </a:r>
            <a:r>
              <a:rPr lang="en-US" altLang="zh-TW" sz="1400" kern="0" dirty="0" err="1">
                <a:latin typeface="Courier New" pitchFamily="49" charset="0"/>
              </a:rPr>
              <a:t>skb_network_header</a:t>
            </a:r>
            <a:r>
              <a:rPr lang="en-US" altLang="zh-TW" sz="1400" kern="0" dirty="0">
                <a:latin typeface="Courier New" pitchFamily="49" charset="0"/>
              </a:rPr>
              <a:t>(</a:t>
            </a:r>
            <a:r>
              <a:rPr lang="en-US" altLang="zh-TW" sz="1400" kern="0" dirty="0" err="1">
                <a:latin typeface="Courier New" pitchFamily="49" charset="0"/>
              </a:rPr>
              <a:t>skb</a:t>
            </a:r>
            <a:r>
              <a:rPr lang="en-US" altLang="zh-TW" sz="1400" kern="0" dirty="0" smtClean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smtClean="0">
                <a:latin typeface="Courier New" pitchFamily="49" charset="0"/>
              </a:rPr>
              <a:t>//from include/</a:t>
            </a:r>
            <a:r>
              <a:rPr lang="en-US" altLang="zh-TW" sz="1400" kern="0" dirty="0" err="1" smtClean="0">
                <a:latin typeface="Courier New" pitchFamily="49" charset="0"/>
              </a:rPr>
              <a:t>linux</a:t>
            </a:r>
            <a:r>
              <a:rPr lang="en-US" altLang="zh-TW" sz="1400" kern="0" dirty="0" smtClean="0">
                <a:latin typeface="Courier New" pitchFamily="49" charset="0"/>
              </a:rPr>
              <a:t>/</a:t>
            </a:r>
            <a:r>
              <a:rPr lang="en-US" altLang="zh-TW" sz="1400" kern="0" dirty="0" err="1" smtClean="0">
                <a:latin typeface="Courier New" pitchFamily="49" charset="0"/>
              </a:rPr>
              <a:t>skbuff.h</a:t>
            </a:r>
            <a:endParaRPr lang="en-US" altLang="zh-TW" sz="1400" kern="0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>
                <a:latin typeface="Courier New" pitchFamily="49" charset="0"/>
              </a:rPr>
              <a:t>static inline unsigned char *</a:t>
            </a:r>
            <a:r>
              <a:rPr lang="en-US" altLang="zh-TW" sz="1400" kern="0" dirty="0" err="1">
                <a:latin typeface="Courier New" pitchFamily="49" charset="0"/>
              </a:rPr>
              <a:t>skb_network_header</a:t>
            </a:r>
            <a:r>
              <a:rPr lang="en-US" altLang="zh-TW" sz="1400" kern="0" dirty="0">
                <a:latin typeface="Courier New" pitchFamily="49" charset="0"/>
              </a:rPr>
              <a:t>(</a:t>
            </a:r>
            <a:r>
              <a:rPr lang="en-US" altLang="zh-TW" sz="1400" kern="0" dirty="0" err="1">
                <a:latin typeface="Courier New" pitchFamily="49" charset="0"/>
              </a:rPr>
              <a:t>const</a:t>
            </a:r>
            <a:r>
              <a:rPr lang="en-US" altLang="zh-TW" sz="1400" kern="0" dirty="0">
                <a:latin typeface="Courier New" pitchFamily="49" charset="0"/>
              </a:rPr>
              <a:t> </a:t>
            </a:r>
            <a:r>
              <a:rPr lang="en-US" altLang="zh-TW" sz="1400" kern="0" dirty="0" err="1">
                <a:latin typeface="Courier New" pitchFamily="49" charset="0"/>
              </a:rPr>
              <a:t>struct</a:t>
            </a:r>
            <a:r>
              <a:rPr lang="en-US" altLang="zh-TW" sz="1400" kern="0" dirty="0">
                <a:latin typeface="Courier New" pitchFamily="49" charset="0"/>
              </a:rPr>
              <a:t> </a:t>
            </a:r>
            <a:r>
              <a:rPr lang="en-US" altLang="zh-TW" sz="1400" kern="0" dirty="0" err="1">
                <a:latin typeface="Courier New" pitchFamily="49" charset="0"/>
              </a:rPr>
              <a:t>sk_buff</a:t>
            </a:r>
            <a:r>
              <a:rPr lang="en-US" altLang="zh-TW" sz="1400" kern="0" dirty="0">
                <a:latin typeface="Courier New" pitchFamily="49" charset="0"/>
              </a:rPr>
              <a:t> *</a:t>
            </a:r>
            <a:r>
              <a:rPr lang="en-US" altLang="zh-TW" sz="1400" kern="0" dirty="0" err="1">
                <a:latin typeface="Courier New" pitchFamily="49" charset="0"/>
              </a:rPr>
              <a:t>skb</a:t>
            </a:r>
            <a:r>
              <a:rPr lang="en-US" altLang="zh-TW" sz="1400" kern="0" dirty="0" smtClean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 smtClean="0">
                <a:latin typeface="Courier New" pitchFamily="49" charset="0"/>
              </a:rPr>
              <a:t>	return </a:t>
            </a:r>
            <a:r>
              <a:rPr lang="en-US" altLang="zh-TW" sz="1400" kern="0" dirty="0" err="1">
                <a:latin typeface="Courier New" pitchFamily="49" charset="0"/>
              </a:rPr>
              <a:t>skb</a:t>
            </a:r>
            <a:r>
              <a:rPr lang="en-US" altLang="zh-TW" sz="1400" kern="0" dirty="0">
                <a:latin typeface="Courier New" pitchFamily="49" charset="0"/>
              </a:rPr>
              <a:t>-&gt;head + </a:t>
            </a:r>
            <a:r>
              <a:rPr lang="en-US" altLang="zh-TW" sz="1400" kern="0" dirty="0" err="1">
                <a:latin typeface="Courier New" pitchFamily="49" charset="0"/>
              </a:rPr>
              <a:t>skb</a:t>
            </a:r>
            <a:r>
              <a:rPr lang="en-US" altLang="zh-TW" sz="1400" kern="0" dirty="0">
                <a:latin typeface="Courier New" pitchFamily="49" charset="0"/>
              </a:rPr>
              <a:t>-&gt;</a:t>
            </a:r>
            <a:r>
              <a:rPr lang="en-US" altLang="zh-TW" sz="1400" kern="0" dirty="0" err="1">
                <a:latin typeface="Courier New" pitchFamily="49" charset="0"/>
              </a:rPr>
              <a:t>network_header</a:t>
            </a:r>
            <a:r>
              <a:rPr lang="en-US" altLang="zh-TW" sz="14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400" kern="0" dirty="0">
                <a:latin typeface="Courier New" pitchFamily="49" charset="0"/>
              </a:rPr>
              <a:t>}</a:t>
            </a:r>
            <a:endParaRPr lang="en-US" altLang="zh-TW" sz="1400" kern="0" dirty="0" smtClean="0"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94002" y="4949614"/>
            <a:ext cx="4250355" cy="100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Helvetica" pitchFamily="34" charset="0"/>
              <a:buChar char="–"/>
              <a:defRPr sz="1600" baseline="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TW" sz="1800" kern="0" dirty="0">
                <a:latin typeface="Courier New" pitchFamily="49" charset="0"/>
              </a:rPr>
              <a:t>	</a:t>
            </a:r>
            <a:r>
              <a:rPr lang="en-US" altLang="zh-TW" sz="1800" kern="0" dirty="0" smtClean="0">
                <a:latin typeface="Courier New" pitchFamily="49" charset="0"/>
              </a:rPr>
              <a:t>__u16 </a:t>
            </a:r>
            <a:r>
              <a:rPr lang="en-US" altLang="zh-TW" sz="1800" kern="0" dirty="0" err="1" smtClean="0">
                <a:latin typeface="Courier New" pitchFamily="49" charset="0"/>
              </a:rPr>
              <a:t>transport_header</a:t>
            </a:r>
            <a:r>
              <a:rPr lang="en-US" altLang="zh-TW" sz="18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>
                <a:latin typeface="Courier New" pitchFamily="49" charset="0"/>
              </a:rPr>
              <a:t>	</a:t>
            </a:r>
            <a:r>
              <a:rPr lang="en-US" altLang="zh-TW" sz="1800" kern="0" dirty="0" smtClean="0">
                <a:latin typeface="Courier New" pitchFamily="49" charset="0"/>
              </a:rPr>
              <a:t>__u16 </a:t>
            </a:r>
            <a:r>
              <a:rPr lang="en-US" altLang="zh-TW" sz="1800" kern="0" dirty="0" err="1">
                <a:latin typeface="Courier New" pitchFamily="49" charset="0"/>
              </a:rPr>
              <a:t>network_header</a:t>
            </a:r>
            <a:r>
              <a:rPr lang="en-US" altLang="zh-TW" sz="1800" kern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kern="0" dirty="0">
                <a:latin typeface="Courier New" pitchFamily="49" charset="0"/>
              </a:rPr>
              <a:t>	</a:t>
            </a:r>
            <a:r>
              <a:rPr lang="en-US" altLang="zh-TW" sz="1800" kern="0" dirty="0" smtClean="0">
                <a:latin typeface="Courier New" pitchFamily="49" charset="0"/>
              </a:rPr>
              <a:t>__u16 </a:t>
            </a:r>
            <a:r>
              <a:rPr lang="en-US" altLang="zh-TW" sz="1800" kern="0" dirty="0" err="1">
                <a:latin typeface="Courier New" pitchFamily="49" charset="0"/>
              </a:rPr>
              <a:t>mac_header</a:t>
            </a:r>
            <a:r>
              <a:rPr lang="en-US" altLang="zh-TW" sz="1800" kern="0" dirty="0" smtClean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5661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</a:t>
            </a:r>
            <a:r>
              <a:rPr lang="en-US" dirty="0" smtClean="0"/>
              <a:t>Address </a:t>
            </a:r>
            <a:r>
              <a:rPr lang="en-US" dirty="0"/>
              <a:t>S</a:t>
            </a:r>
            <a:r>
              <a:rPr lang="en-US" dirty="0" smtClean="0"/>
              <a:t>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as </a:t>
            </a:r>
            <a:r>
              <a:rPr lang="en-US" dirty="0"/>
              <a:t>we know it: </a:t>
            </a:r>
            <a:r>
              <a:rPr lang="en-US" dirty="0" smtClean="0"/>
              <a:t>172.16.254.1</a:t>
            </a:r>
          </a:p>
          <a:p>
            <a:r>
              <a:rPr lang="en-US" dirty="0" smtClean="0"/>
              <a:t>What does it means?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we realize what it is, we can easily convert and compare it to whatever we want</a:t>
            </a:r>
          </a:p>
        </p:txBody>
      </p:sp>
      <p:pic>
        <p:nvPicPr>
          <p:cNvPr id="1026" name="Picture 2" descr="File:Ipv4 addres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999" y="1870656"/>
            <a:ext cx="4695422" cy="281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141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is logically divided to two parts:</a:t>
            </a:r>
          </a:p>
          <a:p>
            <a:pPr lvl="1"/>
            <a:r>
              <a:rPr lang="en-US" dirty="0" smtClean="0"/>
              <a:t>Network prefix</a:t>
            </a:r>
          </a:p>
          <a:p>
            <a:pPr lvl="1"/>
            <a:r>
              <a:rPr lang="en-US" dirty="0" smtClean="0"/>
              <a:t>Host identifier</a:t>
            </a:r>
          </a:p>
          <a:p>
            <a:r>
              <a:rPr lang="en-US" dirty="0" smtClean="0"/>
              <a:t>All host in the same network have the same network prefix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23" y="3195034"/>
            <a:ext cx="7799393" cy="213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965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Prefix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Usually instead of writing the IP address and subnet mask we will use shorten version of the two of them, using network prefix length</a:t>
                </a:r>
              </a:p>
              <a:p>
                <a:r>
                  <a:rPr lang="en-US" dirty="0" smtClean="0"/>
                  <a:t>For example, instead of: 192.168.5.130 and 255.255.255.0 we can write 192.168.5.130/24</a:t>
                </a:r>
              </a:p>
              <a:p>
                <a:r>
                  <a:rPr lang="en-US" dirty="0" smtClean="0"/>
                  <a:t>/24 represent 24 bits of network. As we saw earlier:</a:t>
                </a:r>
              </a:p>
              <a:p>
                <a:pPr lvl="1"/>
                <a:r>
                  <a:rPr lang="en-US" dirty="0" smtClean="0"/>
                  <a:t>255.255.255.0 = 11111111 11111111 11111111 00000000</a:t>
                </a:r>
              </a:p>
              <a:p>
                <a:pPr lvl="1"/>
                <a:r>
                  <a:rPr lang="en-US" dirty="0" smtClean="0"/>
                  <a:t>We can just take the first 24 bits of the IP address and see the network part:</a:t>
                </a:r>
              </a:p>
              <a:p>
                <a:pPr lvl="2"/>
                <a:r>
                  <a:rPr lang="en-US" dirty="0" smtClean="0"/>
                  <a:t>192.168.5.0</a:t>
                </a:r>
              </a:p>
              <a:p>
                <a:pPr lvl="2"/>
                <a:r>
                  <a:rPr lang="en-US" dirty="0" smtClean="0"/>
                  <a:t>This network can support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𝑛𝑒𝑡𝑤𝑜𝑟𝑘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𝑝𝑟𝑒𝑓𝑖𝑥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𝑙𝑒𝑛𝑔𝑡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hosts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30" t="-1465" r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98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Agenda</a:t>
            </a:r>
          </a:p>
        </p:txBody>
      </p:sp>
      <p:grpSp>
        <p:nvGrpSpPr>
          <p:cNvPr id="8195" name="Group 12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8217" name="Group 4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8219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8218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Linux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File System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-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Networking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8196" name="Group 11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8211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err="1" smtClean="0">
                  <a:solidFill>
                    <a:srgbClr val="464646"/>
                  </a:solidFill>
                  <a:latin typeface="Arial" charset="0"/>
                </a:rPr>
                <a:t>sk_buff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8212" name="Group 5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8213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8197" name="Group 10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8205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Stateless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Packet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F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iltering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8206" name="Group 6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8207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8198" name="Group 9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8200" name="Group 8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8201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6625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Prefix </a:t>
            </a:r>
            <a:r>
              <a:rPr lang="en-US" dirty="0"/>
              <a:t>L</a:t>
            </a:r>
            <a:r>
              <a:rPr lang="en-US" dirty="0" smtClean="0"/>
              <a:t>ength </a:t>
            </a:r>
            <a:r>
              <a:rPr lang="en-US" dirty="0"/>
              <a:t>T</a:t>
            </a:r>
            <a:r>
              <a:rPr lang="en-US" dirty="0" smtClean="0"/>
              <a:t>ranslation</a:t>
            </a:r>
            <a:endParaRPr lang="en-US" dirty="0"/>
          </a:p>
        </p:txBody>
      </p:sp>
      <p:pic>
        <p:nvPicPr>
          <p:cNvPr id="3074" name="Picture 2" descr="http://www.cisco.com/web/about/ac123/ac147/images/ipj/ipj_9-1/91_ip_fig_03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" y="914400"/>
            <a:ext cx="6691307" cy="553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95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</a:t>
            </a:r>
            <a:r>
              <a:rPr lang="en-US" dirty="0" smtClean="0"/>
              <a:t>Address </a:t>
            </a:r>
            <a:r>
              <a:rPr lang="en-US" dirty="0" smtClean="0"/>
              <a:t>as </a:t>
            </a:r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system</a:t>
            </a:r>
            <a:r>
              <a:rPr lang="en-US" dirty="0"/>
              <a:t>, the IP is </a:t>
            </a:r>
            <a:r>
              <a:rPr lang="en-US" dirty="0" smtClean="0"/>
              <a:t>represented as an integer</a:t>
            </a:r>
          </a:p>
          <a:p>
            <a:r>
              <a:rPr lang="en-US" dirty="0"/>
              <a:t>For example: </a:t>
            </a:r>
            <a:r>
              <a:rPr lang="en-US" dirty="0" smtClean="0"/>
              <a:t>185.127.10.42 == 3112110634</a:t>
            </a:r>
          </a:p>
          <a:p>
            <a:r>
              <a:rPr lang="en-US" dirty="0" smtClean="0"/>
              <a:t>How to calculate?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5220" y="3959524"/>
            <a:ext cx="51877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185.127.10.42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1971" y="3636836"/>
            <a:ext cx="493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* 256³  + </a:t>
            </a:r>
            <a:r>
              <a:rPr lang="en-US" sz="2400" dirty="0"/>
              <a:t> * </a:t>
            </a:r>
            <a:r>
              <a:rPr lang="en-US" sz="2400" dirty="0" smtClean="0"/>
              <a:t>256²  +  </a:t>
            </a:r>
            <a:r>
              <a:rPr lang="en-US" sz="2400" dirty="0"/>
              <a:t>* </a:t>
            </a:r>
            <a:r>
              <a:rPr lang="en-US" sz="2400" dirty="0" smtClean="0"/>
              <a:t>256  +  * 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61971" y="3267504"/>
            <a:ext cx="613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3103784960 + 8323072 + </a:t>
            </a:r>
            <a:r>
              <a:rPr lang="en-US" sz="1800" dirty="0" smtClean="0"/>
              <a:t>     2560 </a:t>
            </a:r>
            <a:r>
              <a:rPr lang="en-US" sz="1800" dirty="0"/>
              <a:t>+ </a:t>
            </a:r>
            <a:r>
              <a:rPr lang="en-US" sz="1800" dirty="0" smtClean="0"/>
              <a:t>      42 </a:t>
            </a:r>
            <a:r>
              <a:rPr lang="en-US" sz="1800" dirty="0"/>
              <a:t>= 3112110634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1970" y="4835907"/>
            <a:ext cx="493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* 1     +   * 256    +* 256² +* 256³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83353" y="3359837"/>
            <a:ext cx="21723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Host (LSB):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1970" y="5297572"/>
            <a:ext cx="654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      185      +     32512   + 655360   + 704643072 = 705331129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353" y="4975187"/>
            <a:ext cx="28985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Network (MSB):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5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different architectures, there’s a different order between the LSB (least significant byte) and the MSB</a:t>
            </a:r>
            <a:r>
              <a:rPr lang="en-US" dirty="0"/>
              <a:t> </a:t>
            </a:r>
            <a:r>
              <a:rPr lang="en-US" dirty="0" smtClean="0"/>
              <a:t>(most </a:t>
            </a:r>
            <a:r>
              <a:rPr lang="en-US" dirty="0"/>
              <a:t>significant byte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particular, network structures use Big-Endian order, and x86 machines (like our VMs) use Little-Endian order</a:t>
            </a:r>
          </a:p>
          <a:p>
            <a:r>
              <a:rPr lang="en-US" dirty="0" smtClean="0"/>
              <a:t>In order to be able to transfer data between the network and the machine, we will use the following functions:</a:t>
            </a:r>
            <a:endParaRPr lang="en-US" dirty="0"/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u_long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u_long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host to network long (32 bits)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u_short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u_short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host to network short (16 bits)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u_long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u_long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network to host long (32 bits)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u_short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u_short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network to host short (16 bits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879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Agenda With Highlight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11289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11291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11290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Linux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File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S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ystem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-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Networking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11268" name="Group 5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11283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err="1">
                  <a:solidFill>
                    <a:srgbClr val="464646"/>
                  </a:solidFill>
                  <a:latin typeface="Arial" charset="0"/>
                </a:rPr>
                <a:t>sk_buff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1284" name="Group 4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11285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11269" name="Group 7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982788" y="3520021"/>
              <a:ext cx="6027736" cy="4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Stateless </a:t>
              </a: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Packet </a:t>
              </a: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F</a:t>
              </a: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iltering</a:t>
              </a:r>
              <a:endParaRPr lang="en-US" sz="2600" b="1" dirty="0">
                <a:solidFill>
                  <a:schemeClr val="accent3"/>
                </a:solidFill>
                <a:latin typeface="Arial" pitchFamily="34" charset="0"/>
              </a:endParaRPr>
            </a:p>
          </p:txBody>
        </p:sp>
        <p:grpSp>
          <p:nvGrpSpPr>
            <p:cNvPr id="11278" name="Group 6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29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11270" name="Group 9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11273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40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</a:t>
            </a:r>
            <a:r>
              <a:rPr lang="en-US" dirty="0" smtClean="0"/>
              <a:t>Packet </a:t>
            </a:r>
            <a:r>
              <a:rPr lang="en-US" dirty="0"/>
              <a:t>F</a:t>
            </a:r>
            <a:r>
              <a:rPr lang="en-US" dirty="0" smtClean="0"/>
              <a:t>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packets are transferred in the web?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8" y="1859779"/>
            <a:ext cx="7686935" cy="2720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2778" y="2876789"/>
            <a:ext cx="98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Host A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968240" y="2190207"/>
            <a:ext cx="11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Router 3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540137" y="2850663"/>
            <a:ext cx="98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Host B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5091" y="3035329"/>
            <a:ext cx="11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Router 2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55520" y="2190207"/>
            <a:ext cx="11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Router 1</a:t>
            </a:r>
            <a:endParaRPr lang="en-US" sz="1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46724"/>
              </p:ext>
            </p:extLst>
          </p:nvPr>
        </p:nvGraphicFramePr>
        <p:xfrm>
          <a:off x="808083" y="3979332"/>
          <a:ext cx="135345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Application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TCP/UDP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68606"/>
              </p:ext>
            </p:extLst>
          </p:nvPr>
        </p:nvGraphicFramePr>
        <p:xfrm>
          <a:off x="6355442" y="3979332"/>
          <a:ext cx="135345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Application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TCP/UDP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3030"/>
              </p:ext>
            </p:extLst>
          </p:nvPr>
        </p:nvGraphicFramePr>
        <p:xfrm>
          <a:off x="2161540" y="3219995"/>
          <a:ext cx="1353457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IP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MAC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87528"/>
              </p:ext>
            </p:extLst>
          </p:nvPr>
        </p:nvGraphicFramePr>
        <p:xfrm>
          <a:off x="3514997" y="3854497"/>
          <a:ext cx="1353457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IP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MAC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72526"/>
              </p:ext>
            </p:extLst>
          </p:nvPr>
        </p:nvGraphicFramePr>
        <p:xfrm>
          <a:off x="4781559" y="2961641"/>
          <a:ext cx="1353457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IP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MAC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01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Packet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behind stateless packet filtering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0" y="1781401"/>
            <a:ext cx="7686935" cy="272043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86482"/>
              </p:ext>
            </p:extLst>
          </p:nvPr>
        </p:nvGraphicFramePr>
        <p:xfrm>
          <a:off x="985460" y="3857412"/>
          <a:ext cx="135345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Application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TCP/UDP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01890"/>
              </p:ext>
            </p:extLst>
          </p:nvPr>
        </p:nvGraphicFramePr>
        <p:xfrm>
          <a:off x="6631517" y="3878698"/>
          <a:ext cx="135345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Application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TCP/UDP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08860"/>
              </p:ext>
            </p:extLst>
          </p:nvPr>
        </p:nvGraphicFramePr>
        <p:xfrm>
          <a:off x="3873499" y="2899469"/>
          <a:ext cx="135345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34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TCP/UDP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81943" y="4382829"/>
            <a:ext cx="408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Stateless packet filtering check for fields in the IP and TCP/UDP layers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9497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Packet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packet filtering scans each packet which go through it</a:t>
            </a:r>
          </a:p>
          <a:p>
            <a:pPr lvl="1"/>
            <a:r>
              <a:rPr lang="en-US" dirty="0" smtClean="0"/>
              <a:t>Decides if accept it or drop it</a:t>
            </a:r>
          </a:p>
          <a:p>
            <a:pPr lvl="1"/>
            <a:r>
              <a:rPr lang="en-US" dirty="0" smtClean="0"/>
              <a:t>The verdict is based on a static rule table</a:t>
            </a:r>
          </a:p>
          <a:p>
            <a:r>
              <a:rPr lang="en-US" dirty="0" smtClean="0"/>
              <a:t>The network administrator will write rules in accordance to the company policy</a:t>
            </a:r>
          </a:p>
          <a:p>
            <a:r>
              <a:rPr lang="en-US" dirty="0" smtClean="0"/>
              <a:t>Includes the fields:</a:t>
            </a:r>
          </a:p>
          <a:p>
            <a:pPr lvl="1"/>
            <a:r>
              <a:rPr lang="en-US" dirty="0" smtClean="0"/>
              <a:t>Source and destination address</a:t>
            </a:r>
          </a:p>
          <a:p>
            <a:pPr lvl="1"/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Source and destination ports</a:t>
            </a:r>
          </a:p>
          <a:p>
            <a:pPr lvl="1"/>
            <a:r>
              <a:rPr lang="en-US" dirty="0" smtClean="0"/>
              <a:t>ACK bit</a:t>
            </a:r>
          </a:p>
          <a:p>
            <a:pPr lvl="1"/>
            <a:r>
              <a:rPr lang="en-US" dirty="0" smtClean="0"/>
              <a:t>Direction </a:t>
            </a:r>
          </a:p>
          <a:p>
            <a:pPr lvl="1"/>
            <a:r>
              <a:rPr lang="en-US" dirty="0" smtClean="0"/>
              <a:t>verdict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033555" y="4066902"/>
            <a:ext cx="339634" cy="809898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228600" tIns="45720" rIns="22860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2526" y="4287185"/>
            <a:ext cx="210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IP header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512526" y="4876799"/>
            <a:ext cx="210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TCP/UDP header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512526" y="5336977"/>
            <a:ext cx="210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header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6019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Packet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for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73437"/>
              </p:ext>
            </p:extLst>
          </p:nvPr>
        </p:nvGraphicFramePr>
        <p:xfrm>
          <a:off x="366316" y="2019904"/>
          <a:ext cx="916992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262"/>
                <a:gridCol w="1193074"/>
                <a:gridCol w="1027612"/>
                <a:gridCol w="984068"/>
                <a:gridCol w="1114698"/>
                <a:gridCol w="967206"/>
                <a:gridCol w="914247"/>
                <a:gridCol w="1018881"/>
                <a:gridCol w="1018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</a:t>
                      </a:r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Spoof1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Spoof2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Telnet1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&gt;1023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Telnet2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&gt;1023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97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Rule </a:t>
            </a:r>
            <a:r>
              <a:rPr lang="en-US" dirty="0"/>
              <a:t>T</a:t>
            </a:r>
            <a:r>
              <a:rPr lang="en-US" dirty="0" smtClean="0"/>
              <a:t>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 packet </a:t>
            </a:r>
            <a:r>
              <a:rPr lang="en-US" dirty="0" smtClean="0"/>
              <a:t>filtering checks each packet against the rule table</a:t>
            </a:r>
          </a:p>
          <a:p>
            <a:r>
              <a:rPr lang="en-US" dirty="0" smtClean="0"/>
              <a:t>The packet’s internet and transport layers are being examined</a:t>
            </a:r>
            <a:endParaRPr lang="en-US" dirty="0"/>
          </a:p>
          <a:p>
            <a:pPr lvl="1"/>
            <a:r>
              <a:rPr lang="en-US" dirty="0" smtClean="0"/>
              <a:t>Checking rules from top to bottom</a:t>
            </a:r>
          </a:p>
          <a:p>
            <a:pPr lvl="1"/>
            <a:r>
              <a:rPr lang="en-US" dirty="0" smtClean="0"/>
              <a:t>Each packet is individual</a:t>
            </a:r>
          </a:p>
          <a:p>
            <a:r>
              <a:rPr lang="en-US" dirty="0" smtClean="0"/>
              <a:t>The packet acts according to the first matching rule (accept or drop)</a:t>
            </a:r>
          </a:p>
          <a:p>
            <a:r>
              <a:rPr lang="en-US" dirty="0" smtClean="0"/>
              <a:t>A default rule drops/accepts 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51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ACK </a:t>
            </a:r>
            <a:r>
              <a:rPr lang="en-US" dirty="0" smtClean="0"/>
              <a:t>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relevant for TCP</a:t>
            </a:r>
          </a:p>
          <a:p>
            <a:r>
              <a:rPr lang="en-US" dirty="0" smtClean="0"/>
              <a:t>In each TCP session, the first packet (AKA “SYN packet”) is the one who initiate the session and it has the ACK set to 0</a:t>
            </a:r>
          </a:p>
          <a:p>
            <a:pPr lvl="1"/>
            <a:r>
              <a:rPr lang="en-US" dirty="0" smtClean="0"/>
              <a:t>All the following packets in the session has the ACK bit set to 1</a:t>
            </a:r>
          </a:p>
          <a:p>
            <a:r>
              <a:rPr lang="en-US" dirty="0" smtClean="0"/>
              <a:t>Therefore, a packet with ACK = 0 is trying to initiate connection.</a:t>
            </a:r>
          </a:p>
          <a:p>
            <a:r>
              <a:rPr lang="en-US" dirty="0" smtClean="0"/>
              <a:t>A common policy is to drop incoming packets with ACK = 0</a:t>
            </a:r>
          </a:p>
          <a:p>
            <a:pPr lvl="1"/>
            <a:r>
              <a:rPr lang="en-US" dirty="0" smtClean="0"/>
              <a:t>Prevent outside computers from initiating connections to the 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3628157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Agenda</a:t>
            </a:r>
          </a:p>
        </p:txBody>
      </p:sp>
      <p:grpSp>
        <p:nvGrpSpPr>
          <p:cNvPr id="9219" name="Group 8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9241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88069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1982788" y="1830388"/>
              <a:ext cx="6027736" cy="49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Linux </a:t>
              </a: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File </a:t>
              </a: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S</a:t>
              </a: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ystem </a:t>
              </a: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- </a:t>
              </a:r>
              <a:r>
                <a:rPr lang="en-US" sz="2600" b="1" dirty="0" smtClean="0">
                  <a:solidFill>
                    <a:schemeClr val="accent3"/>
                  </a:solidFill>
                  <a:latin typeface="Arial" pitchFamily="34" charset="0"/>
                </a:rPr>
                <a:t>Networking</a:t>
              </a:r>
              <a:endParaRPr lang="en-US" sz="2600" b="1" dirty="0">
                <a:solidFill>
                  <a:schemeClr val="accent3"/>
                </a:solidFill>
                <a:latin typeface="Arial" pitchFamily="34" charset="0"/>
              </a:endParaRPr>
            </a:p>
          </p:txBody>
        </p:sp>
      </p:grpSp>
      <p:grpSp>
        <p:nvGrpSpPr>
          <p:cNvPr id="9220" name="Group 7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9235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err="1">
                  <a:solidFill>
                    <a:srgbClr val="464646"/>
                  </a:solidFill>
                  <a:latin typeface="Arial" charset="0"/>
                </a:rPr>
                <a:t>sk_buff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9236" name="Group 4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9237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9221" name="Group 6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9229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Stateless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Packet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F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iltering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9230" name="Group 5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9231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9223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9224" name="Group 9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9225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4242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Agenda With Highlight</a:t>
            </a:r>
          </a:p>
        </p:txBody>
      </p:sp>
      <p:grpSp>
        <p:nvGrpSpPr>
          <p:cNvPr id="12291" name="Group 9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12313" name="Group 8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12315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12314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Linux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File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S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ystem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-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Networking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12292" name="Group 7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12307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err="1">
                  <a:solidFill>
                    <a:srgbClr val="464646"/>
                  </a:solidFill>
                  <a:latin typeface="Arial" charset="0"/>
                </a:rPr>
                <a:t>sk_buff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2308" name="Group 6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12309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12301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Stateless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Packet </a:t>
              </a:r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F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iltering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2302" name="Group 4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12303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12294" name="Group 3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b="1" dirty="0">
                  <a:solidFill>
                    <a:srgbClr val="F06414"/>
                  </a:solidFill>
                  <a:latin typeface="Arial" charset="0"/>
                </a:rPr>
                <a:t>About </a:t>
              </a:r>
              <a:r>
                <a:rPr lang="en-US" sz="2600" b="1" dirty="0">
                  <a:solidFill>
                    <a:srgbClr val="F06414"/>
                  </a:solidFill>
                  <a:latin typeface="Arial" charset="0"/>
                </a:rPr>
                <a:t>N</a:t>
              </a:r>
              <a:r>
                <a:rPr lang="en-US" sz="2600" b="1" dirty="0" smtClean="0">
                  <a:solidFill>
                    <a:srgbClr val="F06414"/>
                  </a:solidFill>
                  <a:latin typeface="Arial" charset="0"/>
                </a:rPr>
                <a:t>ext </a:t>
              </a:r>
              <a:r>
                <a:rPr lang="en-US" sz="2600" b="1" dirty="0">
                  <a:solidFill>
                    <a:srgbClr val="F06414"/>
                  </a:solidFill>
                  <a:latin typeface="Arial" charset="0"/>
                </a:rPr>
                <a:t>A</a:t>
              </a:r>
              <a:r>
                <a:rPr lang="en-US" sz="2600" b="1" dirty="0" smtClean="0">
                  <a:solidFill>
                    <a:srgbClr val="F06414"/>
                  </a:solidFill>
                  <a:latin typeface="Arial" charset="0"/>
                </a:rPr>
                <a:t>ssignment</a:t>
              </a:r>
              <a:endParaRPr lang="en-US" sz="2600" b="1" dirty="0">
                <a:solidFill>
                  <a:srgbClr val="F06414"/>
                </a:solidFill>
                <a:latin typeface="Arial" charset="0"/>
              </a:endParaRPr>
            </a:p>
          </p:txBody>
        </p:sp>
        <p:grpSp>
          <p:nvGrpSpPr>
            <p:cNvPr id="12296" name="Group 2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34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4009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657140"/>
            <a:ext cx="9169929" cy="4992624"/>
          </a:xfrm>
        </p:spPr>
        <p:txBody>
          <a:bodyPr/>
          <a:lstStyle/>
          <a:p>
            <a:r>
              <a:rPr lang="en-US" dirty="0" smtClean="0"/>
              <a:t>In this assignment you would start to create your true firewall</a:t>
            </a:r>
          </a:p>
          <a:p>
            <a:r>
              <a:rPr lang="en-US" dirty="0" smtClean="0"/>
              <a:t>The first step would be to think how to enforce rules</a:t>
            </a:r>
          </a:p>
          <a:p>
            <a:pPr lvl="1"/>
            <a:r>
              <a:rPr lang="en-US" dirty="0" smtClean="0"/>
              <a:t>Make sure you can access the data and have a way to reach the important fields</a:t>
            </a:r>
          </a:p>
          <a:p>
            <a:pPr lvl="1"/>
            <a:r>
              <a:rPr lang="en-US" dirty="0" smtClean="0"/>
              <a:t>Check the Internet for examples</a:t>
            </a:r>
          </a:p>
          <a:p>
            <a:r>
              <a:rPr lang="en-US" dirty="0" smtClean="0"/>
              <a:t>You need to make sure you can work with an interface</a:t>
            </a:r>
          </a:p>
          <a:p>
            <a:pPr lvl="1"/>
            <a:r>
              <a:rPr lang="en-US" dirty="0" smtClean="0"/>
              <a:t>For the Rules device: create and use </a:t>
            </a:r>
            <a:r>
              <a:rPr lang="en-US" dirty="0" err="1" smtClean="0"/>
              <a:t>Sysfs</a:t>
            </a:r>
            <a:r>
              <a:rPr lang="en-US" dirty="0" smtClean="0"/>
              <a:t> devices </a:t>
            </a:r>
            <a:r>
              <a:rPr lang="en-US" dirty="0"/>
              <a:t>which would handle the rules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For the Log device: due to large amount of data, </a:t>
            </a:r>
            <a:r>
              <a:rPr lang="en-US" dirty="0" err="1" smtClean="0"/>
              <a:t>Sysfs</a:t>
            </a:r>
            <a:r>
              <a:rPr lang="en-US" dirty="0" smtClean="0"/>
              <a:t> can’t be used for this device. Therefore you should use </a:t>
            </a:r>
            <a:r>
              <a:rPr lang="en-US" dirty="0" err="1" smtClean="0"/>
              <a:t>fileop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and implement the relevant functions (.open, .read/write etc.)</a:t>
            </a:r>
          </a:p>
          <a:p>
            <a:r>
              <a:rPr lang="en-US" dirty="0" smtClean="0"/>
              <a:t>Start the assignment early, it could take some time to get use to handle packets</a:t>
            </a:r>
          </a:p>
        </p:txBody>
      </p:sp>
    </p:spTree>
    <p:extLst>
      <p:ext uri="{BB962C8B-B14F-4D97-AF65-F5344CB8AC3E}">
        <p14:creationId xmlns:p14="http://schemas.microsoft.com/office/powerpoint/2010/main" val="2138376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“Berkeley Sockets” </a:t>
            </a:r>
            <a:r>
              <a:rPr lang="en-US" dirty="0"/>
              <a:t>library </a:t>
            </a:r>
            <a:r>
              <a:rPr lang="en-US" dirty="0" smtClean="0"/>
              <a:t>implemented in 1983 in Unix</a:t>
            </a:r>
          </a:p>
          <a:p>
            <a:r>
              <a:rPr lang="en-US" dirty="0" smtClean="0"/>
              <a:t>In time, become the standard networking interface in Unix and Windows (</a:t>
            </a:r>
            <a:r>
              <a:rPr lang="en-US" dirty="0" err="1" smtClean="0"/>
              <a:t>posix</a:t>
            </a:r>
            <a:r>
              <a:rPr lang="en-US" dirty="0" smtClean="0"/>
              <a:t>, </a:t>
            </a:r>
            <a:r>
              <a:rPr lang="en-US" dirty="0" err="1" smtClean="0"/>
              <a:t>winsock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First, a little reminder about how it all works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3497925"/>
            <a:ext cx="5349104" cy="282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2904067" y="3420533"/>
            <a:ext cx="3141133" cy="1591734"/>
          </a:xfrm>
          <a:prstGeom prst="ellipse">
            <a:avLst/>
          </a:prstGeom>
          <a:noFill/>
          <a:ln w="12700" algn="ctr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6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indicator for accessing a </a:t>
            </a:r>
            <a:r>
              <a:rPr lang="en-US" dirty="0" smtClean="0"/>
              <a:t>“file”</a:t>
            </a:r>
          </a:p>
          <a:p>
            <a:r>
              <a:rPr lang="en-US" dirty="0" smtClean="0"/>
              <a:t>Three standard streams: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Every stream (</a:t>
            </a:r>
            <a:r>
              <a:rPr lang="en-US" dirty="0" err="1" smtClean="0"/>
              <a:t>fd</a:t>
            </a:r>
            <a:r>
              <a:rPr lang="en-US" dirty="0" smtClean="0"/>
              <a:t>) described as a file</a:t>
            </a:r>
          </a:p>
          <a:p>
            <a:pPr lvl="1"/>
            <a:r>
              <a:rPr lang="en-US" dirty="0" smtClean="0"/>
              <a:t>Unified API (</a:t>
            </a:r>
            <a:r>
              <a:rPr lang="en-US" dirty="0" err="1" smtClean="0"/>
              <a:t>kobject,inode,fops</a:t>
            </a:r>
            <a:r>
              <a:rPr lang="en-US" dirty="0" smtClean="0"/>
              <a:t>) for handle different stream’s types</a:t>
            </a:r>
            <a:endParaRPr lang="en-US" dirty="0"/>
          </a:p>
          <a:p>
            <a:r>
              <a:rPr lang="en-US" dirty="0"/>
              <a:t>Defined in 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file.h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94" y="2016221"/>
            <a:ext cx="5781080" cy="113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04982" y="4724401"/>
            <a:ext cx="4221859" cy="13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err="1" smtClean="0">
                <a:latin typeface="Courier New" pitchFamily="49" charset="0"/>
              </a:rPr>
              <a:t>struct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err="1" smtClean="0">
                <a:latin typeface="Courier New" pitchFamily="49" charset="0"/>
              </a:rPr>
              <a:t>fd</a:t>
            </a:r>
            <a:r>
              <a:rPr lang="en-US" altLang="zh-TW" sz="2000" dirty="0" smtClean="0"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struct</a:t>
            </a:r>
            <a:r>
              <a:rPr lang="en-US" altLang="zh-TW" sz="2000" dirty="0">
                <a:latin typeface="Courier New" pitchFamily="49" charset="0"/>
              </a:rPr>
              <a:t> file *file</a:t>
            </a:r>
            <a:r>
              <a:rPr lang="en-US" altLang="zh-TW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</a:rPr>
              <a:t>	unsigned </a:t>
            </a:r>
            <a:r>
              <a:rPr lang="en-US" altLang="zh-TW" sz="2000" dirty="0" err="1">
                <a:latin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</a:rPr>
              <a:t> flags</a:t>
            </a:r>
            <a:r>
              <a:rPr lang="en-US" altLang="zh-TW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 smtClean="0">
                <a:latin typeface="Courier New" pitchFamily="49" charset="0"/>
              </a:rPr>
              <a:t>};</a:t>
            </a:r>
            <a:endParaRPr lang="en-US" altLang="zh-TW" sz="2000" dirty="0"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98" y="3921236"/>
            <a:ext cx="1445163" cy="289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994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ile (pointed from </a:t>
            </a:r>
            <a:r>
              <a:rPr lang="en-US" dirty="0" err="1" smtClean="0"/>
              <a:t>fd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structure holds all the information about a “file” in Linux</a:t>
            </a:r>
          </a:p>
          <a:p>
            <a:r>
              <a:rPr lang="en-US" dirty="0" smtClean="0"/>
              <a:t>Includes the </a:t>
            </a:r>
            <a:r>
              <a:rPr lang="en-US" dirty="0" err="1" smtClean="0"/>
              <a:t>f_op</a:t>
            </a:r>
            <a:r>
              <a:rPr lang="en-US" dirty="0" smtClean="0"/>
              <a:t> to handle operations on the file (</a:t>
            </a:r>
            <a:r>
              <a:rPr lang="en-US" dirty="0" err="1" smtClean="0"/>
              <a:t>read,write,etc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Holds a pointer to the file’s index node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586449" y="3477152"/>
            <a:ext cx="5868942" cy="190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err="1" smtClean="0">
                <a:latin typeface="Courier New" pitchFamily="49" charset="0"/>
              </a:rPr>
              <a:t>struct</a:t>
            </a:r>
            <a:r>
              <a:rPr lang="en-US" altLang="zh-TW" sz="2000" dirty="0" smtClean="0">
                <a:latin typeface="Courier New" pitchFamily="49" charset="0"/>
              </a:rPr>
              <a:t> file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const</a:t>
            </a:r>
            <a:r>
              <a:rPr lang="en-US" altLang="zh-TW" sz="2000" dirty="0">
                <a:latin typeface="Courier New" pitchFamily="49" charset="0"/>
              </a:rPr>
              <a:t> </a:t>
            </a:r>
            <a:r>
              <a:rPr lang="en-US" altLang="zh-TW" sz="2000" dirty="0" err="1">
                <a:latin typeface="Courier New" pitchFamily="49" charset="0"/>
              </a:rPr>
              <a:t>struct</a:t>
            </a:r>
            <a:r>
              <a:rPr lang="en-US" altLang="zh-TW" sz="2000" dirty="0">
                <a:latin typeface="Courier New" pitchFamily="49" charset="0"/>
              </a:rPr>
              <a:t> </a:t>
            </a:r>
            <a:r>
              <a:rPr lang="en-US" altLang="zh-TW" sz="2000" dirty="0" err="1" smtClean="0">
                <a:latin typeface="Courier New" pitchFamily="49" charset="0"/>
              </a:rPr>
              <a:t>file_operations</a:t>
            </a:r>
            <a:r>
              <a:rPr lang="en-US" altLang="zh-TW" sz="2000" dirty="0" smtClean="0">
                <a:latin typeface="Courier New" pitchFamily="49" charset="0"/>
              </a:rPr>
              <a:t> *</a:t>
            </a:r>
            <a:r>
              <a:rPr lang="en-US" altLang="zh-TW" sz="2000" dirty="0" err="1" smtClean="0">
                <a:latin typeface="Courier New" pitchFamily="49" charset="0"/>
              </a:rPr>
              <a:t>f_op</a:t>
            </a:r>
            <a:r>
              <a:rPr lang="en-US" altLang="zh-TW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 smtClean="0">
                <a:latin typeface="Courier New" pitchFamily="49" charset="0"/>
              </a:rPr>
              <a:t>f_dentry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err="1" smtClean="0">
                <a:latin typeface="Courier New" pitchFamily="49" charset="0"/>
              </a:rPr>
              <a:t>f_path.dentry</a:t>
            </a:r>
            <a:r>
              <a:rPr lang="en-US" altLang="zh-TW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53" y="3316557"/>
            <a:ext cx="658285" cy="140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7123538" y="3775111"/>
            <a:ext cx="301741" cy="3845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479" y="4785405"/>
            <a:ext cx="638059" cy="187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7123538" y="4616867"/>
            <a:ext cx="301741" cy="27940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20" y="3967389"/>
            <a:ext cx="636869" cy="141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/>
          <p:nvPr/>
        </p:nvCxnSpPr>
        <p:spPr bwMode="auto">
          <a:xfrm flipV="1">
            <a:off x="8057684" y="4159667"/>
            <a:ext cx="378436" cy="304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7425279" y="3563351"/>
            <a:ext cx="632405" cy="1466030"/>
            <a:chOff x="5337135" y="3563351"/>
            <a:chExt cx="632405" cy="146603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135" y="3775111"/>
              <a:ext cx="632405" cy="125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337135" y="3563351"/>
              <a:ext cx="5950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s</a:t>
              </a:r>
              <a:r>
                <a:rPr lang="en-US" sz="900" dirty="0" err="1" smtClean="0"/>
                <a:t>truct</a:t>
              </a:r>
              <a:r>
                <a:rPr lang="en-US" sz="900" dirty="0" smtClean="0"/>
                <a:t> </a:t>
              </a:r>
              <a:r>
                <a:rPr lang="en-US" sz="900" dirty="0" err="1" smtClean="0"/>
                <a:t>fd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37338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node -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dirty="0" smtClean="0"/>
              <a:t> structure used </a:t>
            </a:r>
            <a:r>
              <a:rPr lang="en-US" dirty="0"/>
              <a:t>to represent a filesystem object, which </a:t>
            </a:r>
            <a:r>
              <a:rPr lang="en-US" dirty="0" smtClean="0"/>
              <a:t>can be file, </a:t>
            </a:r>
            <a:r>
              <a:rPr lang="en-US" dirty="0"/>
              <a:t>a </a:t>
            </a:r>
            <a:r>
              <a:rPr lang="en-US" dirty="0" smtClean="0"/>
              <a:t>directory or a </a:t>
            </a:r>
            <a:r>
              <a:rPr lang="en-US" dirty="0" smtClean="0">
                <a:solidFill>
                  <a:schemeClr val="accent3"/>
                </a:solidFill>
              </a:rPr>
              <a:t>socket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/>
              <a:t>We 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SOCKET_I</a:t>
            </a:r>
            <a:r>
              <a:rPr lang="en-US" dirty="0" smtClean="0"/>
              <a:t> function to get the socket fields from the </a:t>
            </a:r>
            <a:r>
              <a:rPr lang="en-US" dirty="0" err="1" smtClean="0"/>
              <a:t>inode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4290" y="3666328"/>
            <a:ext cx="4854689" cy="210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sv-SE" altLang="zh-TW" sz="2000" dirty="0">
                <a:latin typeface="Courier New" pitchFamily="49" charset="0"/>
              </a:rPr>
              <a:t>struct socket *SOCKET_I(struct inode *inode)</a:t>
            </a:r>
            <a:endParaRPr lang="en-US" altLang="zh-TW" sz="2000" dirty="0">
              <a:latin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6072642" y="3433911"/>
            <a:ext cx="301741" cy="3845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6072642" y="4275667"/>
            <a:ext cx="301741" cy="27940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006788" y="3818467"/>
            <a:ext cx="378436" cy="304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931" y="3654939"/>
            <a:ext cx="652521" cy="138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8022093" y="3903133"/>
            <a:ext cx="634838" cy="54990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8022093" y="4555068"/>
            <a:ext cx="634838" cy="48580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414357" y="2975357"/>
            <a:ext cx="2607736" cy="3343147"/>
            <a:chOff x="4226981" y="2975357"/>
            <a:chExt cx="2607736" cy="334314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981" y="2975357"/>
              <a:ext cx="658285" cy="1406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207" y="4444205"/>
              <a:ext cx="638059" cy="187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7848" y="3626189"/>
              <a:ext cx="636869" cy="1414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5187007" y="3204364"/>
              <a:ext cx="632405" cy="1483817"/>
              <a:chOff x="5187007" y="3204364"/>
              <a:chExt cx="632405" cy="1483817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7007" y="3433911"/>
                <a:ext cx="632405" cy="1254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187007" y="3204364"/>
                <a:ext cx="59503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err="1"/>
                  <a:t>s</a:t>
                </a:r>
                <a:r>
                  <a:rPr lang="en-US" sz="900" dirty="0" err="1" smtClean="0"/>
                  <a:t>truct</a:t>
                </a:r>
                <a:r>
                  <a:rPr lang="en-US" sz="900" dirty="0" smtClean="0"/>
                  <a:t> </a:t>
                </a:r>
                <a:r>
                  <a:rPr lang="en-US" sz="900" dirty="0" err="1" smtClean="0"/>
                  <a:t>fd</a:t>
                </a:r>
                <a:endParaRPr 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567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BSD </a:t>
            </a:r>
            <a:r>
              <a:rPr lang="en-US" dirty="0" smtClean="0"/>
              <a:t>Socket </a:t>
            </a:r>
            <a:r>
              <a:rPr lang="en-US" dirty="0"/>
              <a:t>I</a:t>
            </a:r>
            <a:r>
              <a:rPr lang="en-US" dirty="0" smtClean="0"/>
              <a:t>nterface </a:t>
            </a:r>
            <a:r>
              <a:rPr lang="en-US" dirty="0" smtClean="0"/>
              <a:t>and INET </a:t>
            </a:r>
            <a:r>
              <a:rPr lang="en-US" dirty="0"/>
              <a:t>s</a:t>
            </a:r>
            <a:r>
              <a:rPr lang="en-US" dirty="0" smtClean="0"/>
              <a:t>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052920"/>
            <a:ext cx="9169929" cy="4992624"/>
          </a:xfrm>
        </p:spPr>
        <p:txBody>
          <a:bodyPr/>
          <a:lstStyle/>
          <a:p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dirty="0" smtClean="0"/>
              <a:t> structure holds all the information about the socket</a:t>
            </a:r>
          </a:p>
          <a:p>
            <a:pPr lvl="1"/>
            <a:r>
              <a:rPr lang="en-US" dirty="0" smtClean="0"/>
              <a:t>connection, type, state, flags, and most important: </a:t>
            </a:r>
            <a:r>
              <a:rPr lang="en-US" dirty="0" smtClean="0">
                <a:solidFill>
                  <a:schemeClr val="accent3"/>
                </a:solidFill>
              </a:rPr>
              <a:t>sock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dirty="0" smtClean="0"/>
              <a:t> is a huge </a:t>
            </a:r>
            <a:r>
              <a:rPr lang="en-US" dirty="0" err="1" smtClean="0"/>
              <a:t>struct</a:t>
            </a:r>
            <a:r>
              <a:rPr lang="en-US" dirty="0" smtClean="0"/>
              <a:t> (80-100 variables). Hold the data of the connection, and a pointer the packet structure – </a:t>
            </a:r>
            <a:r>
              <a:rPr lang="en-US" dirty="0" err="1" smtClean="0">
                <a:solidFill>
                  <a:schemeClr val="accent3"/>
                </a:solidFill>
              </a:rPr>
              <a:t>sk_buff</a:t>
            </a:r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74134" y="2964409"/>
            <a:ext cx="2700866" cy="151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TW" sz="1600" dirty="0" err="1">
                <a:latin typeface="Courier New" pitchFamily="49" charset="0"/>
              </a:rPr>
              <a:t>struct</a:t>
            </a:r>
            <a:r>
              <a:rPr lang="en-US" altLang="zh-TW" sz="1600" dirty="0">
                <a:latin typeface="Courier New" pitchFamily="49" charset="0"/>
              </a:rPr>
              <a:t> socket </a:t>
            </a:r>
            <a:r>
              <a:rPr lang="en-US" altLang="zh-TW" sz="16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err="1" smtClean="0">
                <a:latin typeface="Courier New" pitchFamily="49" charset="0"/>
              </a:rPr>
              <a:t>struct</a:t>
            </a:r>
            <a:r>
              <a:rPr lang="en-US" altLang="zh-TW" sz="1600" dirty="0" smtClean="0">
                <a:latin typeface="Courier New" pitchFamily="49" charset="0"/>
              </a:rPr>
              <a:t> file *file;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err="1" smtClean="0">
                <a:latin typeface="Courier New" pitchFamily="49" charset="0"/>
              </a:rPr>
              <a:t>struct</a:t>
            </a:r>
            <a:r>
              <a:rPr lang="en-US" altLang="zh-TW" sz="1600" dirty="0" smtClean="0">
                <a:latin typeface="Courier New" pitchFamily="49" charset="0"/>
              </a:rPr>
              <a:t> sock *</a:t>
            </a:r>
            <a:r>
              <a:rPr lang="en-US" altLang="zh-TW" sz="1600" dirty="0" err="1" smtClean="0">
                <a:latin typeface="Courier New" pitchFamily="49" charset="0"/>
              </a:rPr>
              <a:t>sk</a:t>
            </a:r>
            <a:r>
              <a:rPr lang="en-US" altLang="zh-TW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 smtClean="0">
                <a:latin typeface="Courier New" pitchFamily="49" charset="0"/>
              </a:rPr>
              <a:t>};</a:t>
            </a:r>
            <a:endParaRPr lang="en-US" altLang="zh-TW" sz="1600" dirty="0">
              <a:latin typeface="Courier New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221" y="4023760"/>
            <a:ext cx="652521" cy="124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 bwMode="auto">
          <a:xfrm flipV="1">
            <a:off x="8122076" y="4289655"/>
            <a:ext cx="448145" cy="28685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>
            <a:spLocks noGrp="1" noChangeArrowheads="1"/>
          </p:cNvSpPr>
          <p:nvPr/>
        </p:nvSpPr>
        <p:spPr bwMode="auto">
          <a:xfrm>
            <a:off x="490053" y="4782472"/>
            <a:ext cx="3413203" cy="191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TW" sz="1600" dirty="0" err="1">
                <a:latin typeface="Courier New" pitchFamily="49" charset="0"/>
              </a:rPr>
              <a:t>struct</a:t>
            </a:r>
            <a:r>
              <a:rPr lang="en-US" altLang="zh-TW" sz="1600" dirty="0">
                <a:latin typeface="Courier New" pitchFamily="49" charset="0"/>
              </a:rPr>
              <a:t> sock </a:t>
            </a:r>
            <a:r>
              <a:rPr lang="en-US" altLang="zh-TW" sz="16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smtClean="0"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err="1" smtClean="0">
                <a:latin typeface="Courier New" pitchFamily="49" charset="0"/>
              </a:rPr>
              <a:t>struct</a:t>
            </a:r>
            <a:r>
              <a:rPr lang="en-US" altLang="zh-TW" sz="1600" dirty="0" smtClean="0">
                <a:latin typeface="Courier New" pitchFamily="49" charset="0"/>
              </a:rPr>
              <a:t> </a:t>
            </a:r>
            <a:r>
              <a:rPr lang="en-US" altLang="zh-TW" sz="1600" dirty="0" err="1" smtClean="0">
                <a:latin typeface="Courier New" pitchFamily="49" charset="0"/>
              </a:rPr>
              <a:t>sk_buff</a:t>
            </a:r>
            <a:r>
              <a:rPr lang="en-US" altLang="zh-TW" sz="1600" dirty="0">
                <a:latin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</a:rPr>
              <a:t>head;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err="1" smtClean="0">
                <a:latin typeface="Courier New" pitchFamily="49" charset="0"/>
              </a:rPr>
              <a:t>struct</a:t>
            </a:r>
            <a:r>
              <a:rPr lang="en-US" altLang="zh-TW" sz="1600" dirty="0" smtClean="0">
                <a:latin typeface="Courier New" pitchFamily="49" charset="0"/>
              </a:rPr>
              <a:t> </a:t>
            </a:r>
            <a:r>
              <a:rPr lang="en-US" altLang="zh-TW" sz="1600" dirty="0" err="1" smtClean="0">
                <a:latin typeface="Courier New" pitchFamily="49" charset="0"/>
              </a:rPr>
              <a:t>sk_buff</a:t>
            </a:r>
            <a:r>
              <a:rPr lang="en-US" altLang="zh-TW" sz="1600" dirty="0" smtClean="0">
                <a:latin typeface="Courier New" pitchFamily="49" charset="0"/>
              </a:rPr>
              <a:t> next;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err="1" smtClean="0">
                <a:latin typeface="Courier New" pitchFamily="49" charset="0"/>
              </a:rPr>
              <a:t>struct</a:t>
            </a:r>
            <a:r>
              <a:rPr lang="en-US" altLang="zh-TW" sz="1600" dirty="0" smtClean="0">
                <a:latin typeface="Courier New" pitchFamily="49" charset="0"/>
              </a:rPr>
              <a:t> </a:t>
            </a:r>
            <a:r>
              <a:rPr lang="en-US" altLang="zh-TW" sz="1600" dirty="0" err="1" smtClean="0">
                <a:latin typeface="Courier New" pitchFamily="49" charset="0"/>
              </a:rPr>
              <a:t>sk_buff</a:t>
            </a:r>
            <a:r>
              <a:rPr lang="en-US" altLang="zh-TW" sz="1600" dirty="0" smtClean="0">
                <a:latin typeface="Courier New" pitchFamily="49" charset="0"/>
              </a:rPr>
              <a:t> tail;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 smtClean="0">
                <a:latin typeface="Courier New" pitchFamily="49" charset="0"/>
              </a:rPr>
              <a:t>	...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dirty="0" smtClean="0">
                <a:latin typeface="Courier New" pitchFamily="49" charset="0"/>
              </a:rPr>
              <a:t>};</a:t>
            </a:r>
            <a:endParaRPr lang="en-US" altLang="zh-TW" sz="1600" dirty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26981" y="3203966"/>
            <a:ext cx="3895095" cy="3343147"/>
            <a:chOff x="4226981" y="3203966"/>
            <a:chExt cx="3895095" cy="334314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981" y="3203966"/>
              <a:ext cx="658285" cy="1406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007" y="3662520"/>
              <a:ext cx="632405" cy="125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 bwMode="auto">
            <a:xfrm flipV="1">
              <a:off x="4885266" y="3662520"/>
              <a:ext cx="301741" cy="38455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207" y="4672814"/>
              <a:ext cx="638059" cy="187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 bwMode="auto">
            <a:xfrm flipH="1">
              <a:off x="4885266" y="4504276"/>
              <a:ext cx="301741" cy="27940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7848" y="3854798"/>
              <a:ext cx="636869" cy="1414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 bwMode="auto">
            <a:xfrm flipV="1">
              <a:off x="5819412" y="4047076"/>
              <a:ext cx="378436" cy="304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9555" y="3883548"/>
              <a:ext cx="652521" cy="1385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 bwMode="auto">
            <a:xfrm flipV="1">
              <a:off x="6834717" y="4131742"/>
              <a:ext cx="634838" cy="54990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6834717" y="4783677"/>
              <a:ext cx="634838" cy="48580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5187007" y="3431688"/>
              <a:ext cx="5950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s</a:t>
              </a:r>
              <a:r>
                <a:rPr lang="en-US" sz="900" dirty="0" err="1" smtClean="0"/>
                <a:t>truct</a:t>
              </a:r>
              <a:r>
                <a:rPr lang="en-US" sz="900" dirty="0" smtClean="0"/>
                <a:t> </a:t>
              </a:r>
              <a:r>
                <a:rPr lang="en-US" sz="900" dirty="0" err="1" smtClean="0"/>
                <a:t>fd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0200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TCP/IP Networking</a:t>
            </a:r>
          </a:p>
        </p:txBody>
      </p:sp>
      <p:pic>
        <p:nvPicPr>
          <p:cNvPr id="10250" name="Picture 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0356" y="2117726"/>
            <a:ext cx="7181850" cy="3495675"/>
          </a:xfrm>
          <a:noFill/>
          <a:ln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16" y="1413932"/>
            <a:ext cx="2973917" cy="297391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157133" y="3987800"/>
            <a:ext cx="2446867" cy="1100667"/>
          </a:xfrm>
          <a:prstGeom prst="ellipse">
            <a:avLst/>
          </a:prstGeom>
          <a:noFill/>
          <a:ln w="12700" algn="ctr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SzPct val="115000"/>
              <a:buChar char="§"/>
            </a:pPr>
            <a:endParaRPr lang="en-US" sz="2000">
              <a:latin typeface="Arial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14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blank">
  <a:themeElements>
    <a:clrScheme name="Custom 19">
      <a:dk1>
        <a:srgbClr val="4E4E4E"/>
      </a:dk1>
      <a:lt1>
        <a:srgbClr val="FFFFFF"/>
      </a:lt1>
      <a:dk2>
        <a:srgbClr val="245491"/>
      </a:dk2>
      <a:lt2>
        <a:srgbClr val="777777"/>
      </a:lt2>
      <a:accent1>
        <a:srgbClr val="95B8CF"/>
      </a:accent1>
      <a:accent2>
        <a:srgbClr val="000073"/>
      </a:accent2>
      <a:accent3>
        <a:srgbClr val="F06414"/>
      </a:accent3>
      <a:accent4>
        <a:srgbClr val="A2B000"/>
      </a:accent4>
      <a:accent5>
        <a:srgbClr val="C8D8E4"/>
      </a:accent5>
      <a:accent6>
        <a:srgbClr val="000068"/>
      </a:accent6>
      <a:hlink>
        <a:srgbClr val="F06414"/>
      </a:hlink>
      <a:folHlink>
        <a:srgbClr val="A2B000"/>
      </a:folHlink>
    </a:clrScheme>
    <a:fontScheme name="PPTtemplates_10_01_26_r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accent2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30000"/>
            </a:prstClr>
          </a:outerShdw>
        </a:effectLst>
        <a:extLst/>
      </a:spPr>
      <a:bodyPr lIns="228600" rIns="228600" anchor="ctr"/>
      <a:lstStyle>
        <a:defPPr marL="228600" indent="-228600">
          <a:spcBef>
            <a:spcPts val="600"/>
          </a:spcBef>
          <a:spcAft>
            <a:spcPts val="0"/>
          </a:spcAft>
          <a:buSzPct val="115000"/>
          <a:buChar char="§"/>
          <a:defRPr sz="2000">
            <a:latin typeface="Arial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28600" tIns="45720" rIns="22860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5000"/>
          <a:buFont typeface="Wingdings" pitchFamily="2" charset="2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/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Custom 19">
      <a:dk1>
        <a:srgbClr val="4E4E4E"/>
      </a:dk1>
      <a:lt1>
        <a:srgbClr val="FFFFFF"/>
      </a:lt1>
      <a:dk2>
        <a:srgbClr val="245491"/>
      </a:dk2>
      <a:lt2>
        <a:srgbClr val="777777"/>
      </a:lt2>
      <a:accent1>
        <a:srgbClr val="95B8CF"/>
      </a:accent1>
      <a:accent2>
        <a:srgbClr val="000073"/>
      </a:accent2>
      <a:accent3>
        <a:srgbClr val="F06414"/>
      </a:accent3>
      <a:accent4>
        <a:srgbClr val="A2B000"/>
      </a:accent4>
      <a:accent5>
        <a:srgbClr val="C8D8E4"/>
      </a:accent5>
      <a:accent6>
        <a:srgbClr val="000068"/>
      </a:accent6>
      <a:hlink>
        <a:srgbClr val="F06414"/>
      </a:hlink>
      <a:folHlink>
        <a:srgbClr val="A2B000"/>
      </a:folHlink>
    </a:clrScheme>
    <a:fontScheme name="PPTtemplates_10_01_26_r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accent2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30000"/>
            </a:prstClr>
          </a:outerShdw>
        </a:effectLst>
        <a:extLst/>
      </a:spPr>
      <a:bodyPr lIns="228600" rIns="228600" anchor="ctr"/>
      <a:lstStyle>
        <a:defPPr marL="228600" indent="-228600">
          <a:spcBef>
            <a:spcPts val="600"/>
          </a:spcBef>
          <a:spcAft>
            <a:spcPts val="0"/>
          </a:spcAft>
          <a:buSzPct val="115000"/>
          <a:buChar char="§"/>
          <a:defRPr sz="2000">
            <a:latin typeface="Arial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28600" tIns="45720" rIns="22860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5000"/>
          <a:buFont typeface="Wingdings" pitchFamily="2" charset="2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/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8835</TotalTime>
  <Words>1513</Words>
  <Application>Microsoft Office PowerPoint</Application>
  <PresentationFormat>A4 Paper (210x297 mm)</PresentationFormat>
  <Paragraphs>365</Paragraphs>
  <Slides>31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blank</vt:lpstr>
      <vt:lpstr>1_blank</vt:lpstr>
      <vt:lpstr>Lecture 3: Stateless Packet Filtering</vt:lpstr>
      <vt:lpstr>Agenda</vt:lpstr>
      <vt:lpstr>Agenda</vt:lpstr>
      <vt:lpstr>Linux Networking</vt:lpstr>
      <vt:lpstr>File Descriptor</vt:lpstr>
      <vt:lpstr>file (pointed from fd)</vt:lpstr>
      <vt:lpstr>Index node - inode</vt:lpstr>
      <vt:lpstr>BSD Socket Interface and INET sock</vt:lpstr>
      <vt:lpstr>Linux TCP/IP Networking</vt:lpstr>
      <vt:lpstr>Agenda With Highlight</vt:lpstr>
      <vt:lpstr>Protocol Layer - sk_buff</vt:lpstr>
      <vt:lpstr>Protocol Layer - sk_buff</vt:lpstr>
      <vt:lpstr>Protocol Layer - sk_buff</vt:lpstr>
      <vt:lpstr>sk_buff – Access the Headers</vt:lpstr>
      <vt:lpstr>sk_buff – Access the Headers</vt:lpstr>
      <vt:lpstr>Access the Headers</vt:lpstr>
      <vt:lpstr>IP Address Structure</vt:lpstr>
      <vt:lpstr>Subnet mask</vt:lpstr>
      <vt:lpstr>Network Prefix Length</vt:lpstr>
      <vt:lpstr>Network Prefix Length Translation</vt:lpstr>
      <vt:lpstr>IP Address as Integer</vt:lpstr>
      <vt:lpstr>Endianness</vt:lpstr>
      <vt:lpstr>Agenda With Highlight</vt:lpstr>
      <vt:lpstr>Stateless Packet Filtering</vt:lpstr>
      <vt:lpstr>Stateless Packet Filtering</vt:lpstr>
      <vt:lpstr>Stateless Packet Filtering</vt:lpstr>
      <vt:lpstr>Stateless Packet Filtering</vt:lpstr>
      <vt:lpstr>The Rule Table</vt:lpstr>
      <vt:lpstr>The ACK Bit</vt:lpstr>
      <vt:lpstr>Agenda With Highlight</vt:lpstr>
      <vt:lpstr>About assignment 3</vt:lpstr>
    </vt:vector>
  </TitlesOfParts>
  <Company>Check 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user</dc:creator>
  <cp:lastModifiedBy>Reuven Plevinsky</cp:lastModifiedBy>
  <cp:revision>128</cp:revision>
  <dcterms:created xsi:type="dcterms:W3CDTF">2014-10-27T08:42:40Z</dcterms:created>
  <dcterms:modified xsi:type="dcterms:W3CDTF">2019-11-13T11:51:43Z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ClassificationEntries">
    <vt:lpwstr>5</vt:lpwstr>
  </property>
  <property fmtid="{D5CDD505-2E9C-101B-9397-08002B2CF9AE}" pid="5" name="Classification_1">
    <vt:lpwstr>X3preXRmd3RXZFBjfWp2Zm5rSnOXICeDOz0rm46QcyqeLTcxbyYpNi04SVlCT1E=</vt:lpwstr>
  </property>
  <property fmtid="{D5CDD505-2E9C-101B-9397-08002B2CF9AE}" pid="6" name="Verifier">
    <vt:lpwstr>IyCHJSc6Ni2APpMzOzkqPA==</vt:lpwstr>
  </property>
  <property fmtid="{D5CDD505-2E9C-101B-9397-08002B2CF9AE}" pid="7" name="PolicyName">
    <vt:lpwstr>IyBkiiooNjePMZkxLiQsPTo=</vt:lpwstr>
  </property>
  <property fmtid="{D5CDD505-2E9C-101B-9397-08002B2CF9AE}" pid="8" name="Version">
    <vt:lpwstr>Xw==</vt:lpwstr>
  </property>
  <property fmtid="{D5CDD505-2E9C-101B-9397-08002B2CF9AE}" pid="9" name="PolicyID">
    <vt:lpwstr/>
  </property>
  <property fmtid="{D5CDD505-2E9C-101B-9397-08002B2CF9AE}" pid="10" name="DomainID">
    <vt:lpwstr/>
  </property>
  <property fmtid="{D5CDD505-2E9C-101B-9397-08002B2CF9AE}" pid="11" name="HText">
    <vt:lpwstr/>
  </property>
  <property fmtid="{D5CDD505-2E9C-101B-9397-08002B2CF9AE}" pid="12" name="FText">
    <vt:lpwstr/>
  </property>
  <property fmtid="{D5CDD505-2E9C-101B-9397-08002B2CF9AE}" pid="13" name="WMark">
    <vt:lpwstr/>
  </property>
  <property fmtid="{D5CDD505-2E9C-101B-9397-08002B2CF9AE}" pid="14" name="Set">
    <vt:lpwstr>Ky4oOiM=</vt:lpwstr>
  </property>
  <property fmtid="{D5CDD505-2E9C-101B-9397-08002B2CF9AE}" pid="15" name="Classification_2">
    <vt:lpwstr>XH9re3Fmd3RXY1Bjf2pxYG5tQmiEiG8lLCc8nYKXPCCXc36XmywtMTdBXFJAT0xE</vt:lpwstr>
  </property>
  <property fmtid="{D5CDD505-2E9C-101B-9397-08002B2CF9AE}" pid="16" name="Classification_3">
    <vt:lpwstr>XH9re3Fmd3RXY1Bjf2pwY25qSmiEiG85JnSLg4qHOyyVISYkIICLnUSei4SZnYk1nJiXjJuVnZ2HkV2NmoFXQikyNjU4UldRWlVORQ==</vt:lpwstr>
  </property>
  <property fmtid="{D5CDD505-2E9C-101B-9397-08002B2CF9AE}" pid="17" name="Classification_4">
    <vt:lpwstr>XH5rcGl7dXVSd0FgdWRxaGBqU5iIfoaSOiA6hoiALSFIOiogPYuMM5yEgYKbj46ckYRcjJ+ISTgmJD1DJyMpWSQ/</vt:lpwstr>
  </property>
  <property fmtid="{D5CDD505-2E9C-101B-9397-08002B2CF9AE}" pid="18" name="Classification_5">
    <vt:lpwstr>XH5rcGl7dXVSd0FgdWRwaGRpU5iIfpqYaZckjpiHISOaKyQxPYaKSI2DgYiSlyGWl5WRhICKm5qdS5CBmFcgXyc5UiU/OiYgIg==</vt:lpwstr>
  </property>
  <property fmtid="{D5CDD505-2E9C-101B-9397-08002B2CF9AE}" pid="19" name="lqminfo">
    <vt:i4>1</vt:i4>
  </property>
  <property fmtid="{D5CDD505-2E9C-101B-9397-08002B2CF9AE}" pid="20" name="lqmsess">
    <vt:lpwstr>2ab4e1a8-345f-4375-aa77-856ec6d52f14</vt:lpwstr>
  </property>
</Properties>
</file>