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74" r:id="rId10"/>
    <p:sldId id="275" r:id="rId11"/>
    <p:sldId id="276" r:id="rId12"/>
    <p:sldId id="277" r:id="rId13"/>
    <p:sldId id="278" r:id="rId14"/>
    <p:sldId id="279" r:id="rId15"/>
    <p:sldId id="280" r:id="rId16"/>
    <p:sldId id="264" r:id="rId17"/>
    <p:sldId id="265" r:id="rId18"/>
    <p:sldId id="266" r:id="rId19"/>
    <p:sldId id="267" r:id="rId20"/>
    <p:sldId id="268" r:id="rId21"/>
    <p:sldId id="269" r:id="rId22"/>
    <p:sldId id="270" r:id="rId23"/>
    <p:sldId id="271" r:id="rId24"/>
    <p:sldId id="272"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28-Feb-22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28-Feb-22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28-Feb-22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28-Feb-22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28-Feb-22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28-Feb-22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28-Feb-22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D869-F5B2-4518-8244-4D4A0662EDC4}"/>
              </a:ext>
            </a:extLst>
          </p:cNvPr>
          <p:cNvSpPr>
            <a:spLocks noGrp="1"/>
          </p:cNvSpPr>
          <p:nvPr>
            <p:ph type="ctrTitle"/>
          </p:nvPr>
        </p:nvSpPr>
        <p:spPr/>
        <p:txBody>
          <a:bodyPr/>
          <a:lstStyle/>
          <a:p>
            <a:r>
              <a:rPr lang="en-US" dirty="0"/>
              <a:t>REALESTATE MANAGEMENT SYSTEM</a:t>
            </a:r>
          </a:p>
        </p:txBody>
      </p:sp>
      <p:sp>
        <p:nvSpPr>
          <p:cNvPr id="3" name="Subtitle 2">
            <a:extLst>
              <a:ext uri="{FF2B5EF4-FFF2-40B4-BE49-F238E27FC236}">
                <a16:creationId xmlns:a16="http://schemas.microsoft.com/office/drawing/2014/main" id="{E1C4641F-31BD-4CF9-BEFF-285E31B6B5DC}"/>
              </a:ext>
            </a:extLst>
          </p:cNvPr>
          <p:cNvSpPr>
            <a:spLocks noGrp="1"/>
          </p:cNvSpPr>
          <p:nvPr>
            <p:ph type="subTitle" idx="1"/>
          </p:nvPr>
        </p:nvSpPr>
        <p:spPr/>
        <p:txBody>
          <a:bodyPr>
            <a:normAutofit/>
          </a:bodyPr>
          <a:lstStyle/>
          <a:p>
            <a:r>
              <a:rPr lang="en-US" sz="2800" dirty="0"/>
              <a:t>MINI PROJECT</a:t>
            </a:r>
          </a:p>
        </p:txBody>
      </p:sp>
    </p:spTree>
    <p:extLst>
      <p:ext uri="{BB962C8B-B14F-4D97-AF65-F5344CB8AC3E}">
        <p14:creationId xmlns:p14="http://schemas.microsoft.com/office/powerpoint/2010/main" val="179201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98B5-B4F6-44E3-A17A-5F9D1EEF0F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911EE0E-34FD-4B8D-892F-953AFFC84EBC}"/>
              </a:ext>
            </a:extLst>
          </p:cNvPr>
          <p:cNvSpPr>
            <a:spLocks noGrp="1"/>
          </p:cNvSpPr>
          <p:nvPr>
            <p:ph idx="1"/>
          </p:nvPr>
        </p:nvSpPr>
        <p:spPr>
          <a:xfrm>
            <a:off x="1140351" y="1965960"/>
            <a:ext cx="9872871" cy="4038600"/>
          </a:xfrm>
        </p:spPr>
        <p:txBody>
          <a:bodyPr/>
          <a:lstStyle/>
          <a:p>
            <a:r>
              <a:rPr lang="en-US" dirty="0" err="1"/>
              <a:t>Tbicountry</a:t>
            </a:r>
            <a:endParaRPr lang="en-US" dirty="0"/>
          </a:p>
          <a:p>
            <a:endParaRPr lang="en-US" dirty="0"/>
          </a:p>
        </p:txBody>
      </p:sp>
      <p:graphicFrame>
        <p:nvGraphicFramePr>
          <p:cNvPr id="4" name="Table 3">
            <a:extLst>
              <a:ext uri="{FF2B5EF4-FFF2-40B4-BE49-F238E27FC236}">
                <a16:creationId xmlns:a16="http://schemas.microsoft.com/office/drawing/2014/main" id="{629CE8A6-2A6D-4DEA-B270-CE6183357430}"/>
              </a:ext>
            </a:extLst>
          </p:cNvPr>
          <p:cNvGraphicFramePr>
            <a:graphicFrameLocks noGrp="1"/>
          </p:cNvGraphicFramePr>
          <p:nvPr>
            <p:extLst>
              <p:ext uri="{D42A27DB-BD31-4B8C-83A1-F6EECF244321}">
                <p14:modId xmlns:p14="http://schemas.microsoft.com/office/powerpoint/2010/main" val="3853388605"/>
              </p:ext>
            </p:extLst>
          </p:nvPr>
        </p:nvGraphicFramePr>
        <p:xfrm>
          <a:off x="3008243" y="2372139"/>
          <a:ext cx="6039713" cy="1166190"/>
        </p:xfrm>
        <a:graphic>
          <a:graphicData uri="http://schemas.openxmlformats.org/drawingml/2006/table">
            <a:tbl>
              <a:tblPr firstRow="1" firstCol="1" bandRow="1">
                <a:tableStyleId>{5C22544A-7EE6-4342-B048-85BDC9FD1C3A}</a:tableStyleId>
              </a:tblPr>
              <a:tblGrid>
                <a:gridCol w="2012807">
                  <a:extLst>
                    <a:ext uri="{9D8B030D-6E8A-4147-A177-3AD203B41FA5}">
                      <a16:colId xmlns:a16="http://schemas.microsoft.com/office/drawing/2014/main" val="99077898"/>
                    </a:ext>
                  </a:extLst>
                </a:gridCol>
                <a:gridCol w="2013453">
                  <a:extLst>
                    <a:ext uri="{9D8B030D-6E8A-4147-A177-3AD203B41FA5}">
                      <a16:colId xmlns:a16="http://schemas.microsoft.com/office/drawing/2014/main" val="171673088"/>
                    </a:ext>
                  </a:extLst>
                </a:gridCol>
                <a:gridCol w="2013453">
                  <a:extLst>
                    <a:ext uri="{9D8B030D-6E8A-4147-A177-3AD203B41FA5}">
                      <a16:colId xmlns:a16="http://schemas.microsoft.com/office/drawing/2014/main" val="1834341850"/>
                    </a:ext>
                  </a:extLst>
                </a:gridCol>
              </a:tblGrid>
              <a:tr h="384872">
                <a:tc>
                  <a:txBody>
                    <a:bodyPr/>
                    <a:lstStyle/>
                    <a:p>
                      <a:pPr marL="0" marR="0">
                        <a:lnSpc>
                          <a:spcPct val="107000"/>
                        </a:lnSpc>
                        <a:spcBef>
                          <a:spcPts val="0"/>
                        </a:spcBef>
                        <a:spcAft>
                          <a:spcPts val="0"/>
                        </a:spcAft>
                      </a:pPr>
                      <a:r>
                        <a:rPr lang="en-US" sz="1100" dirty="0">
                          <a:effectLst/>
                        </a:rPr>
                        <a:t>Field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9925420"/>
                  </a:ext>
                </a:extLst>
              </a:tr>
              <a:tr h="390659">
                <a:tc>
                  <a:txBody>
                    <a:bodyPr/>
                    <a:lstStyle/>
                    <a:p>
                      <a:pPr marL="0" marR="0">
                        <a:lnSpc>
                          <a:spcPct val="107000"/>
                        </a:lnSpc>
                        <a:spcBef>
                          <a:spcPts val="0"/>
                        </a:spcBef>
                        <a:spcAft>
                          <a:spcPts val="0"/>
                        </a:spcAft>
                      </a:pPr>
                      <a:r>
                        <a:rPr lang="en-US" sz="1100">
                          <a:effectLst/>
                        </a:rPr>
                        <a:t>CID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Primary key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3158785"/>
                  </a:ext>
                </a:extLst>
              </a:tr>
              <a:tr h="390659">
                <a:tc>
                  <a:txBody>
                    <a:bodyPr/>
                    <a:lstStyle/>
                    <a:p>
                      <a:pPr marL="0" marR="0">
                        <a:lnSpc>
                          <a:spcPct val="107000"/>
                        </a:lnSpc>
                        <a:spcBef>
                          <a:spcPts val="0"/>
                        </a:spcBef>
                        <a:spcAft>
                          <a:spcPts val="0"/>
                        </a:spcAft>
                      </a:pPr>
                      <a:r>
                        <a:rPr lang="en-US" sz="1100">
                          <a:effectLst/>
                        </a:rPr>
                        <a:t>CountryName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0235009"/>
                  </a:ext>
                </a:extLst>
              </a:tr>
            </a:tbl>
          </a:graphicData>
        </a:graphic>
      </p:graphicFrame>
    </p:spTree>
    <p:extLst>
      <p:ext uri="{BB962C8B-B14F-4D97-AF65-F5344CB8AC3E}">
        <p14:creationId xmlns:p14="http://schemas.microsoft.com/office/powerpoint/2010/main" val="82670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DA68-D8C8-4922-93FD-FDB827C704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42E6FC-7303-46E6-A657-769183F78204}"/>
              </a:ext>
            </a:extLst>
          </p:cNvPr>
          <p:cNvSpPr>
            <a:spLocks noGrp="1"/>
          </p:cNvSpPr>
          <p:nvPr>
            <p:ph idx="1"/>
          </p:nvPr>
        </p:nvSpPr>
        <p:spPr/>
        <p:txBody>
          <a:bodyPr/>
          <a:lstStyle/>
          <a:p>
            <a:r>
              <a:rPr lang="en-US" dirty="0" err="1"/>
              <a:t>Tblstate</a:t>
            </a:r>
            <a:endParaRPr lang="en-US" dirty="0"/>
          </a:p>
          <a:p>
            <a:endParaRPr lang="en-US" dirty="0"/>
          </a:p>
        </p:txBody>
      </p:sp>
      <p:graphicFrame>
        <p:nvGraphicFramePr>
          <p:cNvPr id="4" name="Table 3">
            <a:extLst>
              <a:ext uri="{FF2B5EF4-FFF2-40B4-BE49-F238E27FC236}">
                <a16:creationId xmlns:a16="http://schemas.microsoft.com/office/drawing/2014/main" id="{31EAFC6D-D2EF-4643-9756-A7EA61956559}"/>
              </a:ext>
            </a:extLst>
          </p:cNvPr>
          <p:cNvGraphicFramePr>
            <a:graphicFrameLocks noGrp="1"/>
          </p:cNvGraphicFramePr>
          <p:nvPr>
            <p:extLst>
              <p:ext uri="{D42A27DB-BD31-4B8C-83A1-F6EECF244321}">
                <p14:modId xmlns:p14="http://schemas.microsoft.com/office/powerpoint/2010/main" val="3755161072"/>
              </p:ext>
            </p:extLst>
          </p:nvPr>
        </p:nvGraphicFramePr>
        <p:xfrm>
          <a:off x="3110706" y="3299791"/>
          <a:ext cx="5937250" cy="1119808"/>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655733741"/>
                    </a:ext>
                  </a:extLst>
                </a:gridCol>
                <a:gridCol w="1979295">
                  <a:extLst>
                    <a:ext uri="{9D8B030D-6E8A-4147-A177-3AD203B41FA5}">
                      <a16:colId xmlns:a16="http://schemas.microsoft.com/office/drawing/2014/main" val="2781777003"/>
                    </a:ext>
                  </a:extLst>
                </a:gridCol>
                <a:gridCol w="1979295">
                  <a:extLst>
                    <a:ext uri="{9D8B030D-6E8A-4147-A177-3AD203B41FA5}">
                      <a16:colId xmlns:a16="http://schemas.microsoft.com/office/drawing/2014/main" val="1297078824"/>
                    </a:ext>
                  </a:extLst>
                </a:gridCol>
              </a:tblGrid>
              <a:tr h="279952">
                <a:tc>
                  <a:txBody>
                    <a:bodyPr/>
                    <a:lstStyle/>
                    <a:p>
                      <a:pPr marL="0" marR="0">
                        <a:lnSpc>
                          <a:spcPct val="107000"/>
                        </a:lnSpc>
                        <a:spcBef>
                          <a:spcPts val="0"/>
                        </a:spcBef>
                        <a:spcAft>
                          <a:spcPts val="0"/>
                        </a:spcAft>
                      </a:pPr>
                      <a:r>
                        <a:rPr lang="en-US" sz="1100">
                          <a:effectLst/>
                        </a:rPr>
                        <a:t>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8749057"/>
                  </a:ext>
                </a:extLst>
              </a:tr>
              <a:tr h="279952">
                <a:tc>
                  <a:txBody>
                    <a:bodyPr/>
                    <a:lstStyle/>
                    <a:p>
                      <a:pPr marL="0" marR="0">
                        <a:lnSpc>
                          <a:spcPct val="107000"/>
                        </a:lnSpc>
                        <a:spcBef>
                          <a:spcPts val="0"/>
                        </a:spcBef>
                        <a:spcAft>
                          <a:spcPts val="0"/>
                        </a:spcAft>
                      </a:pPr>
                      <a:r>
                        <a:rPr lang="en-US" sz="1100">
                          <a:effectLst/>
                        </a:rPr>
                        <a:t>SID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Primary key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6978390"/>
                  </a:ext>
                </a:extLst>
              </a:tr>
              <a:tr h="279952">
                <a:tc>
                  <a:txBody>
                    <a:bodyPr/>
                    <a:lstStyle/>
                    <a:p>
                      <a:pPr marL="0" marR="0">
                        <a:lnSpc>
                          <a:spcPct val="107000"/>
                        </a:lnSpc>
                        <a:spcBef>
                          <a:spcPts val="0"/>
                        </a:spcBef>
                        <a:spcAft>
                          <a:spcPts val="0"/>
                        </a:spcAft>
                      </a:pPr>
                      <a:r>
                        <a:rPr lang="en-US" sz="1100">
                          <a:effectLst/>
                        </a:rPr>
                        <a:t>CID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9540803"/>
                  </a:ext>
                </a:extLst>
              </a:tr>
              <a:tr h="279952">
                <a:tc>
                  <a:txBody>
                    <a:bodyPr/>
                    <a:lstStyle/>
                    <a:p>
                      <a:pPr marL="0" marR="0">
                        <a:lnSpc>
                          <a:spcPct val="107000"/>
                        </a:lnSpc>
                        <a:spcBef>
                          <a:spcPts val="0"/>
                        </a:spcBef>
                        <a:spcAft>
                          <a:spcPts val="0"/>
                        </a:spcAft>
                      </a:pPr>
                      <a:r>
                        <a:rPr lang="en-US" sz="1100">
                          <a:effectLst/>
                        </a:rPr>
                        <a:t>StateName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9459507"/>
                  </a:ext>
                </a:extLst>
              </a:tr>
            </a:tbl>
          </a:graphicData>
        </a:graphic>
      </p:graphicFrame>
    </p:spTree>
    <p:extLst>
      <p:ext uri="{BB962C8B-B14F-4D97-AF65-F5344CB8AC3E}">
        <p14:creationId xmlns:p14="http://schemas.microsoft.com/office/powerpoint/2010/main" val="244444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4817-201D-4594-8A5D-3A9A951A3E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334D39-3E36-4C54-AFD1-DABB8FC732B5}"/>
              </a:ext>
            </a:extLst>
          </p:cNvPr>
          <p:cNvSpPr>
            <a:spLocks noGrp="1"/>
          </p:cNvSpPr>
          <p:nvPr>
            <p:ph idx="1"/>
          </p:nvPr>
        </p:nvSpPr>
        <p:spPr/>
        <p:txBody>
          <a:bodyPr/>
          <a:lstStyle/>
          <a:p>
            <a:r>
              <a:rPr lang="en-US" dirty="0" err="1"/>
              <a:t>Tblcity</a:t>
            </a:r>
            <a:endParaRPr lang="en-US" dirty="0"/>
          </a:p>
          <a:p>
            <a:endParaRPr lang="en-US" dirty="0"/>
          </a:p>
        </p:txBody>
      </p:sp>
      <p:graphicFrame>
        <p:nvGraphicFramePr>
          <p:cNvPr id="4" name="Table 3">
            <a:extLst>
              <a:ext uri="{FF2B5EF4-FFF2-40B4-BE49-F238E27FC236}">
                <a16:creationId xmlns:a16="http://schemas.microsoft.com/office/drawing/2014/main" id="{CB96BA1F-E33B-464C-9914-01715B4D650A}"/>
              </a:ext>
            </a:extLst>
          </p:cNvPr>
          <p:cNvGraphicFramePr>
            <a:graphicFrameLocks noGrp="1"/>
          </p:cNvGraphicFramePr>
          <p:nvPr>
            <p:extLst>
              <p:ext uri="{D42A27DB-BD31-4B8C-83A1-F6EECF244321}">
                <p14:modId xmlns:p14="http://schemas.microsoft.com/office/powerpoint/2010/main" val="952917009"/>
              </p:ext>
            </p:extLst>
          </p:nvPr>
        </p:nvGraphicFramePr>
        <p:xfrm>
          <a:off x="3110705" y="3299791"/>
          <a:ext cx="6258581" cy="1497495"/>
        </p:xfrm>
        <a:graphic>
          <a:graphicData uri="http://schemas.openxmlformats.org/drawingml/2006/table">
            <a:tbl>
              <a:tblPr firstRow="1" firstCol="1" bandRow="1">
                <a:tableStyleId>{5C22544A-7EE6-4342-B048-85BDC9FD1C3A}</a:tableStyleId>
              </a:tblPr>
              <a:tblGrid>
                <a:gridCol w="2085747">
                  <a:extLst>
                    <a:ext uri="{9D8B030D-6E8A-4147-A177-3AD203B41FA5}">
                      <a16:colId xmlns:a16="http://schemas.microsoft.com/office/drawing/2014/main" val="1157127515"/>
                    </a:ext>
                  </a:extLst>
                </a:gridCol>
                <a:gridCol w="2086417">
                  <a:extLst>
                    <a:ext uri="{9D8B030D-6E8A-4147-A177-3AD203B41FA5}">
                      <a16:colId xmlns:a16="http://schemas.microsoft.com/office/drawing/2014/main" val="964350731"/>
                    </a:ext>
                  </a:extLst>
                </a:gridCol>
                <a:gridCol w="2086417">
                  <a:extLst>
                    <a:ext uri="{9D8B030D-6E8A-4147-A177-3AD203B41FA5}">
                      <a16:colId xmlns:a16="http://schemas.microsoft.com/office/drawing/2014/main" val="1458270669"/>
                    </a:ext>
                  </a:extLst>
                </a:gridCol>
              </a:tblGrid>
              <a:tr h="299499">
                <a:tc>
                  <a:txBody>
                    <a:bodyPr/>
                    <a:lstStyle/>
                    <a:p>
                      <a:pPr marL="0" marR="0">
                        <a:lnSpc>
                          <a:spcPct val="107000"/>
                        </a:lnSpc>
                        <a:spcBef>
                          <a:spcPts val="0"/>
                        </a:spcBef>
                        <a:spcAft>
                          <a:spcPts val="0"/>
                        </a:spcAft>
                      </a:pPr>
                      <a:r>
                        <a:rPr lang="en-US" sz="1100">
                          <a:effectLst/>
                        </a:rPr>
                        <a:t>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8772023"/>
                  </a:ext>
                </a:extLst>
              </a:tr>
              <a:tr h="299499">
                <a:tc>
                  <a:txBody>
                    <a:bodyPr/>
                    <a:lstStyle/>
                    <a:p>
                      <a:pPr marL="0" marR="0">
                        <a:lnSpc>
                          <a:spcPct val="107000"/>
                        </a:lnSpc>
                        <a:spcBef>
                          <a:spcPts val="0"/>
                        </a:spcBef>
                        <a:spcAft>
                          <a:spcPts val="0"/>
                        </a:spcAft>
                      </a:pPr>
                      <a:r>
                        <a:rPr lang="en-US" sz="1100">
                          <a:effectLst/>
                        </a:rPr>
                        <a:t>DID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Primary key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6955964"/>
                  </a:ext>
                </a:extLst>
              </a:tr>
              <a:tr h="299499">
                <a:tc>
                  <a:txBody>
                    <a:bodyPr/>
                    <a:lstStyle/>
                    <a:p>
                      <a:pPr marL="0" marR="0">
                        <a:lnSpc>
                          <a:spcPct val="107000"/>
                        </a:lnSpc>
                        <a:spcBef>
                          <a:spcPts val="0"/>
                        </a:spcBef>
                        <a:spcAft>
                          <a:spcPts val="0"/>
                        </a:spcAft>
                      </a:pPr>
                      <a:r>
                        <a:rPr lang="en-US" sz="1100">
                          <a:effectLst/>
                        </a:rPr>
                        <a:t>CID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 key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2677797"/>
                  </a:ext>
                </a:extLst>
              </a:tr>
              <a:tr h="299499">
                <a:tc>
                  <a:txBody>
                    <a:bodyPr/>
                    <a:lstStyle/>
                    <a:p>
                      <a:pPr marL="0" marR="0">
                        <a:lnSpc>
                          <a:spcPct val="107000"/>
                        </a:lnSpc>
                        <a:spcBef>
                          <a:spcPts val="0"/>
                        </a:spcBef>
                        <a:spcAft>
                          <a:spcPts val="0"/>
                        </a:spcAft>
                      </a:pPr>
                      <a:r>
                        <a:rPr lang="en-US" sz="1100">
                          <a:effectLst/>
                        </a:rPr>
                        <a:t>SID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1361641"/>
                  </a:ext>
                </a:extLst>
              </a:tr>
              <a:tr h="299499">
                <a:tc>
                  <a:txBody>
                    <a:bodyPr/>
                    <a:lstStyle/>
                    <a:p>
                      <a:pPr marL="0" marR="0">
                        <a:lnSpc>
                          <a:spcPct val="107000"/>
                        </a:lnSpc>
                        <a:spcBef>
                          <a:spcPts val="0"/>
                        </a:spcBef>
                        <a:spcAft>
                          <a:spcPts val="0"/>
                        </a:spcAft>
                      </a:pPr>
                      <a:r>
                        <a:rPr lang="en-US" sz="1100">
                          <a:effectLst/>
                        </a:rPr>
                        <a:t>CityName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1790742"/>
                  </a:ext>
                </a:extLst>
              </a:tr>
            </a:tbl>
          </a:graphicData>
        </a:graphic>
      </p:graphicFrame>
    </p:spTree>
    <p:extLst>
      <p:ext uri="{BB962C8B-B14F-4D97-AF65-F5344CB8AC3E}">
        <p14:creationId xmlns:p14="http://schemas.microsoft.com/office/powerpoint/2010/main" val="282551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8126-13DF-498D-B999-D3E9A9E58A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559B7-7E37-429F-B6AB-32081C070910}"/>
              </a:ext>
            </a:extLst>
          </p:cNvPr>
          <p:cNvSpPr>
            <a:spLocks noGrp="1"/>
          </p:cNvSpPr>
          <p:nvPr>
            <p:ph idx="1"/>
          </p:nvPr>
        </p:nvSpPr>
        <p:spPr/>
        <p:txBody>
          <a:bodyPr/>
          <a:lstStyle/>
          <a:p>
            <a:r>
              <a:rPr lang="en-US" dirty="0" err="1"/>
              <a:t>Tblpropertytype</a:t>
            </a:r>
            <a:endParaRPr lang="en-US" dirty="0"/>
          </a:p>
          <a:p>
            <a:endParaRPr lang="en-US" dirty="0"/>
          </a:p>
        </p:txBody>
      </p:sp>
      <p:graphicFrame>
        <p:nvGraphicFramePr>
          <p:cNvPr id="4" name="Table 3">
            <a:extLst>
              <a:ext uri="{FF2B5EF4-FFF2-40B4-BE49-F238E27FC236}">
                <a16:creationId xmlns:a16="http://schemas.microsoft.com/office/drawing/2014/main" id="{B0E8511B-0DB1-409E-AEDE-79FEC2251788}"/>
              </a:ext>
            </a:extLst>
          </p:cNvPr>
          <p:cNvGraphicFramePr>
            <a:graphicFrameLocks noGrp="1"/>
          </p:cNvGraphicFramePr>
          <p:nvPr>
            <p:extLst>
              <p:ext uri="{D42A27DB-BD31-4B8C-83A1-F6EECF244321}">
                <p14:modId xmlns:p14="http://schemas.microsoft.com/office/powerpoint/2010/main" val="461585625"/>
              </p:ext>
            </p:extLst>
          </p:nvPr>
        </p:nvGraphicFramePr>
        <p:xfrm>
          <a:off x="3110706" y="3525078"/>
          <a:ext cx="5937250" cy="808797"/>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4268990688"/>
                    </a:ext>
                  </a:extLst>
                </a:gridCol>
                <a:gridCol w="1979295">
                  <a:extLst>
                    <a:ext uri="{9D8B030D-6E8A-4147-A177-3AD203B41FA5}">
                      <a16:colId xmlns:a16="http://schemas.microsoft.com/office/drawing/2014/main" val="283981510"/>
                    </a:ext>
                  </a:extLst>
                </a:gridCol>
                <a:gridCol w="1979295">
                  <a:extLst>
                    <a:ext uri="{9D8B030D-6E8A-4147-A177-3AD203B41FA5}">
                      <a16:colId xmlns:a16="http://schemas.microsoft.com/office/drawing/2014/main" val="2978769139"/>
                    </a:ext>
                  </a:extLst>
                </a:gridCol>
              </a:tblGrid>
              <a:tr h="269599">
                <a:tc>
                  <a:txBody>
                    <a:bodyPr/>
                    <a:lstStyle/>
                    <a:p>
                      <a:pPr marL="0" marR="0">
                        <a:lnSpc>
                          <a:spcPct val="107000"/>
                        </a:lnSpc>
                        <a:spcBef>
                          <a:spcPts val="0"/>
                        </a:spcBef>
                        <a:spcAft>
                          <a:spcPts val="0"/>
                        </a:spcAft>
                      </a:pPr>
                      <a:r>
                        <a:rPr lang="en-US" sz="1100">
                          <a:effectLst/>
                        </a:rPr>
                        <a:t>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5241651"/>
                  </a:ext>
                </a:extLst>
              </a:tr>
              <a:tr h="269599">
                <a:tc>
                  <a:txBody>
                    <a:bodyPr/>
                    <a:lstStyle/>
                    <a:p>
                      <a:pPr marL="0" marR="0">
                        <a:lnSpc>
                          <a:spcPct val="107000"/>
                        </a:lnSpc>
                        <a:spcBef>
                          <a:spcPts val="0"/>
                        </a:spcBef>
                        <a:spcAft>
                          <a:spcPts val="0"/>
                        </a:spcAft>
                      </a:pPr>
                      <a:r>
                        <a:rPr lang="en-US" sz="1100">
                          <a:effectLst/>
                        </a:rPr>
                        <a:t>PID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Primary key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3211585"/>
                  </a:ext>
                </a:extLst>
              </a:tr>
              <a:tr h="269599">
                <a:tc>
                  <a:txBody>
                    <a:bodyPr/>
                    <a:lstStyle/>
                    <a:p>
                      <a:pPr marL="0" marR="0">
                        <a:lnSpc>
                          <a:spcPct val="107000"/>
                        </a:lnSpc>
                        <a:spcBef>
                          <a:spcPts val="0"/>
                        </a:spcBef>
                        <a:spcAft>
                          <a:spcPts val="0"/>
                        </a:spcAft>
                      </a:pPr>
                      <a:r>
                        <a:rPr lang="en-US" sz="1100">
                          <a:effectLst/>
                        </a:rPr>
                        <a:t>PropertyType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9721823"/>
                  </a:ext>
                </a:extLst>
              </a:tr>
            </a:tbl>
          </a:graphicData>
        </a:graphic>
      </p:graphicFrame>
    </p:spTree>
    <p:extLst>
      <p:ext uri="{BB962C8B-B14F-4D97-AF65-F5344CB8AC3E}">
        <p14:creationId xmlns:p14="http://schemas.microsoft.com/office/powerpoint/2010/main" val="172880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0307-9828-4722-B36B-3188817448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D86E82-3D77-4229-BDCB-F4945A7AC98E}"/>
              </a:ext>
            </a:extLst>
          </p:cNvPr>
          <p:cNvSpPr>
            <a:spLocks noGrp="1"/>
          </p:cNvSpPr>
          <p:nvPr>
            <p:ph idx="1"/>
          </p:nvPr>
        </p:nvSpPr>
        <p:spPr/>
        <p:txBody>
          <a:bodyPr/>
          <a:lstStyle/>
          <a:p>
            <a:r>
              <a:rPr lang="en-US" dirty="0" err="1"/>
              <a:t>Tblproperty</a:t>
            </a:r>
            <a:endParaRPr lang="en-US" dirty="0"/>
          </a:p>
          <a:p>
            <a:endParaRPr lang="en-US" dirty="0"/>
          </a:p>
        </p:txBody>
      </p:sp>
      <p:graphicFrame>
        <p:nvGraphicFramePr>
          <p:cNvPr id="4" name="Table 3">
            <a:extLst>
              <a:ext uri="{FF2B5EF4-FFF2-40B4-BE49-F238E27FC236}">
                <a16:creationId xmlns:a16="http://schemas.microsoft.com/office/drawing/2014/main" id="{62E9E49B-7C9A-47F5-8261-D3BEB23613A0}"/>
              </a:ext>
            </a:extLst>
          </p:cNvPr>
          <p:cNvGraphicFramePr>
            <a:graphicFrameLocks noGrp="1"/>
          </p:cNvGraphicFramePr>
          <p:nvPr/>
        </p:nvGraphicFramePr>
        <p:xfrm>
          <a:off x="3110706" y="2619375"/>
          <a:ext cx="5937250" cy="291465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711968425"/>
                    </a:ext>
                  </a:extLst>
                </a:gridCol>
                <a:gridCol w="1979295">
                  <a:extLst>
                    <a:ext uri="{9D8B030D-6E8A-4147-A177-3AD203B41FA5}">
                      <a16:colId xmlns:a16="http://schemas.microsoft.com/office/drawing/2014/main" val="264902769"/>
                    </a:ext>
                  </a:extLst>
                </a:gridCol>
                <a:gridCol w="1979295">
                  <a:extLst>
                    <a:ext uri="{9D8B030D-6E8A-4147-A177-3AD203B41FA5}">
                      <a16:colId xmlns:a16="http://schemas.microsoft.com/office/drawing/2014/main" val="4241297105"/>
                    </a:ext>
                  </a:extLst>
                </a:gridCol>
              </a:tblGrid>
              <a:tr h="0">
                <a:tc>
                  <a:txBody>
                    <a:bodyPr/>
                    <a:lstStyle/>
                    <a:p>
                      <a:pPr marL="0" marR="0">
                        <a:lnSpc>
                          <a:spcPct val="107000"/>
                        </a:lnSpc>
                        <a:spcBef>
                          <a:spcPts val="0"/>
                        </a:spcBef>
                        <a:spcAft>
                          <a:spcPts val="0"/>
                        </a:spcAft>
                      </a:pPr>
                      <a:r>
                        <a:rPr lang="en-US" sz="1100">
                          <a:effectLst/>
                        </a:rPr>
                        <a:t>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8408284"/>
                  </a:ext>
                </a:extLst>
              </a:tr>
              <a:tr h="0">
                <a:tc>
                  <a:txBody>
                    <a:bodyPr/>
                    <a:lstStyle/>
                    <a:p>
                      <a:pPr marL="0" marR="0">
                        <a:lnSpc>
                          <a:spcPct val="107000"/>
                        </a:lnSpc>
                        <a:spcBef>
                          <a:spcPts val="0"/>
                        </a:spcBef>
                        <a:spcAft>
                          <a:spcPts val="0"/>
                        </a:spcAft>
                      </a:pPr>
                      <a:r>
                        <a:rPr lang="en-US" sz="11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Primary key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7837113"/>
                  </a:ext>
                </a:extLst>
              </a:tr>
              <a:tr h="0">
                <a:tc>
                  <a:txBody>
                    <a:bodyPr/>
                    <a:lstStyle/>
                    <a:p>
                      <a:pPr marL="0" marR="0">
                        <a:lnSpc>
                          <a:spcPct val="107000"/>
                        </a:lnSpc>
                        <a:spcBef>
                          <a:spcPts val="0"/>
                        </a:spcBef>
                        <a:spcAft>
                          <a:spcPts val="0"/>
                        </a:spcAft>
                      </a:pPr>
                      <a:r>
                        <a:rPr lang="en-US" sz="1100">
                          <a:effectLst/>
                        </a:rPr>
                        <a:t>PID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3131313"/>
                  </a:ext>
                </a:extLst>
              </a:tr>
              <a:tr h="0">
                <a:tc>
                  <a:txBody>
                    <a:bodyPr/>
                    <a:lstStyle/>
                    <a:p>
                      <a:pPr marL="0" marR="0">
                        <a:lnSpc>
                          <a:spcPct val="107000"/>
                        </a:lnSpc>
                        <a:spcBef>
                          <a:spcPts val="0"/>
                        </a:spcBef>
                        <a:spcAft>
                          <a:spcPts val="0"/>
                        </a:spcAft>
                      </a:pPr>
                      <a:r>
                        <a:rPr lang="en-US" sz="1100">
                          <a:effectLst/>
                        </a:rPr>
                        <a:t>UserId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 key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0985421"/>
                  </a:ext>
                </a:extLst>
              </a:tr>
              <a:tr h="0">
                <a:tc>
                  <a:txBody>
                    <a:bodyPr/>
                    <a:lstStyle/>
                    <a:p>
                      <a:pPr marL="0" marR="0">
                        <a:lnSpc>
                          <a:spcPct val="107000"/>
                        </a:lnSpc>
                        <a:spcBef>
                          <a:spcPts val="0"/>
                        </a:spcBef>
                        <a:spcAft>
                          <a:spcPts val="0"/>
                        </a:spcAft>
                      </a:pPr>
                      <a:r>
                        <a:rPr lang="en-US" sz="1100">
                          <a:effectLst/>
                        </a:rPr>
                        <a:t>Property title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062305"/>
                  </a:ext>
                </a:extLst>
              </a:tr>
              <a:tr h="0">
                <a:tc>
                  <a:txBody>
                    <a:bodyPr/>
                    <a:lstStyle/>
                    <a:p>
                      <a:pPr marL="0" marR="0">
                        <a:lnSpc>
                          <a:spcPct val="107000"/>
                        </a:lnSpc>
                        <a:spcBef>
                          <a:spcPts val="0"/>
                        </a:spcBef>
                        <a:spcAft>
                          <a:spcPts val="0"/>
                        </a:spcAft>
                      </a:pPr>
                      <a:r>
                        <a:rPr lang="en-US" sz="1100">
                          <a:effectLst/>
                        </a:rPr>
                        <a:t>PropertyDescription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4713231"/>
                  </a:ext>
                </a:extLst>
              </a:tr>
              <a:tr h="0">
                <a:tc>
                  <a:txBody>
                    <a:bodyPr/>
                    <a:lstStyle/>
                    <a:p>
                      <a:pPr marL="0" marR="0">
                        <a:lnSpc>
                          <a:spcPct val="107000"/>
                        </a:lnSpc>
                        <a:spcBef>
                          <a:spcPts val="0"/>
                        </a:spcBef>
                        <a:spcAft>
                          <a:spcPts val="0"/>
                        </a:spcAft>
                      </a:pPr>
                      <a:r>
                        <a:rPr lang="en-US" sz="1100">
                          <a:effectLst/>
                        </a:rPr>
                        <a:t>PropertyType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8992652"/>
                  </a:ext>
                </a:extLst>
              </a:tr>
              <a:tr h="0">
                <a:tc>
                  <a:txBody>
                    <a:bodyPr/>
                    <a:lstStyle/>
                    <a:p>
                      <a:pPr marL="0" marR="0">
                        <a:lnSpc>
                          <a:spcPct val="107000"/>
                        </a:lnSpc>
                        <a:spcBef>
                          <a:spcPts val="0"/>
                        </a:spcBef>
                        <a:spcAft>
                          <a:spcPts val="0"/>
                        </a:spcAft>
                      </a:pPr>
                      <a:r>
                        <a:rPr lang="en-US" sz="1100">
                          <a:effectLst/>
                        </a:rPr>
                        <a:t>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0678655"/>
                  </a:ext>
                </a:extLst>
              </a:tr>
              <a:tr h="0">
                <a:tc>
                  <a:txBody>
                    <a:bodyPr/>
                    <a:lstStyle/>
                    <a:p>
                      <a:pPr marL="0" marR="0">
                        <a:lnSpc>
                          <a:spcPct val="107000"/>
                        </a:lnSpc>
                        <a:spcBef>
                          <a:spcPts val="0"/>
                        </a:spcBef>
                        <a:spcAft>
                          <a:spcPts val="0"/>
                        </a:spcAft>
                      </a:pPr>
                      <a:r>
                        <a:rPr lang="en-US" sz="1100">
                          <a:effectLst/>
                        </a:rPr>
                        <a:t>Location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4064901"/>
                  </a:ext>
                </a:extLst>
              </a:tr>
              <a:tr h="0">
                <a:tc>
                  <a:txBody>
                    <a:bodyPr/>
                    <a:lstStyle/>
                    <a:p>
                      <a:pPr marL="0" marR="0">
                        <a:lnSpc>
                          <a:spcPct val="107000"/>
                        </a:lnSpc>
                        <a:spcBef>
                          <a:spcPts val="0"/>
                        </a:spcBef>
                        <a:spcAft>
                          <a:spcPts val="0"/>
                        </a:spcAft>
                      </a:pPr>
                      <a:r>
                        <a:rPr lang="en-US" sz="1100">
                          <a:effectLst/>
                        </a:rPr>
                        <a:t>Area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1874436"/>
                  </a:ext>
                </a:extLst>
              </a:tr>
              <a:tr h="0">
                <a:tc>
                  <a:txBody>
                    <a:bodyPr/>
                    <a:lstStyle/>
                    <a:p>
                      <a:pPr marL="0" marR="0">
                        <a:lnSpc>
                          <a:spcPct val="107000"/>
                        </a:lnSpc>
                        <a:spcBef>
                          <a:spcPts val="0"/>
                        </a:spcBef>
                        <a:spcAft>
                          <a:spcPts val="0"/>
                        </a:spcAft>
                      </a:pPr>
                      <a:r>
                        <a:rPr lang="en-US" sz="1100">
                          <a:effectLst/>
                        </a:rPr>
                        <a:t>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6424722"/>
                  </a:ext>
                </a:extLst>
              </a:tr>
              <a:tr h="0">
                <a:tc>
                  <a:txBody>
                    <a:bodyPr/>
                    <a:lstStyle/>
                    <a:p>
                      <a:pPr marL="0" marR="0">
                        <a:lnSpc>
                          <a:spcPct val="107000"/>
                        </a:lnSpc>
                        <a:spcBef>
                          <a:spcPts val="0"/>
                        </a:spcBef>
                        <a:spcAft>
                          <a:spcPts val="0"/>
                        </a:spcAft>
                      </a:pPr>
                      <a:r>
                        <a:rPr lang="en-US" sz="1100">
                          <a:effectLst/>
                        </a:rPr>
                        <a:t>SalePrice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2127756"/>
                  </a:ext>
                </a:extLst>
              </a:tr>
              <a:tr h="0">
                <a:tc>
                  <a:txBody>
                    <a:bodyPr/>
                    <a:lstStyle/>
                    <a:p>
                      <a:pPr marL="0" marR="0">
                        <a:lnSpc>
                          <a:spcPct val="107000"/>
                        </a:lnSpc>
                        <a:spcBef>
                          <a:spcPts val="0"/>
                        </a:spcBef>
                        <a:spcAft>
                          <a:spcPts val="0"/>
                        </a:spcAft>
                      </a:pPr>
                      <a:r>
                        <a:rPr lang="en-US" sz="1100">
                          <a:effectLst/>
                        </a:rPr>
                        <a:t>IMG_ID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590400"/>
                  </a:ext>
                </a:extLst>
              </a:tr>
              <a:tr h="0">
                <a:tc>
                  <a:txBody>
                    <a:bodyPr/>
                    <a:lstStyle/>
                    <a:p>
                      <a:pPr marL="0" marR="0">
                        <a:lnSpc>
                          <a:spcPct val="107000"/>
                        </a:lnSpc>
                        <a:spcBef>
                          <a:spcPts val="0"/>
                        </a:spcBef>
                        <a:spcAft>
                          <a:spcPts val="0"/>
                        </a:spcAft>
                      </a:pPr>
                      <a:r>
                        <a:rPr lang="en-US" sz="1100">
                          <a:effectLst/>
                        </a:rPr>
                        <a:t>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3666930"/>
                  </a:ext>
                </a:extLst>
              </a:tr>
              <a:tr h="0">
                <a:tc>
                  <a:txBody>
                    <a:bodyPr/>
                    <a:lstStyle/>
                    <a:p>
                      <a:pPr marL="0" marR="0">
                        <a:lnSpc>
                          <a:spcPct val="107000"/>
                        </a:lnSpc>
                        <a:spcBef>
                          <a:spcPts val="0"/>
                        </a:spcBef>
                        <a:spcAft>
                          <a:spcPts val="0"/>
                        </a:spcAft>
                      </a:pPr>
                      <a:r>
                        <a:rPr lang="en-US" sz="1100">
                          <a:effectLst/>
                        </a:rPr>
                        <a:t>Country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 key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4950738"/>
                  </a:ext>
                </a:extLst>
              </a:tr>
              <a:tr h="0">
                <a:tc>
                  <a:txBody>
                    <a:bodyPr/>
                    <a:lstStyle/>
                    <a:p>
                      <a:pPr marL="0" marR="0">
                        <a:lnSpc>
                          <a:spcPct val="107000"/>
                        </a:lnSpc>
                        <a:spcBef>
                          <a:spcPts val="0"/>
                        </a:spcBef>
                        <a:spcAft>
                          <a:spcPts val="0"/>
                        </a:spcAft>
                      </a:pPr>
                      <a:r>
                        <a:rPr lang="en-US" sz="1100">
                          <a:effectLst/>
                        </a:rPr>
                        <a:t>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7369474"/>
                  </a:ext>
                </a:extLst>
              </a:tr>
              <a:tr h="0">
                <a:tc>
                  <a:txBody>
                    <a:bodyPr/>
                    <a:lstStyle/>
                    <a:p>
                      <a:pPr marL="0" marR="0">
                        <a:lnSpc>
                          <a:spcPct val="107000"/>
                        </a:lnSpc>
                        <a:spcBef>
                          <a:spcPts val="0"/>
                        </a:spcBef>
                        <a:spcAft>
                          <a:spcPts val="0"/>
                        </a:spcAft>
                      </a:pPr>
                      <a:r>
                        <a:rPr lang="en-US" sz="1100">
                          <a:effectLst/>
                        </a:rPr>
                        <a:t>District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Foreign key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8691064"/>
                  </a:ext>
                </a:extLst>
              </a:tr>
            </a:tbl>
          </a:graphicData>
        </a:graphic>
      </p:graphicFrame>
    </p:spTree>
    <p:extLst>
      <p:ext uri="{BB962C8B-B14F-4D97-AF65-F5344CB8AC3E}">
        <p14:creationId xmlns:p14="http://schemas.microsoft.com/office/powerpoint/2010/main" val="412412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9885-F2D7-4FEB-ADED-5B3B256010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BDC8AA-E500-4027-AC6A-ACF8AA2D661B}"/>
              </a:ext>
            </a:extLst>
          </p:cNvPr>
          <p:cNvSpPr>
            <a:spLocks noGrp="1"/>
          </p:cNvSpPr>
          <p:nvPr>
            <p:ph idx="1"/>
          </p:nvPr>
        </p:nvSpPr>
        <p:spPr/>
        <p:txBody>
          <a:bodyPr/>
          <a:lstStyle/>
          <a:p>
            <a:r>
              <a:rPr lang="en-US" dirty="0" err="1"/>
              <a:t>Tblenquiry</a:t>
            </a:r>
            <a:endParaRPr lang="en-US" dirty="0"/>
          </a:p>
          <a:p>
            <a:endParaRPr lang="en-US" dirty="0"/>
          </a:p>
        </p:txBody>
      </p:sp>
      <p:graphicFrame>
        <p:nvGraphicFramePr>
          <p:cNvPr id="4" name="Table 3">
            <a:extLst>
              <a:ext uri="{FF2B5EF4-FFF2-40B4-BE49-F238E27FC236}">
                <a16:creationId xmlns:a16="http://schemas.microsoft.com/office/drawing/2014/main" id="{BE2007B2-355C-48DB-9EB5-C192D85D704A}"/>
              </a:ext>
            </a:extLst>
          </p:cNvPr>
          <p:cNvGraphicFramePr>
            <a:graphicFrameLocks noGrp="1"/>
          </p:cNvGraphicFramePr>
          <p:nvPr/>
        </p:nvGraphicFramePr>
        <p:xfrm>
          <a:off x="3110706" y="3305175"/>
          <a:ext cx="5937250" cy="1543050"/>
        </p:xfrm>
        <a:graphic>
          <a:graphicData uri="http://schemas.openxmlformats.org/drawingml/2006/table">
            <a:tbl>
              <a:tblPr firstRow="1" firstCol="1" bandRow="1">
                <a:tableStyleId>{5C22544A-7EE6-4342-B048-85BDC9FD1C3A}</a:tableStyleId>
              </a:tblPr>
              <a:tblGrid>
                <a:gridCol w="1978660">
                  <a:extLst>
                    <a:ext uri="{9D8B030D-6E8A-4147-A177-3AD203B41FA5}">
                      <a16:colId xmlns:a16="http://schemas.microsoft.com/office/drawing/2014/main" val="1194556157"/>
                    </a:ext>
                  </a:extLst>
                </a:gridCol>
                <a:gridCol w="1979295">
                  <a:extLst>
                    <a:ext uri="{9D8B030D-6E8A-4147-A177-3AD203B41FA5}">
                      <a16:colId xmlns:a16="http://schemas.microsoft.com/office/drawing/2014/main" val="543476785"/>
                    </a:ext>
                  </a:extLst>
                </a:gridCol>
                <a:gridCol w="1979295">
                  <a:extLst>
                    <a:ext uri="{9D8B030D-6E8A-4147-A177-3AD203B41FA5}">
                      <a16:colId xmlns:a16="http://schemas.microsoft.com/office/drawing/2014/main" val="4165631339"/>
                    </a:ext>
                  </a:extLst>
                </a:gridCol>
              </a:tblGrid>
              <a:tr h="0">
                <a:tc>
                  <a:txBody>
                    <a:bodyPr/>
                    <a:lstStyle/>
                    <a:p>
                      <a:pPr marL="0" marR="0">
                        <a:lnSpc>
                          <a:spcPct val="107000"/>
                        </a:lnSpc>
                        <a:spcBef>
                          <a:spcPts val="0"/>
                        </a:spcBef>
                        <a:spcAft>
                          <a:spcPts val="0"/>
                        </a:spcAft>
                      </a:pPr>
                      <a:r>
                        <a:rPr lang="en-US" sz="1100">
                          <a:effectLst/>
                        </a:rPr>
                        <a:t>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6525894"/>
                  </a:ext>
                </a:extLst>
              </a:tr>
              <a:tr h="0">
                <a:tc>
                  <a:txBody>
                    <a:bodyPr/>
                    <a:lstStyle/>
                    <a:p>
                      <a:pPr marL="0" marR="0">
                        <a:lnSpc>
                          <a:spcPct val="107000"/>
                        </a:lnSpc>
                        <a:spcBef>
                          <a:spcPts val="0"/>
                        </a:spcBef>
                        <a:spcAft>
                          <a:spcPts val="0"/>
                        </a:spcAft>
                      </a:pPr>
                      <a:r>
                        <a:rPr lang="en-US" sz="1100">
                          <a:effectLst/>
                        </a:rPr>
                        <a:t>EID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3839491"/>
                  </a:ext>
                </a:extLst>
              </a:tr>
              <a:tr h="0">
                <a:tc>
                  <a:txBody>
                    <a:bodyPr/>
                    <a:lstStyle/>
                    <a:p>
                      <a:pPr marL="0" marR="0">
                        <a:lnSpc>
                          <a:spcPct val="107000"/>
                        </a:lnSpc>
                        <a:spcBef>
                          <a:spcPts val="0"/>
                        </a:spcBef>
                        <a:spcAft>
                          <a:spcPts val="0"/>
                        </a:spcAft>
                      </a:pPr>
                      <a:r>
                        <a:rPr lang="en-US" sz="1100">
                          <a:effectLst/>
                        </a:rPr>
                        <a:t>PID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5373759"/>
                  </a:ext>
                </a:extLst>
              </a:tr>
              <a:tr h="0">
                <a:tc>
                  <a:txBody>
                    <a:bodyPr/>
                    <a:lstStyle/>
                    <a:p>
                      <a:pPr marL="0" marR="0">
                        <a:lnSpc>
                          <a:spcPct val="107000"/>
                        </a:lnSpc>
                        <a:spcBef>
                          <a:spcPts val="0"/>
                        </a:spcBef>
                        <a:spcAft>
                          <a:spcPts val="0"/>
                        </a:spcAft>
                      </a:pPr>
                      <a:r>
                        <a:rPr lang="en-US" sz="1100">
                          <a:effectLst/>
                        </a:rPr>
                        <a:t>UID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 key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8001799"/>
                  </a:ext>
                </a:extLst>
              </a:tr>
              <a:tr h="0">
                <a:tc>
                  <a:txBody>
                    <a:bodyPr/>
                    <a:lstStyle/>
                    <a:p>
                      <a:pPr marL="0" marR="0">
                        <a:lnSpc>
                          <a:spcPct val="107000"/>
                        </a:lnSpc>
                        <a:spcBef>
                          <a:spcPts val="0"/>
                        </a:spcBef>
                        <a:spcAft>
                          <a:spcPts val="0"/>
                        </a:spcAft>
                      </a:pPr>
                      <a:r>
                        <a:rPr lang="en-US" sz="1100">
                          <a:effectLst/>
                        </a:rPr>
                        <a:t>Message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9213383"/>
                  </a:ext>
                </a:extLst>
              </a:tr>
              <a:tr h="0">
                <a:tc>
                  <a:txBody>
                    <a:bodyPr/>
                    <a:lstStyle/>
                    <a:p>
                      <a:pPr marL="0" marR="0">
                        <a:lnSpc>
                          <a:spcPct val="107000"/>
                        </a:lnSpc>
                        <a:spcBef>
                          <a:spcPts val="0"/>
                        </a:spcBef>
                        <a:spcAft>
                          <a:spcPts val="0"/>
                        </a:spcAft>
                      </a:pPr>
                      <a:r>
                        <a:rPr lang="en-US" sz="1100">
                          <a:effectLst/>
                        </a:rPr>
                        <a:t>EnquiryDate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timestamp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9042370"/>
                  </a:ext>
                </a:extLst>
              </a:tr>
              <a:tr h="0">
                <a:tc>
                  <a:txBody>
                    <a:bodyPr/>
                    <a:lstStyle/>
                    <a:p>
                      <a:pPr marL="0" marR="0">
                        <a:lnSpc>
                          <a:spcPct val="107000"/>
                        </a:lnSpc>
                        <a:spcBef>
                          <a:spcPts val="0"/>
                        </a:spcBef>
                        <a:spcAft>
                          <a:spcPts val="0"/>
                        </a:spcAft>
                      </a:pPr>
                      <a:r>
                        <a:rPr lang="en-US" sz="1100">
                          <a:effectLst/>
                        </a:rPr>
                        <a:t>Status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5349454"/>
                  </a:ext>
                </a:extLst>
              </a:tr>
              <a:tr h="0">
                <a:tc>
                  <a:txBody>
                    <a:bodyPr/>
                    <a:lstStyle/>
                    <a:p>
                      <a:pPr marL="0" marR="0">
                        <a:lnSpc>
                          <a:spcPct val="107000"/>
                        </a:lnSpc>
                        <a:spcBef>
                          <a:spcPts val="0"/>
                        </a:spcBef>
                        <a:spcAft>
                          <a:spcPts val="0"/>
                        </a:spcAft>
                      </a:pPr>
                      <a:r>
                        <a:rPr lang="en-US" sz="1100">
                          <a:effectLst/>
                        </a:rPr>
                        <a:t>Remark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Varchar(200)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7342602"/>
                  </a:ext>
                </a:extLst>
              </a:tr>
              <a:tr h="0">
                <a:tc>
                  <a:txBody>
                    <a:bodyPr/>
                    <a:lstStyle/>
                    <a:p>
                      <a:pPr marL="0" marR="0">
                        <a:lnSpc>
                          <a:spcPct val="107000"/>
                        </a:lnSpc>
                        <a:spcBef>
                          <a:spcPts val="0"/>
                        </a:spcBef>
                        <a:spcAft>
                          <a:spcPts val="0"/>
                        </a:spcAft>
                      </a:pPr>
                      <a:r>
                        <a:rPr lang="en-US" sz="1100">
                          <a:effectLst/>
                        </a:rPr>
                        <a:t>RemarkDate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timestamp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4315278"/>
                  </a:ext>
                </a:extLst>
              </a:tr>
            </a:tbl>
          </a:graphicData>
        </a:graphic>
      </p:graphicFrame>
    </p:spTree>
    <p:extLst>
      <p:ext uri="{BB962C8B-B14F-4D97-AF65-F5344CB8AC3E}">
        <p14:creationId xmlns:p14="http://schemas.microsoft.com/office/powerpoint/2010/main" val="4289667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F19F-E050-41C0-A4CB-C28B8484807E}"/>
              </a:ext>
            </a:extLst>
          </p:cNvPr>
          <p:cNvSpPr>
            <a:spLocks noGrp="1"/>
          </p:cNvSpPr>
          <p:nvPr>
            <p:ph type="title"/>
          </p:nvPr>
        </p:nvSpPr>
        <p:spPr/>
        <p:txBody>
          <a:bodyPr/>
          <a:lstStyle/>
          <a:p>
            <a:r>
              <a:rPr lang="en-US" dirty="0"/>
              <a:t>1 USE CASE DIAGRAM </a:t>
            </a:r>
          </a:p>
        </p:txBody>
      </p:sp>
      <p:pic>
        <p:nvPicPr>
          <p:cNvPr id="4" name="Content Placeholder 3">
            <a:extLst>
              <a:ext uri="{FF2B5EF4-FFF2-40B4-BE49-F238E27FC236}">
                <a16:creationId xmlns:a16="http://schemas.microsoft.com/office/drawing/2014/main" id="{D78345C9-C6F5-403A-814B-685D46AB84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1965960"/>
            <a:ext cx="4572000" cy="4408336"/>
          </a:xfrm>
          <a:prstGeom prst="rect">
            <a:avLst/>
          </a:prstGeom>
          <a:noFill/>
          <a:ln>
            <a:noFill/>
          </a:ln>
        </p:spPr>
      </p:pic>
    </p:spTree>
    <p:extLst>
      <p:ext uri="{BB962C8B-B14F-4D97-AF65-F5344CB8AC3E}">
        <p14:creationId xmlns:p14="http://schemas.microsoft.com/office/powerpoint/2010/main" val="49128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62AB-0C15-43D1-9034-9C0FD65C581E}"/>
              </a:ext>
            </a:extLst>
          </p:cNvPr>
          <p:cNvSpPr>
            <a:spLocks noGrp="1"/>
          </p:cNvSpPr>
          <p:nvPr>
            <p:ph type="title"/>
          </p:nvPr>
        </p:nvSpPr>
        <p:spPr/>
        <p:txBody>
          <a:bodyPr/>
          <a:lstStyle/>
          <a:p>
            <a:r>
              <a:rPr lang="en-US" sz="4800" dirty="0"/>
              <a:t>2</a:t>
            </a:r>
            <a:r>
              <a:rPr lang="en-US" dirty="0"/>
              <a:t> .SEQUENCE DIAGRAM </a:t>
            </a:r>
          </a:p>
        </p:txBody>
      </p:sp>
      <p:pic>
        <p:nvPicPr>
          <p:cNvPr id="4" name="Content Placeholder 3">
            <a:extLst>
              <a:ext uri="{FF2B5EF4-FFF2-40B4-BE49-F238E27FC236}">
                <a16:creationId xmlns:a16="http://schemas.microsoft.com/office/drawing/2014/main" id="{63FE12FD-1F0C-43A9-AEA8-2D3A2CCFD65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5235" y="1828800"/>
            <a:ext cx="6811617" cy="4419600"/>
          </a:xfrm>
          <a:prstGeom prst="rect">
            <a:avLst/>
          </a:prstGeom>
          <a:noFill/>
          <a:ln>
            <a:noFill/>
          </a:ln>
        </p:spPr>
      </p:pic>
    </p:spTree>
    <p:extLst>
      <p:ext uri="{BB962C8B-B14F-4D97-AF65-F5344CB8AC3E}">
        <p14:creationId xmlns:p14="http://schemas.microsoft.com/office/powerpoint/2010/main" val="2908175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3050-9019-4BBC-8AE6-E544F44F5139}"/>
              </a:ext>
            </a:extLst>
          </p:cNvPr>
          <p:cNvSpPr>
            <a:spLocks noGrp="1"/>
          </p:cNvSpPr>
          <p:nvPr>
            <p:ph type="title"/>
          </p:nvPr>
        </p:nvSpPr>
        <p:spPr/>
        <p:txBody>
          <a:bodyPr/>
          <a:lstStyle/>
          <a:p>
            <a:r>
              <a:rPr lang="en-US" dirty="0"/>
              <a:t>3 ACTIVITY DIAGRAM </a:t>
            </a:r>
          </a:p>
        </p:txBody>
      </p:sp>
      <p:pic>
        <p:nvPicPr>
          <p:cNvPr id="4" name="Content Placeholder 3">
            <a:extLst>
              <a:ext uri="{FF2B5EF4-FFF2-40B4-BE49-F238E27FC236}">
                <a16:creationId xmlns:a16="http://schemas.microsoft.com/office/drawing/2014/main" id="{E01F7DBF-9A3C-4331-BF59-569178FD35B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1984" y="1802295"/>
            <a:ext cx="5155094" cy="4638261"/>
          </a:xfrm>
          <a:prstGeom prst="rect">
            <a:avLst/>
          </a:prstGeom>
          <a:noFill/>
          <a:ln>
            <a:noFill/>
          </a:ln>
        </p:spPr>
      </p:pic>
    </p:spTree>
    <p:extLst>
      <p:ext uri="{BB962C8B-B14F-4D97-AF65-F5344CB8AC3E}">
        <p14:creationId xmlns:p14="http://schemas.microsoft.com/office/powerpoint/2010/main" val="17220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FDCB-34CC-4A2A-93E6-3CD9C8E67141}"/>
              </a:ext>
            </a:extLst>
          </p:cNvPr>
          <p:cNvSpPr>
            <a:spLocks noGrp="1"/>
          </p:cNvSpPr>
          <p:nvPr>
            <p:ph type="title"/>
          </p:nvPr>
        </p:nvSpPr>
        <p:spPr/>
        <p:txBody>
          <a:bodyPr/>
          <a:lstStyle/>
          <a:p>
            <a:r>
              <a:rPr lang="en-US" dirty="0"/>
              <a:t>4 CLASS DIAGRAM </a:t>
            </a:r>
          </a:p>
        </p:txBody>
      </p:sp>
      <p:pic>
        <p:nvPicPr>
          <p:cNvPr id="4" name="Content Placeholder 3">
            <a:extLst>
              <a:ext uri="{FF2B5EF4-FFF2-40B4-BE49-F238E27FC236}">
                <a16:creationId xmlns:a16="http://schemas.microsoft.com/office/drawing/2014/main" id="{B069FA1F-5E92-45D9-97F6-E1FE1566AE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64" t="15633" r="3073" b="3714"/>
          <a:stretch/>
        </p:blipFill>
        <p:spPr bwMode="auto">
          <a:xfrm>
            <a:off x="2729948" y="1537252"/>
            <a:ext cx="6400800" cy="5049077"/>
          </a:xfrm>
          <a:prstGeom prst="rect">
            <a:avLst/>
          </a:prstGeom>
          <a:noFill/>
          <a:ln>
            <a:noFill/>
          </a:ln>
        </p:spPr>
      </p:pic>
    </p:spTree>
    <p:extLst>
      <p:ext uri="{BB962C8B-B14F-4D97-AF65-F5344CB8AC3E}">
        <p14:creationId xmlns:p14="http://schemas.microsoft.com/office/powerpoint/2010/main" val="30284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21F1-2305-4715-AE7A-A4BFADF5310E}"/>
              </a:ext>
            </a:extLst>
          </p:cNvPr>
          <p:cNvSpPr>
            <a:spLocks noGrp="1"/>
          </p:cNvSpPr>
          <p:nvPr>
            <p:ph type="title"/>
          </p:nvPr>
        </p:nvSpPr>
        <p:spPr/>
        <p:txBody>
          <a:bodyPr/>
          <a:lstStyle/>
          <a:p>
            <a:r>
              <a:rPr lang="en-US" dirty="0"/>
              <a:t>                                ABSTRACT</a:t>
            </a:r>
          </a:p>
        </p:txBody>
      </p:sp>
      <p:sp>
        <p:nvSpPr>
          <p:cNvPr id="3" name="Content Placeholder 2">
            <a:extLst>
              <a:ext uri="{FF2B5EF4-FFF2-40B4-BE49-F238E27FC236}">
                <a16:creationId xmlns:a16="http://schemas.microsoft.com/office/drawing/2014/main" id="{C1B14B83-3E64-4058-8418-D4B81F9A50A0}"/>
              </a:ext>
            </a:extLst>
          </p:cNvPr>
          <p:cNvSpPr>
            <a:spLocks noGrp="1"/>
          </p:cNvSpPr>
          <p:nvPr>
            <p:ph idx="1"/>
          </p:nvPr>
        </p:nvSpPr>
        <p:spPr/>
        <p:txBody>
          <a:bodyPr>
            <a:normAutofit fontScale="92500" lnSpcReduction="20000"/>
          </a:bodyPr>
          <a:lstStyle/>
          <a:p>
            <a:r>
              <a:rPr lang="en-US" dirty="0"/>
              <a:t>Real Estate Management System – is an Estate Agent and Property Management System is a user friendly contact and property manager for real estate .</a:t>
            </a:r>
          </a:p>
          <a:p>
            <a:r>
              <a:rPr lang="en-US" dirty="0"/>
              <a:t>This website is a Online real estate business website through which a user can access its information and manage all the adding, updating, deleting the assets and some of its tasks.</a:t>
            </a:r>
          </a:p>
          <a:p>
            <a:r>
              <a:rPr lang="en-US" dirty="0"/>
              <a:t>The basic objective of developing this project is:</a:t>
            </a:r>
          </a:p>
          <a:p>
            <a:pPr marL="274320" lvl="1" indent="0">
              <a:buNone/>
            </a:pPr>
            <a:r>
              <a:rPr lang="en-US" dirty="0"/>
              <a:t>  •	Maintain client details line contact details, required property details, client type like residential and commercial client. Price limit. Preference. </a:t>
            </a:r>
          </a:p>
          <a:p>
            <a:pPr marL="274320" lvl="1" indent="0">
              <a:buNone/>
            </a:pPr>
            <a:r>
              <a:rPr lang="en-US" dirty="0"/>
              <a:t>  •	Maintain property details, registration of property for sale includes property address, property description, price, facilities available. Store property floor plan, property documents. Creation of thumbnail of property images for brochure.</a:t>
            </a:r>
          </a:p>
          <a:p>
            <a:pPr lvl="1"/>
            <a:endParaRPr lang="en-US" dirty="0"/>
          </a:p>
          <a:p>
            <a:pPr marL="274320" lvl="1" indent="0">
              <a:buNone/>
            </a:pPr>
            <a:r>
              <a:rPr lang="en-US" dirty="0"/>
              <a:t>•	System has powerful logical access management in place, each user must be identified by login id and strict password policy is applied to secure the system</a:t>
            </a:r>
          </a:p>
          <a:p>
            <a:endParaRPr lang="en-US" dirty="0"/>
          </a:p>
        </p:txBody>
      </p:sp>
    </p:spTree>
    <p:extLst>
      <p:ext uri="{BB962C8B-B14F-4D97-AF65-F5344CB8AC3E}">
        <p14:creationId xmlns:p14="http://schemas.microsoft.com/office/powerpoint/2010/main" val="1361015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0231-84AF-4A73-8D3B-4CC362DF9E3E}"/>
              </a:ext>
            </a:extLst>
          </p:cNvPr>
          <p:cNvSpPr>
            <a:spLocks noGrp="1"/>
          </p:cNvSpPr>
          <p:nvPr>
            <p:ph type="title"/>
          </p:nvPr>
        </p:nvSpPr>
        <p:spPr/>
        <p:txBody>
          <a:bodyPr/>
          <a:lstStyle/>
          <a:p>
            <a:r>
              <a:rPr lang="en-US" dirty="0"/>
              <a:t>5 COMPONENT DIAGRAM </a:t>
            </a:r>
          </a:p>
        </p:txBody>
      </p:sp>
      <p:pic>
        <p:nvPicPr>
          <p:cNvPr id="4" name="Content Placeholder 3">
            <a:extLst>
              <a:ext uri="{FF2B5EF4-FFF2-40B4-BE49-F238E27FC236}">
                <a16:creationId xmlns:a16="http://schemas.microsoft.com/office/drawing/2014/main" id="{CA01580A-9950-403D-A4E9-60E6D9BA3CC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8987" y="1965960"/>
            <a:ext cx="5974039" cy="3944509"/>
          </a:xfrm>
          <a:prstGeom prst="rect">
            <a:avLst/>
          </a:prstGeom>
          <a:noFill/>
          <a:ln>
            <a:noFill/>
          </a:ln>
        </p:spPr>
      </p:pic>
    </p:spTree>
    <p:extLst>
      <p:ext uri="{BB962C8B-B14F-4D97-AF65-F5344CB8AC3E}">
        <p14:creationId xmlns:p14="http://schemas.microsoft.com/office/powerpoint/2010/main" val="2215718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F679-590B-460D-BA29-B2EFF4583354}"/>
              </a:ext>
            </a:extLst>
          </p:cNvPr>
          <p:cNvSpPr>
            <a:spLocks noGrp="1"/>
          </p:cNvSpPr>
          <p:nvPr>
            <p:ph type="title"/>
          </p:nvPr>
        </p:nvSpPr>
        <p:spPr/>
        <p:txBody>
          <a:bodyPr/>
          <a:lstStyle/>
          <a:p>
            <a:r>
              <a:rPr lang="en-US" dirty="0"/>
              <a:t>6.OBJECT DIAGRAM </a:t>
            </a:r>
          </a:p>
        </p:txBody>
      </p:sp>
      <p:pic>
        <p:nvPicPr>
          <p:cNvPr id="4" name="Content Placeholder 3">
            <a:extLst>
              <a:ext uri="{FF2B5EF4-FFF2-40B4-BE49-F238E27FC236}">
                <a16:creationId xmlns:a16="http://schemas.microsoft.com/office/drawing/2014/main" id="{24653959-B588-454E-ADAC-92D7ECF2C07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574" y="1965960"/>
            <a:ext cx="11118573" cy="4408336"/>
          </a:xfrm>
          <a:prstGeom prst="rect">
            <a:avLst/>
          </a:prstGeom>
          <a:noFill/>
          <a:ln>
            <a:noFill/>
          </a:ln>
        </p:spPr>
      </p:pic>
    </p:spTree>
    <p:extLst>
      <p:ext uri="{BB962C8B-B14F-4D97-AF65-F5344CB8AC3E}">
        <p14:creationId xmlns:p14="http://schemas.microsoft.com/office/powerpoint/2010/main" val="78307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09D9-D93C-4283-B8FB-AE14C5AA8079}"/>
              </a:ext>
            </a:extLst>
          </p:cNvPr>
          <p:cNvSpPr>
            <a:spLocks noGrp="1"/>
          </p:cNvSpPr>
          <p:nvPr>
            <p:ph type="title"/>
          </p:nvPr>
        </p:nvSpPr>
        <p:spPr/>
        <p:txBody>
          <a:bodyPr/>
          <a:lstStyle/>
          <a:p>
            <a:r>
              <a:rPr lang="en-US" dirty="0"/>
              <a:t> 7STATE DIAGRAM </a:t>
            </a:r>
          </a:p>
        </p:txBody>
      </p:sp>
      <p:pic>
        <p:nvPicPr>
          <p:cNvPr id="4" name="Content Placeholder 3">
            <a:extLst>
              <a:ext uri="{FF2B5EF4-FFF2-40B4-BE49-F238E27FC236}">
                <a16:creationId xmlns:a16="http://schemas.microsoft.com/office/drawing/2014/main" id="{C436E659-9FAF-4F8B-9884-028AE3FF506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23" t="15340" r="22270"/>
          <a:stretch/>
        </p:blipFill>
        <p:spPr bwMode="auto">
          <a:xfrm>
            <a:off x="2451652" y="1965960"/>
            <a:ext cx="6930887" cy="4408336"/>
          </a:xfrm>
          <a:prstGeom prst="rect">
            <a:avLst/>
          </a:prstGeom>
          <a:noFill/>
          <a:ln>
            <a:noFill/>
          </a:ln>
        </p:spPr>
      </p:pic>
    </p:spTree>
    <p:extLst>
      <p:ext uri="{BB962C8B-B14F-4D97-AF65-F5344CB8AC3E}">
        <p14:creationId xmlns:p14="http://schemas.microsoft.com/office/powerpoint/2010/main" val="134034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5152-CF08-4C01-9BDC-8957926B552F}"/>
              </a:ext>
            </a:extLst>
          </p:cNvPr>
          <p:cNvSpPr>
            <a:spLocks noGrp="1"/>
          </p:cNvSpPr>
          <p:nvPr>
            <p:ph type="title"/>
          </p:nvPr>
        </p:nvSpPr>
        <p:spPr/>
        <p:txBody>
          <a:bodyPr/>
          <a:lstStyle/>
          <a:p>
            <a:r>
              <a:rPr lang="en-US" dirty="0"/>
              <a:t>  8	DEPLOYMENT DIAGRAM </a:t>
            </a:r>
          </a:p>
        </p:txBody>
      </p:sp>
      <p:pic>
        <p:nvPicPr>
          <p:cNvPr id="4" name="image23.jpeg">
            <a:extLst>
              <a:ext uri="{FF2B5EF4-FFF2-40B4-BE49-F238E27FC236}">
                <a16:creationId xmlns:a16="http://schemas.microsoft.com/office/drawing/2014/main" id="{AC202F9A-C875-40D2-807F-B1AA3BC95A33}"/>
              </a:ext>
            </a:extLst>
          </p:cNvPr>
          <p:cNvPicPr>
            <a:picLocks noGrp="1" noChangeAspect="1"/>
          </p:cNvPicPr>
          <p:nvPr>
            <p:ph idx="1"/>
          </p:nvPr>
        </p:nvPicPr>
        <p:blipFill>
          <a:blip r:embed="rId2" cstate="print"/>
          <a:stretch>
            <a:fillRect/>
          </a:stretch>
        </p:blipFill>
        <p:spPr>
          <a:xfrm>
            <a:off x="3021496" y="1616765"/>
            <a:ext cx="6255025" cy="4744277"/>
          </a:xfrm>
          <a:prstGeom prst="rect">
            <a:avLst/>
          </a:prstGeom>
        </p:spPr>
      </p:pic>
    </p:spTree>
    <p:extLst>
      <p:ext uri="{BB962C8B-B14F-4D97-AF65-F5344CB8AC3E}">
        <p14:creationId xmlns:p14="http://schemas.microsoft.com/office/powerpoint/2010/main" val="3341972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C918-A1ED-4247-B203-475E90568CF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CD1276E-6C4C-4D53-A45A-4AFCC47363B6}"/>
              </a:ext>
            </a:extLst>
          </p:cNvPr>
          <p:cNvSpPr>
            <a:spLocks noGrp="1"/>
          </p:cNvSpPr>
          <p:nvPr>
            <p:ph idx="1"/>
          </p:nvPr>
        </p:nvSpPr>
        <p:spPr/>
        <p:txBody>
          <a:bodyPr>
            <a:normAutofit lnSpcReduction="10000"/>
          </a:bodyPr>
          <a:lstStyle/>
          <a:p>
            <a:r>
              <a:rPr lang="en-US" dirty="0"/>
              <a:t>Real Estate Management System – is an Estate Agent and Property Management System is a user friendly contact and property manager for real estate professionals. </a:t>
            </a:r>
          </a:p>
          <a:p>
            <a:r>
              <a:rPr lang="en-US" dirty="0"/>
              <a:t>It is used for Brokers to add properties, search properties in type wise and city wise , Enquiry about the properties.</a:t>
            </a:r>
          </a:p>
          <a:p>
            <a:r>
              <a:rPr lang="en-US" dirty="0"/>
              <a:t>Admin is the controller of this system</a:t>
            </a:r>
          </a:p>
          <a:p>
            <a:r>
              <a:rPr lang="en-US" dirty="0"/>
              <a:t>He can add and update property type, country, state, city.</a:t>
            </a:r>
          </a:p>
          <a:p>
            <a:r>
              <a:rPr lang="en-US" dirty="0"/>
              <a:t>He also can view the details of owners, brokers, users.</a:t>
            </a:r>
          </a:p>
          <a:p>
            <a:r>
              <a:rPr lang="en-US" dirty="0"/>
              <a:t>This system is used for reducing the time consumption, money consumption.</a:t>
            </a:r>
          </a:p>
          <a:p>
            <a:r>
              <a:rPr lang="en-US" dirty="0"/>
              <a:t>We can compare the rate of similar properties in same place.   </a:t>
            </a:r>
          </a:p>
        </p:txBody>
      </p:sp>
    </p:spTree>
    <p:extLst>
      <p:ext uri="{BB962C8B-B14F-4D97-AF65-F5344CB8AC3E}">
        <p14:creationId xmlns:p14="http://schemas.microsoft.com/office/powerpoint/2010/main" val="71910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F563-9802-40BC-A3D0-A4BF302CC6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1B781B-CA2D-49E4-ACC2-F79420569C53}"/>
              </a:ext>
            </a:extLst>
          </p:cNvPr>
          <p:cNvSpPr>
            <a:spLocks noGrp="1"/>
          </p:cNvSpPr>
          <p:nvPr>
            <p:ph idx="1"/>
          </p:nvPr>
        </p:nvSpPr>
        <p:spPr/>
        <p:txBody>
          <a:bodyPr/>
          <a:lstStyle/>
          <a:p>
            <a:pPr marL="45720" indent="0">
              <a:buNone/>
            </a:pPr>
            <a:r>
              <a:rPr lang="en-US" dirty="0"/>
              <a:t>It is very useful for the real estate </a:t>
            </a:r>
            <a:r>
              <a:rPr lang="en-US"/>
              <a:t>field.</a:t>
            </a:r>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226414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5ABD-77D1-41AD-B4E5-3863538B2A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B8C27F-8727-49DD-AEAB-3F672334E86C}"/>
              </a:ext>
            </a:extLst>
          </p:cNvPr>
          <p:cNvSpPr>
            <a:spLocks noGrp="1"/>
          </p:cNvSpPr>
          <p:nvPr>
            <p:ph idx="1"/>
          </p:nvPr>
        </p:nvSpPr>
        <p:spPr/>
        <p:txBody>
          <a:bodyPr/>
          <a:lstStyle/>
          <a:p>
            <a:r>
              <a:rPr lang="en-US" dirty="0"/>
              <a:t>The Admin user can change the update the information regarding property selling and buying and cancellation. The system is very useful for the companies who developed apartments, hotels, villa, residential properties and commercial properties. Companies or individual agents can also advertise their property.</a:t>
            </a:r>
          </a:p>
          <a:p>
            <a:r>
              <a:rPr lang="en-US" sz="2000" dirty="0">
                <a:latin typeface="Calibri" panose="020F0502020204030204" pitchFamily="34" charset="0"/>
                <a:ea typeface="Times New Roman" panose="02020603050405020304" pitchFamily="18" charset="0"/>
              </a:rPr>
              <a:t>i</a:t>
            </a:r>
            <a:r>
              <a:rPr lang="en-US" sz="2000" dirty="0">
                <a:effectLst/>
                <a:latin typeface="Calibri" panose="020F0502020204030204" pitchFamily="34" charset="0"/>
                <a:ea typeface="Times New Roman" panose="02020603050405020304" pitchFamily="18" charset="0"/>
              </a:rPr>
              <a:t>dea behind developing this application is that their property can also sell, or buy  property </a:t>
            </a:r>
            <a:r>
              <a:rPr lang="en-US" sz="2000" dirty="0" err="1">
                <a:effectLst/>
                <a:latin typeface="Calibri" panose="020F0502020204030204" pitchFamily="34" charset="0"/>
                <a:ea typeface="Times New Roman" panose="02020603050405020304" pitchFamily="18" charset="0"/>
              </a:rPr>
              <a:t>usingthis</a:t>
            </a:r>
            <a:r>
              <a:rPr lang="en-US" sz="2000" dirty="0">
                <a:effectLst/>
                <a:latin typeface="Calibri" panose="020F0502020204030204" pitchFamily="34" charset="0"/>
                <a:ea typeface="Times New Roman" panose="02020603050405020304" pitchFamily="18" charset="0"/>
              </a:rPr>
              <a:t> website .</a:t>
            </a:r>
            <a:endParaRPr lang="en-US" sz="2000" dirty="0"/>
          </a:p>
          <a:p>
            <a:r>
              <a:rPr lang="en-US" dirty="0"/>
              <a:t>The system is very useful for the companies or builders that can post their properties and their personal info and admin can monitor records of all of them. The system is also useful which also keeps track of Account details of buyers and Investors.</a:t>
            </a:r>
          </a:p>
          <a:p>
            <a:endParaRPr lang="en-US" dirty="0"/>
          </a:p>
        </p:txBody>
      </p:sp>
    </p:spTree>
    <p:extLst>
      <p:ext uri="{BB962C8B-B14F-4D97-AF65-F5344CB8AC3E}">
        <p14:creationId xmlns:p14="http://schemas.microsoft.com/office/powerpoint/2010/main" val="147961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541D-0815-4D00-8776-AF6D34C3B58A}"/>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AB84EA16-943C-4B65-941E-910A1C736F90}"/>
              </a:ext>
            </a:extLst>
          </p:cNvPr>
          <p:cNvSpPr>
            <a:spLocks noGrp="1"/>
          </p:cNvSpPr>
          <p:nvPr>
            <p:ph idx="1"/>
          </p:nvPr>
        </p:nvSpPr>
        <p:spPr/>
        <p:txBody>
          <a:bodyPr/>
          <a:lstStyle/>
          <a:p>
            <a:pPr marL="0" marR="0">
              <a:spcBef>
                <a:spcPts val="0"/>
              </a:spcBef>
              <a:spcAft>
                <a:spcPts val="0"/>
              </a:spcAft>
            </a:pPr>
            <a:r>
              <a:rPr lang="en-IN" sz="1800" dirty="0">
                <a:effectLst/>
                <a:latin typeface="Calibri" panose="020F0502020204030204" pitchFamily="34" charset="0"/>
                <a:ea typeface="Times New Roman" panose="02020603050405020304" pitchFamily="18" charset="0"/>
              </a:rPr>
              <a:t>Real Estate Management System is my mini project which provides the facility where users can easily buy, sale their properties such as land, houses and shops. In this project we use PHP and MySQL database. It has two modules.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800" dirty="0">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IN" sz="1800" dirty="0">
                <a:effectLst/>
                <a:latin typeface="Calibri" panose="020F0502020204030204" pitchFamily="34" charset="0"/>
                <a:ea typeface="Times New Roman" panose="02020603050405020304" pitchFamily="18" charset="0"/>
              </a:rPr>
              <a:t>Admin Module</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1800" dirty="0">
                <a:effectLst/>
                <a:latin typeface="Calibri" panose="020F0502020204030204" pitchFamily="34" charset="0"/>
                <a:ea typeface="Times New Roman" panose="02020603050405020304" pitchFamily="18" charset="0"/>
              </a:rPr>
              <a:t>Broker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9779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C32E-E20A-4AE3-91B1-0DBD56259CB9}"/>
              </a:ext>
            </a:extLst>
          </p:cNvPr>
          <p:cNvSpPr>
            <a:spLocks noGrp="1"/>
          </p:cNvSpPr>
          <p:nvPr>
            <p:ph type="title"/>
          </p:nvPr>
        </p:nvSpPr>
        <p:spPr/>
        <p:txBody>
          <a:bodyPr/>
          <a:lstStyle/>
          <a:p>
            <a:r>
              <a:rPr lang="en-US" dirty="0"/>
              <a:t>Admin</a:t>
            </a:r>
          </a:p>
        </p:txBody>
      </p:sp>
      <p:sp>
        <p:nvSpPr>
          <p:cNvPr id="3" name="Content Placeholder 2">
            <a:extLst>
              <a:ext uri="{FF2B5EF4-FFF2-40B4-BE49-F238E27FC236}">
                <a16:creationId xmlns:a16="http://schemas.microsoft.com/office/drawing/2014/main" id="{DC8D8AEC-456D-44ED-8D24-7706B43309E5}"/>
              </a:ext>
            </a:extLst>
          </p:cNvPr>
          <p:cNvSpPr>
            <a:spLocks noGrp="1"/>
          </p:cNvSpPr>
          <p:nvPr>
            <p:ph idx="1"/>
          </p:nvPr>
        </p:nvSpPr>
        <p:spPr/>
        <p:txBody>
          <a:bodyPr/>
          <a:lstStyle/>
          <a:p>
            <a:r>
              <a:rPr lang="en-US" dirty="0"/>
              <a:t>1.	Dashboard: In this section, admin can see all detail in brief like total property type, total country, total state, total city, total agent, total owner, total buyer(user) ant total property listed.</a:t>
            </a:r>
          </a:p>
          <a:p>
            <a:r>
              <a:rPr lang="en-US" dirty="0"/>
              <a:t>2.	Property Type: In this section, admin can manage property type (add/update).</a:t>
            </a:r>
          </a:p>
          <a:p>
            <a:r>
              <a:rPr lang="en-US" dirty="0"/>
              <a:t>3.	Country: In this section, admin can manage country (add/update).</a:t>
            </a:r>
          </a:p>
          <a:p>
            <a:r>
              <a:rPr lang="en-US" dirty="0"/>
              <a:t>4.	State: In this section, admin can manage state (add/update).</a:t>
            </a:r>
          </a:p>
          <a:p>
            <a:r>
              <a:rPr lang="en-US" dirty="0"/>
              <a:t>5.	City: In this section, admin can manage city (add/update).</a:t>
            </a:r>
          </a:p>
          <a:p>
            <a:r>
              <a:rPr lang="en-US" dirty="0"/>
              <a:t>6.	Owner: In this section, admin can view the detail of owners.</a:t>
            </a:r>
          </a:p>
        </p:txBody>
      </p:sp>
    </p:spTree>
    <p:extLst>
      <p:ext uri="{BB962C8B-B14F-4D97-AF65-F5344CB8AC3E}">
        <p14:creationId xmlns:p14="http://schemas.microsoft.com/office/powerpoint/2010/main" val="381425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4C87-20D9-4028-810D-45FB213DCA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E64A1-1C2A-4BD4-B54F-0A0EDA161018}"/>
              </a:ext>
            </a:extLst>
          </p:cNvPr>
          <p:cNvSpPr>
            <a:spLocks noGrp="1"/>
          </p:cNvSpPr>
          <p:nvPr>
            <p:ph idx="1"/>
          </p:nvPr>
        </p:nvSpPr>
        <p:spPr/>
        <p:txBody>
          <a:bodyPr/>
          <a:lstStyle/>
          <a:p>
            <a:r>
              <a:rPr lang="en-US" dirty="0"/>
              <a:t>7.	Agents: In this section, admin can view the detail of agents.</a:t>
            </a:r>
          </a:p>
          <a:p>
            <a:r>
              <a:rPr lang="en-US" dirty="0"/>
              <a:t>8.	User: In this section, admin can view the detail of user.</a:t>
            </a:r>
          </a:p>
          <a:p>
            <a:r>
              <a:rPr lang="en-US" dirty="0"/>
              <a:t>10.	Pages: In this section, admin can manage about us and contact us pages..</a:t>
            </a:r>
          </a:p>
          <a:p>
            <a:r>
              <a:rPr lang="en-US" dirty="0"/>
              <a:t>Admin can also update his profile, change the password.</a:t>
            </a:r>
          </a:p>
          <a:p>
            <a:endParaRPr lang="en-US" dirty="0"/>
          </a:p>
        </p:txBody>
      </p:sp>
    </p:spTree>
    <p:extLst>
      <p:ext uri="{BB962C8B-B14F-4D97-AF65-F5344CB8AC3E}">
        <p14:creationId xmlns:p14="http://schemas.microsoft.com/office/powerpoint/2010/main" val="37947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D725-A81C-4192-B860-6BCD98DBEF85}"/>
              </a:ext>
            </a:extLst>
          </p:cNvPr>
          <p:cNvSpPr>
            <a:spLocks noGrp="1"/>
          </p:cNvSpPr>
          <p:nvPr>
            <p:ph type="title"/>
          </p:nvPr>
        </p:nvSpPr>
        <p:spPr/>
        <p:txBody>
          <a:bodyPr/>
          <a:lstStyle/>
          <a:p>
            <a:r>
              <a:rPr lang="en-US" dirty="0"/>
              <a:t>Broker</a:t>
            </a:r>
          </a:p>
        </p:txBody>
      </p:sp>
      <p:sp>
        <p:nvSpPr>
          <p:cNvPr id="3" name="Content Placeholder 2">
            <a:extLst>
              <a:ext uri="{FF2B5EF4-FFF2-40B4-BE49-F238E27FC236}">
                <a16:creationId xmlns:a16="http://schemas.microsoft.com/office/drawing/2014/main" id="{BE443323-E61D-42EC-A2C0-2123E7B4ECAA}"/>
              </a:ext>
            </a:extLst>
          </p:cNvPr>
          <p:cNvSpPr>
            <a:spLocks noGrp="1"/>
          </p:cNvSpPr>
          <p:nvPr>
            <p:ph idx="1"/>
          </p:nvPr>
        </p:nvSpPr>
        <p:spPr/>
        <p:txBody>
          <a:bodyPr/>
          <a:lstStyle/>
          <a:p>
            <a:r>
              <a:rPr lang="en-US" dirty="0"/>
              <a:t>1.	Home Page:  Owner can view the home page of real estate management system</a:t>
            </a:r>
          </a:p>
          <a:p>
            <a:r>
              <a:rPr lang="en-US" dirty="0"/>
              <a:t>2.	Properties: Owner can view own and other owner properties they can view property type </a:t>
            </a:r>
            <a:r>
              <a:rPr lang="en-US" dirty="0" err="1"/>
              <a:t>wiseand</a:t>
            </a:r>
            <a:r>
              <a:rPr lang="en-US" dirty="0"/>
              <a:t> city wise.</a:t>
            </a:r>
          </a:p>
          <a:p>
            <a:r>
              <a:rPr lang="en-US" dirty="0"/>
              <a:t>3.	Contact us: Owner can view contact us page.</a:t>
            </a:r>
          </a:p>
          <a:p>
            <a:pPr marL="0" marR="0" lvl="0" indent="0">
              <a:lnSpc>
                <a:spcPct val="115000"/>
              </a:lnSpc>
              <a:spcBef>
                <a:spcPts val="0"/>
              </a:spcBef>
              <a:spcAft>
                <a:spcPts val="1000"/>
              </a:spcAft>
              <a:buNone/>
            </a:pPr>
            <a:r>
              <a:rPr lang="en-IN" b="1" dirty="0">
                <a:effectLst/>
                <a:latin typeface="Calibri" panose="020F0502020204030204" pitchFamily="34" charset="0"/>
                <a:ea typeface="Times New Roman" panose="02020603050405020304" pitchFamily="18" charset="0"/>
              </a:rPr>
              <a:t>.    4.         My Account:</a:t>
            </a:r>
            <a:r>
              <a:rPr lang="en-IN" dirty="0">
                <a:effectLst/>
                <a:latin typeface="Calibri" panose="020F0502020204030204" pitchFamily="34" charset="0"/>
                <a:ea typeface="Times New Roman" panose="02020603050405020304" pitchFamily="18" charset="0"/>
              </a:rPr>
              <a:t> In this there is three section:</a:t>
            </a:r>
            <a:endParaRPr lang="en-US" dirty="0">
              <a:effectLst/>
              <a:latin typeface="Times New Roman" panose="02020603050405020304" pitchFamily="18" charset="0"/>
              <a:ea typeface="Times New Roman" panose="02020603050405020304" pitchFamily="18" charset="0"/>
            </a:endParaRPr>
          </a:p>
          <a:p>
            <a:pPr marL="914400" marR="0">
              <a:lnSpc>
                <a:spcPct val="115000"/>
              </a:lnSpc>
              <a:spcBef>
                <a:spcPts val="0"/>
              </a:spcBef>
              <a:spcAft>
                <a:spcPts val="1000"/>
              </a:spcAft>
            </a:pPr>
            <a:r>
              <a:rPr lang="en-IN" b="1" dirty="0">
                <a:effectLst/>
                <a:latin typeface="Calibri" panose="020F0502020204030204" pitchFamily="34" charset="0"/>
                <a:ea typeface="Times New Roman" panose="02020603050405020304" pitchFamily="18" charset="0"/>
              </a:rPr>
              <a:t>a. User Profile</a:t>
            </a:r>
            <a:endParaRPr lang="en-US" dirty="0">
              <a:effectLst/>
              <a:latin typeface="Times New Roman" panose="02020603050405020304" pitchFamily="18" charset="0"/>
              <a:ea typeface="Times New Roman" panose="02020603050405020304" pitchFamily="18" charset="0"/>
            </a:endParaRPr>
          </a:p>
          <a:p>
            <a:pPr marL="914400" marR="0">
              <a:spcBef>
                <a:spcPts val="0"/>
              </a:spcBef>
              <a:spcAft>
                <a:spcPts val="0"/>
              </a:spcAft>
            </a:pPr>
            <a:r>
              <a:rPr lang="en-IN" b="1" dirty="0" err="1">
                <a:effectLst/>
                <a:latin typeface="Calibri" panose="020F0502020204030204" pitchFamily="34" charset="0"/>
                <a:ea typeface="Times New Roman" panose="02020603050405020304" pitchFamily="18" charset="0"/>
              </a:rPr>
              <a:t>i</a:t>
            </a:r>
            <a:r>
              <a:rPr lang="en-IN" b="1" dirty="0">
                <a:effectLst/>
                <a:latin typeface="Calibri" panose="020F0502020204030204" pitchFamily="34" charset="0"/>
                <a:ea typeface="Times New Roman" panose="02020603050405020304" pitchFamily="18" charset="0"/>
              </a:rPr>
              <a:t>. Edit Profile:</a:t>
            </a:r>
            <a:r>
              <a:rPr lang="en-IN" dirty="0">
                <a:effectLst/>
                <a:latin typeface="Calibri" panose="020F0502020204030204" pitchFamily="34" charset="0"/>
                <a:ea typeface="Times New Roman" panose="02020603050405020304" pitchFamily="18" charset="0"/>
              </a:rPr>
              <a:t> Owner can edit his/her own profile.</a:t>
            </a:r>
            <a:endParaRPr lang="en-US" dirty="0">
              <a:effectLst/>
              <a:latin typeface="Times New Roman" panose="02020603050405020304" pitchFamily="18" charset="0"/>
              <a:ea typeface="Times New Roman" panose="02020603050405020304" pitchFamily="18" charset="0"/>
            </a:endParaRPr>
          </a:p>
          <a:p>
            <a:pPr marL="914400" marR="0">
              <a:spcBef>
                <a:spcPts val="0"/>
              </a:spcBef>
              <a:spcAft>
                <a:spcPts val="0"/>
              </a:spcAft>
            </a:pPr>
            <a:r>
              <a:rPr lang="en-IN" b="1" dirty="0" err="1">
                <a:effectLst/>
                <a:latin typeface="Calibri" panose="020F0502020204030204" pitchFamily="34" charset="0"/>
                <a:ea typeface="Times New Roman" panose="02020603050405020304" pitchFamily="18" charset="0"/>
              </a:rPr>
              <a:t>Ii</a:t>
            </a:r>
            <a:r>
              <a:rPr lang="en-IN" b="1" dirty="0">
                <a:effectLst/>
                <a:latin typeface="Calibri" panose="020F0502020204030204" pitchFamily="34" charset="0"/>
                <a:ea typeface="Times New Roman" panose="02020603050405020304" pitchFamily="18" charset="0"/>
              </a:rPr>
              <a:t>. Add Property:</a:t>
            </a:r>
            <a:r>
              <a:rPr lang="en-IN" dirty="0">
                <a:effectLst/>
                <a:latin typeface="Calibri" panose="020F0502020204030204" pitchFamily="34" charset="0"/>
                <a:ea typeface="Times New Roman" panose="02020603050405020304" pitchFamily="18" charset="0"/>
              </a:rPr>
              <a:t> Owner can add his/her own property.</a:t>
            </a:r>
            <a:endParaRPr lang="en-US" dirty="0">
              <a:effectLst/>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441259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4CB25-21B4-4C29-A268-DA7C562098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558E39-3068-4E62-B14B-B3AD8C23BA28}"/>
              </a:ext>
            </a:extLst>
          </p:cNvPr>
          <p:cNvSpPr>
            <a:spLocks noGrp="1"/>
          </p:cNvSpPr>
          <p:nvPr>
            <p:ph idx="1"/>
          </p:nvPr>
        </p:nvSpPr>
        <p:spPr/>
        <p:txBody>
          <a:bodyPr/>
          <a:lstStyle/>
          <a:p>
            <a:pPr marL="914400" marR="0">
              <a:spcBef>
                <a:spcPts val="0"/>
              </a:spcBef>
              <a:spcAft>
                <a:spcPts val="0"/>
              </a:spcAft>
            </a:pPr>
            <a:r>
              <a:rPr lang="en-IN" sz="1800" b="1" dirty="0">
                <a:effectLst/>
                <a:latin typeface="Calibri" panose="020F0502020204030204" pitchFamily="34" charset="0"/>
                <a:ea typeface="Times New Roman" panose="02020603050405020304" pitchFamily="18" charset="0"/>
              </a:rPr>
              <a:t>v. Received Enquiries:</a:t>
            </a:r>
            <a:r>
              <a:rPr lang="en-IN" sz="1800" dirty="0">
                <a:effectLst/>
                <a:latin typeface="Calibri" panose="020F0502020204030204" pitchFamily="34" charset="0"/>
                <a:ea typeface="Times New Roman" panose="02020603050405020304" pitchFamily="18" charset="0"/>
              </a:rPr>
              <a:t> Owner can view receive enquiries against his/her own listed properties and also answer the enquiries.</a:t>
            </a:r>
            <a:endParaRPr lang="en-US" sz="1800" dirty="0">
              <a:effectLst/>
              <a:latin typeface="Times New Roman" panose="02020603050405020304" pitchFamily="18" charset="0"/>
              <a:ea typeface="Times New Roman" panose="02020603050405020304" pitchFamily="18" charset="0"/>
            </a:endParaRPr>
          </a:p>
          <a:p>
            <a:pPr marL="914400" marR="0">
              <a:spcBef>
                <a:spcPts val="0"/>
              </a:spcBef>
              <a:spcAft>
                <a:spcPts val="0"/>
              </a:spcAft>
            </a:pPr>
            <a:r>
              <a:rPr lang="en-IN" sz="1800" b="1" dirty="0">
                <a:effectLst/>
                <a:latin typeface="Calibri" panose="020F0502020204030204" pitchFamily="34" charset="0"/>
                <a:ea typeface="Times New Roman" panose="02020603050405020304" pitchFamily="18" charset="0"/>
              </a:rPr>
              <a:t>vi. Logout:</a:t>
            </a:r>
            <a:r>
              <a:rPr lang="en-IN" sz="1800" dirty="0">
                <a:effectLst/>
                <a:latin typeface="Calibri" panose="020F0502020204030204" pitchFamily="34" charset="0"/>
                <a:ea typeface="Times New Roman" panose="02020603050405020304" pitchFamily="18" charset="0"/>
              </a:rPr>
              <a:t> Owner can logout from own account.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64335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55AA-399D-413E-83EC-0DD3F26D37CC}"/>
              </a:ext>
            </a:extLst>
          </p:cNvPr>
          <p:cNvSpPr>
            <a:spLocks noGrp="1"/>
          </p:cNvSpPr>
          <p:nvPr>
            <p:ph type="title"/>
          </p:nvPr>
        </p:nvSpPr>
        <p:spPr/>
        <p:txBody>
          <a:bodyPr/>
          <a:lstStyle/>
          <a:p>
            <a:r>
              <a:rPr lang="en-US" dirty="0"/>
              <a:t>TABLE DESIGN</a:t>
            </a:r>
          </a:p>
        </p:txBody>
      </p:sp>
      <p:sp>
        <p:nvSpPr>
          <p:cNvPr id="3" name="Content Placeholder 2">
            <a:extLst>
              <a:ext uri="{FF2B5EF4-FFF2-40B4-BE49-F238E27FC236}">
                <a16:creationId xmlns:a16="http://schemas.microsoft.com/office/drawing/2014/main" id="{F8C07349-2E81-40E4-A2C6-BE3A8653E55C}"/>
              </a:ext>
            </a:extLst>
          </p:cNvPr>
          <p:cNvSpPr>
            <a:spLocks noGrp="1"/>
          </p:cNvSpPr>
          <p:nvPr>
            <p:ph idx="1"/>
          </p:nvPr>
        </p:nvSpPr>
        <p:spPr/>
        <p:txBody>
          <a:bodyPr/>
          <a:lstStyle/>
          <a:p>
            <a:r>
              <a:rPr lang="en-US" dirty="0"/>
              <a:t>TBL_USERS</a:t>
            </a:r>
          </a:p>
          <a:p>
            <a:endParaRPr lang="en-US" dirty="0"/>
          </a:p>
        </p:txBody>
      </p:sp>
      <p:graphicFrame>
        <p:nvGraphicFramePr>
          <p:cNvPr id="5" name="Table 4">
            <a:extLst>
              <a:ext uri="{FF2B5EF4-FFF2-40B4-BE49-F238E27FC236}">
                <a16:creationId xmlns:a16="http://schemas.microsoft.com/office/drawing/2014/main" id="{F0DF2B67-9682-4A70-A6A9-CDFF33043A8D}"/>
              </a:ext>
            </a:extLst>
          </p:cNvPr>
          <p:cNvGraphicFramePr>
            <a:graphicFrameLocks noGrp="1"/>
          </p:cNvGraphicFramePr>
          <p:nvPr/>
        </p:nvGraphicFramePr>
        <p:xfrm>
          <a:off x="3107531" y="3235007"/>
          <a:ext cx="5943600" cy="1683385"/>
        </p:xfrm>
        <a:graphic>
          <a:graphicData uri="http://schemas.openxmlformats.org/drawingml/2006/table">
            <a:tbl>
              <a:tblPr firstRow="1" firstCol="1" bandRow="1">
                <a:tableStyleId>{5C22544A-7EE6-4342-B048-85BDC9FD1C3A}</a:tableStyleId>
              </a:tblPr>
              <a:tblGrid>
                <a:gridCol w="1714500">
                  <a:extLst>
                    <a:ext uri="{9D8B030D-6E8A-4147-A177-3AD203B41FA5}">
                      <a16:colId xmlns:a16="http://schemas.microsoft.com/office/drawing/2014/main" val="1089711272"/>
                    </a:ext>
                  </a:extLst>
                </a:gridCol>
                <a:gridCol w="2057400">
                  <a:extLst>
                    <a:ext uri="{9D8B030D-6E8A-4147-A177-3AD203B41FA5}">
                      <a16:colId xmlns:a16="http://schemas.microsoft.com/office/drawing/2014/main" val="3857172431"/>
                    </a:ext>
                  </a:extLst>
                </a:gridCol>
                <a:gridCol w="2171700">
                  <a:extLst>
                    <a:ext uri="{9D8B030D-6E8A-4147-A177-3AD203B41FA5}">
                      <a16:colId xmlns:a16="http://schemas.microsoft.com/office/drawing/2014/main" val="870775848"/>
                    </a:ext>
                  </a:extLst>
                </a:gridCol>
              </a:tblGrid>
              <a:tr h="313690">
                <a:tc>
                  <a:txBody>
                    <a:bodyPr/>
                    <a:lstStyle/>
                    <a:p>
                      <a:pPr marL="0" marR="0">
                        <a:lnSpc>
                          <a:spcPct val="107000"/>
                        </a:lnSpc>
                        <a:spcBef>
                          <a:spcPts val="0"/>
                        </a:spcBef>
                        <a:spcAft>
                          <a:spcPts val="0"/>
                        </a:spcAft>
                      </a:pPr>
                      <a:r>
                        <a:rPr lang="en-US" sz="1200">
                          <a:effectLst/>
                        </a:rPr>
                        <a:t>Field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Datatype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1374430"/>
                  </a:ext>
                </a:extLst>
              </a:tr>
              <a:tr h="220980">
                <a:tc>
                  <a:txBody>
                    <a:bodyPr/>
                    <a:lstStyle/>
                    <a:p>
                      <a:pPr marL="0" marR="0">
                        <a:lnSpc>
                          <a:spcPct val="107000"/>
                        </a:lnSpc>
                        <a:spcBef>
                          <a:spcPts val="0"/>
                        </a:spcBef>
                        <a:spcAft>
                          <a:spcPts val="0"/>
                        </a:spcAft>
                      </a:pPr>
                      <a:r>
                        <a:rPr lang="en-US" sz="12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293043"/>
                  </a:ext>
                </a:extLst>
              </a:tr>
              <a:tr h="235585">
                <a:tc>
                  <a:txBody>
                    <a:bodyPr/>
                    <a:lstStyle/>
                    <a:p>
                      <a:pPr marL="0" marR="0">
                        <a:lnSpc>
                          <a:spcPct val="107000"/>
                        </a:lnSpc>
                        <a:spcBef>
                          <a:spcPts val="0"/>
                        </a:spcBef>
                        <a:spcAft>
                          <a:spcPts val="0"/>
                        </a:spcAft>
                      </a:pPr>
                      <a:r>
                        <a:rPr lang="en-US" sz="1200">
                          <a:effectLst/>
                        </a:rPr>
                        <a:t>Full_name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Varchar(100)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5229714"/>
                  </a:ext>
                </a:extLst>
              </a:tr>
              <a:tr h="220980">
                <a:tc>
                  <a:txBody>
                    <a:bodyPr/>
                    <a:lstStyle/>
                    <a:p>
                      <a:pPr marL="0" marR="0">
                        <a:lnSpc>
                          <a:spcPct val="107000"/>
                        </a:lnSpc>
                        <a:spcBef>
                          <a:spcPts val="0"/>
                        </a:spcBef>
                        <a:spcAft>
                          <a:spcPts val="0"/>
                        </a:spcAft>
                      </a:pPr>
                      <a:r>
                        <a:rPr lang="en-US" sz="1200">
                          <a:effectLst/>
                        </a:rPr>
                        <a:t>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Varchar(500)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2728665"/>
                  </a:ext>
                </a:extLst>
              </a:tr>
              <a:tr h="220980">
                <a:tc>
                  <a:txBody>
                    <a:bodyPr/>
                    <a:lstStyle/>
                    <a:p>
                      <a:pPr marL="0" marR="0">
                        <a:lnSpc>
                          <a:spcPct val="107000"/>
                        </a:lnSpc>
                        <a:spcBef>
                          <a:spcPts val="0"/>
                        </a:spcBef>
                        <a:spcAft>
                          <a:spcPts val="0"/>
                        </a:spcAft>
                      </a:pPr>
                      <a:r>
                        <a:rPr lang="en-US" sz="1200">
                          <a:effectLst/>
                        </a:rPr>
                        <a:t>Mob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Int(10)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17680"/>
                  </a:ext>
                </a:extLst>
              </a:tr>
              <a:tr h="235585">
                <a:tc>
                  <a:txBody>
                    <a:bodyPr/>
                    <a:lstStyle/>
                    <a:p>
                      <a:pPr marL="0" marR="0">
                        <a:lnSpc>
                          <a:spcPct val="107000"/>
                        </a:lnSpc>
                        <a:spcBef>
                          <a:spcPts val="0"/>
                        </a:spcBef>
                        <a:spcAft>
                          <a:spcPts val="0"/>
                        </a:spcAft>
                      </a:pPr>
                      <a:r>
                        <a:rPr lang="en-US" sz="1200">
                          <a:effectLst/>
                        </a:rPr>
                        <a:t>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Varchar(20)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6229119"/>
                  </a:ext>
                </a:extLst>
              </a:tr>
              <a:tr h="235585">
                <a:tc>
                  <a:txBody>
                    <a:bodyPr/>
                    <a:lstStyle/>
                    <a:p>
                      <a:pPr marL="0" marR="0">
                        <a:lnSpc>
                          <a:spcPct val="107000"/>
                        </a:lnSpc>
                        <a:spcBef>
                          <a:spcPts val="0"/>
                        </a:spcBef>
                        <a:spcAft>
                          <a:spcPts val="0"/>
                        </a:spcAft>
                      </a:pPr>
                      <a:r>
                        <a:rPr lang="en-US" sz="1200">
                          <a:effectLst/>
                        </a:rPr>
                        <a:t>emailid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Varchar(10)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8706981"/>
                  </a:ext>
                </a:extLst>
              </a:tr>
            </a:tbl>
          </a:graphicData>
        </a:graphic>
      </p:graphicFrame>
    </p:spTree>
    <p:extLst>
      <p:ext uri="{BB962C8B-B14F-4D97-AF65-F5344CB8AC3E}">
        <p14:creationId xmlns:p14="http://schemas.microsoft.com/office/powerpoint/2010/main" val="353008993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181</TotalTime>
  <Words>1075</Words>
  <Application>Microsoft Office PowerPoint</Application>
  <PresentationFormat>Widescreen</PresentationFormat>
  <Paragraphs>208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Corbel</vt:lpstr>
      <vt:lpstr>Times New Roman</vt:lpstr>
      <vt:lpstr>Basis</vt:lpstr>
      <vt:lpstr>REALESTATE MANAGEMENT SYSTEM</vt:lpstr>
      <vt:lpstr>                                ABSTRACT</vt:lpstr>
      <vt:lpstr>PowerPoint Presentation</vt:lpstr>
      <vt:lpstr>MODULES</vt:lpstr>
      <vt:lpstr>Admin</vt:lpstr>
      <vt:lpstr>PowerPoint Presentation</vt:lpstr>
      <vt:lpstr>Broker</vt:lpstr>
      <vt:lpstr>PowerPoint Presentation</vt:lpstr>
      <vt:lpstr>TABLE DESIGN</vt:lpstr>
      <vt:lpstr>PowerPoint Presentation</vt:lpstr>
      <vt:lpstr>PowerPoint Presentation</vt:lpstr>
      <vt:lpstr>PowerPoint Presentation</vt:lpstr>
      <vt:lpstr>PowerPoint Presentation</vt:lpstr>
      <vt:lpstr>PowerPoint Presentation</vt:lpstr>
      <vt:lpstr>PowerPoint Presentation</vt:lpstr>
      <vt:lpstr>1 USE CASE DIAGRAM </vt:lpstr>
      <vt:lpstr>2 .SEQUENCE DIAGRAM </vt:lpstr>
      <vt:lpstr>3 ACTIVITY DIAGRAM </vt:lpstr>
      <vt:lpstr>4 CLASS DIAGRAM </vt:lpstr>
      <vt:lpstr>5 COMPONENT DIAGRAM </vt:lpstr>
      <vt:lpstr>6.OBJECT DIAGRAM </vt:lpstr>
      <vt:lpstr> 7STATE DIAGRAM </vt:lpstr>
      <vt:lpstr>  8 DEPLOYMENT DIAGRAM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REALESTATE MANAGEMENT SYSTEM</dc:title>
  <dc:creator>Admin</dc:creator>
  <cp:lastModifiedBy>Admin</cp:lastModifiedBy>
  <cp:revision>4</cp:revision>
  <dcterms:created xsi:type="dcterms:W3CDTF">2022-02-27T14:11:50Z</dcterms:created>
  <dcterms:modified xsi:type="dcterms:W3CDTF">2022-02-28T14:22:54Z</dcterms:modified>
</cp:coreProperties>
</file>