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303" r:id="rId6"/>
    <p:sldId id="30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  <p:sldId id="338" r:id="rId28"/>
    <p:sldId id="340" r:id="rId29"/>
    <p:sldId id="341" r:id="rId30"/>
    <p:sldId id="347" r:id="rId31"/>
    <p:sldId id="342" r:id="rId32"/>
    <p:sldId id="343" r:id="rId33"/>
    <p:sldId id="337" r:id="rId34"/>
  </p:sldIdLst>
  <p:sldSz cx="9144000" cy="5143500" type="screen16x9"/>
  <p:notesSz cx="6858000" cy="9144000"/>
  <p:embeddedFontLst>
    <p:embeddedFont>
      <p:font typeface="Montserrat" panose="00000500000000000000"/>
      <p:regular r:id="rId38"/>
      <p:bold r:id="rId39"/>
      <p:boldItalic r:id="rId40"/>
    </p:embeddedFont>
    <p:embeddedFont>
      <p:font typeface="Copperplate Gothic Bold" panose="020E0705020206020404" pitchFamily="34" charset="0"/>
      <p:regular r:id="rId41"/>
    </p:embeddedFont>
    <p:embeddedFont>
      <p:font typeface="Bahnschrift SemiBold" panose="020B0502040204020203" pitchFamily="34" charset="0"/>
      <p:bold r:id="rId42"/>
    </p:embeddedFont>
    <p:embeddedFont>
      <p:font typeface="Mongolian Baiti" panose="03000500000000000000" pitchFamily="66" charset="0"/>
      <p:regular r:id="rId43"/>
    </p:embeddedFont>
    <p:embeddedFont>
      <p:font typeface="Bahnschrift Light" panose="020B0502040204020203" pitchFamily="34" charset="0"/>
      <p:regular r:id="rId44"/>
    </p:embeddedFont>
    <p:embeddedFont>
      <p:font typeface="Bahnschrift Condensed" panose="020B0502040204020203" pitchFamily="3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015" autoAdjust="0"/>
  </p:normalViewPr>
  <p:slideViewPr>
    <p:cSldViewPr snapToGrid="0">
      <p:cViewPr varScale="1">
        <p:scale>
          <a:sx n="116" d="100"/>
          <a:sy n="116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Heart rate possibly define the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smoking number of cigarettes per day lead to chd?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857246"/>
            <a:ext cx="8375100" cy="42862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One who had a stroke earlier more prone to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patients </a:t>
            </a:r>
            <a:r>
              <a:rPr lang="en-US" sz="2800" dirty="0" err="1">
                <a:latin typeface="Copperplate Gothic Bold" panose="020E0705020206020404" pitchFamily="34" charset="0"/>
              </a:rPr>
              <a:t>bmi</a:t>
            </a:r>
            <a:r>
              <a:rPr lang="en-US" sz="2800" dirty="0">
                <a:latin typeface="Copperplate Gothic Bold" panose="020E0705020206020404" pitchFamily="34" charset="0"/>
              </a:rPr>
              <a:t> important to show the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541" y="143809"/>
            <a:ext cx="5106377" cy="1019973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best fitting Model:-</a:t>
            </a:r>
            <a:endParaRPr lang="en-IN" altLang="en-US" sz="2800" dirty="0">
              <a:latin typeface="Copperplate Gothic Bold" panose="020E0705020206020404" pitchFamily="34" charset="0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826223" y="1073098"/>
          <a:ext cx="7489011" cy="336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38"/>
                <a:gridCol w="2812467"/>
                <a:gridCol w="1872253"/>
                <a:gridCol w="1872253"/>
              </a:tblGrid>
              <a:tr h="547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Sr.no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ML Model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Test Accuracy Score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Train Accuracy Score</a:t>
                      </a:r>
                      <a:endParaRPr lang="en-IN" altLang="en-US" dirty="0"/>
                    </a:p>
                  </a:txBody>
                  <a:tcPr/>
                </a:tc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>
                          <a:sym typeface="+mn-ea"/>
                        </a:rPr>
                        <a:t>Naive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  <a:endParaRPr lang="en-IN" altLang="en-US"/>
                    </a:p>
                  </a:txBody>
                  <a:tcPr/>
                </a:tc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84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  <a:endParaRPr lang="en-IN" altLang="en-US"/>
                    </a:p>
                  </a:txBody>
                  <a:tcPr/>
                </a:tc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3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86</a:t>
                      </a:r>
                      <a:endParaRPr lang="en-IN" altLang="en-US" dirty="0"/>
                    </a:p>
                  </a:txBody>
                  <a:tcPr/>
                </a:tc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  <a:endParaRPr lang="en-IN" altLang="en-US"/>
                    </a:p>
                  </a:txBody>
                  <a:tcPr/>
                </a:tc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Random Forest</a:t>
                      </a:r>
                      <a:endParaRPr lang="en-I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  <a:endParaRPr lang="en-IN" altLang="en-US"/>
                    </a:p>
                  </a:txBody>
                  <a:tcPr/>
                </a:tc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  <a:endParaRPr lang="en-IN" altLang="en-US"/>
                    </a:p>
                  </a:txBody>
                  <a:tcPr/>
                </a:tc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83</a:t>
                      </a:r>
                      <a:endParaRPr lang="en-I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80" y="164169"/>
            <a:ext cx="3944071" cy="522262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Confusion Matrix</a:t>
            </a:r>
            <a:endParaRPr lang="en-IN" alt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9693" y="686431"/>
            <a:ext cx="3944072" cy="2175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60" y="2949249"/>
            <a:ext cx="3944071" cy="2175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64" y="686430"/>
            <a:ext cx="3944071" cy="21752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5" y="2949249"/>
            <a:ext cx="3944070" cy="21752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412"/>
            <a:ext cx="8520600" cy="617841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Feature Importance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19" y="776253"/>
            <a:ext cx="7387562" cy="43672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55" y="362690"/>
            <a:ext cx="8520600" cy="841800"/>
          </a:xfrm>
        </p:spPr>
        <p:txBody>
          <a:bodyPr/>
          <a:p>
            <a:r>
              <a:rPr lang="en-IN" altLang="en-US"/>
              <a:t>Precision and Recall:-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76275" y="1556385"/>
            <a:ext cx="75990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The precision is the proportion of relevant results in the list of all returned search results. </a:t>
            </a:r>
            <a:endParaRPr lang="en-US" sz="200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endParaRPr lang="en-US" sz="200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The recall is the ratio of the relevant results returned by the search engine to the total number of the relevant results that could have been returned.</a:t>
            </a:r>
            <a:endParaRPr lang="en-US" sz="200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 this project we are giving more importance to recall because predicting that the person doesn’t have a disease when he have one can risk that persons life.</a:t>
            </a:r>
            <a:endParaRPr lang="en-IN" altLang="en-US" sz="200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7087"/>
            <a:ext cx="2740686" cy="7959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challenges: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4685" y="1140589"/>
            <a:ext cx="8078296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Less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amount of data available made it difficult to predict properly.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Missing relevant/Important features in our dataset like Chest pain location, chest pain type, Family history of coronary artery, Exercise, etc.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alt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was inbalanced and hence we were not able to aplly some models properly.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Problem Statement:</a:t>
            </a:r>
            <a:endParaRPr lang="en-IN" alt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361435"/>
            <a:ext cx="3010401" cy="572700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934135"/>
            <a:ext cx="8520600" cy="363474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cardiovascular disease detection model has been built using no of ML classification modelling techniques.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This project once deployed can possibly help predict the patients for cardiovascular disease based to their past medical history Blood pressure, Body mass index, Sugar levels etc.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algorithms used in building the model are Logistic regression, Decision trees, KNN, Random forest classifier, Naive bayes classifier, Gradient boost and XGboost.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top three models with best accuracy are Gradient boost, Random forest &amp; XGboost with accuracy of  87%, 89%,and 97% respectively.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IN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4" y="304068"/>
            <a:ext cx="2751840" cy="624949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Conclusion:</a:t>
            </a:r>
            <a:endParaRPr lang="en-IN" alt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292" y="929017"/>
            <a:ext cx="8390953" cy="3910415"/>
          </a:xfrm>
          <a:noFill/>
        </p:spPr>
        <p:txBody>
          <a:bodyPr/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And to conclude we started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with loading the data.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S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o far we have done EDA, null values treatment, encoding of categorical columns, feature selection and then model building.</a:t>
            </a:r>
            <a:endParaRPr lang="en-US" sz="2000" b="0" i="0" u="none" strike="noStrike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75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to 97%. And there is no such improvement in accuracy score even after hyperparameter tuning.</a:t>
            </a:r>
            <a:endParaRPr lang="en-US" sz="2000" b="0" i="0" u="none" strike="noStrike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Also it is concluded that accuracy of XGboost is highest as compared to all the algorithms used i.e. 97%.</a:t>
            </a:r>
            <a:endParaRPr lang="en-US" sz="2000" b="0" i="0" u="none" strike="noStrike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lack of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data, not enough relevant features but maybe with enough data we can train our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206"/>
            <a:ext cx="8520600" cy="631528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Data description: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  <a:endParaRPr lang="en-US" sz="12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features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Distribution of data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4946</Words>
  <Application>WPS Presentation</Application>
  <PresentationFormat>On-screen Show (16:9)</PresentationFormat>
  <Paragraphs>186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</vt:lpstr>
      <vt:lpstr>SimSun</vt:lpstr>
      <vt:lpstr>Wingdings</vt:lpstr>
      <vt:lpstr>Arial</vt:lpstr>
      <vt:lpstr>Montserrat</vt:lpstr>
      <vt:lpstr>Copperplate Gothic Bold</vt:lpstr>
      <vt:lpstr>Bahnschrift SemiBold</vt:lpstr>
      <vt:lpstr>Mongolian Baiti</vt:lpstr>
      <vt:lpstr>Bahnschrift Light</vt:lpstr>
      <vt:lpstr>Bahnschrift Condensed</vt:lpstr>
      <vt:lpstr>Microsoft YaHei</vt:lpstr>
      <vt:lpstr>Arial Unicode MS</vt:lpstr>
      <vt:lpstr>Simple Light</vt:lpstr>
      <vt:lpstr>Cardiovascular Risk Prediction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features</vt:lpstr>
      <vt:lpstr>Distribution of data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Can Heart rate possibly define the risk of chd ?</vt:lpstr>
      <vt:lpstr>Can smoking number of cigarettes per day lead to chd?</vt:lpstr>
      <vt:lpstr>One who had a stroke earlier more prone to chd ?</vt:lpstr>
      <vt:lpstr>Are patients with systolic bp at risk of chd ?</vt:lpstr>
      <vt:lpstr>Are patients with diastolic bp at risk of chd ?</vt:lpstr>
      <vt:lpstr>is patients bmi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PowerPoint 演示文稿</vt:lpstr>
      <vt:lpstr>challenges:</vt:lpstr>
      <vt:lpstr>Conclusion: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</dc:title>
  <dc:creator>Hrithik Chourasia</dc:creator>
  <cp:lastModifiedBy>Vridhi Parmar</cp:lastModifiedBy>
  <cp:revision>77</cp:revision>
  <cp:lastPrinted>2021-06-16T18:40:00Z</cp:lastPrinted>
  <dcterms:created xsi:type="dcterms:W3CDTF">2021-06-14T16:03:00Z</dcterms:created>
  <dcterms:modified xsi:type="dcterms:W3CDTF">2021-06-16T07:56:39Z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