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303" r:id="rId6"/>
    <p:sldId id="30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338" r:id="rId28"/>
    <p:sldId id="340" r:id="rId29"/>
    <p:sldId id="339" r:id="rId30"/>
    <p:sldId id="337" r:id="rId31"/>
  </p:sldIdLst>
  <p:sldSz cx="9144000" cy="5143500" type="screen16x9"/>
  <p:notesSz cx="6858000" cy="9144000"/>
  <p:embeddedFontLst>
    <p:embeddedFont>
      <p:font typeface="Montserrat" panose="00000500000000000000"/>
      <p:regular r:id="rId35"/>
      <p:bold r:id="rId36"/>
      <p:boldItalic r:id="rId37"/>
    </p:embeddedFont>
    <p:embeddedFont>
      <p:font typeface="Copperplate Gothic Bold" panose="020E0705020206020404" pitchFamily="34" charset="0"/>
      <p:regular r:id="rId38"/>
    </p:embeddedFont>
    <p:embeddedFont>
      <p:font typeface="Bahnschrift SemiBold" panose="020B0502040204020203" pitchFamily="34" charset="0"/>
      <p:bold r:id="rId39"/>
    </p:embeddedFont>
    <p:embeddedFont>
      <p:font typeface="Mongolian Baiti" panose="03000500000000000000" pitchFamily="66" charset="0"/>
      <p:regular r:id="rId40"/>
    </p:embeddedFont>
    <p:embeddedFont>
      <p:font typeface="Bahnschrift Light" panose="020B0502040204020203" pitchFamily="34" charset="0"/>
      <p:regular r:id="rId41"/>
    </p:embeddedFont>
    <p:embeddedFont>
      <p:font typeface="Bahnschrift Condensed" panose="020B0502040204020203" pitchFamily="3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9" autoAdjust="0"/>
  </p:normalViewPr>
  <p:slideViewPr>
    <p:cSldViewPr snapToGrid="0">
      <p:cViewPr varScale="1">
        <p:scale>
          <a:sx n="101" d="100"/>
          <a:sy n="101" d="100"/>
        </p:scale>
        <p:origin x="922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668" y="1101504"/>
            <a:ext cx="7654663" cy="40419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heart rate is responsible for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How much Smoking affect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782782"/>
            <a:ext cx="8520600" cy="43607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Who had a stroke earlier more prone to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36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4117" t="30303" r="3688" b="29293"/>
          <a:stretch>
            <a:fillRect/>
          </a:stretch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patients bmi is important to show the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35" y="90910"/>
            <a:ext cx="8520600" cy="841800"/>
          </a:xfrm>
        </p:spPr>
        <p:txBody>
          <a:bodyPr/>
          <a:p>
            <a:r>
              <a:rPr lang="en-IN" altLang="en-US"/>
              <a:t>The best fitting Model:-</a:t>
            </a:r>
            <a:endParaRPr lang="en-IN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71600" y="1238250"/>
          <a:ext cx="639826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90"/>
                <a:gridCol w="2402840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Sr.no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ML Model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Test Accuracy Score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Train Accuracy Score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400">
                          <a:sym typeface="+mn-ea"/>
                        </a:rPr>
                        <a:t>Naive Bayes Classifier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KNN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75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76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Random Forest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99.8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Gradient Boost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90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0455"/>
            <a:ext cx="8520600" cy="841800"/>
          </a:xfrm>
        </p:spPr>
        <p:txBody>
          <a:bodyPr/>
          <a:p>
            <a:r>
              <a:rPr lang="en-IN" altLang="en-US"/>
              <a:t>Confusion Matrix:-</a:t>
            </a: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8230" y="989330"/>
            <a:ext cx="3169920" cy="1627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1102360"/>
            <a:ext cx="3305175" cy="17062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61610" y="2712085"/>
            <a:ext cx="1963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XGB Test confusion m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10235" y="2808605"/>
            <a:ext cx="113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LR Test CM</a:t>
            </a:r>
            <a:endParaRPr lang="en-I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3115310"/>
            <a:ext cx="3552825" cy="15049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34695" y="4817745"/>
            <a:ext cx="11906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LR Train CM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622925" y="4836795"/>
            <a:ext cx="12407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XGB train cm</a:t>
            </a:r>
            <a:endParaRPr lang="en-I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175" y="2990215"/>
            <a:ext cx="3542030" cy="18465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47320"/>
            <a:ext cx="8520430" cy="706120"/>
          </a:xfrm>
        </p:spPr>
        <p:txBody>
          <a:bodyPr/>
          <a:p>
            <a:r>
              <a:rPr lang="en-IN" altLang="en-US"/>
              <a:t>The Feature Importance:-</a:t>
            </a:r>
            <a:endParaRPr lang="en-I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38" y="0"/>
            <a:ext cx="8386436" cy="687689"/>
          </a:xfrm>
        </p:spPr>
        <p:txBody>
          <a:bodyPr/>
          <a:lstStyle/>
          <a:p>
            <a:r>
              <a:rPr lang="en-IN" altLang="en-US" sz="3600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83" y="687689"/>
            <a:ext cx="8719879" cy="4171479"/>
          </a:xfrm>
          <a:noFill/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That's it! We reached here at the end of our exercise.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Starting with loading the data so far we have done EDA , null values treatment, encoding of categorical columns, feature selection and then model building.</a:t>
            </a:r>
            <a:endParaRPr lang="en-US" sz="2000" b="0" i="0" u="none" strike="noStrike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66 to 91%.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And there is no such improvement in accuracy score even after hyperparameter tuning.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So the accuracy of our best model is 91% which can be said to be good for this large dataset.</a:t>
            </a:r>
            <a:endParaRPr lang="en-US" sz="2000" b="0" i="0" u="none" strike="noStrike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too much data, not enough relevant features but maybe with enough data we can train out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7672" y="4299947"/>
            <a:ext cx="2099160" cy="730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sz="3600" dirty="0">
                <a:latin typeface="Copperplate Gothic Bold" panose="020E0705020206020404" pitchFamily="34" charset="0"/>
              </a:rPr>
              <a:t>Problem Statement:</a:t>
            </a:r>
            <a:endParaRPr lang="en-IN" alt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5326" t="10388" r="4838" b="12853"/>
          <a:stretch>
            <a:fillRect/>
          </a:stretch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66777"/>
          </a:xfrm>
        </p:spPr>
        <p:txBody>
          <a:bodyPr/>
          <a:lstStyle/>
          <a:p>
            <a:r>
              <a:rPr lang="en-US" sz="3600" dirty="0">
                <a:latin typeface="Copperplate Gothic Bold" panose="020E0705020206020404" pitchFamily="34" charset="0"/>
              </a:rPr>
              <a:t>Data description:</a:t>
            </a: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each features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Plot of all the features: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3670</Words>
  <Application>WPS Presentation</Application>
  <PresentationFormat>On-screen Show (16:9)</PresentationFormat>
  <Paragraphs>169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SimSun</vt:lpstr>
      <vt:lpstr>Wingdings</vt:lpstr>
      <vt:lpstr>Arial</vt:lpstr>
      <vt:lpstr>Montserrat</vt:lpstr>
      <vt:lpstr>Copperplate Gothic Bold</vt:lpstr>
      <vt:lpstr>Bahnschrift SemiBold</vt:lpstr>
      <vt:lpstr>Mongolian Baiti</vt:lpstr>
      <vt:lpstr>Bahnschrift Light</vt:lpstr>
      <vt:lpstr>Bahnschrift Condensed</vt:lpstr>
      <vt:lpstr>Microsoft YaHei</vt:lpstr>
      <vt:lpstr>Arial Unicode MS</vt:lpstr>
      <vt:lpstr>Simple Light</vt:lpstr>
      <vt:lpstr>Cardiovascular Risk Prediction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each features</vt:lpstr>
      <vt:lpstr>Plot of all the features: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Is heart rate is responsible for chd ?</vt:lpstr>
      <vt:lpstr>How much Smoking affect chd ?</vt:lpstr>
      <vt:lpstr>Who had a stroke earlier more prone to chd ?</vt:lpstr>
      <vt:lpstr>Are patients with systolic bp at risk of chd ?</vt:lpstr>
      <vt:lpstr>Are patients with diastolic bp at risk of chd ?</vt:lpstr>
      <vt:lpstr>patients bmi is important to show the risk of chd ?</vt:lpstr>
      <vt:lpstr>Can patients glucose levels show the risk of chd ?</vt:lpstr>
      <vt:lpstr>K-nn score with varying number of neighbors</vt:lpstr>
      <vt:lpstr>Roc auc curve for knn</vt:lpstr>
      <vt:lpstr>PowerPoint 演示文稿</vt:lpstr>
      <vt:lpstr>PowerPoint 演示文稿</vt:lpstr>
      <vt:lpstr>PowerPoint 演示文稿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Cardiovascular Risk Prediction   </dc:title>
  <dc:creator/>
  <cp:lastModifiedBy>Vridhi Parmar</cp:lastModifiedBy>
  <cp:revision>36</cp:revision>
  <dcterms:created xsi:type="dcterms:W3CDTF">2021-06-14T16:03:17Z</dcterms:created>
  <dcterms:modified xsi:type="dcterms:W3CDTF">2021-06-14T16:48:42Z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