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72" r:id="rId3"/>
    <p:sldId id="303" r:id="rId4"/>
    <p:sldId id="304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3" r:id="rId21"/>
    <p:sldId id="274" r:id="rId22"/>
    <p:sldId id="275" r:id="rId23"/>
    <p:sldId id="276" r:id="rId24"/>
    <p:sldId id="277" r:id="rId25"/>
    <p:sldId id="338" r:id="rId26"/>
    <p:sldId id="340" r:id="rId27"/>
    <p:sldId id="341" r:id="rId28"/>
    <p:sldId id="342" r:id="rId29"/>
    <p:sldId id="343" r:id="rId30"/>
    <p:sldId id="337" r:id="rId31"/>
  </p:sldIdLst>
  <p:sldSz cx="9144000" cy="5143500" type="screen16x9"/>
  <p:notesSz cx="6858000" cy="9144000"/>
  <p:embeddedFontLst>
    <p:embeddedFont>
      <p:font typeface="Bahnschrift Condensed" panose="020B0502040204020203" pitchFamily="34" charset="0"/>
      <p:regular r:id="rId33"/>
      <p:bold r:id="rId34"/>
    </p:embeddedFont>
    <p:embeddedFont>
      <p:font typeface="Bahnschrift Light" panose="020B0502040204020203" pitchFamily="34" charset="0"/>
      <p:regular r:id="rId35"/>
    </p:embeddedFont>
    <p:embeddedFont>
      <p:font typeface="Bahnschrift SemiBold" panose="020B0502040204020203" pitchFamily="34" charset="0"/>
      <p:bold r:id="rId36"/>
    </p:embeddedFont>
    <p:embeddedFont>
      <p:font typeface="Copperplate Gothic Bold" panose="020E0705020206020404" pitchFamily="34" charset="0"/>
      <p:regular r:id="rId37"/>
    </p:embeddedFont>
    <p:embeddedFont>
      <p:font typeface="Mongolian Baiti" panose="03000500000000000000" pitchFamily="66" charset="0"/>
      <p:regular r:id="rId38"/>
    </p:embeddedFont>
    <p:embeddedFont>
      <p:font typeface="Montserrat" panose="020B060402020202020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015" autoAdjust="0"/>
  </p:normalViewPr>
  <p:slideViewPr>
    <p:cSldViewPr snapToGrid="0">
      <p:cViewPr varScale="1">
        <p:scale>
          <a:sx n="96" d="100"/>
          <a:sy n="96" d="100"/>
        </p:scale>
        <p:origin x="63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Char char="●"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242455" y="131620"/>
            <a:ext cx="8585795" cy="3927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4200" b="1" dirty="0">
                <a:solidFill>
                  <a:srgbClr val="CC0000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          </a:t>
            </a:r>
            <a:r>
              <a:rPr lang="en-GB" sz="4200" dirty="0">
                <a:solidFill>
                  <a:srgbClr val="CC0000"/>
                </a:solidFill>
                <a:latin typeface="Copperplate Gothic Bold" panose="020E0705020206020404" pitchFamily="34" charset="0"/>
                <a:ea typeface="Montserrat" panose="00000500000000000000"/>
                <a:cs typeface="Montserrat" panose="00000500000000000000"/>
                <a:sym typeface="Montserrat" panose="00000500000000000000"/>
              </a:rPr>
              <a:t>Capstone Project</a:t>
            </a:r>
            <a:endParaRPr sz="4200" dirty="0">
              <a:solidFill>
                <a:srgbClr val="CC0000"/>
              </a:solidFill>
              <a:latin typeface="Copperplate Gothic Bold" panose="020E0705020206020404" pitchFamily="34" charset="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3600" dirty="0">
                <a:solidFill>
                  <a:schemeClr val="lt1"/>
                </a:solidFill>
                <a:latin typeface="Copperplate Gothic Bold" panose="020E0705020206020404" pitchFamily="34" charset="0"/>
                <a:ea typeface="Montserrat" panose="00000500000000000000"/>
                <a:cs typeface="Montserrat" panose="00000500000000000000"/>
                <a:sym typeface="Montserrat" panose="00000500000000000000"/>
              </a:rPr>
              <a:t>Cardiovascular Risk Prediction</a:t>
            </a:r>
            <a:endParaRPr sz="3600" dirty="0">
              <a:solidFill>
                <a:schemeClr val="lt1"/>
              </a:solidFill>
              <a:latin typeface="Copperplate Gothic Bold" panose="020E0705020206020404" pitchFamily="34" charset="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1479" y="3041074"/>
            <a:ext cx="5167745" cy="184958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27" y="284018"/>
            <a:ext cx="8520600" cy="762068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Are smokers at more risk of chd 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409" y="1046086"/>
            <a:ext cx="6269182" cy="409741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5790" y="197290"/>
            <a:ext cx="6892638" cy="841800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Are hypertensive patients at more risk of chd 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063" y="1115291"/>
            <a:ext cx="6393873" cy="402820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159" y="328908"/>
            <a:ext cx="7557682" cy="841800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Are patients on bp medication at more risk of chd 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1170709"/>
            <a:ext cx="6324600" cy="397279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3268" y="197360"/>
            <a:ext cx="7197464" cy="841800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Which age group is more vulnerable to chd 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268" y="1184632"/>
            <a:ext cx="7197464" cy="395886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668" y="162722"/>
            <a:ext cx="7654663" cy="841800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Are total cholesterol levels related to chd 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668" y="1101504"/>
            <a:ext cx="7654663" cy="404199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86" y="245851"/>
            <a:ext cx="8077227" cy="841800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Cholestrol level is not the sole deciding factor for chd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205345"/>
            <a:ext cx="6982691" cy="393815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80486"/>
            <a:ext cx="8520600" cy="841800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Can Heart rate possibly define the risk of </a:t>
            </a:r>
            <a:r>
              <a:rPr lang="en-US" sz="2800" dirty="0" err="1">
                <a:latin typeface="Copperplate Gothic Bold" panose="020E0705020206020404" pitchFamily="34" charset="0"/>
              </a:rPr>
              <a:t>chd</a:t>
            </a:r>
            <a:r>
              <a:rPr lang="en-US" sz="2800" dirty="0">
                <a:latin typeface="Copperplate Gothic Bold" panose="020E0705020206020404" pitchFamily="34" charset="0"/>
              </a:rPr>
              <a:t> 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52944"/>
            <a:ext cx="7675418" cy="409055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07817"/>
            <a:ext cx="8520600" cy="665019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Can smoking number of cigarettes per day lead to </a:t>
            </a:r>
            <a:r>
              <a:rPr lang="en-US" sz="2800" dirty="0" err="1">
                <a:latin typeface="Copperplate Gothic Bold" panose="020E0705020206020404" pitchFamily="34" charset="0"/>
              </a:rPr>
              <a:t>chd</a:t>
            </a:r>
            <a:r>
              <a:rPr lang="en-US" sz="2800" dirty="0">
                <a:latin typeface="Copperplate Gothic Bold" panose="020E0705020206020404" pitchFamily="34" charset="0"/>
              </a:rPr>
              <a:t>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857246"/>
            <a:ext cx="8375100" cy="428625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820" y="380999"/>
            <a:ext cx="7682359" cy="685869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One who had a stroke earlier more prone to chd 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509" y="1170708"/>
            <a:ext cx="7010400" cy="397279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4832" y="218141"/>
            <a:ext cx="7114336" cy="841800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Are patients with systolic bp at risk of chd 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832" y="1170709"/>
            <a:ext cx="7114336" cy="39243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0249" y="277091"/>
            <a:ext cx="8037223" cy="4800599"/>
          </a:xfrm>
        </p:spPr>
        <p:txBody>
          <a:bodyPr/>
          <a:lstStyle/>
          <a:p>
            <a:br>
              <a:rPr lang="en-US" sz="5400" b="1" dirty="0">
                <a:solidFill>
                  <a:schemeClr val="tx1"/>
                </a:solidFill>
                <a:latin typeface="Bahnschrift SemiBold" panose="020B0502040204020203" pitchFamily="34" charset="0"/>
                <a:cs typeface="Mongolian Baiti" panose="03000500000000000000" pitchFamily="66" charset="0"/>
              </a:rPr>
            </a:br>
            <a:r>
              <a:rPr lang="en-US" sz="2800" dirty="0">
                <a:solidFill>
                  <a:schemeClr val="tx1"/>
                </a:solidFill>
                <a:latin typeface="Copperplate Gothic Bold" panose="020E0705020206020404" pitchFamily="34" charset="0"/>
                <a:cs typeface="Mongolian Baiti" panose="03000500000000000000" pitchFamily="66" charset="0"/>
              </a:rPr>
              <a:t>Team Consists of:</a:t>
            </a:r>
            <a:br>
              <a:rPr lang="en-US" sz="2800" b="1" dirty="0">
                <a:solidFill>
                  <a:schemeClr val="tx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</a:br>
            <a:r>
              <a:rPr lang="en-IN" sz="2000" dirty="0">
                <a:solidFill>
                  <a:schemeClr val="bg1"/>
                </a:solidFill>
                <a:latin typeface="Copperplate Gothic Bold" panose="020E0705020206020404" pitchFamily="34" charset="0"/>
                <a:cs typeface="Mongolian Baiti" panose="03000500000000000000" pitchFamily="66" charset="0"/>
              </a:rPr>
              <a:t>1</a:t>
            </a:r>
            <a:r>
              <a:rPr lang="en-IN" altLang="en-US" sz="20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. ameen attar</a:t>
            </a:r>
            <a:br>
              <a:rPr lang="en-US" altLang="en-US" sz="2000" dirty="0">
                <a:solidFill>
                  <a:schemeClr val="tx1"/>
                </a:solidFill>
                <a:latin typeface="Copperplate Gothic Bold" panose="020E0705020206020404" pitchFamily="34" charset="0"/>
                <a:cs typeface="Mongolian Baiti" panose="03000500000000000000" pitchFamily="66" charset="0"/>
              </a:rPr>
            </a:br>
            <a:r>
              <a:rPr lang="en-IN" altLang="en-US" sz="20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2. Hrithik Chourasia</a:t>
            </a:r>
            <a:br>
              <a:rPr lang="en-IN" altLang="en-US" sz="2000" dirty="0">
                <a:solidFill>
                  <a:schemeClr val="bg1"/>
                </a:solidFill>
                <a:latin typeface="Copperplate Gothic Bold" panose="020E0705020206020404" pitchFamily="34" charset="0"/>
              </a:rPr>
            </a:br>
            <a:r>
              <a:rPr lang="en-IN" altLang="en-US" sz="20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3. Pradip Solanki</a:t>
            </a:r>
            <a:br>
              <a:rPr lang="en-IN" altLang="en-US" sz="2000" dirty="0">
                <a:solidFill>
                  <a:schemeClr val="bg1"/>
                </a:solidFill>
                <a:latin typeface="Copperplate Gothic Bold" panose="020E0705020206020404" pitchFamily="34" charset="0"/>
              </a:rPr>
            </a:br>
            <a:r>
              <a:rPr lang="en-IN" altLang="en-US" sz="20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4. Vridhi Parmar</a:t>
            </a:r>
            <a:br>
              <a:rPr lang="en-US" sz="4800" b="1" dirty="0">
                <a:solidFill>
                  <a:schemeClr val="tx1"/>
                </a:solidFill>
                <a:latin typeface="Bahnschrift Light" panose="020B0502040204020203" pitchFamily="34" charset="0"/>
                <a:cs typeface="Mongolian Baiti" panose="03000500000000000000" pitchFamily="66" charset="0"/>
              </a:rPr>
            </a:br>
            <a:br>
              <a:rPr lang="en-US" sz="5400" dirty="0">
                <a:solidFill>
                  <a:schemeClr val="tx1"/>
                </a:solidFill>
              </a:rPr>
            </a:br>
            <a:br>
              <a:rPr lang="en-US" sz="5400" dirty="0">
                <a:solidFill>
                  <a:schemeClr val="tx1"/>
                </a:solidFill>
              </a:rPr>
            </a:b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4117" t="30303" r="3688" b="29293"/>
          <a:stretch>
            <a:fillRect/>
          </a:stretch>
        </p:blipFill>
        <p:spPr>
          <a:xfrm>
            <a:off x="4059382" y="2932126"/>
            <a:ext cx="4807527" cy="19342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259" y="183505"/>
            <a:ext cx="7481482" cy="841800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Are patients with diastolic bp at risk of chd 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59" y="1025304"/>
            <a:ext cx="7481482" cy="411819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927" y="380999"/>
            <a:ext cx="7606146" cy="734359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is patients </a:t>
            </a:r>
            <a:r>
              <a:rPr lang="en-US" sz="2800" dirty="0" err="1">
                <a:latin typeface="Copperplate Gothic Bold" panose="020E0705020206020404" pitchFamily="34" charset="0"/>
              </a:rPr>
              <a:t>bmi</a:t>
            </a:r>
            <a:r>
              <a:rPr lang="en-US" sz="2800" dirty="0">
                <a:latin typeface="Copperplate Gothic Bold" panose="020E0705020206020404" pitchFamily="34" charset="0"/>
              </a:rPr>
              <a:t> important to show the risk of chd 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25" y="1212273"/>
            <a:ext cx="7606147" cy="3931227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7" y="238854"/>
            <a:ext cx="7599245" cy="841800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Can patients glucose levels show the risk of chd 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376" y="1156855"/>
            <a:ext cx="7599245" cy="398664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3095" y="231995"/>
            <a:ext cx="6497809" cy="841800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K-nn score with varying number of neighbors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54" y="1152411"/>
            <a:ext cx="7384473" cy="3883716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863" y="272647"/>
            <a:ext cx="8070273" cy="828790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Roc auc curve for knn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626" y="1101436"/>
            <a:ext cx="5548746" cy="371994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7541" y="143809"/>
            <a:ext cx="5106377" cy="1019973"/>
          </a:xfrm>
        </p:spPr>
        <p:txBody>
          <a:bodyPr/>
          <a:lstStyle/>
          <a:p>
            <a:r>
              <a:rPr lang="en-IN" altLang="en-US" sz="2800" dirty="0">
                <a:latin typeface="Copperplate Gothic Bold" panose="020E0705020206020404" pitchFamily="34" charset="0"/>
              </a:rPr>
              <a:t>The best fitting Model:-</a:t>
            </a: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3413881695"/>
              </p:ext>
            </p:extLst>
          </p:nvPr>
        </p:nvGraphicFramePr>
        <p:xfrm>
          <a:off x="826223" y="1073098"/>
          <a:ext cx="7489011" cy="33654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2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2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2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748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dirty="0"/>
                        <a:t>Sr.no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dirty="0"/>
                        <a:t>ML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dirty="0"/>
                        <a:t>Test Accuracy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dirty="0"/>
                        <a:t>Train Accuracy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5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sz="1400" dirty="0">
                          <a:sym typeface="+mn-ea"/>
                        </a:rPr>
                        <a:t>Naive Bayes Classifier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5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5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dirty="0"/>
                        <a:t>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5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25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99.8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25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Gradient 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25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XGBoost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dirty="0"/>
                        <a:t>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4180" y="164169"/>
            <a:ext cx="3944071" cy="522262"/>
          </a:xfrm>
        </p:spPr>
        <p:txBody>
          <a:bodyPr/>
          <a:lstStyle/>
          <a:p>
            <a:r>
              <a:rPr lang="en-IN" altLang="en-US" sz="2800" dirty="0">
                <a:latin typeface="Copperplate Gothic Bold" panose="020E0705020206020404" pitchFamily="34" charset="0"/>
              </a:rPr>
              <a:t>Confusion Matrix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7872754-01E1-4B45-A9B1-CC471F7A1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9693" y="686431"/>
            <a:ext cx="3944072" cy="21752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67BB999-B3DF-4D07-B8FE-A11D53D77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360" y="2949249"/>
            <a:ext cx="3944071" cy="217520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D722947-79CE-4C75-9ACE-15FF864D68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764" y="686430"/>
            <a:ext cx="3944071" cy="217520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01DF475-69A5-4814-AC7B-580DFF0003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765" y="2949249"/>
            <a:ext cx="3944070" cy="2175201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9F50-4E6D-439B-ACDB-D4A90BC2E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58412"/>
            <a:ext cx="8520600" cy="617841"/>
          </a:xfrm>
        </p:spPr>
        <p:txBody>
          <a:bodyPr/>
          <a:lstStyle/>
          <a:p>
            <a:r>
              <a:rPr lang="en-IN" altLang="en-US" sz="2800" dirty="0">
                <a:latin typeface="Copperplate Gothic Bold" panose="020E0705020206020404" pitchFamily="34" charset="0"/>
              </a:rPr>
              <a:t>The Feature Importance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BF0694-AFE2-4818-9775-2E785D8D2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219" y="776253"/>
            <a:ext cx="7387562" cy="436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123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CF952-389B-4477-B8EF-9E64F035D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17087"/>
            <a:ext cx="2740686" cy="795990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challenges: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1398E2-E6DB-4FD5-9113-6E9AC5AD08BB}"/>
              </a:ext>
            </a:extLst>
          </p:cNvPr>
          <p:cNvSpPr txBox="1"/>
          <p:nvPr/>
        </p:nvSpPr>
        <p:spPr>
          <a:xfrm>
            <a:off x="644685" y="1140589"/>
            <a:ext cx="807829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Less amount of data available made it difficult to predict properly.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Missing useful features.</a:t>
            </a:r>
          </a:p>
          <a:p>
            <a:endParaRPr lang="en-US" sz="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9873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75A8B3D-2F04-4D8C-8770-474A63056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>
                <a:latin typeface="Copperplate Gothic Bold" panose="020E0705020206020404" pitchFamily="34" charset="0"/>
              </a:rPr>
              <a:t>Conclusion</a:t>
            </a:r>
            <a:r>
              <a:rPr lang="en-IN" altLang="en-US" dirty="0">
                <a:latin typeface="Bahnschrift SemiBold" panose="020B0502040204020203" pitchFamily="34" charset="0"/>
              </a:rPr>
              <a:t>: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96A927-4C5C-4C6B-BA54-886F700636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A cardiovascular disease detection model has been built using no of ML classification modelling techniques</a:t>
            </a:r>
            <a:r>
              <a:rPr lang="en-US" sz="2000">
                <a:solidFill>
                  <a:schemeClr val="bg1"/>
                </a:solidFill>
                <a:latin typeface="Bahnschrift Condensed" panose="020B0502040204020203" pitchFamily="34" charset="0"/>
              </a:rPr>
              <a:t>. </a:t>
            </a:r>
            <a:endParaRPr lang="en-US" sz="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pPr marL="114300" indent="0">
              <a:buNone/>
            </a:pPr>
            <a:r>
              <a:rPr 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This project once deployed can possibly help predict the patients for cardiovascular disease based to their past medical history Blood pressure, Body mass index, Sugar levels etc.</a:t>
            </a:r>
          </a:p>
          <a:p>
            <a:pPr marL="114300" indent="0">
              <a:buNone/>
            </a:pPr>
            <a:r>
              <a:rPr 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The algorithms used in building the model are Logistic regression, Decision trees, KNN, Random forest classifier, Naive bayes classifier, Gradient boost and </a:t>
            </a:r>
            <a:r>
              <a:rPr lang="en-US" sz="2000" dirty="0" err="1">
                <a:solidFill>
                  <a:schemeClr val="bg1"/>
                </a:solidFill>
                <a:latin typeface="Bahnschrift Condensed" panose="020B0502040204020203" pitchFamily="34" charset="0"/>
              </a:rPr>
              <a:t>XGboost</a:t>
            </a:r>
            <a:r>
              <a:rPr 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.</a:t>
            </a:r>
          </a:p>
          <a:p>
            <a:pPr marL="114300" indent="0">
              <a:buNone/>
            </a:pPr>
            <a:r>
              <a:rPr 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The best accuracy we have got is for the </a:t>
            </a:r>
            <a:r>
              <a:rPr lang="en-US" sz="2000" dirty="0" err="1">
                <a:solidFill>
                  <a:schemeClr val="bg1"/>
                </a:solidFill>
                <a:latin typeface="Bahnschrift Condensed" panose="020B0502040204020203" pitchFamily="34" charset="0"/>
              </a:rPr>
              <a:t>XGboost</a:t>
            </a:r>
            <a:r>
              <a:rPr 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 model which is 97%.</a:t>
            </a:r>
          </a:p>
          <a:p>
            <a:pPr marL="114300" indent="0">
              <a:buNone/>
            </a:pPr>
            <a:endParaRPr lang="en-US" sz="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pPr marL="114300" indent="0">
              <a:buNone/>
            </a:pPr>
            <a:endParaRPr lang="en-US" sz="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pPr marL="114300" indent="0">
              <a:buNone/>
            </a:pPr>
            <a:endParaRPr lang="en-IN" sz="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622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477981"/>
            <a:ext cx="8520600" cy="674493"/>
          </a:xfrm>
        </p:spPr>
        <p:txBody>
          <a:bodyPr/>
          <a:lstStyle/>
          <a:p>
            <a:r>
              <a:rPr lang="en-IN" altLang="en-US" dirty="0">
                <a:latin typeface="Copperplate Gothic Bold" panose="020E0705020206020404" pitchFamily="34" charset="0"/>
              </a:rPr>
              <a:t>Problem Statement: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48491" y="1094509"/>
            <a:ext cx="8880791" cy="3371693"/>
          </a:xfrm>
        </p:spPr>
        <p:txBody>
          <a:bodyPr/>
          <a:lstStyle/>
          <a:p>
            <a:r>
              <a:rPr 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The dataset is from an ongoing cardiovascular study on residents of the town of Framingham, Massachusetts.</a:t>
            </a:r>
          </a:p>
          <a:p>
            <a:endParaRPr lang="en-US" sz="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The classification goal is to predict whether the patient has a 10-year risk of future coronary heart disease(CHD).</a:t>
            </a:r>
          </a:p>
          <a:p>
            <a:endParaRPr lang="en-US" sz="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The dataset provides the patients’ information. It includes over 4,000 records and 15 attributes. Variable Each attribute is a potential risk factor. There are both demographic, behavioral, and medical risk factors.</a:t>
            </a:r>
            <a:endParaRPr lang="en-IN" altLang="en-US" sz="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5326" t="10388" r="4838" b="12853"/>
          <a:stretch>
            <a:fillRect/>
          </a:stretch>
        </p:blipFill>
        <p:spPr>
          <a:xfrm>
            <a:off x="5425944" y="4015771"/>
            <a:ext cx="3294863" cy="90086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438" y="197353"/>
            <a:ext cx="8386436" cy="624949"/>
          </a:xfrm>
        </p:spPr>
        <p:txBody>
          <a:bodyPr/>
          <a:lstStyle/>
          <a:p>
            <a:r>
              <a:rPr lang="en-IN" altLang="en-US" dirty="0">
                <a:latin typeface="Copperplate Gothic Bold" panose="020E0705020206020404" pitchFamily="34" charset="0"/>
              </a:rPr>
              <a:t>Conclusion</a:t>
            </a:r>
            <a:r>
              <a:rPr lang="en-IN" altLang="en-US" dirty="0">
                <a:latin typeface="Bahnschrift SemiBold" panose="020B0502040204020203" pitchFamily="34" charset="0"/>
              </a:rPr>
              <a:t>:</a:t>
            </a:r>
            <a:endParaRPr lang="en-I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84" y="749940"/>
            <a:ext cx="8533622" cy="4109228"/>
          </a:xfrm>
          <a:noFill/>
        </p:spPr>
        <p:txBody>
          <a:bodyPr/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That's it! We reached here at the end of our exercise.</a:t>
            </a:r>
            <a:endParaRPr lang="en-US" sz="2000" b="0" dirty="0">
              <a:solidFill>
                <a:schemeClr val="accent5">
                  <a:lumMod val="50000"/>
                </a:schemeClr>
              </a:solidFill>
              <a:effectLst/>
              <a:latin typeface="Bahnschrift Condensed" panose="020B0502040204020203" pitchFamily="34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Starting with loading the data so far we have done EDA , null values treatment, encoding of categorical columns, feature selection and then model building.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endParaRPr lang="en-US" sz="2000" b="0" dirty="0">
              <a:solidFill>
                <a:schemeClr val="accent5">
                  <a:lumMod val="50000"/>
                </a:schemeClr>
              </a:solidFill>
              <a:effectLst/>
              <a:latin typeface="Bahnschrift Condensed" panose="020B0502040204020203" pitchFamily="34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In all of these models our accuracy revolves in the range of 66 to 91%.</a:t>
            </a:r>
            <a:endParaRPr lang="en-US" sz="2000" b="0" dirty="0">
              <a:solidFill>
                <a:schemeClr val="accent5">
                  <a:lumMod val="50000"/>
                </a:schemeClr>
              </a:solidFill>
              <a:effectLst/>
              <a:latin typeface="Bahnschrift Condensed" panose="020B0502040204020203" pitchFamily="34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And there is no such improvement in accuracy score even after hyperparameter tuning.</a:t>
            </a:r>
            <a:endParaRPr lang="en-US" sz="2000" b="0" dirty="0">
              <a:solidFill>
                <a:schemeClr val="accent5">
                  <a:lumMod val="50000"/>
                </a:schemeClr>
              </a:solidFill>
              <a:effectLst/>
              <a:latin typeface="Bahnschrift Condensed" panose="020B0502040204020203" pitchFamily="34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So the accuracy of our best model is 91% which can be said to be good for this large dataset.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5">
                  <a:lumMod val="50000"/>
                </a:schemeClr>
              </a:solidFill>
              <a:latin typeface="Bahnschrift Condensed" panose="020B0502040204020203" pitchFamily="34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This performance could be due to various reasons like: no proper pattern of data, too much data, not enough relevant features but maybe with enough data we can train out model even better.</a:t>
            </a:r>
            <a:endParaRPr lang="en-US" sz="2000" b="0" dirty="0">
              <a:solidFill>
                <a:schemeClr val="accent5">
                  <a:lumMod val="50000"/>
                </a:schemeClr>
              </a:solidFill>
              <a:effectLst/>
              <a:latin typeface="Bahnschrift Condensed" panose="020B0502040204020203" pitchFamily="34" charset="0"/>
            </a:endParaRPr>
          </a:p>
          <a:p>
            <a:br>
              <a:rPr lang="en-US" dirty="0"/>
            </a:br>
            <a:endParaRPr lang="en-US" dirty="0">
              <a:solidFill>
                <a:schemeClr val="bg1"/>
              </a:solidFill>
            </a:endParaRPr>
          </a:p>
          <a:p>
            <a:pPr marL="114300" indent="0">
              <a:buNone/>
            </a:pPr>
            <a:endParaRPr lang="hi-IN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7672" y="4299947"/>
            <a:ext cx="2099160" cy="7307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59206"/>
            <a:ext cx="8520600" cy="631528"/>
          </a:xfrm>
        </p:spPr>
        <p:txBody>
          <a:bodyPr/>
          <a:lstStyle/>
          <a:p>
            <a:r>
              <a:rPr lang="en-US" dirty="0">
                <a:latin typeface="Copperplate Gothic Bold" panose="020E0705020206020404" pitchFamily="34" charset="0"/>
              </a:rPr>
              <a:t>Data description: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13" y="566777"/>
            <a:ext cx="8985303" cy="4576723"/>
          </a:xfrm>
        </p:spPr>
        <p:txBody>
          <a:bodyPr/>
          <a:lstStyle/>
          <a:p>
            <a:pPr algn="l"/>
            <a:r>
              <a:rPr lang="en-US" sz="1600" b="1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Demographic:</a:t>
            </a:r>
            <a:endParaRPr lang="en-US" sz="1600" b="0" i="0" dirty="0">
              <a:solidFill>
                <a:schemeClr val="accent5">
                  <a:lumMod val="50000"/>
                </a:schemeClr>
              </a:solidFill>
              <a:effectLst/>
              <a:latin typeface="Bahnschrift Condensed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Sex: male or female("M" or "F")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Age: Age of the patient;(Continuous - Although the recorded ages have been truncated to whole numbers, the concept of age is continuous)</a:t>
            </a:r>
          </a:p>
          <a:p>
            <a:pPr algn="l"/>
            <a:r>
              <a:rPr lang="en-US" sz="1600" b="1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Behavioral</a:t>
            </a:r>
            <a:endParaRPr lang="en-US" sz="1600" b="0" i="0" dirty="0">
              <a:solidFill>
                <a:schemeClr val="accent5">
                  <a:lumMod val="50000"/>
                </a:schemeClr>
              </a:solidFill>
              <a:effectLst/>
              <a:latin typeface="Bahnschrift Condensed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is_smoking: whether or not the patient is a current smoker ("YES" or "NO")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Cigs Per Day: the number of cigarettes that the person smoked on average in one day.(can be considered continuous as one can have any number of cigarettes, even half a cigarette.)</a:t>
            </a:r>
          </a:p>
          <a:p>
            <a:pPr algn="l"/>
            <a:r>
              <a:rPr lang="en-US" sz="1600" b="1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Medical( history)</a:t>
            </a:r>
            <a:endParaRPr lang="en-US" sz="1600" b="0" i="0" dirty="0">
              <a:solidFill>
                <a:schemeClr val="accent5">
                  <a:lumMod val="50000"/>
                </a:schemeClr>
              </a:solidFill>
              <a:effectLst/>
              <a:latin typeface="Bahnschrift Condensed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BP Meds: whether or not the patient was on blood pressure medication (Nominal)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Prevalent Stroke: whether or not the patient had previously had a stroke (Nominal)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Prevalent Hyp: whether or not the patient was hypertensive (Nominal)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Diabetes: whether or not the patient had diabetes (Nominal) Medical(current)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Tot Chol: total cholesterol level (Continuous)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Sys BP: systolic blood pressure (Continuous)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Dia BP: diastolic blood pressure (Continuous)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BMI: Body Mass Index (Continuous)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Heart Rate: heart rate (Continuous - In medical research, variables such as heart rate though in fact discrete, yet are considered continuous because of large number of possible values.)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Glucose: glucose level (Continuous) Predict variable (desired target)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10-year risk of coronary heart disease CHD(binary: “1”, means “Yes”, “0” means “No”) - DV</a:t>
            </a:r>
          </a:p>
          <a:p>
            <a:endParaRPr lang="en-US" sz="1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8832300" cy="658091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Missing Values &amp; After filling NaN Values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907473"/>
            <a:ext cx="3983209" cy="42360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07472"/>
            <a:ext cx="4329573" cy="423602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832300" cy="1011382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Correlation between features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803564"/>
            <a:ext cx="8520600" cy="43399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45" y="65741"/>
            <a:ext cx="8769955" cy="834804"/>
          </a:xfrm>
        </p:spPr>
        <p:txBody>
          <a:bodyPr/>
          <a:lstStyle/>
          <a:p>
            <a:r>
              <a:rPr lang="en-IN" altLang="en-US" sz="2800" dirty="0">
                <a:latin typeface="Copperplate Gothic Bold" panose="020E0705020206020404" pitchFamily="34" charset="0"/>
              </a:rPr>
              <a:t>Distribution of data</a:t>
            </a:r>
            <a:endParaRPr lang="en-US" sz="2800" dirty="0">
              <a:latin typeface="Copperplate Gothic Bold" panose="020E07050202060204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900545"/>
            <a:ext cx="8520600" cy="41772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07304"/>
            <a:ext cx="8520600" cy="883295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Which Sex is more prone to CHD 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963" y="848660"/>
            <a:ext cx="6165273" cy="410440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09" y="353291"/>
            <a:ext cx="8700655" cy="561178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Are diabetic patients at more risk of chd 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91" y="914469"/>
            <a:ext cx="7557654" cy="410440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856</Words>
  <Application>Microsoft Office PowerPoint</Application>
  <PresentationFormat>On-screen Show (16:9)</PresentationFormat>
  <Paragraphs>103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Wingdings</vt:lpstr>
      <vt:lpstr>Bahnschrift SemiBold</vt:lpstr>
      <vt:lpstr>Mongolian Baiti</vt:lpstr>
      <vt:lpstr>Montserrat</vt:lpstr>
      <vt:lpstr>Bahnschrift Light</vt:lpstr>
      <vt:lpstr>Arial</vt:lpstr>
      <vt:lpstr>Bahnschrift Condensed</vt:lpstr>
      <vt:lpstr>Copperplate Gothic Bold</vt:lpstr>
      <vt:lpstr>Simple Light</vt:lpstr>
      <vt:lpstr>           Capstone Project Cardiovascular Risk Prediction   </vt:lpstr>
      <vt:lpstr> Team Consists of: 1. ameen attar 2. Hrithik Chourasia 3. Pradip Solanki 4. Vridhi Parmar   </vt:lpstr>
      <vt:lpstr>Problem Statement:</vt:lpstr>
      <vt:lpstr>Data description:</vt:lpstr>
      <vt:lpstr>Missing Values &amp; After filling NaN Values </vt:lpstr>
      <vt:lpstr>Correlation between features</vt:lpstr>
      <vt:lpstr>Distribution of data</vt:lpstr>
      <vt:lpstr>Which Sex is more prone to CHD ?</vt:lpstr>
      <vt:lpstr>Are diabetic patients at more risk of chd ?</vt:lpstr>
      <vt:lpstr>Are smokers at more risk of chd ?</vt:lpstr>
      <vt:lpstr>Are hypertensive patients at more risk of chd ?</vt:lpstr>
      <vt:lpstr>Are patients on bp medication at more risk of chd ?</vt:lpstr>
      <vt:lpstr>Which age group is more vulnerable to chd ?</vt:lpstr>
      <vt:lpstr>Are total cholesterol levels related to chd ?</vt:lpstr>
      <vt:lpstr>Cholestrol level is not the sole deciding factor for chd</vt:lpstr>
      <vt:lpstr>Can Heart rate possibly define the risk of chd ?</vt:lpstr>
      <vt:lpstr>Can smoking number of cigarettes per day lead to chd?</vt:lpstr>
      <vt:lpstr>One who had a stroke earlier more prone to chd ?</vt:lpstr>
      <vt:lpstr>Are patients with systolic bp at risk of chd ?</vt:lpstr>
      <vt:lpstr>Are patients with diastolic bp at risk of chd ?</vt:lpstr>
      <vt:lpstr>is patients bmi important to show the risk of chd ?</vt:lpstr>
      <vt:lpstr>Can patients glucose levels show the risk of chd ?</vt:lpstr>
      <vt:lpstr>K-nn score with varying number of neighbors</vt:lpstr>
      <vt:lpstr>Roc auc curve for knn</vt:lpstr>
      <vt:lpstr>The best fitting Model:-</vt:lpstr>
      <vt:lpstr>Confusion Matrix</vt:lpstr>
      <vt:lpstr>The Feature Importance</vt:lpstr>
      <vt:lpstr>challenges:</vt:lpstr>
      <vt:lpstr>Conclusion: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Cardiovascular Risk Prediction</dc:title>
  <dc:creator>Hrithik Chourasia</dc:creator>
  <cp:lastModifiedBy>AminPC</cp:lastModifiedBy>
  <cp:revision>61</cp:revision>
  <dcterms:created xsi:type="dcterms:W3CDTF">2021-06-14T16:03:17Z</dcterms:created>
  <dcterms:modified xsi:type="dcterms:W3CDTF">2021-06-15T17:39:01Z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1033-11.2.0.10152</vt:lpwstr>
  </property>
</Properties>
</file>