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72" r:id="rId3"/>
    <p:sldId id="303" r:id="rId4"/>
    <p:sldId id="30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338" r:id="rId26"/>
    <p:sldId id="340" r:id="rId27"/>
    <p:sldId id="341" r:id="rId28"/>
    <p:sldId id="342" r:id="rId29"/>
    <p:sldId id="343" r:id="rId30"/>
    <p:sldId id="337" r:id="rId31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33"/>
      <p:bold r:id="rId34"/>
    </p:embeddedFont>
    <p:embeddedFont>
      <p:font typeface="Bahnschrift Light" panose="020B0502040204020203" pitchFamily="34" charset="0"/>
      <p:regular r:id="rId35"/>
    </p:embeddedFont>
    <p:embeddedFont>
      <p:font typeface="Bahnschrift SemiBold" panose="020B0502040204020203" pitchFamily="34" charset="0"/>
      <p:bold r:id="rId36"/>
    </p:embeddedFont>
    <p:embeddedFont>
      <p:font typeface="Copperplate Gothic Bold" panose="020E0705020206020404" pitchFamily="34" charset="0"/>
      <p:regular r:id="rId37"/>
    </p:embeddedFont>
    <p:embeddedFont>
      <p:font typeface="Mongolian Baiti" panose="03000500000000000000" pitchFamily="66" charset="0"/>
      <p:regular r:id="rId38"/>
    </p:embeddedFont>
    <p:embeddedFont>
      <p:font typeface="Montserra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15" autoAdjust="0"/>
  </p:normalViewPr>
  <p:slideViewPr>
    <p:cSldViewPr snapToGrid="0">
      <p:cViewPr varScale="1">
        <p:scale>
          <a:sx n="96" d="100"/>
          <a:sy n="96" d="100"/>
        </p:scale>
        <p:origin x="6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42455" y="131620"/>
            <a:ext cx="8585795" cy="392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</a:t>
            </a:r>
            <a:r>
              <a:rPr lang="en-GB" sz="4200" dirty="0">
                <a:solidFill>
                  <a:srgbClr val="CC0000"/>
                </a:solidFill>
                <a:latin typeface="Copperplate Gothic Bold" panose="020E0705020206020404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Capstone Project</a:t>
            </a:r>
            <a:endParaRPr sz="4200" dirty="0">
              <a:solidFill>
                <a:srgbClr val="CC0000"/>
              </a:solidFill>
              <a:latin typeface="Copperplate Gothic Bold" panose="020E0705020206020404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dirty="0">
                <a:solidFill>
                  <a:schemeClr val="lt1"/>
                </a:solidFill>
                <a:latin typeface="Copperplate Gothic Bold" panose="020E0705020206020404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Cardiovascular Risk Prediction</a:t>
            </a:r>
            <a:endParaRPr sz="3600" dirty="0">
              <a:solidFill>
                <a:schemeClr val="lt1"/>
              </a:solidFill>
              <a:latin typeface="Copperplate Gothic Bold" panose="020E0705020206020404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79" y="3041074"/>
            <a:ext cx="5167745" cy="1849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27" y="284018"/>
            <a:ext cx="8520600" cy="76206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smokers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09" y="1046086"/>
            <a:ext cx="6269182" cy="40974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90" y="197290"/>
            <a:ext cx="6892638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hypertensive patients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63" y="1115291"/>
            <a:ext cx="6393873" cy="40282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159" y="328908"/>
            <a:ext cx="75576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on bp medication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170709"/>
            <a:ext cx="6324600" cy="39727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268" y="197360"/>
            <a:ext cx="7197464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age group is more vulnerable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68" y="1184632"/>
            <a:ext cx="7197464" cy="39588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668" y="162722"/>
            <a:ext cx="7654663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total cholesterol levels related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8" y="1101504"/>
            <a:ext cx="7654663" cy="40419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86" y="245851"/>
            <a:ext cx="8077227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Cholestrol level is not the sole deciding factor for chd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5345"/>
            <a:ext cx="6982691" cy="39381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0486"/>
            <a:ext cx="8520600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Heart rate possibly define the risk of </a:t>
            </a:r>
            <a:r>
              <a:rPr lang="en-US" sz="2800" dirty="0" err="1">
                <a:latin typeface="Copperplate Gothic Bold" panose="020E0705020206020404" pitchFamily="34" charset="0"/>
              </a:rPr>
              <a:t>chd</a:t>
            </a:r>
            <a:r>
              <a:rPr lang="en-US" sz="2800" dirty="0">
                <a:latin typeface="Copperplate Gothic Bold" panose="020E0705020206020404" pitchFamily="34" charset="0"/>
              </a:rPr>
              <a:t>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2944"/>
            <a:ext cx="7675418" cy="40905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07817"/>
            <a:ext cx="8520600" cy="66501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smoking number of cigarettes per day lead to </a:t>
            </a:r>
            <a:r>
              <a:rPr lang="en-US" sz="2800" dirty="0" err="1">
                <a:latin typeface="Copperplate Gothic Bold" panose="020E0705020206020404" pitchFamily="34" charset="0"/>
              </a:rPr>
              <a:t>chd</a:t>
            </a:r>
            <a:r>
              <a:rPr lang="en-US" sz="2800" dirty="0">
                <a:latin typeface="Copperplate Gothic Bold" panose="020E0705020206020404" pitchFamily="34" charset="0"/>
              </a:rPr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57246"/>
            <a:ext cx="8375100" cy="42862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20" y="380999"/>
            <a:ext cx="7682359" cy="68586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One who had a stroke earlier more prone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9" y="1170708"/>
            <a:ext cx="7010400" cy="39727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832" y="218141"/>
            <a:ext cx="7114336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systolic bp at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32" y="1170709"/>
            <a:ext cx="7114336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0249" y="277091"/>
            <a:ext cx="8037223" cy="4800599"/>
          </a:xfrm>
        </p:spPr>
        <p:txBody>
          <a:bodyPr/>
          <a:lstStyle/>
          <a:p>
            <a:br>
              <a:rPr lang="en-US" sz="5400" b="1" dirty="0">
                <a:solidFill>
                  <a:schemeClr val="tx1"/>
                </a:solidFill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en-US" sz="28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Team Consists of:</a:t>
            </a:r>
            <a:br>
              <a:rPr lang="en-US" sz="2800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1</a:t>
            </a: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. ameen attar</a:t>
            </a:r>
            <a:br>
              <a:rPr lang="en-US" altLang="en-US" sz="20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2. Hrithik Chourasia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3. Pradip Solanki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4. Vridhi Parmar</a:t>
            </a:r>
            <a:br>
              <a:rPr lang="en-US" sz="4800" b="1" dirty="0">
                <a:solidFill>
                  <a:schemeClr val="tx1"/>
                </a:solidFill>
                <a:latin typeface="Bahnschrift Light" panose="020B0502040204020203" pitchFamily="34" charset="0"/>
                <a:cs typeface="Mongolian Baiti" panose="03000500000000000000" pitchFamily="66" charset="0"/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117" t="30303" r="3688" b="29293"/>
          <a:stretch>
            <a:fillRect/>
          </a:stretch>
        </p:blipFill>
        <p:spPr>
          <a:xfrm>
            <a:off x="4059382" y="2932126"/>
            <a:ext cx="4807527" cy="1934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59" y="183505"/>
            <a:ext cx="74814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diastolic bp at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59" y="1025304"/>
            <a:ext cx="7481482" cy="41181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27" y="380999"/>
            <a:ext cx="7606146" cy="73435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is patients </a:t>
            </a:r>
            <a:r>
              <a:rPr lang="en-US" sz="2800" dirty="0" err="1">
                <a:latin typeface="Copperplate Gothic Bold" panose="020E0705020206020404" pitchFamily="34" charset="0"/>
              </a:rPr>
              <a:t>bmi</a:t>
            </a:r>
            <a:r>
              <a:rPr lang="en-US" sz="2800" dirty="0">
                <a:latin typeface="Copperplate Gothic Bold" panose="020E0705020206020404" pitchFamily="34" charset="0"/>
              </a:rPr>
              <a:t> important to show the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5" y="1212273"/>
            <a:ext cx="7606147" cy="39312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7" y="238854"/>
            <a:ext cx="7599245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patients glucose levels show the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76" y="1156855"/>
            <a:ext cx="7599245" cy="398664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095" y="231995"/>
            <a:ext cx="6497809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K-nn score with varying number of neighbors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1152411"/>
            <a:ext cx="7384473" cy="388371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63" y="272647"/>
            <a:ext cx="8070273" cy="82879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Roc auc curve for knn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26" y="1101436"/>
            <a:ext cx="5548746" cy="37199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541" y="143809"/>
            <a:ext cx="5106377" cy="1019973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The best fitting Model:-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413881695"/>
              </p:ext>
            </p:extLst>
          </p:nvPr>
        </p:nvGraphicFramePr>
        <p:xfrm>
          <a:off x="826223" y="1073098"/>
          <a:ext cx="7489011" cy="3365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ML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Test 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Train 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400" dirty="0">
                          <a:sym typeface="+mn-ea"/>
                        </a:rPr>
                        <a:t>Naive Bayes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180" y="164169"/>
            <a:ext cx="3944071" cy="522262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Confusion Matrix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872754-01E1-4B45-A9B1-CC471F7A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693" y="686431"/>
            <a:ext cx="3944072" cy="2175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7BB999-B3DF-4D07-B8FE-A11D53D7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360" y="2949249"/>
            <a:ext cx="3944071" cy="21752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722947-79CE-4C75-9ACE-15FF864D6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64" y="686430"/>
            <a:ext cx="3944071" cy="21752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01DF475-69A5-4814-AC7B-580DFF000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65" y="2949249"/>
            <a:ext cx="3944070" cy="217520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9F50-4E6D-439B-ACDB-D4A90BC2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8412"/>
            <a:ext cx="8520600" cy="617841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The Feature Importance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F0694-AFE2-4818-9775-2E785D8D2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19" y="776253"/>
            <a:ext cx="7387562" cy="436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F952-389B-4477-B8EF-9E64F035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7087"/>
            <a:ext cx="2740686" cy="79599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challenges: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398E2-E6DB-4FD5-9113-6E9AC5AD08BB}"/>
              </a:ext>
            </a:extLst>
          </p:cNvPr>
          <p:cNvSpPr txBox="1"/>
          <p:nvPr/>
        </p:nvSpPr>
        <p:spPr>
          <a:xfrm>
            <a:off x="644685" y="1140589"/>
            <a:ext cx="80782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Less amount of data available made it difficult to predict properly.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Missing relevant/Important features in our dataset like Chest pain location, chest pain type, Family history of coronary artery, Exercise </a:t>
            </a:r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etc</a:t>
            </a: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87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5A8B3D-2F04-4D8C-8770-474A6305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Conclusion</a:t>
            </a:r>
            <a:r>
              <a:rPr lang="en-IN" altLang="en-US" dirty="0">
                <a:latin typeface="Bahnschrift SemiBold" panose="020B0502040204020203" pitchFamily="34" charset="0"/>
              </a:rPr>
              <a:t>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6A927-4C5C-4C6B-BA54-886F70063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 cardiovascular disease detection model has been built using no of ML classification modelling techniques. 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This project once deployed can possibly help predict the patients for cardiovascular disease based to their past medical history Blood pressure, Body mass index, Sugar levels etc.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algorithms used in building the model are Logistic regression, Decision trees, KNN, Random forest classifier, Naive bayes classifier, Gradient boost and </a:t>
            </a:r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XGboost</a:t>
            </a: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.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top three models with best accuracy are Gradient boost, Random forest &amp; </a:t>
            </a:r>
            <a:r>
              <a:rPr lang="en-US" sz="20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Xgboost</a:t>
            </a: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with accuracy of  87%, 89%,and 97% respectively.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IN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E38F5-63A3-471A-806D-460702A8E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2" y="4299947"/>
            <a:ext cx="2099160" cy="7307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9362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77981"/>
            <a:ext cx="8520600" cy="674493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Problem Statement: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8491" y="1094509"/>
            <a:ext cx="8880791" cy="3371693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is from an ongoing cardiovascular study on residents of the town of Framingham, Massachusetts.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classification goal is to predict whether the patient has a 10-year risk of future coronary heart disease(CHD).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provides the patients’ information. It includes over 4,000 records and 15 attributes. Variable Each attribute is a potential risk factor. There are both demographic, behavioral, and medical risk factors.</a:t>
            </a:r>
            <a:endParaRPr lang="en-IN" alt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326" t="10388" r="4838" b="12853"/>
          <a:stretch>
            <a:fillRect/>
          </a:stretch>
        </p:blipFill>
        <p:spPr>
          <a:xfrm>
            <a:off x="5425944" y="4015771"/>
            <a:ext cx="3294863" cy="9008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38" y="197353"/>
            <a:ext cx="8386436" cy="624949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Conclusion</a:t>
            </a:r>
            <a:r>
              <a:rPr lang="en-IN" altLang="en-US" dirty="0">
                <a:latin typeface="Bahnschrift SemiBold" panose="020B0502040204020203" pitchFamily="34" charset="0"/>
              </a:rPr>
              <a:t>:</a:t>
            </a:r>
            <a:endParaRPr lang="en-I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84" y="749940"/>
            <a:ext cx="8533622" cy="4109228"/>
          </a:xfrm>
          <a:noFill/>
        </p:spPr>
        <p:txBody>
          <a:bodyPr/>
          <a:lstStyle/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And to conclude we started 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with loading the data.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S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o far we have done EDA , null values treatment, encoding of categorical columns, feature selection and then model building.</a:t>
            </a: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In all of these models our accuracy revolves in the range of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75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 to 97%. And there is no such improvement in accuracy score even after hyperparameter tuning.</a:t>
            </a: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Also it is concluded that accuracy of </a:t>
            </a:r>
            <a:r>
              <a:rPr lang="en-US" sz="2000" b="0" i="0" u="none" strike="noStrike" dirty="0" err="1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Xgboost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 is highest as compared to all the algorithms used </a:t>
            </a:r>
            <a:r>
              <a:rPr lang="en-US" sz="2000" b="0" i="0" u="none" strike="noStrike" dirty="0" err="1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i.e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 97%.</a:t>
            </a: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This performance could be due to various reasons like: No proper pattern of data,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lack of 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 data, not enough relevant features but maybe with enough data we can train our model even better.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hi-I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39" y="4081085"/>
            <a:ext cx="1795139" cy="624949"/>
          </a:xfrm>
          <a:prstGeom prst="roundRect">
            <a:avLst>
              <a:gd name="adj" fmla="val 4599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206"/>
            <a:ext cx="8520600" cy="631528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Data description: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3" y="566777"/>
            <a:ext cx="8985303" cy="4576723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Demographic: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Sex: male or female("M" or "F")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Age: Age of the patient;(Continuous - Although the recorded ages have been truncated to whole numbers, the concept of age is continuous)</a:t>
            </a: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Behavioral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is_smoking: whether or not the patient is a current smoker ("YES" or "NO")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Cigs Per Day: the number of cigarettes that the person smoked on average in one day.(can be considered continuous as one can have any number of cigarettes, even half a cigarette.)</a:t>
            </a: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Medical( history)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BP Meds: whether or not the patient was on blood pressure medication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Stroke: whether or not the patient had previously had a stroke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Hyp: whether or not the patient was hypertensive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Diabetes: whether or not the patient had diabetes (Nominal) Medical(current)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Tot Chol: total cholesterol level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Sys BP: systolic blood pressure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 BP: diastolic blood pressure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BMI: Body Mass Index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Heart Rate: heart rate (Continuous - In medical research, variables such as heart rate though in fact discrete, yet are considered continuous because of large number of possible values.)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Glucose: glucose level (Continuous) Predict variable (desired target)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10-year risk of coronary heart disease CHD(binary: “1”, means “Yes”, “0” means “No”) - DV</a:t>
            </a:r>
          </a:p>
          <a:p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832300" cy="658091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Missing Values &amp; After filling NaN Values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07473"/>
            <a:ext cx="3983209" cy="4236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07472"/>
            <a:ext cx="4329573" cy="42360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2300" cy="1011382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Correlation between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03564"/>
            <a:ext cx="8520600" cy="4339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" y="65741"/>
            <a:ext cx="8769955" cy="834804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Distribution of data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00545"/>
            <a:ext cx="8520600" cy="4177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7304"/>
            <a:ext cx="8520600" cy="883295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Sex is more prone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63" y="848660"/>
            <a:ext cx="6165273" cy="41044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353291"/>
            <a:ext cx="8700655" cy="56117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diabetic patients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914469"/>
            <a:ext cx="7557654" cy="41044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882</Words>
  <Application>Microsoft Office PowerPoint</Application>
  <PresentationFormat>On-screen Show (16:9)</PresentationFormat>
  <Paragraphs>101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Copperplate Gothic Bold</vt:lpstr>
      <vt:lpstr>Bahnschrift SemiBold</vt:lpstr>
      <vt:lpstr>Wingdings</vt:lpstr>
      <vt:lpstr>Mongolian Baiti</vt:lpstr>
      <vt:lpstr>Bahnschrift Condensed</vt:lpstr>
      <vt:lpstr>Bahnschrift Light</vt:lpstr>
      <vt:lpstr>Montserrat</vt:lpstr>
      <vt:lpstr>Arial</vt:lpstr>
      <vt:lpstr>Simple Light</vt:lpstr>
      <vt:lpstr>           Capstone Project Cardiovascular Risk Prediction   </vt:lpstr>
      <vt:lpstr> Team Consists of: 1. ameen attar 2. Hrithik Chourasia 3. Pradip Solanki 4. Vridhi Parmar   </vt:lpstr>
      <vt:lpstr>Problem Statement:</vt:lpstr>
      <vt:lpstr>Data description:</vt:lpstr>
      <vt:lpstr>Missing Values &amp; After filling NaN Values </vt:lpstr>
      <vt:lpstr>Correlation between features</vt:lpstr>
      <vt:lpstr>Distribution of data</vt:lpstr>
      <vt:lpstr>Which Sex is more prone to CHD ?</vt:lpstr>
      <vt:lpstr>Are diabetic patients at more risk of chd ?</vt:lpstr>
      <vt:lpstr>Are smokers at more risk of chd ?</vt:lpstr>
      <vt:lpstr>Are hypertensive patients at more risk of chd ?</vt:lpstr>
      <vt:lpstr>Are patients on bp medication at more risk of chd ?</vt:lpstr>
      <vt:lpstr>Which age group is more vulnerable to chd ?</vt:lpstr>
      <vt:lpstr>Are total cholesterol levels related to chd ?</vt:lpstr>
      <vt:lpstr>Cholestrol level is not the sole deciding factor for chd</vt:lpstr>
      <vt:lpstr>Can Heart rate possibly define the risk of chd ?</vt:lpstr>
      <vt:lpstr>Can smoking number of cigarettes per day lead to chd?</vt:lpstr>
      <vt:lpstr>One who had a stroke earlier more prone to chd ?</vt:lpstr>
      <vt:lpstr>Are patients with systolic bp at risk of chd ?</vt:lpstr>
      <vt:lpstr>Are patients with diastolic bp at risk of chd ?</vt:lpstr>
      <vt:lpstr>is patients bmi important to show the risk of chd ?</vt:lpstr>
      <vt:lpstr>Can patients glucose levels show the risk of chd ?</vt:lpstr>
      <vt:lpstr>K-nn score with varying number of neighbors</vt:lpstr>
      <vt:lpstr>Roc auc curve for knn</vt:lpstr>
      <vt:lpstr>The best fitting Model:-</vt:lpstr>
      <vt:lpstr>Confusion Matrix</vt:lpstr>
      <vt:lpstr>The Feature Importance</vt:lpstr>
      <vt:lpstr>challenges:</vt:lpstr>
      <vt:lpstr>Conclusion: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Cardiovascular Risk Prediction</dc:title>
  <dc:creator>Hrithik Chourasia</dc:creator>
  <cp:lastModifiedBy>AminPC</cp:lastModifiedBy>
  <cp:revision>72</cp:revision>
  <dcterms:created xsi:type="dcterms:W3CDTF">2021-06-14T16:03:17Z</dcterms:created>
  <dcterms:modified xsi:type="dcterms:W3CDTF">2021-06-16T06:05:04Z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