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6" r:id="rId8"/>
    <p:sldId id="280" r:id="rId9"/>
    <p:sldId id="262" r:id="rId10"/>
    <p:sldId id="263" r:id="rId11"/>
    <p:sldId id="281" r:id="rId12"/>
    <p:sldId id="282" r:id="rId13"/>
    <p:sldId id="283" r:id="rId14"/>
    <p:sldId id="284" r:id="rId15"/>
    <p:sldId id="293" r:id="rId16"/>
    <p:sldId id="294" r:id="rId17"/>
    <p:sldId id="295" r:id="rId18"/>
    <p:sldId id="296" r:id="rId19"/>
    <p:sldId id="278" r:id="rId20"/>
    <p:sldId id="286" r:id="rId21"/>
    <p:sldId id="297" r:id="rId22"/>
    <p:sldId id="298" r:id="rId23"/>
    <p:sldId id="299" r:id="rId24"/>
    <p:sldId id="287" r:id="rId25"/>
    <p:sldId id="300"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A1"/>
    <a:srgbClr val="DA00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5" autoAdjust="0"/>
    <p:restoredTop sz="94716"/>
  </p:normalViewPr>
  <p:slideViewPr>
    <p:cSldViewPr snapToGrid="0">
      <p:cViewPr varScale="1">
        <p:scale>
          <a:sx n="85" d="100"/>
          <a:sy n="85" d="100"/>
        </p:scale>
        <p:origin x="17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B6273FB-D454-4800-B395-3BEE7BCCEE10}" type="datetimeFigureOut">
              <a:rPr lang="en-US" smtClean="0"/>
              <a:t>2/19/22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82478-9983-4905-833E-77FE0A402273}" type="slidenum">
              <a:rPr lang="en-US" smtClean="0"/>
              <a:t>‹#›</a:t>
            </a:fld>
            <a:endParaRPr lang="en-US"/>
          </a:p>
        </p:txBody>
      </p:sp>
    </p:spTree>
    <p:extLst>
      <p:ext uri="{BB962C8B-B14F-4D97-AF65-F5344CB8AC3E}">
        <p14:creationId xmlns:p14="http://schemas.microsoft.com/office/powerpoint/2010/main" val="989174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6273FB-D454-4800-B395-3BEE7BCCEE10}" type="datetimeFigureOut">
              <a:rPr lang="en-US" smtClean="0"/>
              <a:t>2/19/22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82478-9983-4905-833E-77FE0A402273}" type="slidenum">
              <a:rPr lang="en-US" smtClean="0"/>
              <a:t>‹#›</a:t>
            </a:fld>
            <a:endParaRPr lang="en-US"/>
          </a:p>
        </p:txBody>
      </p:sp>
    </p:spTree>
    <p:extLst>
      <p:ext uri="{BB962C8B-B14F-4D97-AF65-F5344CB8AC3E}">
        <p14:creationId xmlns:p14="http://schemas.microsoft.com/office/powerpoint/2010/main" val="274971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6273FB-D454-4800-B395-3BEE7BCCEE10}" type="datetimeFigureOut">
              <a:rPr lang="en-US" smtClean="0"/>
              <a:t>2/19/22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82478-9983-4905-833E-77FE0A402273}" type="slidenum">
              <a:rPr lang="en-US" smtClean="0"/>
              <a:t>‹#›</a:t>
            </a:fld>
            <a:endParaRPr lang="en-US"/>
          </a:p>
        </p:txBody>
      </p:sp>
    </p:spTree>
    <p:extLst>
      <p:ext uri="{BB962C8B-B14F-4D97-AF65-F5344CB8AC3E}">
        <p14:creationId xmlns:p14="http://schemas.microsoft.com/office/powerpoint/2010/main" val="69873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6273FB-D454-4800-B395-3BEE7BCCEE10}" type="datetimeFigureOut">
              <a:rPr lang="en-US" smtClean="0"/>
              <a:t>2/19/22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82478-9983-4905-833E-77FE0A402273}" type="slidenum">
              <a:rPr lang="en-US" smtClean="0"/>
              <a:t>‹#›</a:t>
            </a:fld>
            <a:endParaRPr lang="en-US"/>
          </a:p>
        </p:txBody>
      </p:sp>
    </p:spTree>
    <p:extLst>
      <p:ext uri="{BB962C8B-B14F-4D97-AF65-F5344CB8AC3E}">
        <p14:creationId xmlns:p14="http://schemas.microsoft.com/office/powerpoint/2010/main" val="388139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6273FB-D454-4800-B395-3BEE7BCCEE10}" type="datetimeFigureOut">
              <a:rPr lang="en-US" smtClean="0"/>
              <a:t>2/19/22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82478-9983-4905-833E-77FE0A402273}" type="slidenum">
              <a:rPr lang="en-US" smtClean="0"/>
              <a:t>‹#›</a:t>
            </a:fld>
            <a:endParaRPr lang="en-US"/>
          </a:p>
        </p:txBody>
      </p:sp>
    </p:spTree>
    <p:extLst>
      <p:ext uri="{BB962C8B-B14F-4D97-AF65-F5344CB8AC3E}">
        <p14:creationId xmlns:p14="http://schemas.microsoft.com/office/powerpoint/2010/main" val="15383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6273FB-D454-4800-B395-3BEE7BCCEE10}" type="datetimeFigureOut">
              <a:rPr lang="en-US" smtClean="0"/>
              <a:t>2/19/22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82478-9983-4905-833E-77FE0A402273}" type="slidenum">
              <a:rPr lang="en-US" smtClean="0"/>
              <a:t>‹#›</a:t>
            </a:fld>
            <a:endParaRPr lang="en-US"/>
          </a:p>
        </p:txBody>
      </p:sp>
    </p:spTree>
    <p:extLst>
      <p:ext uri="{BB962C8B-B14F-4D97-AF65-F5344CB8AC3E}">
        <p14:creationId xmlns:p14="http://schemas.microsoft.com/office/powerpoint/2010/main" val="10018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6273FB-D454-4800-B395-3BEE7BCCEE10}" type="datetimeFigureOut">
              <a:rPr lang="en-US" smtClean="0"/>
              <a:t>2/19/22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82478-9983-4905-833E-77FE0A402273}" type="slidenum">
              <a:rPr lang="en-US" smtClean="0"/>
              <a:t>‹#›</a:t>
            </a:fld>
            <a:endParaRPr lang="en-US"/>
          </a:p>
        </p:txBody>
      </p:sp>
    </p:spTree>
    <p:extLst>
      <p:ext uri="{BB962C8B-B14F-4D97-AF65-F5344CB8AC3E}">
        <p14:creationId xmlns:p14="http://schemas.microsoft.com/office/powerpoint/2010/main" val="19603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6273FB-D454-4800-B395-3BEE7BCCEE10}" type="datetimeFigureOut">
              <a:rPr lang="en-US" smtClean="0"/>
              <a:t>2/19/22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82478-9983-4905-833E-77FE0A402273}" type="slidenum">
              <a:rPr lang="en-US" smtClean="0"/>
              <a:t>‹#›</a:t>
            </a:fld>
            <a:endParaRPr lang="en-US"/>
          </a:p>
        </p:txBody>
      </p:sp>
    </p:spTree>
    <p:extLst>
      <p:ext uri="{BB962C8B-B14F-4D97-AF65-F5344CB8AC3E}">
        <p14:creationId xmlns:p14="http://schemas.microsoft.com/office/powerpoint/2010/main" val="1182777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6273FB-D454-4800-B395-3BEE7BCCEE10}" type="datetimeFigureOut">
              <a:rPr lang="en-US" smtClean="0"/>
              <a:t>2/19/22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82478-9983-4905-833E-77FE0A402273}" type="slidenum">
              <a:rPr lang="en-US" smtClean="0"/>
              <a:t>‹#›</a:t>
            </a:fld>
            <a:endParaRPr lang="en-US"/>
          </a:p>
        </p:txBody>
      </p:sp>
    </p:spTree>
    <p:extLst>
      <p:ext uri="{BB962C8B-B14F-4D97-AF65-F5344CB8AC3E}">
        <p14:creationId xmlns:p14="http://schemas.microsoft.com/office/powerpoint/2010/main" val="382598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6273FB-D454-4800-B395-3BEE7BCCEE10}" type="datetimeFigureOut">
              <a:rPr lang="en-US" smtClean="0"/>
              <a:t>2/19/22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82478-9983-4905-833E-77FE0A402273}" type="slidenum">
              <a:rPr lang="en-US" smtClean="0"/>
              <a:t>‹#›</a:t>
            </a:fld>
            <a:endParaRPr lang="en-US"/>
          </a:p>
        </p:txBody>
      </p:sp>
    </p:spTree>
    <p:extLst>
      <p:ext uri="{BB962C8B-B14F-4D97-AF65-F5344CB8AC3E}">
        <p14:creationId xmlns:p14="http://schemas.microsoft.com/office/powerpoint/2010/main" val="141689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6273FB-D454-4800-B395-3BEE7BCCEE10}" type="datetimeFigureOut">
              <a:rPr lang="en-US" smtClean="0"/>
              <a:t>2/19/22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82478-9983-4905-833E-77FE0A402273}" type="slidenum">
              <a:rPr lang="en-US" smtClean="0"/>
              <a:t>‹#›</a:t>
            </a:fld>
            <a:endParaRPr lang="en-US"/>
          </a:p>
        </p:txBody>
      </p:sp>
    </p:spTree>
    <p:extLst>
      <p:ext uri="{BB962C8B-B14F-4D97-AF65-F5344CB8AC3E}">
        <p14:creationId xmlns:p14="http://schemas.microsoft.com/office/powerpoint/2010/main" val="3932648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273FB-D454-4800-B395-3BEE7BCCEE10}" type="datetimeFigureOut">
              <a:rPr lang="en-US" smtClean="0"/>
              <a:t>2/19/22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82478-9983-4905-833E-77FE0A402273}" type="slidenum">
              <a:rPr lang="en-US" smtClean="0"/>
              <a:t>‹#›</a:t>
            </a:fld>
            <a:endParaRPr lang="en-US"/>
          </a:p>
        </p:txBody>
      </p:sp>
    </p:spTree>
    <p:extLst>
      <p:ext uri="{BB962C8B-B14F-4D97-AF65-F5344CB8AC3E}">
        <p14:creationId xmlns:p14="http://schemas.microsoft.com/office/powerpoint/2010/main" val="2873229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8807" y="405020"/>
            <a:ext cx="8312727" cy="1704116"/>
          </a:xfrm>
        </p:spPr>
        <p:txBody>
          <a:bodyPr>
            <a:normAutofit/>
          </a:bodyPr>
          <a:lstStyle/>
          <a:p>
            <a:r>
              <a:rPr lang="en-US" sz="4800" b="1" dirty="0">
                <a:latin typeface="Helvetica" pitchFamily="2" charset="0"/>
              </a:rPr>
              <a:t>Welcome to the Web Development Boot Camp</a:t>
            </a:r>
          </a:p>
        </p:txBody>
      </p:sp>
      <p:sp>
        <p:nvSpPr>
          <p:cNvPr id="3" name="Subtitle 2"/>
          <p:cNvSpPr>
            <a:spLocks noGrp="1"/>
          </p:cNvSpPr>
          <p:nvPr>
            <p:ph type="subTitle" idx="1"/>
          </p:nvPr>
        </p:nvSpPr>
        <p:spPr>
          <a:xfrm>
            <a:off x="1329796" y="2314498"/>
            <a:ext cx="9144000" cy="320104"/>
          </a:xfrm>
        </p:spPr>
        <p:txBody>
          <a:bodyPr>
            <a:normAutofit fontScale="77500" lnSpcReduction="20000"/>
          </a:bodyPr>
          <a:lstStyle/>
          <a:p>
            <a:r>
              <a:rPr lang="en-US" i="1" spc="300" dirty="0">
                <a:latin typeface="Helvetica" pitchFamily="2" charset="0"/>
              </a:rPr>
              <a:t>Learn to Code the easy way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4872100" cy="6858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1141" y="3129389"/>
            <a:ext cx="4541310" cy="323382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7857" y="714415"/>
            <a:ext cx="798705" cy="149605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14395" y="863732"/>
            <a:ext cx="2138529" cy="1197416"/>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63269" y="5180923"/>
            <a:ext cx="1389655" cy="118229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3424" y="6602863"/>
            <a:ext cx="7429500" cy="45719"/>
          </a:xfrm>
          <a:prstGeom prst="rect">
            <a:avLst/>
          </a:prstGeom>
        </p:spPr>
      </p:pic>
    </p:spTree>
    <p:extLst>
      <p:ext uri="{BB962C8B-B14F-4D97-AF65-F5344CB8AC3E}">
        <p14:creationId xmlns:p14="http://schemas.microsoft.com/office/powerpoint/2010/main" val="2889324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HTML TUTORIAL</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3" name="TextBox 2"/>
          <p:cNvSpPr txBox="1"/>
          <p:nvPr/>
        </p:nvSpPr>
        <p:spPr>
          <a:xfrm>
            <a:off x="1809750" y="2030144"/>
            <a:ext cx="8572500" cy="584775"/>
          </a:xfrm>
          <a:prstGeom prst="rect">
            <a:avLst/>
          </a:prstGeom>
          <a:noFill/>
        </p:spPr>
        <p:txBody>
          <a:bodyPr wrap="square" rtlCol="0">
            <a:spAutoFit/>
          </a:bodyPr>
          <a:lstStyle/>
          <a:p>
            <a:pPr algn="ctr"/>
            <a:r>
              <a:rPr lang="en-US" sz="3200" dirty="0">
                <a:effectLst>
                  <a:outerShdw blurRad="38100" dist="38100" dir="2700000" algn="tl">
                    <a:srgbClr val="000000">
                      <a:alpha val="43137"/>
                    </a:srgbClr>
                  </a:outerShdw>
                </a:effectLst>
              </a:rPr>
              <a:t>AGENDA</a:t>
            </a:r>
          </a:p>
        </p:txBody>
      </p:sp>
      <p:sp>
        <p:nvSpPr>
          <p:cNvPr id="7" name="TextBox 6"/>
          <p:cNvSpPr txBox="1"/>
          <p:nvPr/>
        </p:nvSpPr>
        <p:spPr>
          <a:xfrm>
            <a:off x="2717442" y="2614919"/>
            <a:ext cx="7664808" cy="3970318"/>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2800" dirty="0"/>
              <a:t>Intro to HTML and HTML Tags</a:t>
            </a:r>
          </a:p>
          <a:p>
            <a:pPr marL="457200" indent="-457200">
              <a:lnSpc>
                <a:spcPct val="150000"/>
              </a:lnSpc>
              <a:buFont typeface="Wingdings" panose="05000000000000000000" pitchFamily="2" charset="2"/>
              <a:buChar char="q"/>
            </a:pPr>
            <a:r>
              <a:rPr lang="en-US" sz="2800" dirty="0"/>
              <a:t>Lists, Paragraphs and Text Styling</a:t>
            </a:r>
          </a:p>
          <a:p>
            <a:pPr marL="457200" indent="-457200">
              <a:lnSpc>
                <a:spcPct val="150000"/>
              </a:lnSpc>
              <a:buFont typeface="Wingdings" panose="05000000000000000000" pitchFamily="2" charset="2"/>
              <a:buChar char="q"/>
            </a:pPr>
            <a:r>
              <a:rPr lang="en-US" sz="2800" dirty="0"/>
              <a:t>Displaying Data with Tables</a:t>
            </a:r>
          </a:p>
          <a:p>
            <a:pPr marL="457200" indent="-457200">
              <a:lnSpc>
                <a:spcPct val="150000"/>
              </a:lnSpc>
              <a:buFont typeface="Wingdings" panose="05000000000000000000" pitchFamily="2" charset="2"/>
              <a:buChar char="q"/>
            </a:pPr>
            <a:r>
              <a:rPr lang="en-US" sz="2800" dirty="0"/>
              <a:t>HTML Forms, Images and Iframe</a:t>
            </a:r>
          </a:p>
          <a:p>
            <a:pPr marL="457200" indent="-457200">
              <a:lnSpc>
                <a:spcPct val="150000"/>
              </a:lnSpc>
              <a:buFont typeface="Wingdings" panose="05000000000000000000" pitchFamily="2" charset="2"/>
              <a:buChar char="q"/>
            </a:pPr>
            <a:r>
              <a:rPr lang="en-US" sz="2800" dirty="0"/>
              <a:t>Inline CSS</a:t>
            </a:r>
          </a:p>
          <a:p>
            <a:pPr marL="457200" indent="-457200">
              <a:lnSpc>
                <a:spcPct val="150000"/>
              </a:lnSpc>
              <a:buFont typeface="Wingdings" panose="05000000000000000000" pitchFamily="2" charset="2"/>
              <a:buChar char="q"/>
            </a:pPr>
            <a:r>
              <a:rPr lang="en-US" sz="2800" dirty="0"/>
              <a:t>HTML 5</a:t>
            </a:r>
          </a:p>
        </p:txBody>
      </p:sp>
    </p:spTree>
    <p:extLst>
      <p:ext uri="{BB962C8B-B14F-4D97-AF65-F5344CB8AC3E}">
        <p14:creationId xmlns:p14="http://schemas.microsoft.com/office/powerpoint/2010/main" val="1220789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HTML TUTORIAL</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3" name="TextBox 2"/>
          <p:cNvSpPr txBox="1"/>
          <p:nvPr/>
        </p:nvSpPr>
        <p:spPr>
          <a:xfrm>
            <a:off x="1809750" y="2030144"/>
            <a:ext cx="8572500" cy="584775"/>
          </a:xfrm>
          <a:prstGeom prst="rect">
            <a:avLst/>
          </a:prstGeom>
          <a:noFill/>
        </p:spPr>
        <p:txBody>
          <a:bodyPr wrap="square" rtlCol="0">
            <a:spAutoFit/>
          </a:bodyPr>
          <a:lstStyle/>
          <a:p>
            <a:pPr algn="ctr"/>
            <a:r>
              <a:rPr lang="en-US" sz="3200" dirty="0">
                <a:effectLst>
                  <a:outerShdw blurRad="38100" dist="38100" dir="2700000" algn="tl">
                    <a:srgbClr val="000000">
                      <a:alpha val="43137"/>
                    </a:srgbClr>
                  </a:outerShdw>
                </a:effectLst>
              </a:rPr>
              <a:t>HTML 5 SEMANTICS</a:t>
            </a:r>
          </a:p>
        </p:txBody>
      </p:sp>
      <p:sp>
        <p:nvSpPr>
          <p:cNvPr id="7" name="TextBox 6"/>
          <p:cNvSpPr txBox="1"/>
          <p:nvPr/>
        </p:nvSpPr>
        <p:spPr>
          <a:xfrm>
            <a:off x="2717442" y="2614919"/>
            <a:ext cx="7664808" cy="3108543"/>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Header</a:t>
            </a:r>
          </a:p>
          <a:p>
            <a:pPr marL="457200" indent="-457200">
              <a:buFont typeface="Wingdings" panose="05000000000000000000" pitchFamily="2" charset="2"/>
              <a:buChar char="q"/>
            </a:pPr>
            <a:r>
              <a:rPr lang="en-US" sz="2800" dirty="0" err="1"/>
              <a:t>Nav</a:t>
            </a:r>
            <a:endParaRPr lang="en-US" sz="2800" dirty="0"/>
          </a:p>
          <a:p>
            <a:pPr marL="457200" indent="-457200">
              <a:buFont typeface="Wingdings" panose="05000000000000000000" pitchFamily="2" charset="2"/>
              <a:buChar char="q"/>
            </a:pPr>
            <a:r>
              <a:rPr lang="en-US" sz="2800" dirty="0"/>
              <a:t>Section</a:t>
            </a:r>
          </a:p>
          <a:p>
            <a:pPr marL="457200" indent="-457200">
              <a:buFont typeface="Wingdings" panose="05000000000000000000" pitchFamily="2" charset="2"/>
              <a:buChar char="q"/>
            </a:pPr>
            <a:r>
              <a:rPr lang="en-US" sz="2800" dirty="0"/>
              <a:t>Main</a:t>
            </a:r>
          </a:p>
          <a:p>
            <a:pPr marL="457200" indent="-457200">
              <a:buFont typeface="Wingdings" panose="05000000000000000000" pitchFamily="2" charset="2"/>
              <a:buChar char="q"/>
            </a:pPr>
            <a:r>
              <a:rPr lang="en-US" sz="2800" dirty="0"/>
              <a:t>Aside</a:t>
            </a:r>
          </a:p>
          <a:p>
            <a:pPr marL="457200" indent="-457200">
              <a:buFont typeface="Wingdings" panose="05000000000000000000" pitchFamily="2" charset="2"/>
              <a:buChar char="q"/>
            </a:pPr>
            <a:r>
              <a:rPr lang="en-US" sz="2800" dirty="0"/>
              <a:t>Article</a:t>
            </a:r>
          </a:p>
          <a:p>
            <a:pPr marL="457200" indent="-457200">
              <a:buFont typeface="Wingdings" panose="05000000000000000000" pitchFamily="2" charset="2"/>
              <a:buChar char="q"/>
            </a:pPr>
            <a:r>
              <a:rPr lang="en-US" sz="2800" dirty="0"/>
              <a:t>Footer</a:t>
            </a:r>
          </a:p>
        </p:txBody>
      </p:sp>
    </p:spTree>
    <p:extLst>
      <p:ext uri="{BB962C8B-B14F-4D97-AF65-F5344CB8AC3E}">
        <p14:creationId xmlns:p14="http://schemas.microsoft.com/office/powerpoint/2010/main" val="209403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CSS Tutorial</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6" name="TextBox 5"/>
          <p:cNvSpPr txBox="1"/>
          <p:nvPr/>
        </p:nvSpPr>
        <p:spPr>
          <a:xfrm>
            <a:off x="2260892" y="2506662"/>
            <a:ext cx="8068473" cy="3416320"/>
          </a:xfrm>
          <a:prstGeom prst="rect">
            <a:avLst/>
          </a:prstGeom>
          <a:noFill/>
        </p:spPr>
        <p:txBody>
          <a:bodyPr wrap="square" rtlCol="0">
            <a:spAutoFit/>
          </a:bodyPr>
          <a:lstStyle/>
          <a:p>
            <a:pPr algn="ctr"/>
            <a:r>
              <a:rPr lang="en-US" sz="3600" b="1" dirty="0">
                <a:solidFill>
                  <a:srgbClr val="0070C0"/>
                </a:solidFill>
              </a:rPr>
              <a:t>Cascading Style Sheet</a:t>
            </a:r>
          </a:p>
          <a:p>
            <a:pPr algn="ctr"/>
            <a:r>
              <a:rPr lang="en-US" sz="3600" b="1" dirty="0">
                <a:solidFill>
                  <a:srgbClr val="0070C0"/>
                </a:solidFill>
              </a:rPr>
              <a:t>CSS</a:t>
            </a:r>
            <a:r>
              <a:rPr lang="en-US" sz="3600" i="1" dirty="0">
                <a:solidFill>
                  <a:srgbClr val="0070C0"/>
                </a:solidFill>
              </a:rPr>
              <a:t> </a:t>
            </a:r>
          </a:p>
          <a:p>
            <a:pPr algn="ctr"/>
            <a:endParaRPr lang="en-US" sz="3600" i="1" dirty="0">
              <a:solidFill>
                <a:srgbClr val="0070C0"/>
              </a:solidFill>
            </a:endParaRPr>
          </a:p>
          <a:p>
            <a:pPr algn="ctr"/>
            <a:r>
              <a:rPr lang="en-US" sz="3600" i="1" dirty="0"/>
              <a:t>Skin and Body of the Web Page</a:t>
            </a:r>
          </a:p>
          <a:p>
            <a:pPr algn="ctr"/>
            <a:endParaRPr lang="en-US" sz="3600" dirty="0">
              <a:solidFill>
                <a:srgbClr val="0066A1"/>
              </a:solidFill>
            </a:endParaRPr>
          </a:p>
          <a:p>
            <a:endParaRPr lang="en-US" sz="3600" dirty="0"/>
          </a:p>
        </p:txBody>
      </p:sp>
    </p:spTree>
    <p:extLst>
      <p:ext uri="{BB962C8B-B14F-4D97-AF65-F5344CB8AC3E}">
        <p14:creationId xmlns:p14="http://schemas.microsoft.com/office/powerpoint/2010/main" val="3283462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ABOUT ME</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6" name="TextBox 5"/>
          <p:cNvSpPr txBox="1"/>
          <p:nvPr/>
        </p:nvSpPr>
        <p:spPr>
          <a:xfrm>
            <a:off x="3285327" y="2506662"/>
            <a:ext cx="5834130" cy="2431435"/>
          </a:xfrm>
          <a:prstGeom prst="rect">
            <a:avLst/>
          </a:prstGeom>
          <a:noFill/>
        </p:spPr>
        <p:txBody>
          <a:bodyPr wrap="square" rtlCol="0">
            <a:spAutoFit/>
          </a:bodyPr>
          <a:lstStyle/>
          <a:p>
            <a:pPr algn="ctr"/>
            <a:r>
              <a:rPr lang="en-US" sz="3600" dirty="0">
                <a:solidFill>
                  <a:srgbClr val="0066A1"/>
                </a:solidFill>
              </a:rPr>
              <a:t>ABUBAKAR  A. NUHU</a:t>
            </a:r>
          </a:p>
          <a:p>
            <a:pPr algn="ctr"/>
            <a:endParaRPr lang="en-US" sz="3600" dirty="0">
              <a:solidFill>
                <a:srgbClr val="0066A1"/>
              </a:solidFill>
            </a:endParaRPr>
          </a:p>
          <a:p>
            <a:pPr algn="ctr"/>
            <a:r>
              <a:rPr lang="en-US" sz="2000" i="1" dirty="0"/>
              <a:t>SOFTWARE ENGINEERING MAJOR</a:t>
            </a:r>
          </a:p>
          <a:p>
            <a:pPr algn="ctr"/>
            <a:r>
              <a:rPr lang="en-US" sz="2400" b="1" i="1" dirty="0"/>
              <a:t>MEMBER </a:t>
            </a:r>
            <a:r>
              <a:rPr lang="en-US" sz="2400" i="1" dirty="0"/>
              <a:t>– IEEE SOCIETY, AUN</a:t>
            </a:r>
          </a:p>
          <a:p>
            <a:endParaRPr lang="en-US" sz="3600" dirty="0"/>
          </a:p>
        </p:txBody>
      </p:sp>
    </p:spTree>
    <p:extLst>
      <p:ext uri="{BB962C8B-B14F-4D97-AF65-F5344CB8AC3E}">
        <p14:creationId xmlns:p14="http://schemas.microsoft.com/office/powerpoint/2010/main" val="4230230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CSS TUTORIAL</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7" name="TextBox 6"/>
          <p:cNvSpPr txBox="1"/>
          <p:nvPr/>
        </p:nvSpPr>
        <p:spPr>
          <a:xfrm>
            <a:off x="3688992" y="1933224"/>
            <a:ext cx="6121758" cy="4447949"/>
          </a:xfrm>
          <a:prstGeom prst="rect">
            <a:avLst/>
          </a:prstGeom>
          <a:noFill/>
        </p:spPr>
        <p:txBody>
          <a:bodyPr wrap="square" rtlCol="0">
            <a:spAutoFit/>
          </a:bodyPr>
          <a:lstStyle/>
          <a:p>
            <a:pPr marL="285750" indent="-285750">
              <a:lnSpc>
                <a:spcPct val="150000"/>
              </a:lnSpc>
              <a:buFont typeface="Wingdings" pitchFamily="2" charset="2"/>
              <a:buChar char="q"/>
            </a:pPr>
            <a:r>
              <a:rPr lang="en-NG" sz="3200" dirty="0"/>
              <a:t>What is CSS</a:t>
            </a:r>
          </a:p>
          <a:p>
            <a:pPr marL="285750" indent="-285750">
              <a:lnSpc>
                <a:spcPct val="150000"/>
              </a:lnSpc>
              <a:buFont typeface="Wingdings" pitchFamily="2" charset="2"/>
              <a:buChar char="q"/>
            </a:pPr>
            <a:r>
              <a:rPr lang="en-NG" sz="3200" dirty="0"/>
              <a:t>Methods For Adding CSS</a:t>
            </a:r>
          </a:p>
          <a:p>
            <a:pPr marL="285750" indent="-285750">
              <a:lnSpc>
                <a:spcPct val="150000"/>
              </a:lnSpc>
              <a:buFont typeface="Wingdings" pitchFamily="2" charset="2"/>
              <a:buChar char="q"/>
            </a:pPr>
            <a:r>
              <a:rPr lang="en-NG" sz="3200" dirty="0"/>
              <a:t>CSS Selectors </a:t>
            </a:r>
          </a:p>
          <a:p>
            <a:pPr marL="285750" indent="-285750">
              <a:lnSpc>
                <a:spcPct val="150000"/>
              </a:lnSpc>
              <a:buFont typeface="Wingdings" pitchFamily="2" charset="2"/>
              <a:buChar char="q"/>
            </a:pPr>
            <a:r>
              <a:rPr lang="en-NG" sz="3200" dirty="0"/>
              <a:t>Colors in CSS</a:t>
            </a:r>
          </a:p>
          <a:p>
            <a:pPr marL="285750" indent="-285750">
              <a:lnSpc>
                <a:spcPct val="150000"/>
              </a:lnSpc>
              <a:buFont typeface="Wingdings" pitchFamily="2" charset="2"/>
              <a:buChar char="q"/>
            </a:pPr>
            <a:r>
              <a:rPr lang="en-NG" sz="3200" dirty="0"/>
              <a:t>Class and Id</a:t>
            </a:r>
          </a:p>
          <a:p>
            <a:pPr marL="285750" indent="-285750">
              <a:lnSpc>
                <a:spcPct val="150000"/>
              </a:lnSpc>
              <a:buFont typeface="Wingdings" pitchFamily="2" charset="2"/>
              <a:buChar char="q"/>
            </a:pPr>
            <a:r>
              <a:rPr lang="en-US" sz="3200" dirty="0"/>
              <a:t>Box Model</a:t>
            </a:r>
            <a:endParaRPr lang="en-NG" sz="3200" dirty="0"/>
          </a:p>
        </p:txBody>
      </p:sp>
    </p:spTree>
    <p:extLst>
      <p:ext uri="{BB962C8B-B14F-4D97-AF65-F5344CB8AC3E}">
        <p14:creationId xmlns:p14="http://schemas.microsoft.com/office/powerpoint/2010/main" val="1298641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What is CSS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7" name="TextBox 6"/>
          <p:cNvSpPr txBox="1"/>
          <p:nvPr/>
        </p:nvSpPr>
        <p:spPr>
          <a:xfrm>
            <a:off x="1894344" y="2767498"/>
            <a:ext cx="9180486" cy="1569660"/>
          </a:xfrm>
          <a:prstGeom prst="rect">
            <a:avLst/>
          </a:prstGeom>
          <a:noFill/>
        </p:spPr>
        <p:txBody>
          <a:bodyPr wrap="square" rtlCol="0">
            <a:spAutoFit/>
          </a:bodyPr>
          <a:lstStyle/>
          <a:p>
            <a:r>
              <a:rPr lang="en-NG" sz="3200" dirty="0"/>
              <a:t>Cascading Style Sheets is a style sheet language used for describing the presentation of a document written in a markup language such as HTML.</a:t>
            </a:r>
          </a:p>
        </p:txBody>
      </p:sp>
    </p:spTree>
    <p:extLst>
      <p:ext uri="{BB962C8B-B14F-4D97-AF65-F5344CB8AC3E}">
        <p14:creationId xmlns:p14="http://schemas.microsoft.com/office/powerpoint/2010/main" val="80725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What is CSS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7" name="TextBox 6"/>
          <p:cNvSpPr txBox="1"/>
          <p:nvPr/>
        </p:nvSpPr>
        <p:spPr>
          <a:xfrm>
            <a:off x="1977168" y="2506662"/>
            <a:ext cx="9376632" cy="3539430"/>
          </a:xfrm>
          <a:prstGeom prst="rect">
            <a:avLst/>
          </a:prstGeom>
          <a:noFill/>
        </p:spPr>
        <p:txBody>
          <a:bodyPr wrap="square" rtlCol="0">
            <a:spAutoFit/>
          </a:bodyPr>
          <a:lstStyle/>
          <a:p>
            <a:r>
              <a:rPr lang="en-NG" sz="3200" dirty="0"/>
              <a:t>CSS, or Cascading Style Sheets, tell the browser how to display the text and other content that you write in HTML. With CSS, you can control the color, font, size, spacing, and many other aspects of HTML elements.</a:t>
            </a:r>
          </a:p>
          <a:p>
            <a:endParaRPr lang="en-NG" sz="3200" dirty="0"/>
          </a:p>
          <a:p>
            <a:endParaRPr lang="en-NG" sz="3200" dirty="0"/>
          </a:p>
          <a:p>
            <a:endParaRPr lang="en-NG" sz="3200" dirty="0"/>
          </a:p>
        </p:txBody>
      </p:sp>
    </p:spTree>
    <p:extLst>
      <p:ext uri="{BB962C8B-B14F-4D97-AF65-F5344CB8AC3E}">
        <p14:creationId xmlns:p14="http://schemas.microsoft.com/office/powerpoint/2010/main" val="2939368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What is CSS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7" name="TextBox 6"/>
          <p:cNvSpPr txBox="1"/>
          <p:nvPr/>
        </p:nvSpPr>
        <p:spPr>
          <a:xfrm>
            <a:off x="2085656" y="2196696"/>
            <a:ext cx="9376632" cy="4524315"/>
          </a:xfrm>
          <a:prstGeom prst="rect">
            <a:avLst/>
          </a:prstGeom>
          <a:noFill/>
        </p:spPr>
        <p:txBody>
          <a:bodyPr wrap="square" rtlCol="0">
            <a:spAutoFit/>
          </a:bodyPr>
          <a:lstStyle/>
          <a:p>
            <a:r>
              <a:rPr lang="en-US" sz="3200" dirty="0">
                <a:solidFill>
                  <a:srgbClr val="FF0000"/>
                </a:solidFill>
              </a:rPr>
              <a:t>Note:</a:t>
            </a:r>
          </a:p>
          <a:p>
            <a:endParaRPr lang="en-NG" sz="3200" dirty="0"/>
          </a:p>
          <a:p>
            <a:r>
              <a:rPr lang="en-US" sz="3200" dirty="0"/>
              <a:t>CSS is NOT a programming language; it is a stylesheet or styling language used for website layout and design.</a:t>
            </a:r>
          </a:p>
          <a:p>
            <a:endParaRPr lang="en-NG" sz="3200" dirty="0"/>
          </a:p>
          <a:p>
            <a:r>
              <a:rPr lang="en-US" sz="3200" dirty="0"/>
              <a:t>CSS does not have logic</a:t>
            </a:r>
            <a:endParaRPr lang="en-NG" sz="3200" dirty="0"/>
          </a:p>
          <a:p>
            <a:endParaRPr lang="en-NG" sz="3200" dirty="0"/>
          </a:p>
          <a:p>
            <a:endParaRPr lang="en-NG" sz="3200" dirty="0"/>
          </a:p>
          <a:p>
            <a:endParaRPr lang="en-NG" sz="3200" dirty="0"/>
          </a:p>
        </p:txBody>
      </p:sp>
    </p:spTree>
    <p:extLst>
      <p:ext uri="{BB962C8B-B14F-4D97-AF65-F5344CB8AC3E}">
        <p14:creationId xmlns:p14="http://schemas.microsoft.com/office/powerpoint/2010/main" val="1524142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Types of CSS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7" name="TextBox 6"/>
          <p:cNvSpPr txBox="1"/>
          <p:nvPr/>
        </p:nvSpPr>
        <p:spPr>
          <a:xfrm>
            <a:off x="1977168" y="1917734"/>
            <a:ext cx="9376632" cy="4401205"/>
          </a:xfrm>
          <a:prstGeom prst="rect">
            <a:avLst/>
          </a:prstGeom>
          <a:noFill/>
        </p:spPr>
        <p:txBody>
          <a:bodyPr wrap="square" rtlCol="0">
            <a:spAutoFit/>
          </a:bodyPr>
          <a:lstStyle/>
          <a:p>
            <a:r>
              <a:rPr lang="en-US" sz="2800" b="1" dirty="0"/>
              <a:t>There are 3 methods of adding CSS to and HTML file:</a:t>
            </a:r>
          </a:p>
          <a:p>
            <a:endParaRPr lang="en-NG" sz="2800" dirty="0"/>
          </a:p>
          <a:p>
            <a:pPr marL="457200" lvl="0" indent="-457200">
              <a:buFont typeface="Wingdings" pitchFamily="2" charset="2"/>
              <a:buChar char="q"/>
            </a:pPr>
            <a:r>
              <a:rPr lang="en-US" sz="2800" b="1" dirty="0"/>
              <a:t>Inline CSS: </a:t>
            </a:r>
            <a:r>
              <a:rPr lang="en-US" sz="2800" dirty="0"/>
              <a:t>it is a method of adding style Directly in the HTML element</a:t>
            </a:r>
          </a:p>
          <a:p>
            <a:pPr lvl="0"/>
            <a:endParaRPr lang="en-NG" sz="2800" dirty="0"/>
          </a:p>
          <a:p>
            <a:pPr marL="457200" lvl="0" indent="-457200">
              <a:buFont typeface="Wingdings" pitchFamily="2" charset="2"/>
              <a:buChar char="q"/>
            </a:pPr>
            <a:r>
              <a:rPr lang="en-US" sz="2800" b="1" dirty="0"/>
              <a:t>Internal CSS: </a:t>
            </a:r>
            <a:r>
              <a:rPr lang="en-US" sz="2800" dirty="0"/>
              <a:t>is a method of adding style by using &lt;style&gt; tag within same document.</a:t>
            </a:r>
          </a:p>
          <a:p>
            <a:pPr lvl="0"/>
            <a:endParaRPr lang="en-NG" sz="2800" dirty="0"/>
          </a:p>
          <a:p>
            <a:pPr marL="457200" lvl="0" indent="-457200">
              <a:buFont typeface="Wingdings" pitchFamily="2" charset="2"/>
              <a:buChar char="q"/>
            </a:pPr>
            <a:r>
              <a:rPr lang="en-US" sz="2800" b="1" dirty="0"/>
              <a:t>External CSS: </a:t>
            </a:r>
            <a:r>
              <a:rPr lang="en-US" sz="2800" dirty="0"/>
              <a:t>is a method of adding style by linking an external .</a:t>
            </a:r>
            <a:r>
              <a:rPr lang="en-US" sz="2800" dirty="0" err="1"/>
              <a:t>css</a:t>
            </a:r>
            <a:r>
              <a:rPr lang="en-US" sz="2800" dirty="0"/>
              <a:t> file</a:t>
            </a:r>
            <a:endParaRPr lang="en-NG" sz="2800" dirty="0"/>
          </a:p>
        </p:txBody>
      </p:sp>
    </p:spTree>
    <p:extLst>
      <p:ext uri="{BB962C8B-B14F-4D97-AF65-F5344CB8AC3E}">
        <p14:creationId xmlns:p14="http://schemas.microsoft.com/office/powerpoint/2010/main" val="3142185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9" name="Picture 8">
            <a:extLst>
              <a:ext uri="{FF2B5EF4-FFF2-40B4-BE49-F238E27FC236}">
                <a16:creationId xmlns:a16="http://schemas.microsoft.com/office/drawing/2014/main" id="{55534C89-C236-8849-88D2-FA397CBA8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609" y="256952"/>
            <a:ext cx="11772781" cy="6344096"/>
          </a:xfrm>
          <a:prstGeom prst="rect">
            <a:avLst/>
          </a:prstGeom>
        </p:spPr>
      </p:pic>
    </p:spTree>
    <p:extLst>
      <p:ext uri="{BB962C8B-B14F-4D97-AF65-F5344CB8AC3E}">
        <p14:creationId xmlns:p14="http://schemas.microsoft.com/office/powerpoint/2010/main" val="43291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ABOUT ME</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6" name="TextBox 5"/>
          <p:cNvSpPr txBox="1"/>
          <p:nvPr/>
        </p:nvSpPr>
        <p:spPr>
          <a:xfrm>
            <a:off x="1313645" y="2733981"/>
            <a:ext cx="5834130" cy="2431435"/>
          </a:xfrm>
          <a:prstGeom prst="rect">
            <a:avLst/>
          </a:prstGeom>
          <a:noFill/>
        </p:spPr>
        <p:txBody>
          <a:bodyPr wrap="square" rtlCol="0">
            <a:spAutoFit/>
          </a:bodyPr>
          <a:lstStyle/>
          <a:p>
            <a:pPr algn="ctr"/>
            <a:r>
              <a:rPr lang="en-US" sz="3600" dirty="0">
                <a:solidFill>
                  <a:srgbClr val="0066A1"/>
                </a:solidFill>
              </a:rPr>
              <a:t>EMMANUEL BASK-AIYEDUN</a:t>
            </a:r>
          </a:p>
          <a:p>
            <a:pPr algn="ctr"/>
            <a:endParaRPr lang="en-US" sz="3600" dirty="0">
              <a:solidFill>
                <a:srgbClr val="0066A1"/>
              </a:solidFill>
            </a:endParaRPr>
          </a:p>
          <a:p>
            <a:pPr algn="ctr"/>
            <a:r>
              <a:rPr lang="en-US" sz="2000" i="1" dirty="0"/>
              <a:t>ELECTRICAL AND ELECTRONICS ENGINEERING MAJOR</a:t>
            </a:r>
          </a:p>
          <a:p>
            <a:pPr algn="ctr"/>
            <a:r>
              <a:rPr lang="en-US" sz="2400" b="1" i="1" dirty="0"/>
              <a:t>VICE CHAIR </a:t>
            </a:r>
            <a:r>
              <a:rPr lang="en-US" sz="2400" i="1" dirty="0"/>
              <a:t>– IEEE SOCIETY, AUN</a:t>
            </a:r>
          </a:p>
          <a:p>
            <a:endParaRPr lang="en-US" sz="36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4522" y="2506662"/>
            <a:ext cx="2886074" cy="2886074"/>
          </a:xfrm>
          <a:prstGeom prst="ellipse">
            <a:avLst/>
          </a:prstGeom>
          <a:ln w="63500" cap="rnd">
            <a:solidFill>
              <a:srgbClr val="0066A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981889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3" name="Picture 2">
            <a:extLst>
              <a:ext uri="{FF2B5EF4-FFF2-40B4-BE49-F238E27FC236}">
                <a16:creationId xmlns:a16="http://schemas.microsoft.com/office/drawing/2014/main" id="{3B8E8DFD-7F17-2548-81E7-2F5A51040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030" y="220851"/>
            <a:ext cx="11225939" cy="6416298"/>
          </a:xfrm>
          <a:prstGeom prst="rect">
            <a:avLst/>
          </a:prstGeom>
        </p:spPr>
      </p:pic>
    </p:spTree>
    <p:extLst>
      <p:ext uri="{BB962C8B-B14F-4D97-AF65-F5344CB8AC3E}">
        <p14:creationId xmlns:p14="http://schemas.microsoft.com/office/powerpoint/2010/main" val="337677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Class and Id</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7" name="TextBox 6"/>
          <p:cNvSpPr txBox="1"/>
          <p:nvPr/>
        </p:nvSpPr>
        <p:spPr>
          <a:xfrm>
            <a:off x="1037370" y="1943040"/>
            <a:ext cx="10895308" cy="3108543"/>
          </a:xfrm>
          <a:prstGeom prst="rect">
            <a:avLst/>
          </a:prstGeom>
          <a:noFill/>
        </p:spPr>
        <p:txBody>
          <a:bodyPr wrap="square" rtlCol="0">
            <a:spAutoFit/>
          </a:bodyPr>
          <a:lstStyle/>
          <a:p>
            <a:pPr marL="457200" indent="-457200" algn="just">
              <a:buFont typeface="Wingdings" pitchFamily="2" charset="2"/>
              <a:buChar char="q"/>
            </a:pPr>
            <a:r>
              <a:rPr lang="en-NG" sz="2800" dirty="0"/>
              <a:t>Use a class when you want to consistently style multiple elements throughout the page/site. Classes are useful when you have, or possibly will have in the future, more than one element that shares the same style.</a:t>
            </a:r>
          </a:p>
          <a:p>
            <a:pPr algn="just"/>
            <a:endParaRPr lang="en-NG" sz="2800" dirty="0"/>
          </a:p>
          <a:p>
            <a:pPr marL="457200" indent="-457200" algn="just">
              <a:buFont typeface="Wingdings" pitchFamily="2" charset="2"/>
              <a:buChar char="q"/>
            </a:pPr>
            <a:r>
              <a:rPr lang="en-NG" sz="2800" dirty="0"/>
              <a:t>Use the ID when you have a single element on the page that will take the style.</a:t>
            </a:r>
          </a:p>
        </p:txBody>
      </p:sp>
    </p:spTree>
    <p:extLst>
      <p:ext uri="{BB962C8B-B14F-4D97-AF65-F5344CB8AC3E}">
        <p14:creationId xmlns:p14="http://schemas.microsoft.com/office/powerpoint/2010/main" val="2288974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Class and Id</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7" name="TextBox 6"/>
          <p:cNvSpPr txBox="1"/>
          <p:nvPr/>
        </p:nvSpPr>
        <p:spPr>
          <a:xfrm>
            <a:off x="1007390" y="1955857"/>
            <a:ext cx="10895308" cy="3257174"/>
          </a:xfrm>
          <a:prstGeom prst="rect">
            <a:avLst/>
          </a:prstGeom>
          <a:noFill/>
        </p:spPr>
        <p:txBody>
          <a:bodyPr wrap="square" rtlCol="0">
            <a:spAutoFit/>
          </a:bodyPr>
          <a:lstStyle/>
          <a:p>
            <a:pPr algn="just">
              <a:lnSpc>
                <a:spcPct val="150000"/>
              </a:lnSpc>
            </a:pPr>
            <a:r>
              <a:rPr lang="en-NG" sz="2800" b="1" dirty="0"/>
              <a:t>Difference between id and class attribute: </a:t>
            </a:r>
          </a:p>
          <a:p>
            <a:pPr algn="just">
              <a:lnSpc>
                <a:spcPct val="150000"/>
              </a:lnSpc>
            </a:pPr>
            <a:endParaRPr lang="en-NG" sz="2800" b="1" dirty="0"/>
          </a:p>
          <a:p>
            <a:pPr algn="just">
              <a:lnSpc>
                <a:spcPct val="150000"/>
              </a:lnSpc>
            </a:pPr>
            <a:r>
              <a:rPr lang="en-NG" sz="2800" dirty="0"/>
              <a:t>The only difference between them is that “id” is unique in a page and can only apply to at most one element, while “class” selector can apply to multiple elements.</a:t>
            </a:r>
          </a:p>
        </p:txBody>
      </p:sp>
    </p:spTree>
    <p:extLst>
      <p:ext uri="{BB962C8B-B14F-4D97-AF65-F5344CB8AC3E}">
        <p14:creationId xmlns:p14="http://schemas.microsoft.com/office/powerpoint/2010/main" val="2979299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Class and Id</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7" name="TextBox 6"/>
          <p:cNvSpPr txBox="1"/>
          <p:nvPr/>
        </p:nvSpPr>
        <p:spPr>
          <a:xfrm>
            <a:off x="1022380" y="2446744"/>
            <a:ext cx="10895308" cy="1964512"/>
          </a:xfrm>
          <a:prstGeom prst="rect">
            <a:avLst/>
          </a:prstGeom>
          <a:noFill/>
        </p:spPr>
        <p:txBody>
          <a:bodyPr wrap="square" rtlCol="0">
            <a:spAutoFit/>
          </a:bodyPr>
          <a:lstStyle/>
          <a:p>
            <a:pPr algn="just">
              <a:lnSpc>
                <a:spcPct val="150000"/>
              </a:lnSpc>
            </a:pPr>
            <a:r>
              <a:rPr lang="en-NG" sz="2800" dirty="0"/>
              <a:t>In Html for an element ID name starts with the “#” symbol followed by a unique name assigned to it. On the other hand class assigned to an element has its name starts with “.” followed by class name.</a:t>
            </a:r>
          </a:p>
        </p:txBody>
      </p:sp>
    </p:spTree>
    <p:extLst>
      <p:ext uri="{BB962C8B-B14F-4D97-AF65-F5344CB8AC3E}">
        <p14:creationId xmlns:p14="http://schemas.microsoft.com/office/powerpoint/2010/main" val="570444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3" name="Picture 2">
            <a:extLst>
              <a:ext uri="{FF2B5EF4-FFF2-40B4-BE49-F238E27FC236}">
                <a16:creationId xmlns:a16="http://schemas.microsoft.com/office/drawing/2014/main" id="{32B97EBE-54ED-814F-AFA5-30FA56BEE5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797" y="509666"/>
            <a:ext cx="11572406" cy="6122502"/>
          </a:xfrm>
          <a:prstGeom prst="rect">
            <a:avLst/>
          </a:prstGeom>
        </p:spPr>
      </p:pic>
    </p:spTree>
    <p:extLst>
      <p:ext uri="{BB962C8B-B14F-4D97-AF65-F5344CB8AC3E}">
        <p14:creationId xmlns:p14="http://schemas.microsoft.com/office/powerpoint/2010/main" val="896704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Link States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7" name="TextBox 6"/>
          <p:cNvSpPr txBox="1"/>
          <p:nvPr/>
        </p:nvSpPr>
        <p:spPr>
          <a:xfrm>
            <a:off x="2566367" y="2446744"/>
            <a:ext cx="10895308" cy="1964512"/>
          </a:xfrm>
          <a:prstGeom prst="rect">
            <a:avLst/>
          </a:prstGeom>
          <a:noFill/>
        </p:spPr>
        <p:txBody>
          <a:bodyPr wrap="square" rtlCol="0">
            <a:spAutoFit/>
          </a:bodyPr>
          <a:lstStyle/>
          <a:p>
            <a:pPr marL="285750" indent="-285750">
              <a:lnSpc>
                <a:spcPct val="150000"/>
              </a:lnSpc>
              <a:buFont typeface="Wingdings" pitchFamily="2" charset="2"/>
              <a:buChar char="q"/>
            </a:pPr>
            <a:r>
              <a:rPr lang="en-NG" sz="2800" b="1" dirty="0"/>
              <a:t>Hover</a:t>
            </a:r>
          </a:p>
          <a:p>
            <a:pPr marL="285750" indent="-285750">
              <a:lnSpc>
                <a:spcPct val="150000"/>
              </a:lnSpc>
              <a:buFont typeface="Wingdings" pitchFamily="2" charset="2"/>
              <a:buChar char="q"/>
            </a:pPr>
            <a:r>
              <a:rPr lang="en-NG" sz="2800" b="1" dirty="0"/>
              <a:t>Active </a:t>
            </a:r>
          </a:p>
          <a:p>
            <a:pPr marL="285750" indent="-285750">
              <a:lnSpc>
                <a:spcPct val="150000"/>
              </a:lnSpc>
              <a:buFont typeface="Wingdings" pitchFamily="2" charset="2"/>
              <a:buChar char="q"/>
            </a:pPr>
            <a:r>
              <a:rPr lang="en-NG" sz="2800" b="1" dirty="0"/>
              <a:t>Visited</a:t>
            </a:r>
          </a:p>
        </p:txBody>
      </p:sp>
    </p:spTree>
    <p:extLst>
      <p:ext uri="{BB962C8B-B14F-4D97-AF65-F5344CB8AC3E}">
        <p14:creationId xmlns:p14="http://schemas.microsoft.com/office/powerpoint/2010/main" val="2174494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37668"/>
            <a:ext cx="10515600" cy="1325563"/>
          </a:xfrm>
        </p:spPr>
        <p:txBody>
          <a:bodyPr>
            <a:normAutofit/>
          </a:bodyPr>
          <a:lstStyle/>
          <a:p>
            <a:pPr algn="ctr"/>
            <a:r>
              <a:rPr lang="en-US" dirty="0">
                <a:latin typeface="Helvetica" pitchFamily="2" charset="0"/>
              </a:rPr>
              <a:t>THANKS FOR COMING</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5118656"/>
            <a:ext cx="7429500" cy="45719"/>
          </a:xfrm>
          <a:prstGeom prst="rect">
            <a:avLst/>
          </a:prstGeom>
        </p:spPr>
      </p:pic>
      <p:sp>
        <p:nvSpPr>
          <p:cNvPr id="6" name="Title 1"/>
          <p:cNvSpPr txBox="1">
            <a:spLocks/>
          </p:cNvSpPr>
          <p:nvPr/>
        </p:nvSpPr>
        <p:spPr>
          <a:xfrm>
            <a:off x="838200" y="49808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i="1" dirty="0">
                <a:latin typeface="Helvetica" pitchFamily="2" charset="0"/>
              </a:rPr>
              <a:t>SEE YOU ALL NEXT WEEK</a:t>
            </a:r>
          </a:p>
        </p:txBody>
      </p:sp>
    </p:spTree>
    <p:extLst>
      <p:ext uri="{BB962C8B-B14F-4D97-AF65-F5344CB8AC3E}">
        <p14:creationId xmlns:p14="http://schemas.microsoft.com/office/powerpoint/2010/main" val="2661636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AGENDA</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3" name="TextBox 2"/>
          <p:cNvSpPr txBox="1"/>
          <p:nvPr/>
        </p:nvSpPr>
        <p:spPr>
          <a:xfrm>
            <a:off x="2381250" y="2364994"/>
            <a:ext cx="7429500" cy="4185761"/>
          </a:xfrm>
          <a:prstGeom prst="rect">
            <a:avLst/>
          </a:prstGeom>
          <a:noFill/>
        </p:spPr>
        <p:txBody>
          <a:bodyPr wrap="square" rtlCol="0">
            <a:spAutoFit/>
          </a:bodyPr>
          <a:lstStyle/>
          <a:p>
            <a:pPr marL="571500" indent="-571500" algn="just">
              <a:buFont typeface="Wingdings" panose="05000000000000000000" pitchFamily="2" charset="2"/>
              <a:buChar char="q"/>
            </a:pPr>
            <a:r>
              <a:rPr lang="en-US" sz="3800" dirty="0"/>
              <a:t>Intro to the Web</a:t>
            </a:r>
          </a:p>
          <a:p>
            <a:pPr marL="571500" indent="-571500" algn="just">
              <a:buFont typeface="Wingdings" panose="05000000000000000000" pitchFamily="2" charset="2"/>
              <a:buChar char="q"/>
            </a:pPr>
            <a:r>
              <a:rPr lang="en-US" sz="3800" dirty="0"/>
              <a:t>Intro to Web Development </a:t>
            </a:r>
          </a:p>
          <a:p>
            <a:pPr marL="571500" indent="-571500" algn="just">
              <a:buFont typeface="Wingdings" panose="05000000000000000000" pitchFamily="2" charset="2"/>
              <a:buChar char="q"/>
            </a:pPr>
            <a:r>
              <a:rPr lang="en-US" sz="3800" dirty="0"/>
              <a:t>Careers in Web Development</a:t>
            </a:r>
          </a:p>
          <a:p>
            <a:pPr marL="571500" indent="-571500" algn="just">
              <a:buFont typeface="Wingdings" panose="05000000000000000000" pitchFamily="2" charset="2"/>
              <a:buChar char="q"/>
            </a:pPr>
            <a:r>
              <a:rPr lang="en-US" sz="3800" dirty="0"/>
              <a:t>HTML Tutorial</a:t>
            </a:r>
          </a:p>
          <a:p>
            <a:pPr marL="571500" indent="-571500" algn="just">
              <a:buFont typeface="Wingdings" panose="05000000000000000000" pitchFamily="2" charset="2"/>
              <a:buChar char="q"/>
            </a:pPr>
            <a:r>
              <a:rPr lang="en-US" sz="3800" dirty="0"/>
              <a:t>CSS Tutorial</a:t>
            </a:r>
          </a:p>
          <a:p>
            <a:pPr marL="571500" indent="-571500" algn="just">
              <a:buFont typeface="Wingdings" panose="05000000000000000000" pitchFamily="2" charset="2"/>
              <a:buChar char="q"/>
            </a:pPr>
            <a:r>
              <a:rPr lang="en-US" sz="3800" dirty="0"/>
              <a:t>JavaScript Tutorial</a:t>
            </a:r>
          </a:p>
          <a:p>
            <a:pPr marL="571500" indent="-571500" algn="just">
              <a:buFont typeface="Wingdings" panose="05000000000000000000" pitchFamily="2" charset="2"/>
              <a:buChar char="q"/>
            </a:pPr>
            <a:r>
              <a:rPr lang="en-US" sz="3800" dirty="0"/>
              <a:t>Your very own project</a:t>
            </a:r>
          </a:p>
        </p:txBody>
      </p:sp>
    </p:spTree>
    <p:extLst>
      <p:ext uri="{BB962C8B-B14F-4D97-AF65-F5344CB8AC3E}">
        <p14:creationId xmlns:p14="http://schemas.microsoft.com/office/powerpoint/2010/main" val="395522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INTRO TO THE WEB</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3" name="TextBox 2"/>
          <p:cNvSpPr txBox="1"/>
          <p:nvPr/>
        </p:nvSpPr>
        <p:spPr>
          <a:xfrm>
            <a:off x="1822629" y="2506662"/>
            <a:ext cx="8572500" cy="2616101"/>
          </a:xfrm>
          <a:prstGeom prst="rect">
            <a:avLst/>
          </a:prstGeom>
          <a:noFill/>
        </p:spPr>
        <p:txBody>
          <a:bodyPr wrap="square" rtlCol="0">
            <a:spAutoFit/>
          </a:bodyPr>
          <a:lstStyle/>
          <a:p>
            <a:r>
              <a:rPr lang="en-US" sz="3600" dirty="0"/>
              <a:t>What is the Web?</a:t>
            </a:r>
          </a:p>
          <a:p>
            <a:r>
              <a:rPr lang="en-US" sz="3200" dirty="0"/>
              <a:t>	</a:t>
            </a:r>
            <a:r>
              <a:rPr lang="en-US" sz="3200" i="1" dirty="0"/>
              <a:t>The web is an interconnected system of 	public web pages accessible through the 	internet.</a:t>
            </a:r>
          </a:p>
          <a:p>
            <a:endParaRPr lang="en-US" sz="3200" dirty="0"/>
          </a:p>
        </p:txBody>
      </p:sp>
    </p:spTree>
    <p:extLst>
      <p:ext uri="{BB962C8B-B14F-4D97-AF65-F5344CB8AC3E}">
        <p14:creationId xmlns:p14="http://schemas.microsoft.com/office/powerpoint/2010/main" val="3381385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INTRO TO THE WEB</a:t>
            </a:r>
            <a:endParaRPr lang="en-US" sz="3600" b="1" dirty="0">
              <a:latin typeface="Helvetica" pitchFamily="2"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3" name="TextBox 2"/>
          <p:cNvSpPr txBox="1"/>
          <p:nvPr/>
        </p:nvSpPr>
        <p:spPr>
          <a:xfrm>
            <a:off x="1809750" y="2506662"/>
            <a:ext cx="8572500" cy="646331"/>
          </a:xfrm>
          <a:prstGeom prst="rect">
            <a:avLst/>
          </a:prstGeom>
          <a:noFill/>
        </p:spPr>
        <p:txBody>
          <a:bodyPr wrap="square" rtlCol="0">
            <a:spAutoFit/>
          </a:bodyPr>
          <a:lstStyle/>
          <a:p>
            <a:r>
              <a:rPr lang="en-US" sz="3600" dirty="0"/>
              <a:t>How the web works</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0758" y="3304865"/>
            <a:ext cx="7230484" cy="2514951"/>
          </a:xfrm>
          <a:prstGeom prst="rect">
            <a:avLst/>
          </a:prstGeom>
        </p:spPr>
      </p:pic>
    </p:spTree>
    <p:extLst>
      <p:ext uri="{BB962C8B-B14F-4D97-AF65-F5344CB8AC3E}">
        <p14:creationId xmlns:p14="http://schemas.microsoft.com/office/powerpoint/2010/main" val="19558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INTRO TO WEB DEV.</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3" name="TextBox 2"/>
          <p:cNvSpPr txBox="1"/>
          <p:nvPr/>
        </p:nvSpPr>
        <p:spPr>
          <a:xfrm>
            <a:off x="1822629" y="2506662"/>
            <a:ext cx="8572500" cy="2031325"/>
          </a:xfrm>
          <a:prstGeom prst="rect">
            <a:avLst/>
          </a:prstGeom>
          <a:noFill/>
        </p:spPr>
        <p:txBody>
          <a:bodyPr wrap="square" rtlCol="0">
            <a:spAutoFit/>
          </a:bodyPr>
          <a:lstStyle/>
          <a:p>
            <a:pPr>
              <a:lnSpc>
                <a:spcPct val="150000"/>
              </a:lnSpc>
            </a:pPr>
            <a:r>
              <a:rPr lang="en-US" sz="3600" dirty="0"/>
              <a:t>What is Web Development?</a:t>
            </a:r>
          </a:p>
          <a:p>
            <a:r>
              <a:rPr lang="en-US" dirty="0"/>
              <a:t>	</a:t>
            </a:r>
            <a:r>
              <a:rPr lang="en-US" sz="2400" i="1" dirty="0"/>
              <a:t>Web development is the process of creating, building and 	maintaining websites 	and webpages for the web and the 	internet as a whole</a:t>
            </a:r>
          </a:p>
        </p:txBody>
      </p:sp>
    </p:spTree>
    <p:extLst>
      <p:ext uri="{BB962C8B-B14F-4D97-AF65-F5344CB8AC3E}">
        <p14:creationId xmlns:p14="http://schemas.microsoft.com/office/powerpoint/2010/main" val="26043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INTRO TO WEB DEV.</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3" name="TextBox 2"/>
          <p:cNvSpPr txBox="1"/>
          <p:nvPr/>
        </p:nvSpPr>
        <p:spPr>
          <a:xfrm>
            <a:off x="1822629" y="2506662"/>
            <a:ext cx="8572500" cy="2308324"/>
          </a:xfrm>
          <a:prstGeom prst="rect">
            <a:avLst/>
          </a:prstGeom>
          <a:noFill/>
        </p:spPr>
        <p:txBody>
          <a:bodyPr wrap="square" rtlCol="0">
            <a:spAutoFit/>
          </a:bodyPr>
          <a:lstStyle/>
          <a:p>
            <a:r>
              <a:rPr lang="en-US" sz="3600" dirty="0"/>
              <a:t>Classification of Web Development</a:t>
            </a:r>
          </a:p>
          <a:p>
            <a:pPr marL="742950" lvl="1" indent="-285750">
              <a:lnSpc>
                <a:spcPct val="150000"/>
              </a:lnSpc>
              <a:buFont typeface="Wingdings" panose="05000000000000000000" pitchFamily="2" charset="2"/>
              <a:buChar char="q"/>
            </a:pPr>
            <a:r>
              <a:rPr lang="en-US" sz="2400" i="1" dirty="0"/>
              <a:t> Front-End Development</a:t>
            </a:r>
          </a:p>
          <a:p>
            <a:pPr marL="742950" lvl="1" indent="-285750">
              <a:lnSpc>
                <a:spcPct val="150000"/>
              </a:lnSpc>
              <a:buFont typeface="Wingdings" panose="05000000000000000000" pitchFamily="2" charset="2"/>
              <a:buChar char="q"/>
            </a:pPr>
            <a:r>
              <a:rPr lang="en-US" sz="2400" i="1" dirty="0"/>
              <a:t> Back-End Development</a:t>
            </a:r>
          </a:p>
          <a:p>
            <a:pPr marL="742950" lvl="1" indent="-285750">
              <a:lnSpc>
                <a:spcPct val="150000"/>
              </a:lnSpc>
              <a:buFont typeface="Wingdings" panose="05000000000000000000" pitchFamily="2" charset="2"/>
              <a:buChar char="q"/>
            </a:pPr>
            <a:r>
              <a:rPr lang="en-US" sz="2400" i="1" dirty="0"/>
              <a:t> Full-Stack Development</a:t>
            </a:r>
          </a:p>
        </p:txBody>
      </p:sp>
    </p:spTree>
    <p:extLst>
      <p:ext uri="{BB962C8B-B14F-4D97-AF65-F5344CB8AC3E}">
        <p14:creationId xmlns:p14="http://schemas.microsoft.com/office/powerpoint/2010/main" val="190257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INTRO TO WEB DEV.</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3" name="TextBox 2"/>
          <p:cNvSpPr txBox="1"/>
          <p:nvPr/>
        </p:nvSpPr>
        <p:spPr>
          <a:xfrm>
            <a:off x="1822629" y="2264288"/>
            <a:ext cx="8572500" cy="2793072"/>
          </a:xfrm>
          <a:prstGeom prst="rect">
            <a:avLst/>
          </a:prstGeom>
          <a:noFill/>
        </p:spPr>
        <p:txBody>
          <a:bodyPr wrap="square" rtlCol="0">
            <a:spAutoFit/>
          </a:bodyPr>
          <a:lstStyle/>
          <a:p>
            <a:r>
              <a:rPr lang="en-US" sz="3600" dirty="0"/>
              <a:t>What is HTML, CSS and JavaScript?</a:t>
            </a:r>
          </a:p>
          <a:p>
            <a:pPr marL="742950" lvl="1" indent="-285750">
              <a:lnSpc>
                <a:spcPct val="150000"/>
              </a:lnSpc>
              <a:buFont typeface="Wingdings" panose="05000000000000000000" pitchFamily="2" charset="2"/>
              <a:buChar char="q"/>
            </a:pPr>
            <a:r>
              <a:rPr lang="en-US" sz="2400" i="1" dirty="0">
                <a:solidFill>
                  <a:srgbClr val="FF0000"/>
                </a:solidFill>
              </a:rPr>
              <a:t> </a:t>
            </a:r>
            <a:r>
              <a:rPr lang="en-US" sz="2400" b="1" dirty="0">
                <a:solidFill>
                  <a:srgbClr val="FF0000"/>
                </a:solidFill>
              </a:rPr>
              <a:t>HTML </a:t>
            </a:r>
            <a:r>
              <a:rPr lang="en-US" sz="2400" i="1" dirty="0"/>
              <a:t>– Skeleton of the Web Page</a:t>
            </a:r>
          </a:p>
          <a:p>
            <a:pPr marL="742950" lvl="1" indent="-285750">
              <a:lnSpc>
                <a:spcPct val="150000"/>
              </a:lnSpc>
              <a:buFont typeface="Wingdings" panose="05000000000000000000" pitchFamily="2" charset="2"/>
              <a:buChar char="q"/>
            </a:pPr>
            <a:r>
              <a:rPr lang="en-US" sz="2400" i="1" dirty="0">
                <a:solidFill>
                  <a:srgbClr val="0070C0"/>
                </a:solidFill>
              </a:rPr>
              <a:t> </a:t>
            </a:r>
            <a:r>
              <a:rPr lang="en-US" sz="2400" b="1" dirty="0">
                <a:solidFill>
                  <a:srgbClr val="0070C0"/>
                </a:solidFill>
              </a:rPr>
              <a:t>CSS</a:t>
            </a:r>
            <a:r>
              <a:rPr lang="en-US" sz="2400" i="1" dirty="0">
                <a:solidFill>
                  <a:srgbClr val="0070C0"/>
                </a:solidFill>
              </a:rPr>
              <a:t> </a:t>
            </a:r>
            <a:r>
              <a:rPr lang="en-US" sz="2400" i="1" dirty="0"/>
              <a:t>– Skin and Body of the Web Page</a:t>
            </a:r>
          </a:p>
          <a:p>
            <a:pPr marL="742950" lvl="1" indent="-285750">
              <a:lnSpc>
                <a:spcPct val="150000"/>
              </a:lnSpc>
              <a:buFont typeface="Wingdings" panose="05000000000000000000" pitchFamily="2" charset="2"/>
              <a:buChar char="q"/>
            </a:pPr>
            <a:r>
              <a:rPr lang="en-US" sz="2400" i="1" dirty="0">
                <a:solidFill>
                  <a:schemeClr val="accent4">
                    <a:lumMod val="75000"/>
                  </a:schemeClr>
                </a:solidFill>
              </a:rPr>
              <a:t> </a:t>
            </a:r>
            <a:r>
              <a:rPr lang="en-US" sz="2400" b="1" dirty="0">
                <a:solidFill>
                  <a:schemeClr val="accent4">
                    <a:lumMod val="75000"/>
                  </a:schemeClr>
                </a:solidFill>
              </a:rPr>
              <a:t>JavaScript</a:t>
            </a:r>
            <a:r>
              <a:rPr lang="en-US" sz="2400" i="1" dirty="0">
                <a:solidFill>
                  <a:schemeClr val="accent4">
                    <a:lumMod val="75000"/>
                  </a:schemeClr>
                </a:solidFill>
              </a:rPr>
              <a:t> </a:t>
            </a:r>
            <a:r>
              <a:rPr lang="en-US" sz="2400" i="1" dirty="0"/>
              <a:t>– Brain of the Web Page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8879" y="4956655"/>
            <a:ext cx="4721180" cy="1839089"/>
          </a:xfrm>
          <a:prstGeom prst="rect">
            <a:avLst/>
          </a:prstGeom>
        </p:spPr>
      </p:pic>
      <p:sp>
        <p:nvSpPr>
          <p:cNvPr id="7" name="TextBox 6"/>
          <p:cNvSpPr txBox="1"/>
          <p:nvPr/>
        </p:nvSpPr>
        <p:spPr>
          <a:xfrm>
            <a:off x="6217749" y="4848045"/>
            <a:ext cx="1045935" cy="523221"/>
          </a:xfrm>
          <a:prstGeom prst="rect">
            <a:avLst/>
          </a:prstGeom>
          <a:noFill/>
        </p:spPr>
        <p:txBody>
          <a:bodyPr wrap="square" rtlCol="0">
            <a:spAutoFit/>
          </a:bodyPr>
          <a:lstStyle/>
          <a:p>
            <a:r>
              <a:rPr lang="en-US" sz="2800" b="1" dirty="0"/>
              <a:t>HTML</a:t>
            </a:r>
          </a:p>
        </p:txBody>
      </p:sp>
      <p:sp>
        <p:nvSpPr>
          <p:cNvPr id="8" name="TextBox 7"/>
          <p:cNvSpPr txBox="1"/>
          <p:nvPr/>
        </p:nvSpPr>
        <p:spPr>
          <a:xfrm>
            <a:off x="8096833" y="4848045"/>
            <a:ext cx="1045935" cy="523221"/>
          </a:xfrm>
          <a:prstGeom prst="rect">
            <a:avLst/>
          </a:prstGeom>
          <a:noFill/>
        </p:spPr>
        <p:txBody>
          <a:bodyPr wrap="square" rtlCol="0">
            <a:spAutoFit/>
          </a:bodyPr>
          <a:lstStyle/>
          <a:p>
            <a:r>
              <a:rPr lang="en-US" sz="2800" b="1" dirty="0"/>
              <a:t>CSS</a:t>
            </a:r>
          </a:p>
        </p:txBody>
      </p:sp>
      <p:sp>
        <p:nvSpPr>
          <p:cNvPr id="9" name="TextBox 8"/>
          <p:cNvSpPr txBox="1"/>
          <p:nvPr/>
        </p:nvSpPr>
        <p:spPr>
          <a:xfrm>
            <a:off x="9352018" y="4839032"/>
            <a:ext cx="1687291" cy="523221"/>
          </a:xfrm>
          <a:prstGeom prst="rect">
            <a:avLst/>
          </a:prstGeom>
          <a:noFill/>
        </p:spPr>
        <p:txBody>
          <a:bodyPr wrap="square" rtlCol="0">
            <a:spAutoFit/>
          </a:bodyPr>
          <a:lstStyle/>
          <a:p>
            <a:r>
              <a:rPr lang="en-US" sz="2800" b="1" dirty="0"/>
              <a:t>JavaScript</a:t>
            </a:r>
          </a:p>
        </p:txBody>
      </p:sp>
    </p:spTree>
    <p:extLst>
      <p:ext uri="{BB962C8B-B14F-4D97-AF65-F5344CB8AC3E}">
        <p14:creationId xmlns:p14="http://schemas.microsoft.com/office/powerpoint/2010/main" val="167646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Helvetica" pitchFamily="2" charset="0"/>
              </a:rPr>
              <a:t>CAREERS IN WEB DEV.</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506662"/>
            <a:ext cx="3285327"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0" y="1644969"/>
            <a:ext cx="7429500" cy="45719"/>
          </a:xfrm>
          <a:prstGeom prst="rect">
            <a:avLst/>
          </a:prstGeom>
        </p:spPr>
      </p:pic>
      <p:sp>
        <p:nvSpPr>
          <p:cNvPr id="3" name="TextBox 2"/>
          <p:cNvSpPr txBox="1"/>
          <p:nvPr/>
        </p:nvSpPr>
        <p:spPr>
          <a:xfrm>
            <a:off x="1809750" y="2506662"/>
            <a:ext cx="8572500" cy="4154984"/>
          </a:xfrm>
          <a:prstGeom prst="rect">
            <a:avLst/>
          </a:prstGeom>
          <a:noFill/>
        </p:spPr>
        <p:txBody>
          <a:bodyPr wrap="square" rtlCol="0">
            <a:spAutoFit/>
          </a:bodyPr>
          <a:lstStyle/>
          <a:p>
            <a:r>
              <a:rPr lang="en-US" sz="2400" dirty="0"/>
              <a:t>There are many career options in the Web Development industry however, the following are the major ones:</a:t>
            </a:r>
          </a:p>
          <a:p>
            <a:endParaRPr lang="en-US" dirty="0"/>
          </a:p>
          <a:p>
            <a:pPr marL="742950" lvl="1" indent="-285750">
              <a:lnSpc>
                <a:spcPct val="150000"/>
              </a:lnSpc>
              <a:buFont typeface="Wingdings" panose="05000000000000000000" pitchFamily="2" charset="2"/>
              <a:buChar char="q"/>
            </a:pPr>
            <a:r>
              <a:rPr lang="en-US" sz="2000" dirty="0"/>
              <a:t>Web Designer</a:t>
            </a:r>
          </a:p>
          <a:p>
            <a:pPr marL="742950" lvl="1" indent="-285750">
              <a:lnSpc>
                <a:spcPct val="150000"/>
              </a:lnSpc>
              <a:buFont typeface="Wingdings" panose="05000000000000000000" pitchFamily="2" charset="2"/>
              <a:buChar char="q"/>
            </a:pPr>
            <a:r>
              <a:rPr lang="en-US" sz="2000" dirty="0"/>
              <a:t>Front-End Developer</a:t>
            </a:r>
          </a:p>
          <a:p>
            <a:pPr marL="742950" lvl="1" indent="-285750">
              <a:lnSpc>
                <a:spcPct val="150000"/>
              </a:lnSpc>
              <a:buFont typeface="Wingdings" panose="05000000000000000000" pitchFamily="2" charset="2"/>
              <a:buChar char="q"/>
            </a:pPr>
            <a:r>
              <a:rPr lang="en-US" sz="2000" dirty="0"/>
              <a:t>Back-End Developer</a:t>
            </a:r>
          </a:p>
          <a:p>
            <a:pPr marL="742950" lvl="1" indent="-285750">
              <a:lnSpc>
                <a:spcPct val="150000"/>
              </a:lnSpc>
              <a:buFont typeface="Wingdings" panose="05000000000000000000" pitchFamily="2" charset="2"/>
              <a:buChar char="q"/>
            </a:pPr>
            <a:r>
              <a:rPr lang="en-US" sz="2000" dirty="0"/>
              <a:t>Full-Stack Developer</a:t>
            </a:r>
          </a:p>
          <a:p>
            <a:pPr marL="742950" lvl="1" indent="-285750">
              <a:lnSpc>
                <a:spcPct val="150000"/>
              </a:lnSpc>
              <a:buFont typeface="Wingdings" panose="05000000000000000000" pitchFamily="2" charset="2"/>
              <a:buChar char="q"/>
            </a:pPr>
            <a:r>
              <a:rPr lang="en-US" sz="2000" dirty="0"/>
              <a:t>Content Developer</a:t>
            </a:r>
          </a:p>
          <a:p>
            <a:pPr marL="742950" lvl="1" indent="-285750">
              <a:lnSpc>
                <a:spcPct val="150000"/>
              </a:lnSpc>
              <a:buFont typeface="Wingdings" panose="05000000000000000000" pitchFamily="2" charset="2"/>
              <a:buChar char="q"/>
            </a:pPr>
            <a:r>
              <a:rPr lang="en-US" sz="2000" dirty="0"/>
              <a:t>Web Master</a:t>
            </a:r>
          </a:p>
          <a:p>
            <a:pPr marL="742950" lvl="1"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4198468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648</Words>
  <Application>Microsoft Macintosh PowerPoint</Application>
  <PresentationFormat>Widescreen</PresentationFormat>
  <Paragraphs>115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Helvetica</vt:lpstr>
      <vt:lpstr>Wingdings</vt:lpstr>
      <vt:lpstr>Office Theme</vt:lpstr>
      <vt:lpstr>Welcome to the Web Development Boot Camp</vt:lpstr>
      <vt:lpstr>ABOUT ME</vt:lpstr>
      <vt:lpstr>AGENDA</vt:lpstr>
      <vt:lpstr>INTRO TO THE WEB</vt:lpstr>
      <vt:lpstr>INTRO TO THE WEB</vt:lpstr>
      <vt:lpstr>INTRO TO WEB DEV.</vt:lpstr>
      <vt:lpstr>INTRO TO WEB DEV.</vt:lpstr>
      <vt:lpstr>INTRO TO WEB DEV.</vt:lpstr>
      <vt:lpstr>CAREERS IN WEB DEV.</vt:lpstr>
      <vt:lpstr>HTML TUTORIAL</vt:lpstr>
      <vt:lpstr>HTML TUTORIAL</vt:lpstr>
      <vt:lpstr>CSS Tutorial</vt:lpstr>
      <vt:lpstr>ABOUT ME</vt:lpstr>
      <vt:lpstr>CSS TUTORIAL</vt:lpstr>
      <vt:lpstr>What is CSS</vt:lpstr>
      <vt:lpstr>What is CSS</vt:lpstr>
      <vt:lpstr>What is CSS</vt:lpstr>
      <vt:lpstr>Types of CSS</vt:lpstr>
      <vt:lpstr>PowerPoint Presentation</vt:lpstr>
      <vt:lpstr>PowerPoint Presentation</vt:lpstr>
      <vt:lpstr>Class and Id</vt:lpstr>
      <vt:lpstr>Class and Id</vt:lpstr>
      <vt:lpstr>Class and Id</vt:lpstr>
      <vt:lpstr>PowerPoint Presentation</vt:lpstr>
      <vt:lpstr>Link States</vt:lpstr>
      <vt:lpstr>THANKS FOR COMING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Web Development Boot Camp</dc:title>
  <dc:creator>Emmanuel</dc:creator>
  <cp:lastModifiedBy>Microsoft Office User</cp:lastModifiedBy>
  <cp:revision>26</cp:revision>
  <dcterms:created xsi:type="dcterms:W3CDTF">2022-02-11T21:12:00Z</dcterms:created>
  <dcterms:modified xsi:type="dcterms:W3CDTF">2022-02-19T00:30:18Z</dcterms:modified>
</cp:coreProperties>
</file>