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18"/>
  </p:notesMasterIdLst>
  <p:sldIdLst>
    <p:sldId id="257" r:id="rId2"/>
    <p:sldId id="258" r:id="rId3"/>
    <p:sldId id="259" r:id="rId4"/>
    <p:sldId id="269" r:id="rId5"/>
    <p:sldId id="262" r:id="rId6"/>
    <p:sldId id="263" r:id="rId7"/>
    <p:sldId id="264" r:id="rId8"/>
    <p:sldId id="272" r:id="rId9"/>
    <p:sldId id="273" r:id="rId10"/>
    <p:sldId id="274" r:id="rId11"/>
    <p:sldId id="265" r:id="rId12"/>
    <p:sldId id="266" r:id="rId13"/>
    <p:sldId id="271" r:id="rId14"/>
    <p:sldId id="267" r:id="rId15"/>
    <p:sldId id="27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3399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3CE0-FF29-4DA9-AD21-6EC25DC61902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179F-598C-48D4-9149-9F222C96A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9418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699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854CA-19F4-4771-B6A2-DA5C0742B220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258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0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1753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615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212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532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7940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54513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6B8EA14-E6AC-4B59-973C-7A06B0EDE3E3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8408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smtClean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7053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xmlns="" id="{1DDD104B-2BE2-A809-0AFD-D3D04FF05835}"/>
              </a:ext>
            </a:extLst>
          </p:cNvPr>
          <p:cNvSpPr txBox="1">
            <a:spLocks/>
          </p:cNvSpPr>
          <p:nvPr/>
        </p:nvSpPr>
        <p:spPr>
          <a:xfrm>
            <a:off x="172278" y="2160105"/>
            <a:ext cx="12019722" cy="4021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000" b="1" cap="all" dirty="0" smtClean="0">
              <a:solidFill>
                <a:srgbClr val="92D050"/>
              </a:solidFill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800" b="1" cap="all" dirty="0" smtClean="0">
                <a:solidFill>
                  <a:srgbClr val="C00000"/>
                </a:solidFill>
                <a:latin typeface="Calisto MT" panose="02040603050505030304" pitchFamily="18" charset="0"/>
                <a:ea typeface="Cambria" panose="02040503050406030204" pitchFamily="18" charset="0"/>
              </a:rPr>
              <a:t>        Industrial </a:t>
            </a:r>
            <a:r>
              <a:rPr lang="en-US" sz="2800" b="1" cap="all" dirty="0">
                <a:solidFill>
                  <a:srgbClr val="C00000"/>
                </a:solidFill>
                <a:latin typeface="Calisto MT" panose="02040603050505030304" pitchFamily="18" charset="0"/>
                <a:ea typeface="Cambria" panose="02040503050406030204" pitchFamily="18" charset="0"/>
              </a:rPr>
              <a:t>oriented mini project</a:t>
            </a:r>
          </a:p>
          <a:p>
            <a:pPr algn="ctr"/>
            <a:r>
              <a:rPr lang="en-US" sz="3000" b="1" dirty="0" smtClean="0">
                <a:solidFill>
                  <a:srgbClr val="C00000"/>
                </a:solidFill>
                <a:latin typeface="Calisto MT" panose="02040603050505030304" pitchFamily="18" charset="0"/>
                <a:ea typeface="Cambria" panose="02040503050406030204" pitchFamily="18" charset="0"/>
              </a:rPr>
              <a:t>on</a:t>
            </a:r>
          </a:p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Calisto MT" panose="02040603050505030304" pitchFamily="18" charset="0"/>
                <a:ea typeface="Cambria" panose="02040503050406030204" pitchFamily="18" charset="0"/>
              </a:rPr>
              <a:t>SOLAR POWERED CLEANING ROBOT</a:t>
            </a:r>
          </a:p>
          <a:p>
            <a:pPr algn="ctr"/>
            <a:endParaRPr lang="en-US" sz="3200" b="1" dirty="0" smtClean="0">
              <a:solidFill>
                <a:srgbClr val="002060"/>
              </a:solidFill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algn="ctr"/>
            <a:endParaRPr lang="en-US" sz="3000" b="1" cap="all" dirty="0">
              <a:solidFill>
                <a:srgbClr val="92D050"/>
              </a:solidFill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algn="ctr"/>
            <a:endParaRPr lang="en-US" sz="3000" b="1" dirty="0">
              <a:solidFill>
                <a:srgbClr val="002060"/>
              </a:solidFill>
              <a:latin typeface="Calisto MT" panose="020406030505050303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CC26C36-E40E-566C-ABE7-1E29B187D987}"/>
              </a:ext>
            </a:extLst>
          </p:cNvPr>
          <p:cNvSpPr txBox="1"/>
          <p:nvPr/>
        </p:nvSpPr>
        <p:spPr>
          <a:xfrm>
            <a:off x="808382" y="4128379"/>
            <a:ext cx="50755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NO : 04</a:t>
            </a:r>
          </a:p>
          <a:p>
            <a:r>
              <a:rPr lang="en-US" sz="20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ASSOCIATES : </a:t>
            </a:r>
          </a:p>
          <a:p>
            <a:r>
              <a:rPr lang="en-US" b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 ANILA                      -  22275A0217</a:t>
            </a:r>
          </a:p>
          <a:p>
            <a:r>
              <a:rPr lang="en-US" b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AMEER KHAN    -  22275A0210</a:t>
            </a:r>
          </a:p>
          <a:p>
            <a:r>
              <a:rPr lang="en-US" b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B.MADHU                    -  22275A0214</a:t>
            </a:r>
          </a:p>
          <a:p>
            <a:r>
              <a:rPr lang="en-US" b="1" dirty="0" smtClean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SD.FEROZ                   -  22275A0212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A7279A4-0BC1-45B7-B904-AFEBAC579206}"/>
              </a:ext>
            </a:extLst>
          </p:cNvPr>
          <p:cNvSpPr txBox="1"/>
          <p:nvPr/>
        </p:nvSpPr>
        <p:spPr>
          <a:xfrm>
            <a:off x="7629993" y="4631961"/>
            <a:ext cx="39744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  <a:latin typeface="Cambria" pitchFamily="18" charset="0"/>
              </a:rPr>
              <a:t>PROJECT GUIDE</a:t>
            </a:r>
          </a:p>
          <a:p>
            <a:pPr algn="ctr"/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Mr. CH. SAJAN RAO </a:t>
            </a:r>
            <a:r>
              <a:rPr lang="en-IN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M.Tech</a:t>
            </a:r>
            <a:r>
              <a:rPr lang="en-IN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. (Ph.D.)</a:t>
            </a:r>
          </a:p>
          <a:p>
            <a:pPr algn="ctr"/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Associate Professor </a:t>
            </a:r>
          </a:p>
          <a:p>
            <a:pPr algn="ctr"/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Department of EEE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ambria" pitchFamily="18" charset="0"/>
            </a:endParaRPr>
          </a:p>
        </p:txBody>
      </p:sp>
      <p:pic>
        <p:nvPicPr>
          <p:cNvPr id="7" name="Picture 4" descr="Best Engineering College In Karimnagar | Autonomous College in Karimnagar">
            <a:extLst>
              <a:ext uri="{FF2B5EF4-FFF2-40B4-BE49-F238E27FC236}">
                <a16:creationId xmlns="" xmlns:a16="http://schemas.microsoft.com/office/drawing/2014/main" id="{113DF575-C4B5-4223-90DE-BE5DBBF82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9019"/>
            <a:ext cx="8682316" cy="15121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42054" y="1855303"/>
            <a:ext cx="862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DEPARTMENT OF </a:t>
            </a:r>
            <a:r>
              <a:rPr lang="en-US" b="1" cap="all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Electrical &amp; Electronics Engineering</a:t>
            </a:r>
            <a:endParaRPr lang="en-US" b="1" cap="all" dirty="0">
              <a:solidFill>
                <a:schemeClr val="tx1">
                  <a:lumMod val="95000"/>
                  <a:lumOff val="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58253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266ED9-8173-AB12-09BF-43F00DD0A0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4189" y="625642"/>
            <a:ext cx="9057524" cy="625308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31ED62-CA32-648F-3622-1D4FD34C71C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4189" y="1179443"/>
            <a:ext cx="5791898" cy="4853057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working principle of a solar-powered floor-cleaning robot revolves around harnessing solar energy for autonomous cleaning operation. 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robot is equipped with solar panels that capture sunlight and convert it into electrical energy, which is stored in rechargeable batteries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The cleaning mechanism, which may include brushes, suction units, or mopping systems, removes dirt and debris from the floor surface.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sol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11" y="1548848"/>
            <a:ext cx="5309102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99388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F0805-9AFA-A0FF-C942-0E2B10AB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352927"/>
            <a:ext cx="10020900" cy="1171073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078DA-52BB-8F55-E7A2-57A38510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219200"/>
            <a:ext cx="10020900" cy="42471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</a:rPr>
              <a:t>Efficiently cleans solar panels, enhancing their performance by removing dirt and debris, especially in remote or off-grid locations where traditional power sources are limited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</a:rPr>
              <a:t>Autonomous cleaning of floors in homes, using solar energy to reduce reliance on conventional electricity, while ensuring sustainable cleaning practices.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</a:rPr>
              <a:t>Deal for environmentally conscious consumers and organizations looking for sustainable and energy-efficient alternatives to traditional cleaning method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+mj-lt"/>
              </a:rPr>
              <a:t>Used in offices, warehouses, and large commercial spaces to reduce human labor and energy consumption, while maintaining cleanliness</a:t>
            </a:r>
          </a:p>
        </p:txBody>
      </p:sp>
    </p:spTree>
    <p:extLst>
      <p:ext uri="{BB962C8B-B14F-4D97-AF65-F5344CB8AC3E}">
        <p14:creationId xmlns:p14="http://schemas.microsoft.com/office/powerpoint/2010/main" xmlns="" val="35839790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086D08-8AB8-7F14-78EE-139DDF5EB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1" y="497306"/>
            <a:ext cx="9892563" cy="85023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6821EA-4079-7252-09B4-A73C87519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00" y="1122251"/>
            <a:ext cx="10042359" cy="46938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Efficient low cost design</a:t>
            </a:r>
            <a:r>
              <a:rPr lang="en-IN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It minimizes environmental impact compared to traditional energy-powered robots.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Solar-powered robots can be designed for a variety of cleaning tasks, including dust removal, scrubbing, or vacuuming</a:t>
            </a:r>
            <a:r>
              <a:rPr lang="en-US" sz="2400" dirty="0" smtClean="0"/>
              <a:t>.</a:t>
            </a:r>
            <a:endParaRPr lang="en-IN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Encourages innovation in renewable energy and robotics integration.</a:t>
            </a:r>
            <a:endParaRPr lang="en-US" sz="2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In cases of power outages, solar-powered robots can continue to function as long as sunlight is available, ensuring uninterrupted cleaning operations</a:t>
            </a:r>
            <a:r>
              <a:rPr lang="en-US" sz="2400" dirty="0" smtClean="0"/>
              <a:t>.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xmlns="" val="12771478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82157E-99E2-8931-8638-68024310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6" y="457701"/>
            <a:ext cx="10252748" cy="934536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 descr="solar robot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602" y="1565551"/>
            <a:ext cx="7665862" cy="3449638"/>
          </a:xfrm>
        </p:spPr>
      </p:pic>
    </p:spTree>
    <p:extLst>
      <p:ext uri="{BB962C8B-B14F-4D97-AF65-F5344CB8AC3E}">
        <p14:creationId xmlns:p14="http://schemas.microsoft.com/office/powerpoint/2010/main" xmlns="" val="6514209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2DD87-A805-531A-511E-ED0D33F8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272716"/>
            <a:ext cx="10020900" cy="123524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9F9CEF-D7AE-0F29-55F6-66D563E2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95" y="1315454"/>
            <a:ext cx="10020900" cy="471637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Solar-powered cleaning robots represent a significant step forward in the pursuit of sustainable and efficient automation technologies.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By leveraging renewable energy, these robots reduce reliance on conventional power sources, minimize energy costs, and contribute to environmental sustainability.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They have demonstrated their utility in various sectors, including residential, commercial, and industrial applications, offering precision and reliability with minimal human intervention</a:t>
            </a:r>
            <a:r>
              <a:rPr lang="en-US" sz="2400" dirty="0" smtClean="0"/>
              <a:t>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63371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3504F4-813F-3B91-73FF-0F4E1AC4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1" y="385011"/>
            <a:ext cx="10052983" cy="1283368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8FA5AB-F570-6605-8FDF-09F54FDE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411706"/>
            <a:ext cx="10052983" cy="4054640"/>
          </a:xfrm>
        </p:spPr>
        <p:txBody>
          <a:bodyPr/>
          <a:lstStyle/>
          <a:p>
            <a:r>
              <a:rPr lang="en-US" sz="2200" dirty="0" smtClean="0">
                <a:latin typeface="+mj-lt"/>
              </a:rPr>
              <a:t>The future of solar-powered cleaning robots is expensive, with significant potential for innovation and integration into various industries.</a:t>
            </a:r>
          </a:p>
          <a:p>
            <a:r>
              <a:rPr lang="en-US" sz="2200" dirty="0" smtClean="0">
                <a:latin typeface="+mj-lt"/>
              </a:rPr>
              <a:t>Integration with artificial intelligence and </a:t>
            </a:r>
            <a:r>
              <a:rPr lang="en-US" sz="2200" dirty="0" err="1" smtClean="0">
                <a:latin typeface="+mj-lt"/>
              </a:rPr>
              <a:t>IoT</a:t>
            </a:r>
            <a:r>
              <a:rPr lang="en-US" sz="2200" dirty="0" smtClean="0">
                <a:latin typeface="+mj-lt"/>
              </a:rPr>
              <a:t> (Internet of Things) could enable these robots to work autonomously with real-time adaptability, improving their efficiency in diverse applications such as residential cleaning, large-scale industrial maintenance, and solar farm upkeep.</a:t>
            </a:r>
          </a:p>
          <a:p>
            <a:r>
              <a:rPr lang="en-US" sz="2200" dirty="0" smtClean="0">
                <a:latin typeface="+mj-lt"/>
              </a:rPr>
              <a:t>These advancements will position solar-powered cleaning robots as key players in sustainable automation solutions for a wide range of industries.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69929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94FB8B2-9EFE-F3E6-484E-D4B1CF8D8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0260" y="834887"/>
            <a:ext cx="8746435" cy="4426225"/>
          </a:xfrm>
        </p:spPr>
        <p:txBody>
          <a:bodyPr/>
          <a:lstStyle/>
          <a:p>
            <a:r>
              <a:rPr lang="en-IN" dirty="0"/>
              <a:t> </a:t>
            </a:r>
            <a:endParaRPr lang="en-IN" i="1" dirty="0">
              <a:latin typeface="Baguet Script" panose="00000500000000000000" pitchFamily="2" charset="0"/>
            </a:endParaRPr>
          </a:p>
        </p:txBody>
      </p:sp>
      <p:pic>
        <p:nvPicPr>
          <p:cNvPr id="3" name="Picture 2" descr="Innovative-Thank-You-Wallpap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36204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1FD65-41B1-97A5-9DD8-EF210A2D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"/>
            <a:ext cx="9828394" cy="1864194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789351-B775-B0AF-F690-BA16EFDEC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149" y="1496820"/>
            <a:ext cx="5021584" cy="3975907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B1597B-6809-5AC5-D244-D34D5FADF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9625" y="1482956"/>
            <a:ext cx="4883170" cy="3975907"/>
          </a:xfrm>
        </p:spPr>
        <p:txBody>
          <a:bodyPr>
            <a:normAutofit/>
          </a:bodyPr>
          <a:lstStyle/>
          <a:p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38711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F85C7-D27F-42EC-C5C6-4E538F96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25725"/>
            <a:ext cx="10837334" cy="802105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D6F85F-5A69-8B4B-DB61-D0CC0A59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099930"/>
            <a:ext cx="10442713" cy="495631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solar-powered Panel cleaning robot project aims to develop an autonomous cleaning device that utilizes solar energy to enhance efficiency and sustainability in maintaining floor, solar panel cleanliness.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primary purpose of this robot is to minimize human intervention in routine floor, solar panel cleaning tasks while promoting environmentally friendly practices through the use of renewable energy sources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robot is equipped with a dual cleaning mechanism, combining both sweeping and mopping functions to tackle different types of debris and stains.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</a:rPr>
              <a:t>The integration of solar panels into the robot's design ensures that it can recharge autonomously, making it capable of extended cleaning sessions without the need for frequent human intervention.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+mj-lt"/>
              </a:rPr>
              <a:t>Overall, this project represents a significant step towards creating intelligent, eco-friendly solutions for everyday cleaning tasks.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dirty="0" smtClean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59047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21B9F5-79C4-CEBA-AC22-1FE37C93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577516"/>
            <a:ext cx="10036941" cy="105877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717A0D-1A41-8DDC-1FD1-79D3B62A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3" y="1524000"/>
            <a:ext cx="10218821" cy="433136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To design a solar panel cleaning robot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</a:rPr>
              <a:t>To design a solar panel cleaning system that can increase the efficiency of solar panels.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To increase the use of solar panels.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To clean solar panels simply by using automation.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Integrate smart features like scheduling, remote control via apps, and AI for adaptive cleaning based on floor condition.</a:t>
            </a:r>
          </a:p>
          <a:p>
            <a:pPr lvl="0" algn="just">
              <a:buFont typeface="Wingdings" panose="05000000000000000000" pitchFamily="2" charset="2"/>
              <a:buChar char="ü"/>
            </a:pPr>
            <a:r>
              <a:rPr lang="en-US" sz="2200" dirty="0" smtClean="0">
                <a:latin typeface="+mj-lt"/>
              </a:rPr>
              <a:t>To minimize hazards to humans.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42451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86753A-16C2-6EF5-E170-09B561801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89" y="176463"/>
            <a:ext cx="9908606" cy="1677291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BAB963-797D-8694-D597-C2BD1875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89" y="1459832"/>
            <a:ext cx="9908606" cy="400651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 </a:t>
            </a:r>
            <a:r>
              <a:rPr lang="en-US" sz="2200" dirty="0" smtClean="0">
                <a:latin typeface="+mj-lt"/>
              </a:rPr>
              <a:t>The robot is powered by a solar panel system, ensuring clean and renewable energy for its operation</a:t>
            </a:r>
            <a:r>
              <a:rPr lang="en-US" dirty="0" smtClean="0"/>
              <a:t>.</a:t>
            </a:r>
            <a:endParaRPr lang="en-IN" sz="22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</a:rPr>
              <a:t>A rechargeable battery stores energy to allow continuous operation during low sunlight conditions or at night</a:t>
            </a:r>
            <a:r>
              <a:rPr lang="en-IN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  <a:endParaRPr lang="en-IN" sz="2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Facilitates </a:t>
            </a:r>
            <a:r>
              <a:rPr lang="en-US" sz="2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IoT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Times New Roman" panose="02020603050405020304" pitchFamily="18" charset="0"/>
              </a:rPr>
              <a:t> functionality for remote monitoring and control using Wi-Fi connectivity.</a:t>
            </a:r>
            <a:endParaRPr lang="en-IN" sz="22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 cleaning system can be activated and controlled using a 2-channel relay module connected to the microcontroller.</a:t>
            </a:r>
            <a:endParaRPr lang="en-IN" sz="22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+mj-lt"/>
                <a:cs typeface="Times New Roman" panose="02020603050405020304" pitchFamily="18" charset="0"/>
              </a:rPr>
              <a:t>The Node MCU ESP8266 enables remote operation and monitoring through a mobile application or web interface.</a:t>
            </a:r>
            <a:endParaRPr lang="en-IN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5532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0C30D-C293-0888-FBBA-EFC4B4F3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5" y="609601"/>
            <a:ext cx="9876520" cy="782054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4051DB-9095-4B73-1684-828FEFB03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5" y="1391656"/>
            <a:ext cx="9876520" cy="44637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L298N Motor Driver Module</a:t>
            </a:r>
            <a:endParaRPr lang="en-IN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 Geared Motors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Soldering Kit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Lithium-Ion Batteries</a:t>
            </a:r>
            <a:endParaRPr lang="en-IN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+mj-lt"/>
              </a:rPr>
              <a:t>Jumper Wires</a:t>
            </a:r>
            <a:endParaRPr lang="en-IN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3570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8E5802-BA0B-4C5C-F435-295BCB90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5" y="179883"/>
            <a:ext cx="10020899" cy="1356684"/>
          </a:xfrm>
        </p:spPr>
        <p:txBody>
          <a:bodyPr/>
          <a:lstStyle/>
          <a:p>
            <a:pPr algn="l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6" name="Content Placeholder 5" descr="circuit_image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052" y="1577009"/>
            <a:ext cx="5340625" cy="3869634"/>
          </a:xfrm>
        </p:spPr>
      </p:pic>
    </p:spTree>
    <p:extLst>
      <p:ext uri="{BB962C8B-B14F-4D97-AF65-F5344CB8AC3E}">
        <p14:creationId xmlns:p14="http://schemas.microsoft.com/office/powerpoint/2010/main" xmlns="" val="14808026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10119A-3FE5-4A62-ABA7-D32BBCD6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3" y="481264"/>
            <a:ext cx="9892562" cy="1534468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MCU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E757FC-E2EB-E006-FB62-ABF984BF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3" y="1491916"/>
            <a:ext cx="9892562" cy="4884820"/>
          </a:xfrm>
          <a:noFill/>
        </p:spPr>
        <p:txBody>
          <a:bodyPr>
            <a:noAutofit/>
          </a:bodyPr>
          <a:lstStyle/>
          <a:p>
            <a:r>
              <a:rPr lang="en-US" sz="2200" dirty="0" smtClean="0">
                <a:latin typeface="+mj-lt"/>
              </a:rPr>
              <a:t>Node MCU is an open-source </a:t>
            </a:r>
            <a:r>
              <a:rPr lang="en-US" sz="2200" dirty="0" err="1" smtClean="0">
                <a:latin typeface="+mj-lt"/>
              </a:rPr>
              <a:t>IoT</a:t>
            </a:r>
            <a:r>
              <a:rPr lang="en-US" sz="2200" dirty="0" smtClean="0">
                <a:latin typeface="+mj-lt"/>
              </a:rPr>
              <a:t> platform based on the ESP8266 microcontroller, designed for easy integration with Wi-Fi and </a:t>
            </a:r>
            <a:r>
              <a:rPr lang="en-US" sz="2200" dirty="0" err="1" smtClean="0">
                <a:latin typeface="+mj-lt"/>
              </a:rPr>
              <a:t>IoT</a:t>
            </a:r>
            <a:r>
              <a:rPr lang="en-US" sz="2200" dirty="0" smtClean="0">
                <a:latin typeface="+mj-lt"/>
              </a:rPr>
              <a:t> applications</a:t>
            </a:r>
            <a:r>
              <a:rPr lang="en-US" sz="2400" dirty="0" smtClean="0"/>
              <a:t>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+mj-lt"/>
              </a:rPr>
              <a:t>Easy to use and widely supported by an active developer community</a:t>
            </a:r>
            <a:r>
              <a:rPr lang="en-US" sz="2400" dirty="0" smtClean="0"/>
              <a:t>.</a:t>
            </a:r>
            <a:endParaRPr lang="en-US" sz="2200" dirty="0">
              <a:solidFill>
                <a:srgbClr val="26262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+mj-lt"/>
              </a:rPr>
              <a:t>Low cost and energy efficient</a:t>
            </a:r>
            <a:r>
              <a:rPr lang="en-US" sz="2400" dirty="0" smtClean="0"/>
              <a:t>.</a:t>
            </a:r>
            <a:endParaRPr lang="en-US" sz="2200" dirty="0">
              <a:solidFill>
                <a:srgbClr val="26262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+mj-lt"/>
              </a:rPr>
              <a:t>Built-in Wi-Fi capability</a:t>
            </a:r>
            <a:r>
              <a:rPr lang="en-US" sz="2400" dirty="0" smtClean="0"/>
              <a:t>.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26262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200" dirty="0" smtClean="0">
                <a:latin typeface="+mj-lt"/>
              </a:rPr>
              <a:t>Multiple GPIO pins for interfacing sensors and modules</a:t>
            </a:r>
            <a:r>
              <a:rPr lang="en-US" sz="2400" dirty="0" smtClean="0"/>
              <a:t>.</a:t>
            </a:r>
            <a:endParaRPr lang="en-US" sz="2200" dirty="0">
              <a:solidFill>
                <a:srgbClr val="26262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6808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62088D-AB83-74AF-376D-AA9A9CD9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04801"/>
            <a:ext cx="9972773" cy="131545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L298N Motor Driver Module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999719-67FE-EA6E-F33C-8CD738B5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1380930"/>
            <a:ext cx="9972773" cy="4672551"/>
          </a:xfrm>
        </p:spPr>
        <p:txBody>
          <a:bodyPr>
            <a:normAutofit/>
          </a:bodyPr>
          <a:lstStyle/>
          <a:p>
            <a:pPr marL="685800" indent="-457200" algn="just"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This </a:t>
            </a:r>
            <a:r>
              <a:rPr lang="en-US" sz="2200" b="1" dirty="0" smtClean="0">
                <a:latin typeface="+mj-lt"/>
              </a:rPr>
              <a:t>L298N Motor Driver Module </a:t>
            </a:r>
            <a:r>
              <a:rPr lang="en-US" sz="2200" dirty="0" smtClean="0">
                <a:latin typeface="+mj-lt"/>
              </a:rPr>
              <a:t>is a high power motor driver module for driving DC and Stepper Motors.</a:t>
            </a:r>
          </a:p>
          <a:p>
            <a:pPr marL="685800" indent="-457200" algn="just"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Operates with a wide voltage range (4.5V to 36V).</a:t>
            </a:r>
            <a:endParaRPr lang="en-IN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 algn="just"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Efficient motor control for bidirectional motion.</a:t>
            </a:r>
          </a:p>
          <a:p>
            <a:pPr marL="685800" indent="-457200" algn="just"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Simple interface with microcontrollers.</a:t>
            </a:r>
          </a:p>
          <a:p>
            <a:pPr marL="685800" indent="-457200" algn="just">
              <a:lnSpc>
                <a:spcPct val="150000"/>
              </a:lnSpc>
            </a:pPr>
            <a:r>
              <a:rPr lang="en-US" sz="2200" dirty="0" smtClean="0">
                <a:latin typeface="+mj-lt"/>
              </a:rPr>
              <a:t>Capable of handling up to 2A of current per motor.</a:t>
            </a:r>
          </a:p>
          <a:p>
            <a:pPr marL="685800" indent="-457200" algn="just">
              <a:lnSpc>
                <a:spcPct val="150000"/>
              </a:lnSpc>
            </a:pPr>
            <a:endParaRPr lang="en-IN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1851415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605</TotalTime>
  <Words>898</Words>
  <Application>Microsoft Office PowerPoint</Application>
  <PresentationFormat>Custom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Slide 1</vt:lpstr>
      <vt:lpstr>PROJECT OUTLINE</vt:lpstr>
      <vt:lpstr>INTRODUCTION</vt:lpstr>
      <vt:lpstr>OBJECTIVE</vt:lpstr>
      <vt:lpstr>PROPOSED MODEL</vt:lpstr>
      <vt:lpstr>components USED</vt:lpstr>
      <vt:lpstr>CIRCUIT DIAGRAM</vt:lpstr>
      <vt:lpstr>Node MCU  </vt:lpstr>
      <vt:lpstr>L298N Motor Driver Module</vt:lpstr>
      <vt:lpstr>WORKING PRINCIPLE</vt:lpstr>
      <vt:lpstr>APPLICATION</vt:lpstr>
      <vt:lpstr>ADVANTAGES</vt:lpstr>
      <vt:lpstr>RESULTS</vt:lpstr>
      <vt:lpstr>CONCLUSION</vt:lpstr>
      <vt:lpstr>FUTURE SCOPE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kalyani Pothu</dc:creator>
  <cp:lastModifiedBy>user</cp:lastModifiedBy>
  <cp:revision>47</cp:revision>
  <dcterms:created xsi:type="dcterms:W3CDTF">2023-10-31T07:56:31Z</dcterms:created>
  <dcterms:modified xsi:type="dcterms:W3CDTF">2025-01-09T04:51:27Z</dcterms:modified>
</cp:coreProperties>
</file>