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4.svg" ContentType="image/svg+xml"/>
  <Override PartName="/ppt/media/image5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60" r:id="rId3"/>
    <p:sldId id="440" r:id="rId5"/>
    <p:sldId id="526" r:id="rId6"/>
    <p:sldId id="504" r:id="rId7"/>
    <p:sldId id="528" r:id="rId8"/>
    <p:sldId id="506" r:id="rId9"/>
    <p:sldId id="507" r:id="rId10"/>
    <p:sldId id="505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6" r:id="rId19"/>
    <p:sldId id="517" r:id="rId20"/>
    <p:sldId id="515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aziz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33"/>
    <a:srgbClr val="002930"/>
    <a:srgbClr val="2D9D65"/>
    <a:srgbClr val="284B50"/>
    <a:srgbClr val="000000"/>
    <a:srgbClr val="FFBA41"/>
    <a:srgbClr val="58FF0D"/>
    <a:srgbClr val="F6F6F6"/>
    <a:srgbClr val="00697A"/>
    <a:srgbClr val="70A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5T17:05:08.923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E6070-1EB0-47C5-A925-4827FAD777AB}" type="datetimeFigureOut">
              <a:rPr lang="en-US" smtClean="0"/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54717-0994-4B38-879F-01F45B0EDB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B4EC9-F287-43EF-AEA5-4EBC7E7046D9}" type="datetimeFigureOut">
              <a:rPr lang="en-US" smtClean="0"/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FB9CA-7AF6-4AA4-990E-A19A54DF96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000" b="1">
                <a:solidFill>
                  <a:srgbClr val="002930"/>
                </a:solidFill>
                <a:latin typeface="Nekst" panose="000005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533"/>
                </a:solidFill>
                <a:latin typeface="Neks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  <a:endParaRPr lang="en-US" dirty="0"/>
          </a:p>
        </p:txBody>
      </p:sp>
      <p:pic>
        <p:nvPicPr>
          <p:cNvPr id="10" name="Resim 9"/>
          <p:cNvPicPr>
            <a:picLocks noChangeAspect="1"/>
          </p:cNvPicPr>
          <p:nvPr userDrawn="1"/>
        </p:nvPicPr>
        <p:blipFill rotWithShape="1">
          <a:blip r:embed="rId2"/>
          <a:srcRect l="23672" t="57695" b="5623"/>
          <a:stretch>
            <a:fillRect/>
          </a:stretch>
        </p:blipFill>
        <p:spPr>
          <a:xfrm>
            <a:off x="2392822" y="0"/>
            <a:ext cx="6751178" cy="681038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l="16830" r="67534"/>
          <a:stretch>
            <a:fillRect/>
          </a:stretch>
        </p:blipFill>
        <p:spPr>
          <a:xfrm>
            <a:off x="2116931" y="-366"/>
            <a:ext cx="569119" cy="68262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 userDrawn="1"/>
        </p:nvPicPr>
        <p:blipFill rotWithShape="1">
          <a:blip r:embed="rId3"/>
          <a:srcRect l="16830" r="67534"/>
          <a:stretch>
            <a:fillRect/>
          </a:stretch>
        </p:blipFill>
        <p:spPr>
          <a:xfrm>
            <a:off x="2033586" y="0"/>
            <a:ext cx="569119" cy="67671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556" y="234120"/>
            <a:ext cx="1533525" cy="285750"/>
          </a:xfrm>
          <a:prstGeom prst="rect">
            <a:avLst/>
          </a:prstGeom>
        </p:spPr>
      </p:pic>
      <p:sp>
        <p:nvSpPr>
          <p:cNvPr id="14" name="Alt Başlık 2"/>
          <p:cNvSpPr txBox="1"/>
          <p:nvPr userDrawn="1"/>
        </p:nvSpPr>
        <p:spPr>
          <a:xfrm>
            <a:off x="3333750" y="191086"/>
            <a:ext cx="5734050" cy="37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r-TR" sz="2000">
                <a:solidFill>
                  <a:schemeClr val="bg1"/>
                </a:solidFill>
              </a:rPr>
              <a:t>UNIT-4: Programming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Alt Bilgi Yer Tutucusu 11"/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8" name="Slayt Numarası Yer Tutucusu 1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828675"/>
            <a:ext cx="1971675" cy="5348288"/>
          </a:xfrm>
        </p:spPr>
        <p:txBody>
          <a:bodyPr vert="eaVert"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828675"/>
            <a:ext cx="5800725" cy="534828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Alt Bilgi Yer Tutucusu 11"/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8" name="Slayt Numarası Yer Tutucusu 1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56103"/>
            <a:ext cx="7886700" cy="915547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B533"/>
                </a:solidFill>
                <a:latin typeface="Nekst" panose="000005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945494"/>
            <a:ext cx="7886700" cy="4226706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900">
                <a:solidFill>
                  <a:srgbClr val="002930"/>
                </a:solidFill>
                <a:latin typeface="Nekst" panose="00000500000000000000" pitchFamily="2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700">
                <a:solidFill>
                  <a:srgbClr val="002930"/>
                </a:solidFill>
                <a:latin typeface="Nekst" panose="00000500000000000000" pitchFamily="2" charset="0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400">
                <a:solidFill>
                  <a:srgbClr val="002930"/>
                </a:solidFill>
                <a:latin typeface="Nekst" panose="00000500000000000000" pitchFamily="2" charset="0"/>
              </a:defRPr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400">
                <a:solidFill>
                  <a:srgbClr val="002930"/>
                </a:solidFill>
                <a:latin typeface="Nekst" panose="00000500000000000000" pitchFamily="2" charset="0"/>
              </a:defRPr>
            </a:lvl4pPr>
            <a:lvl5pPr marL="20574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400">
                <a:solidFill>
                  <a:srgbClr val="002930"/>
                </a:solidFill>
                <a:latin typeface="Nekst" panose="000005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  <a:endParaRPr lang="tr-TR" dirty="0"/>
          </a:p>
          <a:p>
            <a:pPr lvl="1"/>
            <a:r>
              <a:rPr lang="tr-TR" dirty="0"/>
              <a:t>İkinci düzey</a:t>
            </a:r>
            <a:endParaRPr lang="tr-TR" dirty="0"/>
          </a:p>
          <a:p>
            <a:pPr lvl="2"/>
            <a:r>
              <a:rPr lang="tr-TR" dirty="0"/>
              <a:t>Üçüncü düzey</a:t>
            </a:r>
            <a:endParaRPr lang="tr-TR" dirty="0"/>
          </a:p>
          <a:p>
            <a:pPr lvl="3"/>
            <a:r>
              <a:rPr lang="tr-TR" dirty="0"/>
              <a:t>Dördüncü düzey</a:t>
            </a:r>
            <a:endParaRPr lang="tr-TR" dirty="0"/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 userDrawn="1"/>
        </p:nvPicPr>
        <p:blipFill rotWithShape="1">
          <a:blip r:embed="rId2"/>
          <a:srcRect l="23672" t="57695" b="5623"/>
          <a:stretch>
            <a:fillRect/>
          </a:stretch>
        </p:blipFill>
        <p:spPr>
          <a:xfrm>
            <a:off x="2392822" y="0"/>
            <a:ext cx="6751178" cy="68103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l="16830" r="67534"/>
          <a:stretch>
            <a:fillRect/>
          </a:stretch>
        </p:blipFill>
        <p:spPr>
          <a:xfrm>
            <a:off x="2116931" y="-366"/>
            <a:ext cx="569119" cy="6826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 userDrawn="1"/>
        </p:nvPicPr>
        <p:blipFill rotWithShape="1">
          <a:blip r:embed="rId3"/>
          <a:srcRect l="16830" r="67534"/>
          <a:stretch>
            <a:fillRect/>
          </a:stretch>
        </p:blipFill>
        <p:spPr>
          <a:xfrm>
            <a:off x="2033586" y="0"/>
            <a:ext cx="569119" cy="67671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556" y="234120"/>
            <a:ext cx="1533525" cy="285750"/>
          </a:xfrm>
          <a:prstGeom prst="rect">
            <a:avLst/>
          </a:prstGeom>
        </p:spPr>
      </p:pic>
      <p:sp>
        <p:nvSpPr>
          <p:cNvPr id="11" name="Alt Başlık 2"/>
          <p:cNvSpPr txBox="1"/>
          <p:nvPr userDrawn="1"/>
        </p:nvSpPr>
        <p:spPr>
          <a:xfrm>
            <a:off x="3333750" y="191086"/>
            <a:ext cx="5734050" cy="37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r-TR" sz="2000">
                <a:solidFill>
                  <a:schemeClr val="bg1"/>
                </a:solidFill>
              </a:rPr>
              <a:t>UNIT-4: Programming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Alt Bilgi Yer Tutucusu 11"/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 noProof="0"/>
              <a:t>Basics of Computation</a:t>
            </a:r>
            <a:endParaRPr lang="en-US" noProof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4"/>
          </p:nvPr>
        </p:nvSpPr>
        <p:spPr>
          <a:xfrm>
            <a:off x="65341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93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düzenlemek için tıklayın</a:t>
            </a:r>
            <a:endParaRPr lang="tr-TR" dirty="0"/>
          </a:p>
        </p:txBody>
      </p:sp>
      <p:sp>
        <p:nvSpPr>
          <p:cNvPr id="7" name="Alt Bilgi Yer Tutucusu 11"/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8" name="Slayt Numarası Yer Tutucusu 1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2030409"/>
            <a:ext cx="3886200" cy="4246566"/>
          </a:xfrm>
        </p:spPr>
        <p:txBody>
          <a:bodyPr/>
          <a:lstStyle>
            <a:lvl1pPr>
              <a:defRPr>
                <a:solidFill>
                  <a:srgbClr val="002930"/>
                </a:solidFill>
              </a:defRPr>
            </a:lvl1pPr>
            <a:lvl2pPr>
              <a:defRPr>
                <a:solidFill>
                  <a:srgbClr val="002930"/>
                </a:solidFill>
              </a:defRPr>
            </a:lvl2pPr>
            <a:lvl3pPr>
              <a:defRPr>
                <a:solidFill>
                  <a:srgbClr val="002930"/>
                </a:solidFill>
              </a:defRPr>
            </a:lvl3pPr>
            <a:lvl4pPr>
              <a:defRPr>
                <a:solidFill>
                  <a:srgbClr val="002930"/>
                </a:solidFill>
              </a:defRPr>
            </a:lvl4pPr>
            <a:lvl5pPr>
              <a:defRPr>
                <a:solidFill>
                  <a:srgbClr val="002930"/>
                </a:solidFill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  <a:endParaRPr lang="tr-TR" dirty="0"/>
          </a:p>
          <a:p>
            <a:pPr lvl="1"/>
            <a:r>
              <a:rPr lang="tr-TR" dirty="0"/>
              <a:t>İkinci düzey</a:t>
            </a:r>
            <a:endParaRPr lang="tr-TR" dirty="0"/>
          </a:p>
          <a:p>
            <a:pPr lvl="2"/>
            <a:r>
              <a:rPr lang="tr-TR" dirty="0"/>
              <a:t>Üçüncü düzey</a:t>
            </a:r>
            <a:endParaRPr lang="tr-TR" dirty="0"/>
          </a:p>
          <a:p>
            <a:pPr lvl="3"/>
            <a:r>
              <a:rPr lang="tr-TR" dirty="0"/>
              <a:t>Dördüncü düzey</a:t>
            </a:r>
            <a:endParaRPr lang="tr-TR" dirty="0"/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030407"/>
            <a:ext cx="3886200" cy="4246566"/>
          </a:xfrm>
        </p:spPr>
        <p:txBody>
          <a:bodyPr/>
          <a:lstStyle>
            <a:lvl1pPr>
              <a:defRPr>
                <a:solidFill>
                  <a:srgbClr val="002930"/>
                </a:solidFill>
              </a:defRPr>
            </a:lvl1pPr>
            <a:lvl2pPr>
              <a:defRPr>
                <a:solidFill>
                  <a:srgbClr val="002930"/>
                </a:solidFill>
              </a:defRPr>
            </a:lvl2pPr>
            <a:lvl3pPr>
              <a:defRPr>
                <a:solidFill>
                  <a:srgbClr val="002930"/>
                </a:solidFill>
              </a:defRPr>
            </a:lvl3pPr>
            <a:lvl4pPr>
              <a:defRPr>
                <a:solidFill>
                  <a:srgbClr val="002930"/>
                </a:solidFill>
              </a:defRPr>
            </a:lvl4pPr>
            <a:lvl5pPr>
              <a:defRPr>
                <a:solidFill>
                  <a:srgbClr val="002930"/>
                </a:solidFill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  <a:endParaRPr lang="tr-TR" dirty="0"/>
          </a:p>
          <a:p>
            <a:pPr lvl="1"/>
            <a:r>
              <a:rPr lang="tr-TR" dirty="0"/>
              <a:t>İkinci düzey</a:t>
            </a:r>
            <a:endParaRPr lang="tr-TR" dirty="0"/>
          </a:p>
          <a:p>
            <a:pPr lvl="2"/>
            <a:r>
              <a:rPr lang="tr-TR" dirty="0"/>
              <a:t>Üçüncü düzey</a:t>
            </a:r>
            <a:endParaRPr lang="tr-TR" dirty="0"/>
          </a:p>
          <a:p>
            <a:pPr lvl="3"/>
            <a:r>
              <a:rPr lang="tr-TR" dirty="0"/>
              <a:t>Dördüncü düzey</a:t>
            </a:r>
            <a:endParaRPr lang="tr-TR" dirty="0"/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8" name="Alt Bilgi Yer Tutucusu 11"/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9" name="Slayt Numarası Yer Tutucusu 1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0" name="Alt Bilgi Yer Tutucusu 11"/>
          <p:cNvSpPr>
            <a:spLocks noGrp="1"/>
          </p:cNvSpPr>
          <p:nvPr>
            <p:ph type="ftr" sz="quarter" idx="10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11" name="Slayt Numarası Yer Tutucusu 12"/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Alt Bilgi Yer Tutucusu 11"/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7" name="Slayt Numarası Yer Tutucusu 1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D5398CA-E955-4CF1-BB24-CEA6AC654F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987425"/>
            <a:ext cx="2949178" cy="19748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52419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962274"/>
            <a:ext cx="2949178" cy="32670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8" name="Alt Bilgi Yer Tutucusu 11"/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9" name="Slayt Numarası Yer Tutucusu 1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7459" y="987426"/>
            <a:ext cx="2949178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587626"/>
            <a:ext cx="2949178" cy="32813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8" name="Alt Bilgi Yer Tutucusu 11"/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9" name="Slayt Numarası Yer Tutucusu 1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56102"/>
            <a:ext cx="7886700" cy="1174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09799"/>
            <a:ext cx="7886700" cy="396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  <a:endParaRPr lang="tr-TR" dirty="0"/>
          </a:p>
          <a:p>
            <a:pPr lvl="1"/>
            <a:r>
              <a:rPr lang="tr-TR" dirty="0"/>
              <a:t>İkinci düzey</a:t>
            </a:r>
            <a:endParaRPr lang="tr-TR" dirty="0"/>
          </a:p>
          <a:p>
            <a:pPr lvl="2"/>
            <a:r>
              <a:rPr lang="tr-TR" dirty="0"/>
              <a:t>Üçüncü düzey</a:t>
            </a:r>
            <a:endParaRPr lang="tr-TR" dirty="0"/>
          </a:p>
          <a:p>
            <a:pPr lvl="3"/>
            <a:r>
              <a:rPr lang="tr-TR" dirty="0"/>
              <a:t>Dördüncü düzey</a:t>
            </a:r>
            <a:endParaRPr lang="tr-TR" dirty="0"/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 userDrawn="1"/>
        </p:nvPicPr>
        <p:blipFill rotWithShape="1">
          <a:blip r:embed="rId12"/>
          <a:srcRect l="23672" t="57695" b="5623"/>
          <a:stretch>
            <a:fillRect/>
          </a:stretch>
        </p:blipFill>
        <p:spPr>
          <a:xfrm>
            <a:off x="2392822" y="0"/>
            <a:ext cx="6751178" cy="68103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 rotWithShape="1">
          <a:blip r:embed="rId13">
            <a:biLevel thresh="25000"/>
          </a:blip>
          <a:srcRect l="16830" r="67534"/>
          <a:stretch>
            <a:fillRect/>
          </a:stretch>
        </p:blipFill>
        <p:spPr>
          <a:xfrm>
            <a:off x="2116931" y="-366"/>
            <a:ext cx="569119" cy="6826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 userDrawn="1"/>
        </p:nvPicPr>
        <p:blipFill rotWithShape="1">
          <a:blip r:embed="rId13"/>
          <a:srcRect l="16830" r="67534"/>
          <a:stretch>
            <a:fillRect/>
          </a:stretch>
        </p:blipFill>
        <p:spPr>
          <a:xfrm>
            <a:off x="2033586" y="0"/>
            <a:ext cx="569119" cy="67671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9556" y="234120"/>
            <a:ext cx="1533525" cy="285750"/>
          </a:xfrm>
          <a:prstGeom prst="rect">
            <a:avLst/>
          </a:prstGeom>
        </p:spPr>
      </p:pic>
      <p:sp>
        <p:nvSpPr>
          <p:cNvPr id="11" name="Alt Başlık 2"/>
          <p:cNvSpPr txBox="1"/>
          <p:nvPr userDrawn="1"/>
        </p:nvSpPr>
        <p:spPr>
          <a:xfrm>
            <a:off x="3333750" y="191086"/>
            <a:ext cx="5734050" cy="37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r-TR" sz="2000">
                <a:solidFill>
                  <a:schemeClr val="bg1"/>
                </a:solidFill>
              </a:rPr>
              <a:t>UNIT-4: Programming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Alt Bilgi Yer Tutucusu 11"/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930"/>
          </a:solidFill>
          <a:latin typeface="Neks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web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080725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String metodlar.</a:t>
            </a:r>
            <a:endParaRPr lang="en-US" sz="17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Index orqali murojaat qilish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7886700" cy="4246880"/>
          </a:xfrm>
        </p:spPr>
        <p:txBody>
          <a:bodyPr/>
          <a:p>
            <a:r>
              <a:rPr lang="en-US"/>
              <a:t>matn = 'O\'zbekiston'</a:t>
            </a:r>
            <a:endParaRPr lang="en-US"/>
          </a:p>
          <a:p>
            <a:r>
              <a:rPr lang="en-US"/>
              <a:t>print(matn[4]) #indeksi orqali murojaat qilish</a:t>
            </a:r>
            <a:endParaRPr lang="en-US"/>
          </a:p>
          <a:p>
            <a:r>
              <a:rPr lang="en-US"/>
              <a:t>Natija: e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matn = 'O\'zbekiston'</a:t>
            </a:r>
            <a:endParaRPr lang="en-US"/>
          </a:p>
          <a:p>
            <a:r>
              <a:rPr lang="en-US"/>
              <a:t>print(matn[1:4]) #indek orali'gi orqali murojaat qilish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Index orqali bajariladigan amallar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#orqa tomonidan index orqali matnni kesib olish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matn = 'O\'zbekiston'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print(matn[:5])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Natija: O’zbe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#bosh tomonidan index orqali matnni kesib olish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matn = 'O\'zbekiston'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print(matn[1:])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Natija: ’zbekiston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 metodlari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7821930" cy="4246880"/>
          </a:xfrm>
        </p:spPr>
        <p:txBody>
          <a:bodyPr>
            <a:normAutofit lnSpcReduction="10000"/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#matnni teskari o'girib beradi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print(matn[::-1]) 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matn = 'O\'zbekiston'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notsikebz'O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#matn yani string raqamlardan iboratligini tekshiradi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 = “1”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print(age.isdigit()) 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True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76655"/>
            <a:ext cx="7886700" cy="5100320"/>
          </a:xfrm>
        </p:spPr>
        <p:txBody>
          <a:bodyPr/>
          <a:p>
            <a:r>
              <a:rPr lang="en-US"/>
              <a:t>#matn yani string harflardan iboratligini tekshiradi</a:t>
            </a:r>
            <a:endParaRPr lang="en-US"/>
          </a:p>
          <a:p>
            <a:r>
              <a:rPr lang="en-US"/>
              <a:t>matn = 'O\'zbekiston'</a:t>
            </a:r>
            <a:endParaRPr lang="en-US"/>
          </a:p>
          <a:p>
            <a:r>
              <a:rPr lang="en-US"/>
              <a:t>print(matn.isalpha())</a:t>
            </a:r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False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#raqam yoki harfga tekshiradi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age = “1”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print(age.isalnum())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True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Matn faqat kichik harflardan iboratligini tekshirish.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matn = 'O\'zbekiston'</a:t>
            </a:r>
            <a:endParaRPr lang="en-US"/>
          </a:p>
          <a:p>
            <a:r>
              <a:rPr lang="en-US"/>
              <a:t>print(matn.islower())</a:t>
            </a:r>
            <a:endParaRPr lang="en-US"/>
          </a:p>
          <a:p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False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>
                <a:sym typeface="+mn-ea"/>
              </a:rPr>
              <a:t>matn = 'o\'zbekiston'</a:t>
            </a:r>
            <a:endParaRPr lang="en-US"/>
          </a:p>
          <a:p>
            <a:r>
              <a:rPr lang="en-US">
                <a:sym typeface="+mn-ea"/>
              </a:rPr>
              <a:t>print(matn.islower())</a:t>
            </a:r>
            <a:endParaRPr lang="en-US"/>
          </a:p>
          <a:p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Natija: True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Matnni faqat katta xarfdan iboratligini tekshirish.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matn = 'O\'zbekiston'</a:t>
            </a:r>
            <a:endParaRPr lang="en-US"/>
          </a:p>
          <a:p>
            <a:r>
              <a:rPr lang="en-US"/>
              <a:t>print(matn.isupper())</a:t>
            </a:r>
            <a:endParaRPr lang="en-US"/>
          </a:p>
          <a:p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False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30095"/>
            <a:ext cx="4161155" cy="4246880"/>
          </a:xfrm>
        </p:spPr>
        <p:txBody>
          <a:bodyPr/>
          <a:p>
            <a:r>
              <a:rPr lang="en-US">
                <a:sym typeface="+mn-ea"/>
              </a:rPr>
              <a:t>matn = 'O\'ZBEKISTON'</a:t>
            </a:r>
            <a:endParaRPr lang="en-US"/>
          </a:p>
          <a:p>
            <a:r>
              <a:rPr lang="en-US">
                <a:sym typeface="+mn-ea"/>
              </a:rPr>
              <a:t>print(matn.isupper())</a:t>
            </a:r>
            <a:endParaRPr lang="en-US"/>
          </a:p>
          <a:p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Natija: True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Sozlar bosh harf bilan boshlanishini tekshirish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matn = Ozbekiston</a:t>
            </a:r>
            <a:endParaRPr lang="en-US"/>
          </a:p>
          <a:p>
            <a:r>
              <a:rPr lang="en-US"/>
              <a:t>print(matn.istitle())</a:t>
            </a:r>
            <a:endParaRPr lang="en-US"/>
          </a:p>
          <a:p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True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>
                <a:sym typeface="+mn-ea"/>
              </a:rPr>
              <a:t>matn = ozbekiston</a:t>
            </a:r>
            <a:endParaRPr lang="en-US"/>
          </a:p>
          <a:p>
            <a:r>
              <a:rPr lang="en-US">
                <a:sym typeface="+mn-ea"/>
              </a:rPr>
              <a:t>print(matn.istitle())</a:t>
            </a:r>
            <a:endParaRPr lang="en-US"/>
          </a:p>
          <a:p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Natija: False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O’zgaruvchini katta xarflarga o’girish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7886700" cy="4246880"/>
          </a:xfrm>
        </p:spPr>
        <p:txBody>
          <a:bodyPr/>
          <a:p>
            <a:r>
              <a:rPr lang="en-US">
                <a:sym typeface="+mn-ea"/>
              </a:rPr>
              <a:t>Bu metod orqali kiritilgan o’zgaruvchining xarflarini katta xarfga almashtirish mumkun: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matn = 'O\'zbekiston'</a:t>
            </a:r>
            <a:endParaRPr lang="en-US"/>
          </a:p>
          <a:p>
            <a:r>
              <a:rPr lang="en-US"/>
              <a:t>print(matn.upper())</a:t>
            </a:r>
            <a:endParaRPr lang="en-US"/>
          </a:p>
          <a:p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O'ZBEKISTON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O’zgaruvchini kichik xarflarga o’girish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7338695" cy="4246880"/>
          </a:xfrm>
        </p:spPr>
        <p:txBody>
          <a:bodyPr/>
          <a:p>
            <a:r>
              <a:rPr lang="en-US">
                <a:sym typeface="+mn-ea"/>
              </a:rPr>
              <a:t>Bu metod orqali kiritilgan o’zgaruvchining xarflarini kichik xarfga almashtirish mumkun: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matn = 'O\'zbekiston'</a:t>
            </a:r>
            <a:endParaRPr lang="en-US"/>
          </a:p>
          <a:p>
            <a:r>
              <a:rPr lang="en-US">
                <a:sym typeface="+mn-ea"/>
              </a:rPr>
              <a:t>print(matn.lower())</a:t>
            </a:r>
            <a:endParaRPr lang="en-US"/>
          </a:p>
          <a:p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Natija: o’zbekiston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Matnni ichida boshlanish va tugash qismini tekshirish.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#mattni ko'rsatilgan harf bilan boshlanishini tekshiradi</a:t>
            </a:r>
            <a:endParaRPr lang="en-US"/>
          </a:p>
          <a:p>
            <a:r>
              <a:rPr lang="en-US">
                <a:sym typeface="+mn-ea"/>
              </a:rPr>
              <a:t>matn = 'O\'zbekiston'</a:t>
            </a:r>
            <a:endParaRPr lang="en-US"/>
          </a:p>
          <a:p>
            <a:r>
              <a:rPr lang="en-US"/>
              <a:t>print(matn.startswith('A'))</a:t>
            </a:r>
            <a:endParaRPr lang="en-US"/>
          </a:p>
          <a:p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False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30095"/>
            <a:ext cx="3886835" cy="4246880"/>
          </a:xfrm>
        </p:spPr>
        <p:txBody>
          <a:bodyPr/>
          <a:p>
            <a:r>
              <a:rPr lang="en-US"/>
              <a:t>#matn oxiri ko'rsatilgan harf bilan tugashini tekshiradi</a:t>
            </a:r>
            <a:endParaRPr lang="en-US"/>
          </a:p>
          <a:p>
            <a:r>
              <a:rPr lang="en-US">
                <a:sym typeface="+mn-ea"/>
              </a:rPr>
              <a:t>matn = 'O\'zbekiston'</a:t>
            </a:r>
            <a:endParaRPr lang="en-US"/>
          </a:p>
          <a:p>
            <a:r>
              <a:rPr lang="en-US"/>
              <a:t>print(matn.endswith('n'))</a:t>
            </a:r>
            <a:endParaRPr lang="en-US"/>
          </a:p>
          <a:p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True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 metodlar.	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noProof="0"/>
              <a:t>Basics of Programming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628650" y="2030095"/>
            <a:ext cx="7993380" cy="1809115"/>
          </a:xfrm>
        </p:spPr>
        <p:txBody>
          <a:bodyPr>
            <a:normAutofit lnSpcReduction="10000"/>
          </a:bodyPr>
          <a:p>
            <a:r>
              <a:rPr lang="en-US" b="1"/>
              <a:t>STRING</a:t>
            </a:r>
            <a:r>
              <a:rPr lang="en-US"/>
              <a:t> (matn) —Pythondagi eng mashxur ma'lumot turlaridan biri. Avvalgi darsda ko'rganimizdek, o'zgaruvchiga matn yuklash uchun matn qo'shtirnoq (" ") yoki birtirnoq (' ') ichida yozilishi kerak.</a:t>
            </a: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34210" y="3571240"/>
            <a:ext cx="5274945" cy="2797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Ko'rsatilgan belgini ascii jadvalidagi tartib raqamini chiqarish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7886700" cy="4246880"/>
          </a:xfrm>
        </p:spPr>
        <p:txBody>
          <a:bodyPr/>
          <a:p>
            <a:r>
              <a:rPr lang="en-US">
                <a:sym typeface="+mn-ea"/>
              </a:rPr>
              <a:t>Ko'rsatilgan belgini ascii jadvalidagi tartib raqamini chiqarish uchun ord() metodidan foydalanamiz :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/>
              <a:t>print(ord('A'))</a:t>
            </a:r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65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isspace()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7886700" cy="4246880"/>
          </a:xfrm>
        </p:spPr>
        <p:txBody>
          <a:bodyPr/>
          <a:p>
            <a:r>
              <a:rPr lang="en-US"/>
              <a:t>Ushbu metod malumot faqat malumot space (bo’sh joy)dan iboratligini tekshiradi:</a:t>
            </a:r>
            <a:endParaRPr lang="en-US"/>
          </a:p>
          <a:p>
            <a:r>
              <a:rPr lang="en-US"/>
              <a:t>age = “1”</a:t>
            </a:r>
            <a:endParaRPr lang="en-US"/>
          </a:p>
          <a:p>
            <a:r>
              <a:rPr lang="en-US"/>
              <a:t>print(age.isspace())</a:t>
            </a:r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False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 = “ ”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ym typeface="+mn-ea"/>
              </a:rPr>
              <a:t>print(age.isspace())</a:t>
            </a:r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Natija: True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Ko'rsatilgan malumotni berilgan belgi orqali birlashtirish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7886700" cy="4246880"/>
          </a:xfrm>
        </p:spPr>
        <p:txBody>
          <a:bodyPr/>
          <a:p>
            <a:r>
              <a:rPr lang="en-US">
                <a:sym typeface="+mn-ea"/>
              </a:rPr>
              <a:t>Berilgan o’zgaruvchining xarbir belgisidan keyin siz kiritmoqchi bo’lgan belgini kiritish imkonini berish imkonini yaratuvchi metod: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matn = 'O\'zbekiston'</a:t>
            </a:r>
            <a:endParaRPr lang="en-US"/>
          </a:p>
          <a:p>
            <a:r>
              <a:rPr lang="en-US"/>
              <a:t>print("-".join(matn[0:8]))</a:t>
            </a:r>
            <a:endParaRPr lang="en-US"/>
          </a:p>
          <a:p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O-'-z-b-e-k-i-s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Berilgan matnni oldi va orqa tomonidan bittadan belgini olib tashlash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7886700" cy="4246880"/>
          </a:xfrm>
        </p:spPr>
        <p:txBody>
          <a:bodyPr/>
          <a:p>
            <a:r>
              <a:rPr lang="en-US"/>
              <a:t>Bu metod orqali siz berilgan o’zgaruvchining oldi tomonidan yoki orqa tomonida belgilarni tartib bilan olib tashlaydi.</a:t>
            </a:r>
            <a:endParaRPr lang="en-US"/>
          </a:p>
          <a:p>
            <a:r>
              <a:rPr lang="en-US"/>
              <a:t>matn1 = “Python”</a:t>
            </a:r>
            <a:endParaRPr lang="en-US"/>
          </a:p>
          <a:p>
            <a:r>
              <a:rPr lang="en-US"/>
              <a:t>print(matn1.strip('nP'))</a:t>
            </a:r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ytho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 metodni ishlatish paytida o’zgaruvchining o’rtasidagi belgini to’g’ridan to’g’ri olib tashlashni imkoni yo’q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Berilgan matnli o’zgaruvchidan belgilarni olib tashlash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Ko'rsatilgan belgilarni matnni orqa tomonidan kesib tashlaydi</a:t>
            </a:r>
            <a:endParaRPr lang="en-US"/>
          </a:p>
          <a:p>
            <a:r>
              <a:rPr lang="en-US"/>
              <a:t>matn1 = “Python”</a:t>
            </a:r>
            <a:endParaRPr lang="en-US"/>
          </a:p>
          <a:p>
            <a:r>
              <a:rPr lang="en-US"/>
              <a:t>print(matn1.rstrip('n'))</a:t>
            </a:r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Pytho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Ko'rsatilgan matnni oldi tomonidan kesib tashlaydi:</a:t>
            </a:r>
            <a:endParaRPr lang="en-US"/>
          </a:p>
          <a:p>
            <a:r>
              <a:rPr lang="en-US">
                <a:sym typeface="+mn-ea"/>
              </a:rPr>
              <a:t>matn1 = “Python”</a:t>
            </a:r>
            <a:endParaRPr lang="en-US"/>
          </a:p>
          <a:p>
            <a:r>
              <a:rPr lang="en-US">
                <a:sym typeface="+mn-ea"/>
              </a:rPr>
              <a:t>print(matn1.lstrip('P'))</a:t>
            </a:r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Natija: ython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Berilgan matnli o’zgaruvchidan siz kiritgan belgini aniqlash.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7886700" cy="4246880"/>
          </a:xfrm>
        </p:spPr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Bu metod orqali siz berilgan o’zgaruvchidan siz kiritgan belgi nechi marta qatnashganini bilib olishingiz mumkun.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matn = 'O\'zbekiston'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print(matn.count('o'))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Natija: 1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Berilgan eski belgini yangisiga o’zgartirish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7822565" cy="4246880"/>
          </a:xfrm>
        </p:spPr>
        <p:txBody>
          <a:bodyPr/>
          <a:p>
            <a:r>
              <a:rPr lang="en-US"/>
              <a:t>Berilgan matn ko’rinishidagi o’zgaruvchi ichidan siz qaysidur belgini boshqa belgiga almashtirmoqchisiz. Bu xolatda quyidagicha yo’l tutishingiz mumkun.</a:t>
            </a:r>
            <a:endParaRPr lang="en-US"/>
          </a:p>
          <a:p>
            <a:r>
              <a:rPr lang="en-US"/>
              <a:t>name = “Abror”</a:t>
            </a:r>
            <a:endParaRPr lang="en-US"/>
          </a:p>
          <a:p>
            <a:r>
              <a:rPr lang="en-US"/>
              <a:t>print(name.replace('b','s'))</a:t>
            </a:r>
            <a:endParaRPr lang="en-US"/>
          </a:p>
          <a:p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Asror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365" y="2842260"/>
            <a:ext cx="5335270" cy="1174115"/>
          </a:xfrm>
        </p:spPr>
        <p:txBody>
          <a:bodyPr/>
          <a:p>
            <a:r>
              <a:rPr lang="en-US"/>
              <a:t>E’tiboringiz uchun raxmat.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INPUT —FOYDALANUVCHI BILAN MULOQOT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7886700" cy="4246880"/>
          </a:xfrm>
        </p:spPr>
        <p:txBody>
          <a:bodyPr>
            <a:normAutofit lnSpcReduction="10000"/>
          </a:bodyPr>
          <a:p>
            <a:r>
              <a:rPr lang="en-US"/>
              <a:t>Shu paytgacha biz o'zgaruvchilarning qiymatini dasturning ichida berayotgan edik. Keling endi qiymatni o'zimiz emas, balki dastur foydalanuvchilariga kiritish imkonini beramiz. </a:t>
            </a:r>
            <a:endParaRPr lang="en-US"/>
          </a:p>
          <a:p>
            <a:r>
              <a:rPr lang="en-US"/>
              <a:t>Buning uchun </a:t>
            </a: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input()</a:t>
            </a:r>
            <a:r>
              <a:rPr lang="en-US"/>
              <a:t> funktsyasidan foydalanamiz. </a:t>
            </a:r>
            <a:endParaRPr lang="en-US"/>
          </a:p>
          <a:p>
            <a:r>
              <a:rPr lang="en-US"/>
              <a:t>ism = input("Ismingiz nima?")</a:t>
            </a:r>
            <a:endParaRPr lang="en-US"/>
          </a:p>
          <a:p>
            <a:r>
              <a:rPr lang="en-US"/>
              <a:t>print("Assalom alaykum, " + ism)</a:t>
            </a:r>
            <a:endParaRPr lang="en-US"/>
          </a:p>
          <a:p>
            <a:endParaRPr lang="en-US"/>
          </a:p>
          <a:p>
            <a:r>
              <a:rPr lang="en-US"/>
              <a:t>Natija: Assalomu aleykum John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String metodlar.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8286750" cy="3458845"/>
          </a:xfrm>
        </p:spPr>
        <p:txBody>
          <a:bodyPr>
            <a:normAutofit fontScale="70000"/>
          </a:bodyPr>
          <a:p>
            <a:r>
              <a:rPr lang="en-US"/>
              <a:t>Pythonda matnlar jadvalidagi istalgan belgilaridan iborat bo'lishi mumkin (jumladan o'zbek, arab, hind, xitoy alifbosidagi harflar yoki turli emoji-smayliklar). </a:t>
            </a:r>
            <a:endParaRPr lang="en-US"/>
          </a:p>
          <a:p>
            <a:endParaRPr lang="en-US"/>
          </a:p>
          <a:p>
            <a:r>
              <a:rPr lang="en-US"/>
              <a:t>Code:</a:t>
            </a:r>
            <a:endParaRPr lang="en-US"/>
          </a:p>
          <a:p>
            <a:pPr marL="0" indent="0">
              <a:buNone/>
            </a:pPr>
            <a:r>
              <a:rPr lang="en-US"/>
              <a:t>matn = "Men yangi 📱 oldim"</a:t>
            </a:r>
            <a:endParaRPr lang="en-US"/>
          </a:p>
          <a:p>
            <a:pPr marL="0" indent="0">
              <a:buNone/>
            </a:pPr>
            <a:r>
              <a:rPr lang="en-US"/>
              <a:t>print(matn)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Natija: </a:t>
            </a:r>
            <a:endParaRPr lang="en-US"/>
          </a:p>
          <a:p>
            <a:pPr marL="0" indent="0">
              <a:buNone/>
            </a:pPr>
            <a:r>
              <a:rPr lang="en-US"/>
              <a:t>Men yangi 📱 oldim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Mahsus belgilar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7886700" cy="4246880"/>
          </a:xfrm>
        </p:spPr>
        <p:txBody>
          <a:bodyPr>
            <a:normAutofit fontScale="80000"/>
          </a:bodyPr>
          <a:p>
            <a:r>
              <a:rPr lang="en-US"/>
              <a:t>Matnga bo'shliq qo'shish uchun </a:t>
            </a: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\t</a:t>
            </a:r>
            <a:r>
              <a:rPr lang="en-US"/>
              <a:t> belgisidan, yangi qatordan boshlash uchun </a:t>
            </a: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\n</a:t>
            </a:r>
            <a:r>
              <a:rPr lang="en-US"/>
              <a:t> belgisidan foydalanamiz:</a:t>
            </a:r>
            <a:endParaRPr lang="en-US"/>
          </a:p>
          <a:p>
            <a:r>
              <a:rPr lang="en-US"/>
              <a:t>print('Hello World!')</a:t>
            </a:r>
            <a:endParaRPr lang="en-US"/>
          </a:p>
          <a:p>
            <a:r>
              <a:rPr lang="en-US"/>
              <a:t>print('Hello \tWorld!')</a:t>
            </a:r>
            <a:endParaRPr lang="en-US"/>
          </a:p>
          <a:p>
            <a:r>
              <a:rPr lang="en-US"/>
              <a:t>print('Hello \nWorld!')</a:t>
            </a:r>
            <a:endParaRPr lang="en-US"/>
          </a:p>
          <a:p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Natija: 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Hello World! 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Hello    World! 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Hello 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World!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Matnlarni bir biriga qo’shish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8268970" cy="4246880"/>
          </a:xfrm>
        </p:spPr>
        <p:txBody>
          <a:bodyPr/>
          <a:p>
            <a:r>
              <a:rPr lang="en-US"/>
              <a:t>Bizda mavjud bo’lgan matrnlarni “+” operatori yordamida bir biriga qo’shib ishlatishimiz mumkun:</a:t>
            </a:r>
            <a:endParaRPr lang="en-US"/>
          </a:p>
          <a:p>
            <a:r>
              <a:rPr lang="en-US"/>
              <a:t>ism = 'Rustam'</a:t>
            </a:r>
            <a:endParaRPr lang="en-US"/>
          </a:p>
          <a:p>
            <a:r>
              <a:rPr lang="en-US"/>
              <a:t>print("Mening ismim " + ism)</a:t>
            </a:r>
            <a:endParaRPr lang="en-US"/>
          </a:p>
          <a:p>
            <a:endParaRPr lang="en-US"/>
          </a:p>
          <a:p>
            <a:r>
              <a:rPr lang="en-US"/>
              <a:t>Natija: Mening ismim Ahmad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Matnlarni bir biriga qo’shish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8069580" cy="4246880"/>
          </a:xfrm>
        </p:spPr>
        <p:txBody>
          <a:bodyPr/>
          <a:p>
            <a:r>
              <a:rPr lang="en-US"/>
              <a:t>Aloxida bo’lgan matnlarni o’zgaruvchi sifatida qabul qilib ham matnlarni birlashtirish mumkun:</a:t>
            </a:r>
            <a:endParaRPr lang="en-US"/>
          </a:p>
          <a:p>
            <a:r>
              <a:rPr lang="en-US"/>
              <a:t>ism = 'Rustam'</a:t>
            </a:r>
            <a:endParaRPr lang="en-US"/>
          </a:p>
          <a:p>
            <a:r>
              <a:rPr lang="en-US"/>
              <a:t>familiya = 'Abduraximov'</a:t>
            </a:r>
            <a:endParaRPr lang="en-US"/>
          </a:p>
          <a:p>
            <a:r>
              <a:rPr lang="en-US"/>
              <a:t>print(ism + “ “ + familiya)</a:t>
            </a:r>
            <a:endParaRPr lang="en-US"/>
          </a:p>
          <a:p>
            <a:endParaRPr lang="en-US"/>
          </a:p>
          <a:p>
            <a:r>
              <a:rPr lang="en-US"/>
              <a:t>Natija : Rustam Abduraximov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Nusxa olish (dublikatlash)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7886700" cy="4246880"/>
          </a:xfrm>
        </p:spPr>
        <p:txBody>
          <a:bodyPr/>
          <a:p>
            <a:r>
              <a:rPr lang="en-US"/>
              <a:t>Berilgan o’zgaruvchilarni bir necha marta chop etish uchun ishlatiladi:</a:t>
            </a:r>
            <a:endParaRPr lang="en-US"/>
          </a:p>
          <a:p>
            <a:r>
              <a:rPr lang="en-US"/>
              <a:t>matn = 'O\'zbekiston'</a:t>
            </a:r>
            <a:endParaRPr lang="en-US"/>
          </a:p>
          <a:p>
            <a:r>
              <a:rPr lang="en-US"/>
              <a:t>matn1 = "Erkinov"</a:t>
            </a:r>
            <a:endParaRPr lang="en-US"/>
          </a:p>
          <a:p>
            <a:r>
              <a:rPr lang="en-US"/>
              <a:t>age = "1"</a:t>
            </a:r>
            <a:endParaRPr lang="en-US"/>
          </a:p>
          <a:p>
            <a:endParaRPr lang="en-US"/>
          </a:p>
          <a:p>
            <a:r>
              <a:rPr lang="en-US"/>
              <a:t>Natija: O'zbekiston Erkinov O'zbekiston Erkinov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Matn uzunligini aniqlash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095"/>
            <a:ext cx="7785100" cy="4246880"/>
          </a:xfrm>
        </p:spPr>
        <p:txBody>
          <a:bodyPr/>
          <a:p>
            <a:r>
              <a:rPr lang="en-US"/>
              <a:t>Berilgan matnli o’zgaruvchini uzunligini aniqlash:</a:t>
            </a:r>
            <a:endParaRPr lang="en-US"/>
          </a:p>
          <a:p>
            <a:r>
              <a:rPr lang="en-US"/>
              <a:t>matn = 'O\'zbekiston'</a:t>
            </a:r>
            <a:endParaRPr lang="en-US"/>
          </a:p>
          <a:p>
            <a:r>
              <a:rPr lang="en-US"/>
              <a:t>print(len(matn)) #matn uzunligi</a:t>
            </a:r>
            <a:endParaRPr lang="en-US"/>
          </a:p>
          <a:p>
            <a:endParaRPr lang="en-US"/>
          </a:p>
          <a:p>
            <a:r>
              <a:rPr lang="en-US"/>
              <a:t>Natija: 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Computation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F7E3A6E-5A93-4C20-8515-84CE52E9749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5952</Words>
  <Application>WPS Presentation</Application>
  <PresentationFormat>Экран (4:3)</PresentationFormat>
  <Paragraphs>368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Nekst</vt:lpstr>
      <vt:lpstr>Segoe Print</vt:lpstr>
      <vt:lpstr>Microsoft YaHei</vt:lpstr>
      <vt:lpstr>Arial Unicode MS</vt:lpstr>
      <vt:lpstr>Calibri</vt:lpstr>
      <vt:lpstr>Office Teması</vt:lpstr>
      <vt:lpstr>Compiler &amp; Interpreter  Static &amp; Dynamic typing</vt:lpstr>
      <vt:lpstr>Software development process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 Introduction</dc:title>
  <dc:creator>Mehmet</dc:creator>
  <cp:lastModifiedBy>Dostonbek Abdumajidov</cp:lastModifiedBy>
  <cp:revision>98</cp:revision>
  <dcterms:created xsi:type="dcterms:W3CDTF">2024-01-28T13:44:00Z</dcterms:created>
  <dcterms:modified xsi:type="dcterms:W3CDTF">2024-02-04T15:20:31Z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1033-12.2.0.13431</vt:lpwstr>
  </property>
  <property fmtid="{D5CDD505-2E9C-101B-9397-08002B2CF9AE}" pid="3" name="ICV">
    <vt:lpwstr>5AB0107C946C423B9954B9B9B3E1D3A0_13</vt:lpwstr>
  </property>
</Properties>
</file>