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32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pic>
        <p:nvPicPr>
          <p:cNvPr id="6" name="Picture 2" descr="Mazene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04" y="971489"/>
            <a:ext cx="2024515" cy="33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1665" y="712723"/>
            <a:ext cx="627506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8900" y="2400554"/>
            <a:ext cx="749300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07552" y="6752618"/>
            <a:ext cx="267334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8000"/>
                </a:move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close/>
              </a:path>
            </a:pathLst>
          </a:custGeom>
          <a:solidFill>
            <a:srgbClr val="010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3523741"/>
            <a:ext cx="7005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00"/>
                </a:solidFill>
                <a:latin typeface="Times New Roman"/>
                <a:cs typeface="Times New Roman"/>
              </a:rPr>
              <a:t>Basic</a:t>
            </a:r>
            <a:r>
              <a:rPr sz="48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FFFF00"/>
                </a:solidFill>
                <a:latin typeface="Times New Roman"/>
                <a:cs typeface="Times New Roman"/>
              </a:rPr>
              <a:t>Signal</a:t>
            </a:r>
            <a:r>
              <a:rPr sz="48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FFFF00"/>
                </a:solidFill>
                <a:latin typeface="Times New Roman"/>
                <a:cs typeface="Times New Roman"/>
              </a:rPr>
              <a:t>Programming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5943" y="6752618"/>
            <a:ext cx="1778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t>1</a:t>
            </a:fld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2" descr="Maze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685" y="39962"/>
            <a:ext cx="2024515" cy="33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952" y="6733285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245" y="831595"/>
            <a:ext cx="86607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Handling</a:t>
            </a:r>
            <a:r>
              <a:rPr sz="4000" spc="-20" dirty="0"/>
              <a:t> </a:t>
            </a:r>
            <a:r>
              <a:rPr sz="4000" spc="-5" dirty="0"/>
              <a:t>Multiple</a:t>
            </a:r>
            <a:r>
              <a:rPr sz="4000" spc="-20" dirty="0"/>
              <a:t> </a:t>
            </a:r>
            <a:r>
              <a:rPr sz="4000" spc="-5" dirty="0"/>
              <a:t>Signal</a:t>
            </a:r>
            <a:r>
              <a:rPr sz="4000" spc="-15" dirty="0"/>
              <a:t> </a:t>
            </a:r>
            <a:r>
              <a:rPr sz="4000" spc="-5" dirty="0"/>
              <a:t>Types:</a:t>
            </a:r>
            <a:r>
              <a:rPr sz="4000" spc="-15" dirty="0"/>
              <a:t> </a:t>
            </a:r>
            <a:r>
              <a:rPr sz="4000" b="0" dirty="0">
                <a:solidFill>
                  <a:srgbClr val="0000FF"/>
                </a:solidFill>
                <a:latin typeface="Arial Black"/>
                <a:cs typeface="Arial Black"/>
              </a:rPr>
              <a:t>1/2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2" y="1774951"/>
            <a:ext cx="6536690" cy="477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You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can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install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multiple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signal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handlers:</a:t>
            </a:r>
            <a:endParaRPr sz="2800">
              <a:latin typeface="Times New Roman"/>
              <a:cs typeface="Times New Roman"/>
            </a:endParaRPr>
          </a:p>
          <a:p>
            <a:pPr marL="1231265" marR="5080">
              <a:lnSpc>
                <a:spcPct val="100000"/>
              </a:lnSpc>
              <a:spcBef>
                <a:spcPts val="2440"/>
              </a:spcBef>
            </a:pPr>
            <a:r>
              <a:rPr sz="2400" b="1" spc="-5" dirty="0">
                <a:latin typeface="Courier New"/>
                <a:cs typeface="Courier New"/>
              </a:rPr>
              <a:t>signal(SIGINT,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INThandler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signal(SIGQUIT,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QUIThandler</a:t>
            </a:r>
            <a:r>
              <a:rPr sz="2400" b="1" spc="-10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Courier New"/>
              <a:cs typeface="Courier New"/>
            </a:endParaRPr>
          </a:p>
          <a:p>
            <a:pPr marL="1231900">
              <a:lnSpc>
                <a:spcPts val="2875"/>
              </a:lnSpc>
              <a:tabLst>
                <a:tab pos="2327275" algn="l"/>
              </a:tabLst>
            </a:pPr>
            <a:r>
              <a:rPr sz="2400" b="1" spc="-5" dirty="0">
                <a:latin typeface="Courier New"/>
                <a:cs typeface="Courier New"/>
              </a:rPr>
              <a:t>void	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INThandler</a:t>
            </a:r>
            <a:r>
              <a:rPr sz="2400" b="1" spc="-10" dirty="0">
                <a:latin typeface="Courier New"/>
                <a:cs typeface="Courier New"/>
              </a:rPr>
              <a:t>(int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sig)</a:t>
            </a:r>
            <a:endParaRPr sz="2400">
              <a:latin typeface="Courier New"/>
              <a:cs typeface="Courier New"/>
            </a:endParaRPr>
          </a:p>
          <a:p>
            <a:pPr marL="1231265">
              <a:lnSpc>
                <a:spcPts val="2875"/>
              </a:lnSpc>
            </a:pPr>
            <a:r>
              <a:rPr sz="2400" b="1" spc="-5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961514">
              <a:lnSpc>
                <a:spcPts val="2875"/>
              </a:lnSpc>
            </a:pPr>
            <a:r>
              <a:rPr sz="2400" b="1" spc="-5" dirty="0">
                <a:latin typeface="Courier New"/>
                <a:cs typeface="Courier New"/>
              </a:rPr>
              <a:t>//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SIGINT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handler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Courier New"/>
              <a:cs typeface="Courier New"/>
            </a:endParaRPr>
          </a:p>
          <a:p>
            <a:pPr marL="1231265">
              <a:lnSpc>
                <a:spcPts val="2875"/>
              </a:lnSpc>
              <a:tabLst>
                <a:tab pos="2327275" algn="l"/>
              </a:tabLst>
            </a:pPr>
            <a:r>
              <a:rPr sz="2400" b="1" spc="-5" dirty="0">
                <a:latin typeface="Courier New"/>
                <a:cs typeface="Courier New"/>
              </a:rPr>
              <a:t>void	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QUIThandler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sig)</a:t>
            </a:r>
            <a:endParaRPr sz="2400">
              <a:latin typeface="Courier New"/>
              <a:cs typeface="Courier New"/>
            </a:endParaRPr>
          </a:p>
          <a:p>
            <a:pPr marL="1231265">
              <a:lnSpc>
                <a:spcPts val="2875"/>
              </a:lnSpc>
            </a:pPr>
            <a:r>
              <a:rPr sz="2400" b="1" spc="-5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961514">
              <a:lnSpc>
                <a:spcPts val="2875"/>
              </a:lnSpc>
            </a:pPr>
            <a:r>
              <a:rPr sz="2400" b="1" spc="-5" dirty="0">
                <a:latin typeface="Courier New"/>
                <a:cs typeface="Courier New"/>
              </a:rPr>
              <a:t>//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SIGQUIT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handler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1701" y="6527545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245" y="907795"/>
            <a:ext cx="86607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Handling</a:t>
            </a:r>
            <a:r>
              <a:rPr sz="4000" spc="-20" dirty="0"/>
              <a:t> </a:t>
            </a:r>
            <a:r>
              <a:rPr sz="4000" spc="-5" dirty="0"/>
              <a:t>Multiple</a:t>
            </a:r>
            <a:r>
              <a:rPr sz="4000" spc="-20" dirty="0"/>
              <a:t> </a:t>
            </a:r>
            <a:r>
              <a:rPr sz="4000" spc="-5" dirty="0"/>
              <a:t>Signal</a:t>
            </a:r>
            <a:r>
              <a:rPr sz="4000" spc="-15" dirty="0"/>
              <a:t> </a:t>
            </a:r>
            <a:r>
              <a:rPr sz="4000" spc="-5" dirty="0"/>
              <a:t>Types:</a:t>
            </a:r>
            <a:r>
              <a:rPr sz="4000" spc="-15" dirty="0"/>
              <a:t> </a:t>
            </a:r>
            <a:r>
              <a:rPr sz="4000" b="0" dirty="0">
                <a:solidFill>
                  <a:srgbClr val="0000FF"/>
                </a:solidFill>
                <a:latin typeface="Arial Black"/>
                <a:cs typeface="Arial Black"/>
              </a:rPr>
              <a:t>2/2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1816099"/>
            <a:ext cx="7601584" cy="17468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dirty="0">
                <a:latin typeface="Times New Roman"/>
                <a:cs typeface="Times New Roman"/>
              </a:rPr>
              <a:t>Or, </a:t>
            </a:r>
            <a:r>
              <a:rPr sz="2800" b="1" spc="-5" dirty="0">
                <a:latin typeface="Times New Roman"/>
                <a:cs typeface="Times New Roman"/>
              </a:rPr>
              <a:t>you </a:t>
            </a:r>
            <a:r>
              <a:rPr sz="2800" b="1" dirty="0">
                <a:latin typeface="Times New Roman"/>
                <a:cs typeface="Times New Roman"/>
              </a:rPr>
              <a:t>can </a:t>
            </a:r>
            <a:r>
              <a:rPr sz="2800" b="1" spc="-5" dirty="0">
                <a:latin typeface="Times New Roman"/>
                <a:cs typeface="Times New Roman"/>
              </a:rPr>
              <a:t>use one signal handler and </a:t>
            </a:r>
            <a:r>
              <a:rPr sz="2800" b="1" dirty="0">
                <a:latin typeface="Times New Roman"/>
                <a:cs typeface="Times New Roman"/>
              </a:rPr>
              <a:t>install it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multiple times</a:t>
            </a:r>
            <a:endParaRPr sz="2800">
              <a:latin typeface="Times New Roman"/>
              <a:cs typeface="Times New Roman"/>
            </a:endParaRPr>
          </a:p>
          <a:p>
            <a:pPr marL="148590" marR="2334260">
              <a:lnSpc>
                <a:spcPct val="100000"/>
              </a:lnSpc>
              <a:spcBef>
                <a:spcPts val="1375"/>
              </a:spcBef>
            </a:pPr>
            <a:r>
              <a:rPr sz="2400" b="1" spc="-5" dirty="0">
                <a:latin typeface="Courier New"/>
                <a:cs typeface="Courier New"/>
              </a:rPr>
              <a:t>signal(SIGINT, </a:t>
            </a:r>
            <a:r>
              <a:rPr sz="2400" b="1" spc="-10" dirty="0">
                <a:latin typeface="Courier New"/>
                <a:cs typeface="Courier New"/>
              </a:rPr>
              <a:t>SIGhandler); </a:t>
            </a:r>
            <a:r>
              <a:rPr sz="2400" b="1" spc="-5" dirty="0">
                <a:latin typeface="Courier New"/>
                <a:cs typeface="Courier New"/>
              </a:rPr>
              <a:t> signal(SIGQUIT,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SIGhandler);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39850" y="3972763"/>
          <a:ext cx="7374253" cy="178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0925"/>
                <a:gridCol w="830579"/>
                <a:gridCol w="821689"/>
                <a:gridCol w="730250"/>
                <a:gridCol w="1400810"/>
              </a:tblGrid>
              <a:tr h="708660">
                <a:tc>
                  <a:txBody>
                    <a:bodyPr/>
                    <a:lstStyle/>
                    <a:p>
                      <a:pPr marL="31750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24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SIGhandler(int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87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sig)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4490">
                <a:tc>
                  <a:txBody>
                    <a:bodyPr/>
                    <a:lstStyle/>
                    <a:p>
                      <a:pPr marL="123189" algn="ctr">
                        <a:lnSpc>
                          <a:spcPts val="25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switch</a:t>
                      </a:r>
                      <a:r>
                        <a:rPr sz="24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(sig)</a:t>
                      </a:r>
                      <a:r>
                        <a:rPr sz="24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4490">
                <a:tc>
                  <a:txBody>
                    <a:bodyPr/>
                    <a:lstStyle/>
                    <a:p>
                      <a:pPr marL="1127125">
                        <a:lnSpc>
                          <a:spcPts val="25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24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SIGINT: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3175" algn="ctr">
                        <a:lnSpc>
                          <a:spcPts val="259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59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code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for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9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SIGINT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3535">
                <a:tc>
                  <a:txBody>
                    <a:bodyPr/>
                    <a:lstStyle/>
                    <a:p>
                      <a:pPr marL="1127125">
                        <a:lnSpc>
                          <a:spcPts val="25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24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SIGQUIT: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3175" algn="ctr">
                        <a:lnSpc>
                          <a:spcPts val="259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59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code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for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9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SIGQUIT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54655" y="5727445"/>
            <a:ext cx="148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default: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2125" y="5727445"/>
            <a:ext cx="3858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//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other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signal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types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6093205"/>
            <a:ext cx="75628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>
              <a:lnSpc>
                <a:spcPts val="2875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792" y="682243"/>
            <a:ext cx="6782434" cy="11087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943100" marR="5080" indent="-1931035">
              <a:lnSpc>
                <a:spcPts val="4210"/>
              </a:lnSpc>
              <a:spcBef>
                <a:spcPts val="305"/>
              </a:spcBef>
            </a:pPr>
            <a:r>
              <a:rPr spc="-5" dirty="0"/>
              <a:t>Handling</a:t>
            </a:r>
            <a:r>
              <a:rPr spc="10" dirty="0"/>
              <a:t> </a:t>
            </a:r>
            <a:r>
              <a:rPr spc="-5" dirty="0"/>
              <a:t>Multiple</a:t>
            </a:r>
            <a:r>
              <a:rPr spc="10" dirty="0"/>
              <a:t> </a:t>
            </a:r>
            <a:r>
              <a:rPr spc="-5" dirty="0"/>
              <a:t>Signal</a:t>
            </a:r>
            <a:r>
              <a:rPr spc="10" dirty="0"/>
              <a:t> </a:t>
            </a:r>
            <a:r>
              <a:rPr spc="-5" dirty="0"/>
              <a:t>Types </a:t>
            </a:r>
            <a:r>
              <a:rPr spc="-985" dirty="0"/>
              <a:t> </a:t>
            </a:r>
            <a:r>
              <a:rPr spc="-5" dirty="0"/>
              <a:t>Example:</a:t>
            </a:r>
            <a:r>
              <a:rPr spc="-10" dirty="0"/>
              <a:t> </a:t>
            </a:r>
            <a:r>
              <a:rPr b="0" spc="-10" dirty="0">
                <a:solidFill>
                  <a:srgbClr val="0000FF"/>
                </a:solidFill>
                <a:latin typeface="Arial Black"/>
                <a:cs typeface="Arial Black"/>
              </a:rPr>
              <a:t>1/4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27451" y="2429713"/>
          <a:ext cx="4809490" cy="251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3055"/>
                <a:gridCol w="2099310"/>
                <a:gridCol w="1127125"/>
              </a:tblGrid>
              <a:tr h="1256030">
                <a:tc>
                  <a:txBody>
                    <a:bodyPr/>
                    <a:lstStyle/>
                    <a:p>
                      <a:pPr marL="31750">
                        <a:lnSpc>
                          <a:spcPts val="2425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#include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1750" marR="83185">
                        <a:lnSpc>
                          <a:spcPts val="2870"/>
                        </a:lnSpc>
                        <a:spcBef>
                          <a:spcPts val="10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#include  #include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25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&lt;stdio.h&gt;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ts val="2875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&lt;stdlib.h&gt;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ts val="2875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&lt;signal.h&gt;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3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#define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MAX_i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10000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5415" marB="0"/>
                </a:tc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ts val="259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#define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9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MAX_j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59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20000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4170">
                <a:tc>
                  <a:txBody>
                    <a:bodyPr/>
                    <a:lstStyle/>
                    <a:p>
                      <a:pPr marL="31750">
                        <a:lnSpc>
                          <a:spcPts val="2595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#define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95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MAX_SECOND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595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(2)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746501" y="5280152"/>
            <a:ext cx="75565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void  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379" y="5280152"/>
            <a:ext cx="331089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INThandler(int); 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ALARMhandler(int);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6501" y="6375146"/>
            <a:ext cx="331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8075" algn="l"/>
              </a:tabLst>
            </a:pPr>
            <a:r>
              <a:rPr sz="2400" b="1" spc="-5" dirty="0">
                <a:latin typeface="Courier New"/>
                <a:cs typeface="Courier New"/>
              </a:rPr>
              <a:t>int	SECOND,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i,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792" y="834644"/>
            <a:ext cx="6782434" cy="11087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943100" marR="5080" indent="-1931035">
              <a:lnSpc>
                <a:spcPts val="4210"/>
              </a:lnSpc>
              <a:spcBef>
                <a:spcPts val="305"/>
              </a:spcBef>
            </a:pPr>
            <a:r>
              <a:rPr spc="-5" dirty="0"/>
              <a:t>Handling</a:t>
            </a:r>
            <a:r>
              <a:rPr spc="10" dirty="0"/>
              <a:t> </a:t>
            </a:r>
            <a:r>
              <a:rPr spc="-5" dirty="0"/>
              <a:t>Multiple</a:t>
            </a:r>
            <a:r>
              <a:rPr spc="10" dirty="0"/>
              <a:t> </a:t>
            </a:r>
            <a:r>
              <a:rPr spc="-5" dirty="0"/>
              <a:t>Signal</a:t>
            </a:r>
            <a:r>
              <a:rPr spc="10" dirty="0"/>
              <a:t> </a:t>
            </a:r>
            <a:r>
              <a:rPr spc="-5" dirty="0"/>
              <a:t>Types </a:t>
            </a:r>
            <a:r>
              <a:rPr spc="-985" dirty="0"/>
              <a:t> </a:t>
            </a:r>
            <a:r>
              <a:rPr spc="-5" dirty="0"/>
              <a:t>Example:</a:t>
            </a:r>
            <a:r>
              <a:rPr spc="-10" dirty="0"/>
              <a:t> </a:t>
            </a:r>
            <a:r>
              <a:rPr b="0" spc="-10" dirty="0">
                <a:solidFill>
                  <a:srgbClr val="0000FF"/>
                </a:solidFill>
                <a:latin typeface="Arial Black"/>
                <a:cs typeface="Arial Black"/>
              </a:rPr>
              <a:t>2/4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702" y="2213101"/>
            <a:ext cx="368300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void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INThandler</a:t>
            </a:r>
            <a:r>
              <a:rPr sz="2000" b="1" spc="-5" dirty="0">
                <a:latin typeface="Courier New"/>
                <a:cs typeface="Courier New"/>
              </a:rPr>
              <a:t>(int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char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200" y="3200400"/>
            <a:ext cx="4114800" cy="609600"/>
          </a:xfrm>
          <a:prstGeom prst="rect">
            <a:avLst/>
          </a:prstGeom>
          <a:ln w="28575">
            <a:solidFill>
              <a:srgbClr val="FF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1925"/>
              </a:lnSpc>
            </a:pPr>
            <a:r>
              <a:rPr sz="2000" b="1" spc="-5" dirty="0">
                <a:latin typeface="Courier New"/>
                <a:cs typeface="Courier New"/>
              </a:rPr>
              <a:t>signal(SIGINT,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SIG_IGN);</a:t>
            </a:r>
            <a:endParaRPr sz="20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signal(SIGALRM,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SIG_IGN);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901" y="3737100"/>
            <a:ext cx="749300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printf(“INT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handler: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%d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and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%d\n”,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i,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j);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printf(“INT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handler: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want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to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quit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[y/n]?”);</a:t>
            </a:r>
            <a:endParaRPr sz="2000">
              <a:latin typeface="Courier New"/>
              <a:cs typeface="Courier New"/>
            </a:endParaRPr>
          </a:p>
          <a:p>
            <a:pPr marL="12700" marR="396811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 = tolower(getchar());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if (c ==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‘y’) {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printf(“INT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handler: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done”);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exit(0);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200" y="5638800"/>
            <a:ext cx="4876800" cy="609600"/>
          </a:xfrm>
          <a:prstGeom prst="rect">
            <a:avLst/>
          </a:prstGeom>
          <a:ln w="28575">
            <a:solidFill>
              <a:srgbClr val="FF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1925"/>
              </a:lnSpc>
            </a:pPr>
            <a:r>
              <a:rPr sz="2000" b="1" spc="-5" dirty="0">
                <a:latin typeface="Courier New"/>
                <a:cs typeface="Courier New"/>
              </a:rPr>
              <a:t>signal(SIGINT, INThandler);</a:t>
            </a:r>
            <a:endParaRPr sz="20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signal(SIGALRM,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ALARMhandler);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5901" y="6175497"/>
            <a:ext cx="2159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alarm(SECOND);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7102" y="6651752"/>
            <a:ext cx="3855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This</a:t>
            </a:r>
            <a:r>
              <a:rPr sz="28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28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Unix</a:t>
            </a:r>
            <a:r>
              <a:rPr sz="28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190" dirty="0">
                <a:solidFill>
                  <a:srgbClr val="0000FF"/>
                </a:solidFill>
                <a:latin typeface="Times New Roman"/>
                <a:cs typeface="Times New Roman"/>
              </a:rPr>
              <a:t>cal</a:t>
            </a:r>
            <a:r>
              <a:rPr sz="2100" spc="-284" baseline="29761" dirty="0">
                <a:latin typeface="Times New Roman"/>
                <a:cs typeface="Times New Roman"/>
              </a:rPr>
              <a:t>1</a:t>
            </a:r>
            <a:r>
              <a:rPr sz="2800" b="1" i="1" spc="-19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100" spc="-284" baseline="29761" dirty="0">
                <a:latin typeface="Times New Roman"/>
                <a:cs typeface="Times New Roman"/>
              </a:rPr>
              <a:t>3</a:t>
            </a:r>
            <a:endParaRPr sz="2100" baseline="2976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702" y="6480297"/>
            <a:ext cx="177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86200" y="6384797"/>
            <a:ext cx="1153795" cy="500380"/>
          </a:xfrm>
          <a:custGeom>
            <a:avLst/>
            <a:gdLst/>
            <a:ahLst/>
            <a:cxnLst/>
            <a:rect l="l" t="t" r="r" b="b"/>
            <a:pathLst>
              <a:path w="1153795" h="500379">
                <a:moveTo>
                  <a:pt x="191262" y="0"/>
                </a:moveTo>
                <a:lnTo>
                  <a:pt x="0" y="16001"/>
                </a:lnTo>
                <a:lnTo>
                  <a:pt x="121920" y="153253"/>
                </a:lnTo>
                <a:lnTo>
                  <a:pt x="121920" y="95250"/>
                </a:lnTo>
                <a:lnTo>
                  <a:pt x="143255" y="42672"/>
                </a:lnTo>
                <a:lnTo>
                  <a:pt x="169840" y="53297"/>
                </a:lnTo>
                <a:lnTo>
                  <a:pt x="191262" y="0"/>
                </a:lnTo>
                <a:close/>
              </a:path>
              <a:path w="1153795" h="500379">
                <a:moveTo>
                  <a:pt x="169840" y="53297"/>
                </a:moveTo>
                <a:lnTo>
                  <a:pt x="143255" y="42672"/>
                </a:lnTo>
                <a:lnTo>
                  <a:pt x="121920" y="95250"/>
                </a:lnTo>
                <a:lnTo>
                  <a:pt x="148673" y="105963"/>
                </a:lnTo>
                <a:lnTo>
                  <a:pt x="169840" y="53297"/>
                </a:lnTo>
                <a:close/>
              </a:path>
              <a:path w="1153795" h="500379">
                <a:moveTo>
                  <a:pt x="148673" y="105963"/>
                </a:moveTo>
                <a:lnTo>
                  <a:pt x="121920" y="95250"/>
                </a:lnTo>
                <a:lnTo>
                  <a:pt x="121920" y="153253"/>
                </a:lnTo>
                <a:lnTo>
                  <a:pt x="127253" y="159257"/>
                </a:lnTo>
                <a:lnTo>
                  <a:pt x="148673" y="105963"/>
                </a:lnTo>
                <a:close/>
              </a:path>
              <a:path w="1153795" h="500379">
                <a:moveTo>
                  <a:pt x="1153667" y="446531"/>
                </a:moveTo>
                <a:lnTo>
                  <a:pt x="169840" y="53297"/>
                </a:lnTo>
                <a:lnTo>
                  <a:pt x="148673" y="105963"/>
                </a:lnTo>
                <a:lnTo>
                  <a:pt x="1132332" y="499872"/>
                </a:lnTo>
                <a:lnTo>
                  <a:pt x="1153667" y="446531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952" y="6733285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7792" y="1063244"/>
            <a:ext cx="6782434" cy="11087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943100" marR="5080" indent="-1931035">
              <a:lnSpc>
                <a:spcPts val="4210"/>
              </a:lnSpc>
              <a:spcBef>
                <a:spcPts val="305"/>
              </a:spcBef>
            </a:pPr>
            <a:r>
              <a:rPr spc="-5" dirty="0"/>
              <a:t>Handling</a:t>
            </a:r>
            <a:r>
              <a:rPr spc="10" dirty="0"/>
              <a:t> </a:t>
            </a:r>
            <a:r>
              <a:rPr spc="-5" dirty="0"/>
              <a:t>Multiple</a:t>
            </a:r>
            <a:r>
              <a:rPr spc="10" dirty="0"/>
              <a:t> </a:t>
            </a:r>
            <a:r>
              <a:rPr spc="-5" dirty="0"/>
              <a:t>Signal</a:t>
            </a:r>
            <a:r>
              <a:rPr spc="10" dirty="0"/>
              <a:t> </a:t>
            </a:r>
            <a:r>
              <a:rPr spc="-5" dirty="0"/>
              <a:t>Types </a:t>
            </a:r>
            <a:r>
              <a:rPr spc="-985" dirty="0"/>
              <a:t> </a:t>
            </a:r>
            <a:r>
              <a:rPr spc="-5" dirty="0"/>
              <a:t>Example:</a:t>
            </a:r>
            <a:r>
              <a:rPr spc="-10" dirty="0"/>
              <a:t> </a:t>
            </a:r>
            <a:r>
              <a:rPr b="0" spc="-10" dirty="0">
                <a:solidFill>
                  <a:srgbClr val="0000FF"/>
                </a:solidFill>
                <a:latin typeface="Arial Black"/>
                <a:cs typeface="Arial Black"/>
              </a:rPr>
              <a:t>3/4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702" y="2746501"/>
            <a:ext cx="8255000" cy="4119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2000" b="1" spc="-5" dirty="0">
                <a:latin typeface="Courier New"/>
                <a:cs typeface="Courier New"/>
              </a:rPr>
              <a:t>void	ALARMhandler(int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265" marR="396811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signal(SIGINT, SIG_IGN);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signal(SIGALRM,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SIG_IGN);</a:t>
            </a:r>
            <a:endParaRPr sz="2000">
              <a:latin typeface="Courier New"/>
              <a:cs typeface="Courier New"/>
            </a:endParaRPr>
          </a:p>
          <a:p>
            <a:pPr marL="469265" marR="508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printf(“ALARM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handler: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alarm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signal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received\n”);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printf(“ALARM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handler: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%d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and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%d\n”,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i,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j);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alarm(SECOND);</a:t>
            </a:r>
            <a:endParaRPr sz="2000">
              <a:latin typeface="Courier New"/>
              <a:cs typeface="Courier New"/>
            </a:endParaRPr>
          </a:p>
          <a:p>
            <a:pPr marL="469265" marR="320611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signal(SIGINT, INThandler);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signal(SIGALRM,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ALARMhandler);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ourier New"/>
              <a:cs typeface="Courier New"/>
            </a:endParaRPr>
          </a:p>
          <a:p>
            <a:pPr marL="2358390">
              <a:lnSpc>
                <a:spcPct val="100000"/>
              </a:lnSpc>
            </a:pP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se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alar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cloc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t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SECON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D</a:t>
            </a:r>
            <a:r>
              <a:rPr sz="2800" b="1" spc="-98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seconds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1390" y="4876800"/>
            <a:ext cx="791845" cy="1612900"/>
          </a:xfrm>
          <a:custGeom>
            <a:avLst/>
            <a:gdLst/>
            <a:ahLst/>
            <a:cxnLst/>
            <a:rect l="l" t="t" r="r" b="b"/>
            <a:pathLst>
              <a:path w="791845" h="1612900">
                <a:moveTo>
                  <a:pt x="154686" y="118110"/>
                </a:moveTo>
                <a:lnTo>
                  <a:pt x="3810" y="0"/>
                </a:lnTo>
                <a:lnTo>
                  <a:pt x="0" y="191262"/>
                </a:lnTo>
                <a:lnTo>
                  <a:pt x="39624" y="172523"/>
                </a:lnTo>
                <a:lnTo>
                  <a:pt x="39624" y="140970"/>
                </a:lnTo>
                <a:lnTo>
                  <a:pt x="90677" y="116586"/>
                </a:lnTo>
                <a:lnTo>
                  <a:pt x="103040" y="142533"/>
                </a:lnTo>
                <a:lnTo>
                  <a:pt x="154686" y="118110"/>
                </a:lnTo>
                <a:close/>
              </a:path>
              <a:path w="791845" h="1612900">
                <a:moveTo>
                  <a:pt x="103040" y="142533"/>
                </a:moveTo>
                <a:lnTo>
                  <a:pt x="90677" y="116586"/>
                </a:lnTo>
                <a:lnTo>
                  <a:pt x="39624" y="140970"/>
                </a:lnTo>
                <a:lnTo>
                  <a:pt x="51882" y="166726"/>
                </a:lnTo>
                <a:lnTo>
                  <a:pt x="103040" y="142533"/>
                </a:lnTo>
                <a:close/>
              </a:path>
              <a:path w="791845" h="1612900">
                <a:moveTo>
                  <a:pt x="51882" y="166726"/>
                </a:moveTo>
                <a:lnTo>
                  <a:pt x="39624" y="140970"/>
                </a:lnTo>
                <a:lnTo>
                  <a:pt x="39624" y="172523"/>
                </a:lnTo>
                <a:lnTo>
                  <a:pt x="51882" y="166726"/>
                </a:lnTo>
                <a:close/>
              </a:path>
              <a:path w="791845" h="1612900">
                <a:moveTo>
                  <a:pt x="791718" y="1588008"/>
                </a:moveTo>
                <a:lnTo>
                  <a:pt x="103040" y="142533"/>
                </a:lnTo>
                <a:lnTo>
                  <a:pt x="51882" y="166726"/>
                </a:lnTo>
                <a:lnTo>
                  <a:pt x="739902" y="1612391"/>
                </a:lnTo>
                <a:lnTo>
                  <a:pt x="791718" y="1588008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3101" y="2213101"/>
            <a:ext cx="6623684" cy="4758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void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main(int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argc,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char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*argv[])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long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sum;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469265" marR="157353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SECOND 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abs(atoi(argv[1]));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signal(SIGINT, INThandler);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signal(SIGALRM,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ALARMhandler);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alarm(SECOND);</a:t>
            </a:r>
            <a:endParaRPr sz="2000">
              <a:latin typeface="Courier New"/>
              <a:cs typeface="Courier New"/>
            </a:endParaRPr>
          </a:p>
          <a:p>
            <a:pPr marL="926465" marR="1421765" indent="-4572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for (i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 1;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 &lt;=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MAX_i,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i_++) {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sum = 0;</a:t>
            </a:r>
            <a:endParaRPr sz="2000">
              <a:latin typeface="Courier New"/>
              <a:cs typeface="Courier New"/>
            </a:endParaRPr>
          </a:p>
          <a:p>
            <a:pPr marL="1383665" marR="1421130" indent="-4572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for (j = 1;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 &lt;= MAX_j;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j++)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sum += j;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printf(“Computation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is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done.\n\n”);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95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ts val="1475"/>
              </a:lnSpc>
            </a:pPr>
            <a:r>
              <a:rPr sz="1400" spc="-5" dirty="0"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7792" y="1063244"/>
            <a:ext cx="6782434" cy="11087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943100" marR="5080" indent="-1931035">
              <a:lnSpc>
                <a:spcPts val="4210"/>
              </a:lnSpc>
              <a:spcBef>
                <a:spcPts val="305"/>
              </a:spcBef>
            </a:pPr>
            <a:r>
              <a:rPr spc="-5" dirty="0"/>
              <a:t>Handling</a:t>
            </a:r>
            <a:r>
              <a:rPr spc="10" dirty="0"/>
              <a:t> </a:t>
            </a:r>
            <a:r>
              <a:rPr spc="-5" dirty="0"/>
              <a:t>Multiple</a:t>
            </a:r>
            <a:r>
              <a:rPr spc="10" dirty="0"/>
              <a:t> </a:t>
            </a:r>
            <a:r>
              <a:rPr spc="-5" dirty="0"/>
              <a:t>Signal</a:t>
            </a:r>
            <a:r>
              <a:rPr spc="10" dirty="0"/>
              <a:t> </a:t>
            </a:r>
            <a:r>
              <a:rPr spc="-5" dirty="0"/>
              <a:t>Types </a:t>
            </a:r>
            <a:r>
              <a:rPr spc="-985" dirty="0"/>
              <a:t> </a:t>
            </a:r>
            <a:r>
              <a:rPr spc="-5" dirty="0"/>
              <a:t>Example:</a:t>
            </a:r>
            <a:r>
              <a:rPr spc="-10" dirty="0"/>
              <a:t> </a:t>
            </a:r>
            <a:r>
              <a:rPr b="0" spc="-10" dirty="0">
                <a:solidFill>
                  <a:srgbClr val="0000FF"/>
                </a:solidFill>
                <a:latin typeface="Arial Black"/>
                <a:cs typeface="Arial Black"/>
              </a:rPr>
              <a:t>4/4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952" y="6733285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2200" y="1017523"/>
            <a:ext cx="7874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Raise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20" dirty="0"/>
              <a:t> </a:t>
            </a:r>
            <a:r>
              <a:rPr spc="-5" dirty="0"/>
              <a:t>Signal</a:t>
            </a:r>
            <a:r>
              <a:rPr spc="-15" dirty="0"/>
              <a:t> </a:t>
            </a:r>
            <a:r>
              <a:rPr dirty="0"/>
              <a:t>within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20" dirty="0"/>
              <a:t> </a:t>
            </a:r>
            <a:r>
              <a:rPr spc="-5" dirty="0"/>
              <a:t>Process:</a:t>
            </a:r>
            <a:r>
              <a:rPr spc="-15" dirty="0"/>
              <a:t> </a:t>
            </a:r>
            <a:r>
              <a:rPr b="0" dirty="0">
                <a:solidFill>
                  <a:srgbClr val="0000FF"/>
                </a:solidFill>
                <a:latin typeface="Arial Black"/>
                <a:cs typeface="Arial Black"/>
              </a:rPr>
              <a:t>1/2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0102" y="1675419"/>
            <a:ext cx="7945120" cy="9645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dirty="0">
                <a:latin typeface="Times New Roman"/>
                <a:cs typeface="Times New Roman"/>
              </a:rPr>
              <a:t>Use ANSI C function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raise(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2800" b="1" spc="-994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“raise</a:t>
            </a:r>
            <a:r>
              <a:rPr sz="2800" b="1" dirty="0">
                <a:latin typeface="Times New Roman"/>
                <a:cs typeface="Times New Roman"/>
              </a:rPr>
              <a:t>”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signal</a:t>
            </a:r>
            <a:endParaRPr sz="280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  <a:spcBef>
                <a:spcPts val="335"/>
              </a:spcBef>
              <a:tabLst>
                <a:tab pos="1787525" algn="l"/>
              </a:tabLst>
            </a:pP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int	raise(int</a:t>
            </a:r>
            <a:r>
              <a:rPr sz="2800" b="1" spc="-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sig);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2493969"/>
            <a:ext cx="6555105" cy="107505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447675" indent="-343535">
              <a:lnSpc>
                <a:spcPct val="100000"/>
              </a:lnSpc>
              <a:spcBef>
                <a:spcPts val="1560"/>
              </a:spcBef>
              <a:buClr>
                <a:srgbClr val="0000FF"/>
              </a:buClr>
              <a:buFont typeface="Wingdings"/>
              <a:buChar char=""/>
              <a:tabLst>
                <a:tab pos="448309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Raise()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returns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non-zero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if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unsuccessful.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3543553"/>
            <a:ext cx="322580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&lt;signal.h&gt;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200000"/>
              </a:lnSpc>
              <a:tabLst>
                <a:tab pos="926465" algn="l"/>
              </a:tabLst>
            </a:pPr>
            <a:r>
              <a:rPr sz="2000" b="1" spc="-5" dirty="0">
                <a:latin typeface="Courier New"/>
                <a:cs typeface="Courier New"/>
              </a:rPr>
              <a:t>long	pre_fact, i;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void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SIGhandler(int);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5372351"/>
            <a:ext cx="81026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void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SIGhandler(int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688464" marR="5080" indent="-12192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printf(“\nReceived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SIGUSR1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signal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%ld!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%ld\n”,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i-1, pre_fact);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6591550"/>
            <a:ext cx="177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5302" y="3526790"/>
            <a:ext cx="45935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Check</a:t>
            </a:r>
            <a:r>
              <a:rPr sz="28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here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it</a:t>
            </a:r>
            <a:r>
              <a:rPr sz="28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8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SIGUSR1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8400" y="3937253"/>
            <a:ext cx="3823970" cy="2082800"/>
          </a:xfrm>
          <a:custGeom>
            <a:avLst/>
            <a:gdLst/>
            <a:ahLst/>
            <a:cxnLst/>
            <a:rect l="l" t="t" r="r" b="b"/>
            <a:pathLst>
              <a:path w="3823970" h="2082800">
                <a:moveTo>
                  <a:pt x="137020" y="1976077"/>
                </a:moveTo>
                <a:lnTo>
                  <a:pt x="109727" y="1925574"/>
                </a:lnTo>
                <a:lnTo>
                  <a:pt x="0" y="2082546"/>
                </a:lnTo>
                <a:lnTo>
                  <a:pt x="112013" y="2078975"/>
                </a:lnTo>
                <a:lnTo>
                  <a:pt x="112013" y="1989582"/>
                </a:lnTo>
                <a:lnTo>
                  <a:pt x="137020" y="1976077"/>
                </a:lnTo>
                <a:close/>
              </a:path>
              <a:path w="3823970" h="2082800">
                <a:moveTo>
                  <a:pt x="164255" y="2026476"/>
                </a:moveTo>
                <a:lnTo>
                  <a:pt x="137020" y="1976077"/>
                </a:lnTo>
                <a:lnTo>
                  <a:pt x="112013" y="1989582"/>
                </a:lnTo>
                <a:lnTo>
                  <a:pt x="139445" y="2039874"/>
                </a:lnTo>
                <a:lnTo>
                  <a:pt x="164255" y="2026476"/>
                </a:lnTo>
                <a:close/>
              </a:path>
              <a:path w="3823970" h="2082800">
                <a:moveTo>
                  <a:pt x="191262" y="2076450"/>
                </a:moveTo>
                <a:lnTo>
                  <a:pt x="164255" y="2026476"/>
                </a:lnTo>
                <a:lnTo>
                  <a:pt x="139445" y="2039874"/>
                </a:lnTo>
                <a:lnTo>
                  <a:pt x="112013" y="1989582"/>
                </a:lnTo>
                <a:lnTo>
                  <a:pt x="112013" y="2078975"/>
                </a:lnTo>
                <a:lnTo>
                  <a:pt x="191262" y="2076450"/>
                </a:lnTo>
                <a:close/>
              </a:path>
              <a:path w="3823970" h="2082800">
                <a:moveTo>
                  <a:pt x="3823715" y="50292"/>
                </a:moveTo>
                <a:lnTo>
                  <a:pt x="3796284" y="0"/>
                </a:lnTo>
                <a:lnTo>
                  <a:pt x="137020" y="1976077"/>
                </a:lnTo>
                <a:lnTo>
                  <a:pt x="164255" y="2026476"/>
                </a:lnTo>
                <a:lnTo>
                  <a:pt x="3823715" y="50292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1093723"/>
            <a:ext cx="7874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Raise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20" dirty="0"/>
              <a:t> </a:t>
            </a:r>
            <a:r>
              <a:rPr spc="-5" dirty="0"/>
              <a:t>Signal</a:t>
            </a:r>
            <a:r>
              <a:rPr spc="-15" dirty="0"/>
              <a:t> </a:t>
            </a:r>
            <a:r>
              <a:rPr dirty="0"/>
              <a:t>within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20" dirty="0"/>
              <a:t> </a:t>
            </a:r>
            <a:r>
              <a:rPr spc="-5" dirty="0"/>
              <a:t>Process:</a:t>
            </a:r>
            <a:r>
              <a:rPr spc="-15" dirty="0"/>
              <a:t> </a:t>
            </a:r>
            <a:r>
              <a:rPr b="0" dirty="0">
                <a:solidFill>
                  <a:srgbClr val="0000FF"/>
                </a:solidFill>
                <a:latin typeface="Arial Black"/>
                <a:cs typeface="Arial Black"/>
              </a:rPr>
              <a:t>2/2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pc="-5" dirty="0"/>
              <a:t>void	main(void)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{</a:t>
            </a:r>
          </a:p>
          <a:p>
            <a:pPr marL="469265">
              <a:lnSpc>
                <a:spcPct val="100000"/>
              </a:lnSpc>
            </a:pPr>
            <a:r>
              <a:rPr spc="-5" dirty="0"/>
              <a:t>long</a:t>
            </a:r>
            <a:r>
              <a:rPr spc="-45" dirty="0"/>
              <a:t> </a:t>
            </a:r>
            <a:r>
              <a:rPr spc="-5" dirty="0"/>
              <a:t>fact;</a:t>
            </a:r>
          </a:p>
          <a:p>
            <a:pPr marL="469265">
              <a:lnSpc>
                <a:spcPct val="100000"/>
              </a:lnSpc>
            </a:pPr>
            <a:r>
              <a:rPr spc="-5" dirty="0"/>
              <a:t>signal(SIGUSR1, SIGhandler);</a:t>
            </a:r>
          </a:p>
          <a:p>
            <a:pPr marL="926465" marR="5080" indent="-457200">
              <a:lnSpc>
                <a:spcPct val="100000"/>
              </a:lnSpc>
            </a:pPr>
            <a:r>
              <a:rPr spc="-5" dirty="0"/>
              <a:t>for</a:t>
            </a:r>
            <a:r>
              <a:rPr spc="5" dirty="0"/>
              <a:t> </a:t>
            </a:r>
            <a:r>
              <a:rPr spc="-5" dirty="0"/>
              <a:t>(prev_fact=i=1;</a:t>
            </a:r>
            <a:r>
              <a:rPr spc="5" dirty="0"/>
              <a:t> </a:t>
            </a:r>
            <a:r>
              <a:rPr spc="-5" dirty="0"/>
              <a:t>;</a:t>
            </a:r>
            <a:r>
              <a:rPr spc="5" dirty="0"/>
              <a:t> </a:t>
            </a:r>
            <a:r>
              <a:rPr spc="-5" dirty="0"/>
              <a:t>i++,</a:t>
            </a:r>
            <a:r>
              <a:rPr spc="5" dirty="0"/>
              <a:t> </a:t>
            </a:r>
            <a:r>
              <a:rPr spc="-5" dirty="0"/>
              <a:t>prev_fact</a:t>
            </a:r>
            <a:r>
              <a:rPr spc="5" dirty="0"/>
              <a:t> </a:t>
            </a:r>
            <a:r>
              <a:rPr spc="-5" dirty="0"/>
              <a:t>=</a:t>
            </a:r>
            <a:r>
              <a:rPr spc="5" dirty="0"/>
              <a:t> </a:t>
            </a:r>
            <a:r>
              <a:rPr spc="-5" dirty="0"/>
              <a:t>fact)</a:t>
            </a:r>
            <a:r>
              <a:rPr spc="10" dirty="0"/>
              <a:t> </a:t>
            </a:r>
            <a:r>
              <a:rPr spc="-5" dirty="0"/>
              <a:t>{ </a:t>
            </a:r>
            <a:r>
              <a:rPr spc="-1185" dirty="0"/>
              <a:t> </a:t>
            </a:r>
            <a:r>
              <a:rPr spc="-5" dirty="0"/>
              <a:t>fact =</a:t>
            </a:r>
            <a:r>
              <a:rPr dirty="0"/>
              <a:t> </a:t>
            </a:r>
            <a:r>
              <a:rPr spc="-5" dirty="0"/>
              <a:t>prev_fact</a:t>
            </a:r>
            <a:r>
              <a:rPr dirty="0"/>
              <a:t> </a:t>
            </a:r>
            <a:r>
              <a:rPr spc="-5" dirty="0"/>
              <a:t>* i;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3299" y="4229351"/>
            <a:ext cx="330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if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4267200"/>
            <a:ext cx="1600200" cy="304800"/>
          </a:xfrm>
          <a:prstGeom prst="rect">
            <a:avLst/>
          </a:prstGeom>
          <a:ln w="38100">
            <a:solidFill>
              <a:srgbClr val="FF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000" b="1" spc="-5" dirty="0">
                <a:latin typeface="Courier New"/>
                <a:cs typeface="Courier New"/>
              </a:rPr>
              <a:t>(fact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0)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534151"/>
            <a:ext cx="7035800" cy="224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3665" marR="2596515" indent="4572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raise(SIGUSR1);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else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if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(i %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3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== 0)</a:t>
            </a:r>
            <a:endParaRPr sz="2000">
              <a:latin typeface="Courier New"/>
              <a:cs typeface="Courier New"/>
            </a:endParaRPr>
          </a:p>
          <a:p>
            <a:pPr marL="1840864">
              <a:lnSpc>
                <a:spcPct val="100000"/>
              </a:lnSpc>
              <a:tabLst>
                <a:tab pos="3517265" algn="l"/>
              </a:tabLst>
            </a:pPr>
            <a:r>
              <a:rPr sz="2000" b="1" spc="-5" dirty="0">
                <a:latin typeface="Courier New"/>
                <a:cs typeface="Courier New"/>
              </a:rPr>
              <a:t>printf(“	%ld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%ld\n”, i,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fact);</a:t>
            </a:r>
            <a:endParaRPr sz="2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Assuming</a:t>
            </a:r>
            <a:r>
              <a:rPr sz="24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an integer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overflow will</a:t>
            </a:r>
            <a:r>
              <a:rPr sz="24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wrap </a:t>
            </a:r>
            <a:r>
              <a:rPr sz="24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around!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2016" y="4572000"/>
            <a:ext cx="1091565" cy="1843405"/>
          </a:xfrm>
          <a:custGeom>
            <a:avLst/>
            <a:gdLst/>
            <a:ahLst/>
            <a:cxnLst/>
            <a:rect l="l" t="t" r="r" b="b"/>
            <a:pathLst>
              <a:path w="1091564" h="1843404">
                <a:moveTo>
                  <a:pt x="1029536" y="162603"/>
                </a:moveTo>
                <a:lnTo>
                  <a:pt x="979904" y="133842"/>
                </a:lnTo>
                <a:lnTo>
                  <a:pt x="0" y="1814322"/>
                </a:lnTo>
                <a:lnTo>
                  <a:pt x="48767" y="1843277"/>
                </a:lnTo>
                <a:lnTo>
                  <a:pt x="1029536" y="162603"/>
                </a:lnTo>
                <a:close/>
              </a:path>
              <a:path w="1091564" h="1843404">
                <a:moveTo>
                  <a:pt x="1091183" y="0"/>
                </a:moveTo>
                <a:lnTo>
                  <a:pt x="930401" y="105155"/>
                </a:lnTo>
                <a:lnTo>
                  <a:pt x="979904" y="133842"/>
                </a:lnTo>
                <a:lnTo>
                  <a:pt x="994409" y="108965"/>
                </a:lnTo>
                <a:lnTo>
                  <a:pt x="1043939" y="137922"/>
                </a:lnTo>
                <a:lnTo>
                  <a:pt x="1043939" y="170949"/>
                </a:lnTo>
                <a:lnTo>
                  <a:pt x="1078991" y="191262"/>
                </a:lnTo>
                <a:lnTo>
                  <a:pt x="1091183" y="0"/>
                </a:lnTo>
                <a:close/>
              </a:path>
              <a:path w="1091564" h="1843404">
                <a:moveTo>
                  <a:pt x="1043939" y="137922"/>
                </a:moveTo>
                <a:lnTo>
                  <a:pt x="994409" y="108965"/>
                </a:lnTo>
                <a:lnTo>
                  <a:pt x="979904" y="133842"/>
                </a:lnTo>
                <a:lnTo>
                  <a:pt x="1029536" y="162603"/>
                </a:lnTo>
                <a:lnTo>
                  <a:pt x="1043939" y="137922"/>
                </a:lnTo>
                <a:close/>
              </a:path>
              <a:path w="1091564" h="1843404">
                <a:moveTo>
                  <a:pt x="1043939" y="170949"/>
                </a:moveTo>
                <a:lnTo>
                  <a:pt x="1043939" y="137922"/>
                </a:lnTo>
                <a:lnTo>
                  <a:pt x="1029536" y="162603"/>
                </a:lnTo>
                <a:lnTo>
                  <a:pt x="1043939" y="170949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992" y="1108964"/>
            <a:ext cx="586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Send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5" dirty="0"/>
              <a:t>Signal</a:t>
            </a:r>
            <a:r>
              <a:rPr spc="-10" dirty="0"/>
              <a:t> </a:t>
            </a:r>
            <a:r>
              <a:rPr spc="-5" dirty="0"/>
              <a:t>to a</a:t>
            </a:r>
            <a:r>
              <a:rPr spc="-10" dirty="0"/>
              <a:t> 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902" y="1952057"/>
            <a:ext cx="7255509" cy="3297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6100"/>
              </a:lnSpc>
              <a:spcBef>
                <a:spcPts val="95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Us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Uni</a:t>
            </a:r>
            <a:r>
              <a:rPr sz="2800" b="1" dirty="0">
                <a:latin typeface="Times New Roman"/>
                <a:cs typeface="Times New Roman"/>
              </a:rPr>
              <a:t>x</a:t>
            </a:r>
            <a:r>
              <a:rPr sz="2800" b="1" spc="-5" dirty="0">
                <a:latin typeface="Times New Roman"/>
                <a:cs typeface="Times New Roman"/>
              </a:rPr>
              <a:t> syste</a:t>
            </a:r>
            <a:r>
              <a:rPr sz="2800" b="1" dirty="0">
                <a:latin typeface="Times New Roman"/>
                <a:cs typeface="Times New Roman"/>
              </a:rPr>
              <a:t>m</a:t>
            </a:r>
            <a:r>
              <a:rPr sz="2800" b="1" spc="-5" dirty="0">
                <a:latin typeface="Times New Roman"/>
                <a:cs typeface="Times New Roman"/>
              </a:rPr>
              <a:t> cal</a:t>
            </a:r>
            <a:r>
              <a:rPr sz="2800" b="1" dirty="0">
                <a:latin typeface="Times New Roman"/>
                <a:cs typeface="Times New Roman"/>
              </a:rPr>
              <a:t>l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kill(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2800" b="1" spc="-9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sen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signal  to another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process:</a:t>
            </a:r>
            <a:endParaRPr sz="280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  <a:spcBef>
                <a:spcPts val="475"/>
              </a:spcBef>
              <a:tabLst>
                <a:tab pos="1787525" algn="l"/>
              </a:tabLst>
            </a:pPr>
            <a:r>
              <a:rPr sz="2800" b="1" spc="-5" dirty="0">
                <a:solidFill>
                  <a:srgbClr val="7F7F7F"/>
                </a:solidFill>
                <a:latin typeface="Courier New"/>
                <a:cs typeface="Courier New"/>
              </a:rPr>
              <a:t>int	kill(pid_t</a:t>
            </a:r>
            <a:r>
              <a:rPr sz="2800" b="1" spc="-3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7F7F7F"/>
                </a:solidFill>
                <a:latin typeface="Courier New"/>
                <a:cs typeface="Courier New"/>
              </a:rPr>
              <a:t>pid,</a:t>
            </a:r>
            <a:r>
              <a:rPr sz="2800" b="1" spc="-3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7F7F7F"/>
                </a:solidFill>
                <a:latin typeface="Courier New"/>
                <a:cs typeface="Courier New"/>
              </a:rPr>
              <a:t>int</a:t>
            </a:r>
            <a:r>
              <a:rPr sz="2800" b="1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7F7F7F"/>
                </a:solidFill>
                <a:latin typeface="Courier New"/>
                <a:cs typeface="Courier New"/>
              </a:rPr>
              <a:t>sig);</a:t>
            </a:r>
            <a:endParaRPr sz="2800">
              <a:latin typeface="Courier New"/>
              <a:cs typeface="Courier New"/>
            </a:endParaRPr>
          </a:p>
          <a:p>
            <a:pPr marL="355600" marR="6858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solidFill>
                  <a:srgbClr val="7F7F7F"/>
                </a:solidFill>
                <a:latin typeface="Courier New"/>
                <a:cs typeface="Courier New"/>
              </a:rPr>
              <a:t>kill(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2800" b="1" spc="-994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send</a:t>
            </a:r>
            <a:r>
              <a:rPr sz="2800" b="1" dirty="0">
                <a:latin typeface="Times New Roman"/>
                <a:cs typeface="Times New Roman"/>
              </a:rPr>
              <a:t>s </a:t>
            </a:r>
            <a:r>
              <a:rPr sz="2800" b="1" spc="-5" dirty="0">
                <a:latin typeface="Times New Roman"/>
                <a:cs typeface="Times New Roman"/>
              </a:rPr>
              <a:t>th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si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g</a:t>
            </a:r>
            <a:r>
              <a:rPr sz="2800" b="1" spc="-99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signa</a:t>
            </a:r>
            <a:r>
              <a:rPr sz="2800" b="1" dirty="0">
                <a:latin typeface="Times New Roman"/>
                <a:cs typeface="Times New Roman"/>
              </a:rPr>
              <a:t>l</a:t>
            </a:r>
            <a:r>
              <a:rPr sz="2800" b="1" spc="-5" dirty="0">
                <a:latin typeface="Times New Roman"/>
                <a:cs typeface="Times New Roman"/>
              </a:rPr>
              <a:t> 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proces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 with  </a:t>
            </a:r>
            <a:r>
              <a:rPr sz="2800" b="1" dirty="0">
                <a:latin typeface="Times New Roman"/>
                <a:cs typeface="Times New Roman"/>
              </a:rPr>
              <a:t>ID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pid</a:t>
            </a:r>
            <a:r>
              <a:rPr sz="2800" b="1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377190" indent="-342900">
              <a:lnSpc>
                <a:spcPts val="3160"/>
              </a:lnSpc>
              <a:spcBef>
                <a:spcPts val="1155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dirty="0">
                <a:latin typeface="Times New Roman"/>
                <a:cs typeface="Times New Roman"/>
              </a:rPr>
              <a:t>So, you must find some way to know the 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process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ID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of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the process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signal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is sent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to.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Kill</a:t>
            </a:r>
            <a:r>
              <a:rPr spc="-25" dirty="0"/>
              <a:t> </a:t>
            </a:r>
            <a:r>
              <a:rPr spc="-5" dirty="0"/>
              <a:t>Example:</a:t>
            </a:r>
            <a:r>
              <a:rPr spc="-20" dirty="0"/>
              <a:t> </a:t>
            </a:r>
            <a:r>
              <a:rPr b="0" spc="-5" dirty="0">
                <a:solidFill>
                  <a:srgbClr val="0000FF"/>
                </a:solidFill>
                <a:latin typeface="Arial Black"/>
                <a:cs typeface="Arial Black"/>
              </a:rPr>
              <a:t>process-a</a:t>
            </a:r>
            <a:r>
              <a:rPr b="0" spc="-30" dirty="0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Black"/>
                <a:cs typeface="Arial Black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1714754"/>
            <a:ext cx="398780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5315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#include &lt;stdio.h&gt;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#include &lt;signal.h&gt;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#include &lt;sys/types.h&gt; </a:t>
            </a:r>
            <a:r>
              <a:rPr sz="2000" b="1" spc="-11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#include &lt;sys/ipc.h&gt;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&lt;sys/shm.h&gt;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void SIGINT_handler(int);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void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SIGQUIT_handler(int);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4457951"/>
            <a:ext cx="78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int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pid_t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5699" y="4457951"/>
            <a:ext cx="1244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ShmID;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*ShmPTR;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300" y="4787900"/>
            <a:ext cx="3961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used</a:t>
            </a:r>
            <a:r>
              <a:rPr sz="24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4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save</a:t>
            </a:r>
            <a:r>
              <a:rPr sz="24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shared</a:t>
            </a:r>
            <a:r>
              <a:rPr sz="24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memory</a:t>
            </a:r>
            <a:r>
              <a:rPr sz="24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2900" y="6464300"/>
            <a:ext cx="3366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my</a:t>
            </a:r>
            <a:r>
              <a:rPr sz="2400" b="1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PID</a:t>
            </a:r>
            <a:r>
              <a:rPr sz="24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will</a:t>
            </a:r>
            <a:r>
              <a:rPr sz="24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be</a:t>
            </a:r>
            <a:r>
              <a:rPr sz="24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stored</a:t>
            </a:r>
            <a:r>
              <a:rPr sz="24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here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0400" y="5105400"/>
            <a:ext cx="1165225" cy="1390015"/>
          </a:xfrm>
          <a:custGeom>
            <a:avLst/>
            <a:gdLst/>
            <a:ahLst/>
            <a:cxnLst/>
            <a:rect l="l" t="t" r="r" b="b"/>
            <a:pathLst>
              <a:path w="1165225" h="1390014">
                <a:moveTo>
                  <a:pt x="175259" y="76962"/>
                </a:moveTo>
                <a:lnTo>
                  <a:pt x="0" y="0"/>
                </a:lnTo>
                <a:lnTo>
                  <a:pt x="44195" y="186689"/>
                </a:lnTo>
                <a:lnTo>
                  <a:pt x="69341" y="165637"/>
                </a:lnTo>
                <a:lnTo>
                  <a:pt x="69341" y="128015"/>
                </a:lnTo>
                <a:lnTo>
                  <a:pt x="113537" y="91439"/>
                </a:lnTo>
                <a:lnTo>
                  <a:pt x="131796" y="113350"/>
                </a:lnTo>
                <a:lnTo>
                  <a:pt x="175259" y="76962"/>
                </a:lnTo>
                <a:close/>
              </a:path>
              <a:path w="1165225" h="1390014">
                <a:moveTo>
                  <a:pt x="131796" y="113350"/>
                </a:moveTo>
                <a:lnTo>
                  <a:pt x="113537" y="91439"/>
                </a:lnTo>
                <a:lnTo>
                  <a:pt x="69341" y="128015"/>
                </a:lnTo>
                <a:lnTo>
                  <a:pt x="87809" y="150176"/>
                </a:lnTo>
                <a:lnTo>
                  <a:pt x="131796" y="113350"/>
                </a:lnTo>
                <a:close/>
              </a:path>
              <a:path w="1165225" h="1390014">
                <a:moveTo>
                  <a:pt x="87809" y="150176"/>
                </a:moveTo>
                <a:lnTo>
                  <a:pt x="69341" y="128015"/>
                </a:lnTo>
                <a:lnTo>
                  <a:pt x="69341" y="165637"/>
                </a:lnTo>
                <a:lnTo>
                  <a:pt x="87809" y="150176"/>
                </a:lnTo>
                <a:close/>
              </a:path>
              <a:path w="1165225" h="1390014">
                <a:moveTo>
                  <a:pt x="1165098" y="1353312"/>
                </a:moveTo>
                <a:lnTo>
                  <a:pt x="131796" y="113350"/>
                </a:lnTo>
                <a:lnTo>
                  <a:pt x="87809" y="150176"/>
                </a:lnTo>
                <a:lnTo>
                  <a:pt x="1120902" y="1389888"/>
                </a:lnTo>
                <a:lnTo>
                  <a:pt x="1165098" y="1353312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2800" y="4597908"/>
            <a:ext cx="1910714" cy="459740"/>
          </a:xfrm>
          <a:custGeom>
            <a:avLst/>
            <a:gdLst/>
            <a:ahLst/>
            <a:cxnLst/>
            <a:rect l="l" t="t" r="r" b="b"/>
            <a:pathLst>
              <a:path w="1910714" h="459739">
                <a:moveTo>
                  <a:pt x="185165" y="0"/>
                </a:moveTo>
                <a:lnTo>
                  <a:pt x="0" y="50291"/>
                </a:lnTo>
                <a:lnTo>
                  <a:pt x="134112" y="154077"/>
                </a:lnTo>
                <a:lnTo>
                  <a:pt x="134112" y="106679"/>
                </a:lnTo>
                <a:lnTo>
                  <a:pt x="145541" y="50291"/>
                </a:lnTo>
                <a:lnTo>
                  <a:pt x="173970" y="55975"/>
                </a:lnTo>
                <a:lnTo>
                  <a:pt x="185165" y="0"/>
                </a:lnTo>
                <a:close/>
              </a:path>
              <a:path w="1910714" h="459739">
                <a:moveTo>
                  <a:pt x="173970" y="55975"/>
                </a:moveTo>
                <a:lnTo>
                  <a:pt x="145541" y="50291"/>
                </a:lnTo>
                <a:lnTo>
                  <a:pt x="134112" y="106679"/>
                </a:lnTo>
                <a:lnTo>
                  <a:pt x="162687" y="112390"/>
                </a:lnTo>
                <a:lnTo>
                  <a:pt x="173970" y="55975"/>
                </a:lnTo>
                <a:close/>
              </a:path>
              <a:path w="1910714" h="459739">
                <a:moveTo>
                  <a:pt x="162687" y="112390"/>
                </a:moveTo>
                <a:lnTo>
                  <a:pt x="134112" y="106679"/>
                </a:lnTo>
                <a:lnTo>
                  <a:pt x="134112" y="154077"/>
                </a:lnTo>
                <a:lnTo>
                  <a:pt x="151637" y="167639"/>
                </a:lnTo>
                <a:lnTo>
                  <a:pt x="162687" y="112390"/>
                </a:lnTo>
                <a:close/>
              </a:path>
              <a:path w="1910714" h="459739">
                <a:moveTo>
                  <a:pt x="1910334" y="403097"/>
                </a:moveTo>
                <a:lnTo>
                  <a:pt x="173970" y="55975"/>
                </a:lnTo>
                <a:lnTo>
                  <a:pt x="162687" y="112390"/>
                </a:lnTo>
                <a:lnTo>
                  <a:pt x="1899665" y="459486"/>
                </a:lnTo>
                <a:lnTo>
                  <a:pt x="1910334" y="40309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95943" y="6752618"/>
            <a:ext cx="1778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t>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335" y="1192022"/>
            <a:ext cx="41744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What</a:t>
            </a:r>
            <a:r>
              <a:rPr sz="4000" spc="-30" dirty="0"/>
              <a:t> </a:t>
            </a:r>
            <a:r>
              <a:rPr sz="4000" dirty="0"/>
              <a:t>is</a:t>
            </a:r>
            <a:r>
              <a:rPr sz="4000" spc="-25" dirty="0"/>
              <a:t> </a:t>
            </a:r>
            <a:r>
              <a:rPr sz="4000" dirty="0"/>
              <a:t>a</a:t>
            </a:r>
            <a:r>
              <a:rPr sz="4000" spc="-40" dirty="0"/>
              <a:t> </a:t>
            </a:r>
            <a:r>
              <a:rPr sz="4000" i="1" spc="-5" dirty="0">
                <a:solidFill>
                  <a:srgbClr val="0000FF"/>
                </a:solidFill>
                <a:latin typeface="Arial"/>
                <a:cs typeface="Arial"/>
              </a:rPr>
              <a:t>signal</a:t>
            </a:r>
            <a:r>
              <a:rPr sz="4000" spc="-5" dirty="0"/>
              <a:t>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2460751"/>
            <a:ext cx="7529195" cy="428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2395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Signals are generated when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an event occurs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that requires attention. It can be considered as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software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version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of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hardware interrupt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Signal</a:t>
            </a:r>
            <a:r>
              <a:rPr sz="28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Sources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Hardware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division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by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zero</a:t>
            </a:r>
            <a:endParaRPr sz="24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Kernel </a:t>
            </a:r>
            <a:r>
              <a:rPr sz="2400" b="1" dirty="0">
                <a:latin typeface="Times New Roman"/>
                <a:cs typeface="Times New Roman"/>
              </a:rPr>
              <a:t>– </a:t>
            </a:r>
            <a:r>
              <a:rPr sz="2400" b="1" spc="-10" dirty="0">
                <a:latin typeface="Times New Roman"/>
                <a:cs typeface="Times New Roman"/>
              </a:rPr>
              <a:t>notifying </a:t>
            </a:r>
            <a:r>
              <a:rPr sz="2400" b="1" spc="-5" dirty="0">
                <a:latin typeface="Times New Roman"/>
                <a:cs typeface="Times New Roman"/>
              </a:rPr>
              <a:t>an I/O device for which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10" dirty="0">
                <a:latin typeface="Times New Roman"/>
                <a:cs typeface="Times New Roman"/>
              </a:rPr>
              <a:t>process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has been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waiting is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available</a:t>
            </a:r>
            <a:endParaRPr sz="2400">
              <a:latin typeface="Times New Roman"/>
              <a:cs typeface="Times New Roman"/>
            </a:endParaRPr>
          </a:p>
          <a:p>
            <a:pPr marL="755015" marR="292100" lvl="1" indent="-28575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Other Processes </a:t>
            </a:r>
            <a:r>
              <a:rPr sz="2400" b="1" dirty="0">
                <a:latin typeface="Times New Roman"/>
                <a:cs typeface="Times New Roman"/>
              </a:rPr>
              <a:t>– a </a:t>
            </a:r>
            <a:r>
              <a:rPr sz="2400" b="1" spc="-5" dirty="0">
                <a:latin typeface="Times New Roman"/>
                <a:cs typeface="Times New Roman"/>
              </a:rPr>
              <a:t>child notifies its parent that </a:t>
            </a:r>
            <a:r>
              <a:rPr sz="2400" b="1" dirty="0">
                <a:latin typeface="Times New Roman"/>
                <a:cs typeface="Times New Roman"/>
              </a:rPr>
              <a:t>it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has</a:t>
            </a:r>
            <a:r>
              <a:rPr sz="2400" b="1" dirty="0">
                <a:latin typeface="Times New Roman"/>
                <a:cs typeface="Times New Roman"/>
              </a:rPr>
              <a:t> terminated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User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-5" dirty="0">
                <a:latin typeface="Times New Roman"/>
                <a:cs typeface="Times New Roman"/>
              </a:rPr>
              <a:t> key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press (</a:t>
            </a:r>
            <a:r>
              <a:rPr sz="2400" b="1" i="1" spc="-5" dirty="0">
                <a:latin typeface="Times New Roman"/>
                <a:cs typeface="Times New Roman"/>
              </a:rPr>
              <a:t>i.e</a:t>
            </a:r>
            <a:r>
              <a:rPr sz="2400" b="1" spc="-5" dirty="0">
                <a:latin typeface="Times New Roman"/>
                <a:cs typeface="Times New Roman"/>
              </a:rPr>
              <a:t>.,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F7F7F"/>
                </a:solidFill>
                <a:latin typeface="Courier New"/>
                <a:cs typeface="Courier New"/>
              </a:rPr>
              <a:t>Ctrl-C</a:t>
            </a:r>
            <a:r>
              <a:rPr sz="2400" b="1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Kill</a:t>
            </a:r>
            <a:r>
              <a:rPr spc="-25" dirty="0"/>
              <a:t> </a:t>
            </a:r>
            <a:r>
              <a:rPr spc="-5" dirty="0"/>
              <a:t>Example:</a:t>
            </a:r>
            <a:r>
              <a:rPr spc="-20" dirty="0"/>
              <a:t> </a:t>
            </a:r>
            <a:r>
              <a:rPr b="0" spc="-5" dirty="0">
                <a:solidFill>
                  <a:srgbClr val="0000FF"/>
                </a:solidFill>
                <a:latin typeface="Arial Black"/>
                <a:cs typeface="Arial Black"/>
              </a:rPr>
              <a:t>process-a</a:t>
            </a:r>
            <a:r>
              <a:rPr b="0" spc="-30" dirty="0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Black"/>
                <a:cs typeface="Arial Black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1897" y="1603501"/>
            <a:ext cx="246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2000" b="1" spc="-5" dirty="0">
                <a:latin typeface="Courier New"/>
                <a:cs typeface="Courier New"/>
              </a:rPr>
              <a:t>void	main(void)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9097" y="2213101"/>
            <a:ext cx="78740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int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pid_t  key_y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5896" y="2213101"/>
            <a:ext cx="231140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i;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pid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getpid();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MyKey;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897" y="3432300"/>
            <a:ext cx="8559800" cy="337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3053715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signal(SIGINT,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SIGINT_handler);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signal(SIGQUIT,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SIGQUIT_handler);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MyKey 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ftok(“./”, ‘a’);</a:t>
            </a:r>
            <a:endParaRPr sz="2000">
              <a:latin typeface="Courier New"/>
              <a:cs typeface="Courier New"/>
            </a:endParaRPr>
          </a:p>
          <a:p>
            <a:pPr marL="469265" marR="508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ShmID</a:t>
            </a:r>
            <a:r>
              <a:rPr sz="2000" b="1" spc="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r>
              <a:rPr sz="2000" b="1" spc="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shmget(MyKey,</a:t>
            </a:r>
            <a:r>
              <a:rPr sz="2000" b="1" spc="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sizeof(pid_t),</a:t>
            </a:r>
            <a:r>
              <a:rPr sz="2000" b="1" spc="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IPC_CREAT|0666);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ShmPTR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(pid_t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*)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shmat(shmID,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NULL,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0);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*ShmPTR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pid;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for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(i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 0;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; i++)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6465" marR="152971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printf(“From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process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%d: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%d\n”,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pid,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i);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sleep(1);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Kill</a:t>
            </a:r>
            <a:r>
              <a:rPr spc="-25" dirty="0"/>
              <a:t> </a:t>
            </a:r>
            <a:r>
              <a:rPr spc="-5" dirty="0"/>
              <a:t>Example:</a:t>
            </a:r>
            <a:r>
              <a:rPr spc="-20" dirty="0"/>
              <a:t> </a:t>
            </a:r>
            <a:r>
              <a:rPr b="0" spc="-5" dirty="0">
                <a:solidFill>
                  <a:srgbClr val="0000FF"/>
                </a:solidFill>
                <a:latin typeface="Arial Black"/>
                <a:cs typeface="Arial Black"/>
              </a:rPr>
              <a:t>process-a</a:t>
            </a:r>
            <a:r>
              <a:rPr b="0" spc="-30" dirty="0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Black"/>
                <a:cs typeface="Arial Black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098" y="1603501"/>
            <a:ext cx="429260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void SIGINT_handler(int sig)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signal(sig,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SIG_IGN);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098" y="2517901"/>
            <a:ext cx="855980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printf(“From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SIGINT: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got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Ctrl-C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signal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%d\n”,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sig);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signal(sig, SIGINT_handler);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098" y="3737099"/>
            <a:ext cx="444500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void SIGQUIT_handler(int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signal(sig,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SIG_IGN);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098" y="4651499"/>
            <a:ext cx="886460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printf(“From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SIGQUIT: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got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Ctrl-\\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signal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%d\n”,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sig);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printf(“From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SIGQUIT: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quitting\n”);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shmdt(ShmPTR);</a:t>
            </a:r>
            <a:endParaRPr sz="2000">
              <a:latin typeface="Courier New"/>
              <a:cs typeface="Courier New"/>
            </a:endParaRPr>
          </a:p>
          <a:p>
            <a:pPr marL="469265" marR="381571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shmctl(ShmID,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IPC_RMID,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NULL);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exit(0);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9702" y="1525778"/>
            <a:ext cx="3233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9125" algn="l"/>
              </a:tabLst>
            </a:pPr>
            <a:r>
              <a:rPr sz="24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us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7F7F7F"/>
                </a:solidFill>
                <a:latin typeface="Courier New"/>
                <a:cs typeface="Courier New"/>
              </a:rPr>
              <a:t>Ctrl-</a:t>
            </a:r>
            <a:r>
              <a:rPr sz="2400" b="1" spc="-5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2400" b="1" spc="-844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4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interrupt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7500" y="3721100"/>
            <a:ext cx="4109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use </a:t>
            </a:r>
            <a:r>
              <a:rPr sz="2400" b="1" spc="-10" dirty="0">
                <a:solidFill>
                  <a:srgbClr val="7F7F7F"/>
                </a:solidFill>
                <a:latin typeface="Courier New"/>
                <a:cs typeface="Courier New"/>
              </a:rPr>
              <a:t>Ctrl-</a:t>
            </a:r>
            <a:r>
              <a:rPr sz="2400" b="1" spc="-5" dirty="0">
                <a:solidFill>
                  <a:srgbClr val="7F7F7F"/>
                </a:solidFill>
                <a:latin typeface="Courier New"/>
                <a:cs typeface="Courier New"/>
              </a:rPr>
              <a:t>\</a:t>
            </a:r>
            <a:r>
              <a:rPr sz="2400" b="1" spc="-84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kil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thi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s program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952" y="6733285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Kill</a:t>
            </a:r>
            <a:r>
              <a:rPr spc="-25" dirty="0"/>
              <a:t> </a:t>
            </a:r>
            <a:r>
              <a:rPr spc="-5" dirty="0"/>
              <a:t>Example:</a:t>
            </a:r>
            <a:r>
              <a:rPr spc="-20" dirty="0"/>
              <a:t> </a:t>
            </a:r>
            <a:r>
              <a:rPr b="0" spc="-5" dirty="0">
                <a:solidFill>
                  <a:srgbClr val="0000FF"/>
                </a:solidFill>
                <a:latin typeface="Arial Black"/>
                <a:cs typeface="Arial Black"/>
              </a:rPr>
              <a:t>process-b</a:t>
            </a:r>
            <a:r>
              <a:rPr b="0" spc="-30" dirty="0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Black"/>
                <a:cs typeface="Arial Black"/>
              </a:rPr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1102" y="1374901"/>
            <a:ext cx="337820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#include &lt;stdio.h&gt;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#include &lt;signal.h&gt;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#include &lt;sys/types.h&gt;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#include &lt;sys/ipc.h&gt;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&lt;sys/shm.h&gt;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1102" y="3203700"/>
            <a:ext cx="2311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Void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main(void)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8301" y="3813299"/>
            <a:ext cx="7874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pid_t  key_t  int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char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5100" y="3813299"/>
            <a:ext cx="20066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pid,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*ShmPTR;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MyKey;</a:t>
            </a:r>
            <a:endParaRPr sz="2000">
              <a:latin typeface="Courier New"/>
              <a:cs typeface="Courier New"/>
            </a:endParaRPr>
          </a:p>
          <a:p>
            <a:pPr marL="12700" marR="107251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ShmID;  c;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8301" y="5337297"/>
            <a:ext cx="657860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MyKey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 ftok(“./”,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‘a’);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ShmID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shmget(MyKey,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sizeof(pid_t),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0666);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ShmPTR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(pid_t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*)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shmat(ShmID,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NULL,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0);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2600" y="6324600"/>
            <a:ext cx="2895600" cy="304800"/>
          </a:xfrm>
          <a:prstGeom prst="rect">
            <a:avLst/>
          </a:prstGeom>
          <a:ln w="38100">
            <a:solidFill>
              <a:srgbClr val="FF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1925"/>
              </a:lnSpc>
              <a:tabLst>
                <a:tab pos="1235075" algn="l"/>
              </a:tabLst>
            </a:pPr>
            <a:r>
              <a:rPr sz="2000" b="1" spc="-5" dirty="0">
                <a:latin typeface="Courier New"/>
                <a:cs typeface="Courier New"/>
              </a:rPr>
              <a:t>pid	=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*ShmPTR;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8301" y="6556496"/>
            <a:ext cx="535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0465" algn="l"/>
              </a:tabLst>
            </a:pPr>
            <a:r>
              <a:rPr sz="2000" b="1" spc="-5" dirty="0">
                <a:latin typeface="Courier New"/>
                <a:cs typeface="Courier New"/>
              </a:rPr>
              <a:t>shmdt(ShmPTR);	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/*</a:t>
            </a:r>
            <a:r>
              <a:rPr sz="20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see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next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page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6100" y="3035300"/>
            <a:ext cx="3334385" cy="7359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710"/>
              </a:lnSpc>
              <a:spcBef>
                <a:spcPts val="330"/>
              </a:spcBef>
            </a:pP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detach the shared memory </a:t>
            </a:r>
            <a:r>
              <a:rPr sz="2400" b="1" i="1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after</a:t>
            </a:r>
            <a:r>
              <a:rPr sz="24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taking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the</a:t>
            </a:r>
            <a:r>
              <a:rPr sz="24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7F7F7F"/>
                </a:solidFill>
                <a:latin typeface="Courier New"/>
                <a:cs typeface="Courier New"/>
              </a:rPr>
              <a:t>pid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48200" y="3714750"/>
            <a:ext cx="2536190" cy="2762250"/>
          </a:xfrm>
          <a:custGeom>
            <a:avLst/>
            <a:gdLst/>
            <a:ahLst/>
            <a:cxnLst/>
            <a:rect l="l" t="t" r="r" b="b"/>
            <a:pathLst>
              <a:path w="2536190" h="2762250">
                <a:moveTo>
                  <a:pt x="94628" y="2616349"/>
                </a:moveTo>
                <a:lnTo>
                  <a:pt x="52577" y="2577846"/>
                </a:lnTo>
                <a:lnTo>
                  <a:pt x="0" y="2762250"/>
                </a:lnTo>
                <a:lnTo>
                  <a:pt x="75437" y="2733358"/>
                </a:lnTo>
                <a:lnTo>
                  <a:pt x="75437" y="2637282"/>
                </a:lnTo>
                <a:lnTo>
                  <a:pt x="94628" y="2616349"/>
                </a:lnTo>
                <a:close/>
              </a:path>
              <a:path w="2536190" h="2762250">
                <a:moveTo>
                  <a:pt x="136781" y="2654947"/>
                </a:moveTo>
                <a:lnTo>
                  <a:pt x="94628" y="2616349"/>
                </a:lnTo>
                <a:lnTo>
                  <a:pt x="75437" y="2637282"/>
                </a:lnTo>
                <a:lnTo>
                  <a:pt x="117348" y="2676144"/>
                </a:lnTo>
                <a:lnTo>
                  <a:pt x="136781" y="2654947"/>
                </a:lnTo>
                <a:close/>
              </a:path>
              <a:path w="2536190" h="2762250">
                <a:moveTo>
                  <a:pt x="179070" y="2693670"/>
                </a:moveTo>
                <a:lnTo>
                  <a:pt x="136781" y="2654947"/>
                </a:lnTo>
                <a:lnTo>
                  <a:pt x="117348" y="2676144"/>
                </a:lnTo>
                <a:lnTo>
                  <a:pt x="75437" y="2637282"/>
                </a:lnTo>
                <a:lnTo>
                  <a:pt x="75437" y="2733358"/>
                </a:lnTo>
                <a:lnTo>
                  <a:pt x="179070" y="2693670"/>
                </a:lnTo>
                <a:close/>
              </a:path>
              <a:path w="2536190" h="2762250">
                <a:moveTo>
                  <a:pt x="2535935" y="38100"/>
                </a:moveTo>
                <a:lnTo>
                  <a:pt x="2493264" y="0"/>
                </a:lnTo>
                <a:lnTo>
                  <a:pt x="94628" y="2616349"/>
                </a:lnTo>
                <a:lnTo>
                  <a:pt x="136781" y="2654947"/>
                </a:lnTo>
                <a:lnTo>
                  <a:pt x="2535935" y="3810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0100" y="6616698"/>
            <a:ext cx="574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You can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kill process-a from within </a:t>
            </a:r>
            <a:r>
              <a:rPr sz="2400" b="1" i="1" spc="-125" dirty="0">
                <a:solidFill>
                  <a:srgbClr val="0000FF"/>
                </a:solidFill>
                <a:latin typeface="Times New Roman"/>
                <a:cs typeface="Times New Roman"/>
              </a:rPr>
              <a:t>process</a:t>
            </a:r>
            <a:r>
              <a:rPr sz="2100" spc="-187" baseline="3968" dirty="0">
                <a:latin typeface="Times New Roman"/>
                <a:cs typeface="Times New Roman"/>
              </a:rPr>
              <a:t>2</a:t>
            </a:r>
            <a:r>
              <a:rPr sz="2400" b="1" i="1" spc="-125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100" spc="-187" baseline="3968" dirty="0">
                <a:latin typeface="Times New Roman"/>
                <a:cs typeface="Times New Roman"/>
              </a:rPr>
              <a:t>3</a:t>
            </a:r>
            <a:r>
              <a:rPr sz="2400" b="1" i="1" spc="-125" dirty="0">
                <a:solidFill>
                  <a:srgbClr val="0000FF"/>
                </a:solidFill>
                <a:latin typeface="Times New Roman"/>
                <a:cs typeface="Times New Roman"/>
              </a:rPr>
              <a:t>b!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Kill</a:t>
            </a:r>
            <a:r>
              <a:rPr spc="-25" dirty="0"/>
              <a:t> </a:t>
            </a:r>
            <a:r>
              <a:rPr spc="-5" dirty="0"/>
              <a:t>Example:</a:t>
            </a:r>
            <a:r>
              <a:rPr spc="-20" dirty="0"/>
              <a:t> </a:t>
            </a:r>
            <a:r>
              <a:rPr b="0" spc="-5" dirty="0">
                <a:solidFill>
                  <a:srgbClr val="0000FF"/>
                </a:solidFill>
                <a:latin typeface="Arial Black"/>
                <a:cs typeface="Arial Black"/>
              </a:rPr>
              <a:t>process-b</a:t>
            </a:r>
            <a:r>
              <a:rPr b="0" spc="-30" dirty="0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Black"/>
                <a:cs typeface="Arial Black"/>
              </a:rPr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6302" y="1832101"/>
            <a:ext cx="8255000" cy="459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while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(1)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265" marR="107251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printf(“(i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for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interrupt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or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k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for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kill)?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”);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 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getchar();</a:t>
            </a:r>
            <a:endParaRPr sz="2000">
              <a:latin typeface="Courier New"/>
              <a:cs typeface="Courier New"/>
            </a:endParaRPr>
          </a:p>
          <a:p>
            <a:pPr marL="926465" marR="3662679" indent="-4572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if (c == ‘i’ ||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 == ‘I’) {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kill(pid,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SIGINT);</a:t>
            </a:r>
            <a:endParaRPr sz="2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printf(“A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SIGKILL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signal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has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been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sent\n”);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else if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(c ==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‘k’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|| c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‘K’) {</a:t>
            </a:r>
            <a:endParaRPr sz="2000">
              <a:latin typeface="Courier New"/>
              <a:cs typeface="Courier New"/>
            </a:endParaRPr>
          </a:p>
          <a:p>
            <a:pPr marL="926465" marR="76771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printf(“About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to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sent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SIGQUIT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signal\n”);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kill(pid, SIGQUIT);</a:t>
            </a:r>
            <a:endParaRPr sz="2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exit(0);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tabLst>
                <a:tab pos="5498465" algn="l"/>
              </a:tabLst>
            </a:pPr>
            <a:r>
              <a:rPr sz="2000" b="1" spc="-5" dirty="0">
                <a:latin typeface="Courier New"/>
                <a:cs typeface="Courier New"/>
              </a:rPr>
              <a:t>printf(“Wrong</a:t>
            </a:r>
            <a:r>
              <a:rPr sz="2000" b="1" spc="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keypress</a:t>
            </a:r>
            <a:r>
              <a:rPr sz="2000" b="1" spc="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(%c).	Try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again!\n”,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102" y="6404097"/>
            <a:ext cx="177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1" y="1413001"/>
            <a:ext cx="8435975" cy="55587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2900">
              <a:lnSpc>
                <a:spcPts val="3200"/>
              </a:lnSpc>
              <a:spcBef>
                <a:spcPts val="340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kil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2800" b="1" spc="-98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command can also be used to send a signal  </a:t>
            </a:r>
            <a:r>
              <a:rPr sz="2800" b="1" spc="-5" dirty="0">
                <a:latin typeface="Times New Roman"/>
                <a:cs typeface="Times New Roman"/>
              </a:rPr>
              <a:t>to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process:</a:t>
            </a:r>
            <a:endParaRPr sz="28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80"/>
              </a:spcBef>
              <a:tabLst>
                <a:tab pos="2727960" algn="l"/>
              </a:tabLst>
            </a:pP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kill</a:t>
            </a:r>
            <a:r>
              <a:rPr sz="2800" b="1" spc="-5" dirty="0">
                <a:solidFill>
                  <a:srgbClr val="7F7F7F"/>
                </a:solidFill>
                <a:latin typeface="Courier New"/>
                <a:cs typeface="Courier New"/>
              </a:rPr>
              <a:t> –l	/*</a:t>
            </a:r>
            <a:r>
              <a:rPr sz="2800" b="1" spc="-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list</a:t>
            </a:r>
            <a:r>
              <a:rPr sz="2800" b="1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all</a:t>
            </a:r>
            <a:r>
              <a:rPr sz="2800" b="1" spc="-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signals</a:t>
            </a:r>
            <a:r>
              <a:rPr sz="2800" b="1" spc="-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*/</a:t>
            </a:r>
            <a:endParaRPr sz="28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345"/>
              </a:spcBef>
              <a:tabLst>
                <a:tab pos="4216400" algn="l"/>
              </a:tabLst>
            </a:pP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kill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–XXX</a:t>
            </a:r>
            <a:r>
              <a:rPr sz="2800" b="1" spc="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pid1	pid</a:t>
            </a:r>
            <a:r>
              <a:rPr sz="2800" b="1" spc="-4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7F7F7F"/>
                </a:solidFill>
                <a:latin typeface="Courier New"/>
                <a:cs typeface="Courier New"/>
              </a:rPr>
              <a:t>……</a:t>
            </a:r>
            <a:r>
              <a:rPr sz="2800" b="1" spc="-4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pid</a:t>
            </a:r>
            <a:endParaRPr sz="2800">
              <a:latin typeface="Courier New"/>
              <a:cs typeface="Courier New"/>
            </a:endParaRPr>
          </a:p>
          <a:p>
            <a:pPr marL="355600" marR="859790" indent="-342900">
              <a:lnSpc>
                <a:spcPts val="3020"/>
              </a:lnSpc>
              <a:spcBef>
                <a:spcPts val="725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above </a:t>
            </a:r>
            <a:r>
              <a:rPr sz="2800" b="1" spc="-5" dirty="0">
                <a:solidFill>
                  <a:srgbClr val="7F7F7F"/>
                </a:solidFill>
                <a:latin typeface="Courier New"/>
                <a:cs typeface="Courier New"/>
              </a:rPr>
              <a:t>XX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2800" b="1" spc="-994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is the signal name without the  </a:t>
            </a:r>
            <a:r>
              <a:rPr sz="2800" b="1" spc="-5" dirty="0">
                <a:latin typeface="Times New Roman"/>
                <a:cs typeface="Times New Roman"/>
              </a:rPr>
              <a:t>initial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letters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7F7F7F"/>
                </a:solidFill>
                <a:latin typeface="Courier New"/>
                <a:cs typeface="Courier New"/>
              </a:rPr>
              <a:t>SIG</a:t>
            </a:r>
            <a:r>
              <a:rPr sz="2800" b="1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419100" indent="-342900">
              <a:lnSpc>
                <a:spcPts val="3200"/>
              </a:lnSpc>
              <a:spcBef>
                <a:spcPts val="540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kil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 –KIL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 135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7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 246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8</a:t>
            </a:r>
            <a:r>
              <a:rPr sz="2800" b="1" spc="-97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kill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 proces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 135</a:t>
            </a:r>
            <a:r>
              <a:rPr sz="2800" b="1" dirty="0">
                <a:latin typeface="Times New Roman"/>
                <a:cs typeface="Times New Roman"/>
              </a:rPr>
              <a:t>7</a:t>
            </a:r>
            <a:r>
              <a:rPr sz="2800" b="1" spc="-5" dirty="0">
                <a:latin typeface="Times New Roman"/>
                <a:cs typeface="Times New Roman"/>
              </a:rPr>
              <a:t> and  2468.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kil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 –IN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 642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1</a:t>
            </a:r>
            <a:r>
              <a:rPr sz="2800" b="1" spc="-98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sends a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SIGIN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2800" b="1" spc="-9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 </a:t>
            </a:r>
            <a:r>
              <a:rPr sz="2800" b="1" spc="-5" dirty="0">
                <a:latin typeface="Times New Roman"/>
                <a:cs typeface="Times New Roman"/>
              </a:rPr>
              <a:t>proces</a:t>
            </a:r>
            <a:r>
              <a:rPr sz="2800" b="1" dirty="0">
                <a:latin typeface="Times New Roman"/>
                <a:cs typeface="Times New Roman"/>
              </a:rPr>
              <a:t>s </a:t>
            </a:r>
            <a:r>
              <a:rPr sz="2800" b="1" spc="-5" dirty="0">
                <a:latin typeface="Times New Roman"/>
                <a:cs typeface="Times New Roman"/>
              </a:rPr>
              <a:t>6421.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190"/>
              </a:lnSpc>
              <a:spcBef>
                <a:spcPts val="345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dirty="0">
                <a:latin typeface="Times New Roman"/>
                <a:cs typeface="Times New Roman"/>
              </a:rPr>
              <a:t>A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kil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2800" b="1" spc="-9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withou</a:t>
            </a:r>
            <a:r>
              <a:rPr sz="2800" b="1" dirty="0">
                <a:latin typeface="Times New Roman"/>
                <a:cs typeface="Times New Roman"/>
              </a:rPr>
              <a:t>t a </a:t>
            </a:r>
            <a:r>
              <a:rPr sz="2800" b="1" spc="-5" dirty="0">
                <a:latin typeface="Times New Roman"/>
                <a:cs typeface="Times New Roman"/>
              </a:rPr>
              <a:t>signa</a:t>
            </a:r>
            <a:r>
              <a:rPr sz="2800" b="1" dirty="0">
                <a:latin typeface="Times New Roman"/>
                <a:cs typeface="Times New Roman"/>
              </a:rPr>
              <a:t>l </a:t>
            </a:r>
            <a:r>
              <a:rPr sz="2800" b="1" spc="-5" dirty="0">
                <a:latin typeface="Times New Roman"/>
                <a:cs typeface="Times New Roman"/>
              </a:rPr>
              <a:t>nam</a:t>
            </a:r>
            <a:r>
              <a:rPr sz="2800" b="1" dirty="0">
                <a:latin typeface="Times New Roman"/>
                <a:cs typeface="Times New Roman"/>
              </a:rPr>
              <a:t>e is equivalent </a:t>
            </a:r>
            <a:r>
              <a:rPr sz="2800" b="1" spc="-5" dirty="0">
                <a:latin typeface="Times New Roman"/>
                <a:cs typeface="Times New Roman"/>
              </a:rPr>
              <a:t>to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190"/>
              </a:lnSpc>
            </a:pP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SIGTERM</a:t>
            </a:r>
            <a:r>
              <a:rPr sz="2800" b="1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-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9</a:t>
            </a:r>
            <a:r>
              <a:rPr sz="2800" b="1" spc="-99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s </a:t>
            </a:r>
            <a:r>
              <a:rPr sz="2800" b="1" spc="-5" dirty="0">
                <a:latin typeface="Times New Roman"/>
                <a:cs typeface="Times New Roman"/>
              </a:rPr>
              <a:t>equa</a:t>
            </a:r>
            <a:r>
              <a:rPr sz="2800" b="1" dirty="0">
                <a:latin typeface="Times New Roman"/>
                <a:cs typeface="Times New Roman"/>
              </a:rPr>
              <a:t>l 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–SIGKIL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2800" b="1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R="368935" algn="r">
              <a:lnSpc>
                <a:spcPct val="100000"/>
              </a:lnSpc>
              <a:spcBef>
                <a:spcPts val="530"/>
              </a:spcBef>
            </a:pPr>
            <a:r>
              <a:rPr sz="1400" spc="-5" dirty="0"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6535" y="658621"/>
            <a:ext cx="5544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spc="-10" dirty="0"/>
              <a:t>Uni</a:t>
            </a:r>
            <a:r>
              <a:rPr spc="-5" dirty="0"/>
              <a:t>x</a:t>
            </a:r>
            <a:r>
              <a:rPr spc="-10" dirty="0"/>
              <a:t> </a:t>
            </a:r>
            <a:r>
              <a:rPr spc="-5" dirty="0">
                <a:solidFill>
                  <a:srgbClr val="7F7F7F"/>
                </a:solidFill>
                <a:latin typeface="Courier New"/>
                <a:cs typeface="Courier New"/>
              </a:rPr>
              <a:t>Kill</a:t>
            </a:r>
            <a:r>
              <a:rPr spc="-11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Command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13" y="2469320"/>
            <a:ext cx="6489885" cy="29571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5884" y="6409541"/>
            <a:ext cx="1611339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90" dirty="0"/>
              <a:t>www.mazenetsolution.com</a:t>
            </a:r>
          </a:p>
        </p:txBody>
      </p:sp>
      <p:pic>
        <p:nvPicPr>
          <p:cNvPr id="9" name="Picture 2" descr="Maze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995" y="1120019"/>
            <a:ext cx="1670225" cy="2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0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95943" y="6752618"/>
            <a:ext cx="1778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8751" y="1001522"/>
            <a:ext cx="66611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What</a:t>
            </a:r>
            <a:r>
              <a:rPr sz="4000" spc="-30" dirty="0"/>
              <a:t> </a:t>
            </a:r>
            <a:r>
              <a:rPr sz="4000" spc="-5" dirty="0"/>
              <a:t>signals</a:t>
            </a:r>
            <a:r>
              <a:rPr sz="4000" spc="-30" dirty="0"/>
              <a:t> </a:t>
            </a:r>
            <a:r>
              <a:rPr sz="4000" spc="-5" dirty="0"/>
              <a:t>are</a:t>
            </a:r>
            <a:r>
              <a:rPr sz="4000" spc="-25" dirty="0"/>
              <a:t> </a:t>
            </a:r>
            <a:r>
              <a:rPr sz="4000" spc="-5" dirty="0"/>
              <a:t>available?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2502" y="1805721"/>
            <a:ext cx="7049134" cy="475996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Signal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names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are defined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in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signal.h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following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are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examples: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40"/>
              </a:spcBef>
              <a:buClr>
                <a:srgbClr val="FF0000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b="1" spc="-10" dirty="0">
                <a:solidFill>
                  <a:srgbClr val="7F7F7F"/>
                </a:solidFill>
                <a:latin typeface="Courier New"/>
                <a:cs typeface="Courier New"/>
              </a:rPr>
              <a:t>SIGALR</a:t>
            </a:r>
            <a:r>
              <a:rPr sz="2400" b="1" spc="-5" dirty="0">
                <a:solidFill>
                  <a:srgbClr val="7F7F7F"/>
                </a:solidFill>
                <a:latin typeface="Courier New"/>
                <a:cs typeface="Courier New"/>
              </a:rPr>
              <a:t>M</a:t>
            </a:r>
            <a:r>
              <a:rPr sz="2400" b="1" spc="-844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5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l</a:t>
            </a:r>
            <a:r>
              <a:rPr sz="2400" b="1" spc="-10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b="1" spc="-10" dirty="0">
                <a:solidFill>
                  <a:srgbClr val="7F7F7F"/>
                </a:solidFill>
                <a:latin typeface="Courier New"/>
                <a:cs typeface="Courier New"/>
              </a:rPr>
              <a:t>SIGBU</a:t>
            </a:r>
            <a:r>
              <a:rPr sz="2400" b="1" spc="-5" dirty="0">
                <a:solidFill>
                  <a:srgbClr val="7F7F7F"/>
                </a:solidFill>
                <a:latin typeface="Courier New"/>
                <a:cs typeface="Courier New"/>
              </a:rPr>
              <a:t>S</a:t>
            </a:r>
            <a:r>
              <a:rPr sz="2400" b="1" spc="-844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-5" dirty="0">
                <a:latin typeface="Times New Roman"/>
                <a:cs typeface="Times New Roman"/>
              </a:rPr>
              <a:t>s error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b="1" spc="-10" dirty="0">
                <a:solidFill>
                  <a:srgbClr val="7F7F7F"/>
                </a:solidFill>
                <a:latin typeface="Courier New"/>
                <a:cs typeface="Courier New"/>
              </a:rPr>
              <a:t>SIGFP</a:t>
            </a:r>
            <a:r>
              <a:rPr sz="2400" b="1" spc="-5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2400" b="1" spc="-844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 </a:t>
            </a:r>
            <a:r>
              <a:rPr sz="2400" b="1" spc="-5" dirty="0">
                <a:latin typeface="Times New Roman"/>
                <a:cs typeface="Times New Roman"/>
              </a:rPr>
              <a:t>floatin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poin</a:t>
            </a:r>
            <a:r>
              <a:rPr sz="2400" b="1" spc="-5" dirty="0">
                <a:latin typeface="Times New Roman"/>
                <a:cs typeface="Times New Roman"/>
              </a:rPr>
              <a:t>t arithmeti</a:t>
            </a:r>
            <a:r>
              <a:rPr sz="2400" b="1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 exception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b="1" spc="-5" dirty="0">
                <a:solidFill>
                  <a:srgbClr val="7F7F7F"/>
                </a:solidFill>
                <a:latin typeface="Courier New"/>
                <a:cs typeface="Courier New"/>
              </a:rPr>
              <a:t>SIGINT</a:t>
            </a:r>
            <a:r>
              <a:rPr sz="2400" b="1" spc="-844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 </a:t>
            </a:r>
            <a:r>
              <a:rPr sz="2400" b="1" spc="-10" dirty="0">
                <a:latin typeface="Times New Roman"/>
                <a:cs typeface="Times New Roman"/>
              </a:rPr>
              <a:t>interrupt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i.e</a:t>
            </a:r>
            <a:r>
              <a:rPr sz="2400" b="1" spc="-5" dirty="0">
                <a:latin typeface="Times New Roman"/>
                <a:cs typeface="Times New Roman"/>
              </a:rPr>
              <a:t>.,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Ctrl-C</a:t>
            </a:r>
            <a:r>
              <a:rPr sz="2400" b="1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b="1" spc="-5" dirty="0">
                <a:solidFill>
                  <a:srgbClr val="7F7F7F"/>
                </a:solidFill>
                <a:latin typeface="Courier New"/>
                <a:cs typeface="Courier New"/>
              </a:rPr>
              <a:t>SIGQUIT</a:t>
            </a:r>
            <a:r>
              <a:rPr sz="2400" b="1" spc="-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quit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i.e</a:t>
            </a:r>
            <a:r>
              <a:rPr sz="2400" b="1" spc="-5" dirty="0">
                <a:latin typeface="Times New Roman"/>
                <a:cs typeface="Times New Roman"/>
              </a:rPr>
              <a:t>.,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Ctrl-\</a:t>
            </a:r>
            <a:r>
              <a:rPr sz="2400" b="1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b="1" spc="-10" dirty="0">
                <a:solidFill>
                  <a:srgbClr val="7F7F7F"/>
                </a:solidFill>
                <a:latin typeface="Courier New"/>
                <a:cs typeface="Courier New"/>
              </a:rPr>
              <a:t>SIGTER</a:t>
            </a:r>
            <a:r>
              <a:rPr sz="2400" b="1" spc="-5" dirty="0">
                <a:solidFill>
                  <a:srgbClr val="7F7F7F"/>
                </a:solidFill>
                <a:latin typeface="Courier New"/>
                <a:cs typeface="Courier New"/>
              </a:rPr>
              <a:t>M</a:t>
            </a:r>
            <a:r>
              <a:rPr sz="2400" b="1" spc="-844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-10" dirty="0">
                <a:latin typeface="Times New Roman"/>
                <a:cs typeface="Times New Roman"/>
              </a:rPr>
              <a:t> p</a:t>
            </a:r>
            <a:r>
              <a:rPr sz="2400" b="1" spc="-5" dirty="0">
                <a:latin typeface="Times New Roman"/>
                <a:cs typeface="Times New Roman"/>
              </a:rPr>
              <a:t>rocess</a:t>
            </a:r>
            <a:r>
              <a:rPr sz="2400" b="1" dirty="0">
                <a:latin typeface="Times New Roman"/>
                <a:cs typeface="Times New Roman"/>
              </a:rPr>
              <a:t> terminated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84"/>
              </a:spcBef>
              <a:buClr>
                <a:srgbClr val="FF0000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b="1" spc="-10" dirty="0">
                <a:solidFill>
                  <a:srgbClr val="7F7F7F"/>
                </a:solidFill>
                <a:latin typeface="Courier New"/>
                <a:cs typeface="Courier New"/>
              </a:rPr>
              <a:t>SIGUSR</a:t>
            </a:r>
            <a:r>
              <a:rPr sz="2400" b="1" spc="-5" dirty="0">
                <a:solidFill>
                  <a:srgbClr val="7F7F7F"/>
                </a:solidFill>
                <a:latin typeface="Courier New"/>
                <a:cs typeface="Courier New"/>
              </a:rPr>
              <a:t>1</a:t>
            </a:r>
            <a:r>
              <a:rPr sz="2400" b="1" spc="-844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an</a:t>
            </a:r>
            <a:r>
              <a:rPr sz="2400" b="1" spc="-5" dirty="0">
                <a:latin typeface="Times New Roman"/>
                <a:cs typeface="Times New Roman"/>
              </a:rPr>
              <a:t>d </a:t>
            </a:r>
            <a:r>
              <a:rPr sz="2400" b="1" spc="-10" dirty="0">
                <a:solidFill>
                  <a:srgbClr val="7F7F7F"/>
                </a:solidFill>
                <a:latin typeface="Courier New"/>
                <a:cs typeface="Courier New"/>
              </a:rPr>
              <a:t>SIGUSR</a:t>
            </a:r>
            <a:r>
              <a:rPr sz="2400" b="1" spc="-5" dirty="0">
                <a:solidFill>
                  <a:srgbClr val="7F7F7F"/>
                </a:solidFill>
                <a:latin typeface="Courier New"/>
                <a:cs typeface="Courier New"/>
              </a:rPr>
              <a:t>2</a:t>
            </a:r>
            <a:r>
              <a:rPr sz="2400" b="1" spc="-844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-10" dirty="0">
                <a:latin typeface="Times New Roman"/>
                <a:cs typeface="Times New Roman"/>
              </a:rPr>
              <a:t> u</a:t>
            </a:r>
            <a:r>
              <a:rPr sz="2400" b="1" spc="-5" dirty="0">
                <a:latin typeface="Times New Roman"/>
                <a:cs typeface="Times New Roman"/>
              </a:rPr>
              <a:t>ser defined signals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You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can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ignore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some</a:t>
            </a: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signals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You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can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also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catch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and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handle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some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signals.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2366" y="1039622"/>
            <a:ext cx="369442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Signal</a:t>
            </a:r>
            <a:r>
              <a:rPr sz="4000" spc="-75" dirty="0"/>
              <a:t> </a:t>
            </a:r>
            <a:r>
              <a:rPr sz="4000" spc="-5" dirty="0"/>
              <a:t>Sources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828800"/>
            <a:ext cx="8381999" cy="53004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95943" y="6752618"/>
            <a:ext cx="1778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t>4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5823" y="660145"/>
            <a:ext cx="47472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Function</a:t>
            </a:r>
            <a:r>
              <a:rPr sz="4000" spc="-85" dirty="0"/>
              <a:t> </a:t>
            </a:r>
            <a:r>
              <a:rPr sz="4000" spc="-5" dirty="0">
                <a:solidFill>
                  <a:srgbClr val="7F7F7F"/>
                </a:solidFill>
                <a:latin typeface="Courier New"/>
                <a:cs typeface="Courier New"/>
              </a:rPr>
              <a:t>signal()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502" y="1445005"/>
            <a:ext cx="8281670" cy="540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(*signal(int,</a:t>
            </a:r>
            <a:r>
              <a:rPr sz="2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(*)(int)))(int);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Courier New"/>
              <a:cs typeface="Courier New"/>
            </a:endParaRPr>
          </a:p>
          <a:p>
            <a:pPr marL="355600" marR="59690" indent="-342900">
              <a:lnSpc>
                <a:spcPct val="90000"/>
              </a:lnSpc>
              <a:spcBef>
                <a:spcPts val="5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signal(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2800" b="1" spc="-98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s a </a:t>
            </a:r>
            <a:r>
              <a:rPr sz="2800" b="1" spc="-5" dirty="0">
                <a:latin typeface="Times New Roman"/>
                <a:cs typeface="Times New Roman"/>
              </a:rPr>
              <a:t>functio</a:t>
            </a:r>
            <a:r>
              <a:rPr sz="2800" b="1" dirty="0">
                <a:latin typeface="Times New Roman"/>
                <a:cs typeface="Times New Roman"/>
              </a:rPr>
              <a:t>n </a:t>
            </a:r>
            <a:r>
              <a:rPr sz="2800" b="1" spc="-5" dirty="0">
                <a:latin typeface="Times New Roman"/>
                <a:cs typeface="Times New Roman"/>
              </a:rPr>
              <a:t>tha</a:t>
            </a:r>
            <a:r>
              <a:rPr sz="2800" b="1" dirty="0">
                <a:latin typeface="Times New Roman"/>
                <a:cs typeface="Times New Roman"/>
              </a:rPr>
              <a:t>t </a:t>
            </a:r>
            <a:r>
              <a:rPr sz="2800" b="1" spc="-5" dirty="0">
                <a:latin typeface="Times New Roman"/>
                <a:cs typeface="Times New Roman"/>
              </a:rPr>
              <a:t>accept</a:t>
            </a:r>
            <a:r>
              <a:rPr sz="2800" b="1" dirty="0">
                <a:latin typeface="Times New Roman"/>
                <a:cs typeface="Times New Roman"/>
              </a:rPr>
              <a:t>s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tw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arguments  and returns a pointer to a function that takes one 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argument, the signal handler, and returns nothing. 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If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the call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fails, it returns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SIG_ERR</a:t>
            </a:r>
            <a:r>
              <a:rPr sz="2800" b="1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arguments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are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40"/>
              </a:spcBef>
              <a:buClr>
                <a:srgbClr val="FF0000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first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 an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integer</a:t>
            </a:r>
            <a:r>
              <a:rPr sz="2400" b="1" spc="-5" dirty="0">
                <a:latin typeface="Times New Roman"/>
                <a:cs typeface="Times New Roman"/>
              </a:rPr>
              <a:t> (</a:t>
            </a:r>
            <a:r>
              <a:rPr sz="2400" b="1" i="1" spc="-5" dirty="0">
                <a:latin typeface="Times New Roman"/>
                <a:cs typeface="Times New Roman"/>
              </a:rPr>
              <a:t>i.e</a:t>
            </a:r>
            <a:r>
              <a:rPr sz="2400" b="1" spc="-5" dirty="0">
                <a:latin typeface="Times New Roman"/>
                <a:cs typeface="Times New Roman"/>
              </a:rPr>
              <a:t>.,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F7F7F"/>
                </a:solidFill>
                <a:latin typeface="Courier New"/>
                <a:cs typeface="Courier New"/>
              </a:rPr>
              <a:t>int</a:t>
            </a:r>
            <a:r>
              <a:rPr sz="2400" b="1" spc="-5" dirty="0">
                <a:latin typeface="Times New Roman"/>
                <a:cs typeface="Times New Roman"/>
              </a:rPr>
              <a:t>),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signal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 name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5650" marR="389890" lvl="1" indent="-285750">
              <a:lnSpc>
                <a:spcPts val="2740"/>
              </a:lnSpc>
              <a:spcBef>
                <a:spcPts val="490"/>
              </a:spcBef>
              <a:buClr>
                <a:srgbClr val="FF0000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b="1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second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function </a:t>
            </a:r>
            <a:r>
              <a:rPr sz="2400" b="1" dirty="0">
                <a:latin typeface="Times New Roman"/>
                <a:cs typeface="Times New Roman"/>
              </a:rPr>
              <a:t>that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accepts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F7F7F"/>
                </a:solidFill>
                <a:latin typeface="Courier New"/>
                <a:cs typeface="Courier New"/>
              </a:rPr>
              <a:t>int</a:t>
            </a:r>
            <a:r>
              <a:rPr sz="2400" b="1" spc="-84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argument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returns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nothing,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signal</a:t>
            </a:r>
            <a:r>
              <a:rPr sz="2400" b="1" i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handler</a:t>
            </a:r>
            <a:r>
              <a:rPr sz="2400" b="1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2740"/>
              </a:lnSpc>
              <a:spcBef>
                <a:spcPts val="270"/>
              </a:spcBef>
              <a:buClr>
                <a:srgbClr val="FF0000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If</a:t>
            </a:r>
            <a:r>
              <a:rPr sz="2400" b="1" dirty="0">
                <a:latin typeface="Times New Roman"/>
                <a:cs typeface="Times New Roman"/>
              </a:rPr>
              <a:t> you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want</a:t>
            </a:r>
            <a:r>
              <a:rPr sz="2400" b="1" dirty="0">
                <a:latin typeface="Times New Roman"/>
                <a:cs typeface="Times New Roman"/>
              </a:rPr>
              <a:t> to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ignore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signal,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use </a:t>
            </a:r>
            <a:r>
              <a:rPr sz="2400" b="1" spc="-5" dirty="0">
                <a:solidFill>
                  <a:srgbClr val="7F7F7F"/>
                </a:solidFill>
                <a:latin typeface="Courier New"/>
                <a:cs typeface="Courier New"/>
              </a:rPr>
              <a:t>SIG_IGN</a:t>
            </a:r>
            <a:r>
              <a:rPr sz="2400" b="1" spc="-844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second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argument.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2660"/>
              </a:lnSpc>
              <a:spcBef>
                <a:spcPts val="215"/>
              </a:spcBef>
              <a:buClr>
                <a:srgbClr val="FF0000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If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you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want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use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default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way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handle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signal,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use</a:t>
            </a:r>
            <a:endParaRPr sz="2400">
              <a:latin typeface="Times New Roman"/>
              <a:cs typeface="Times New Roman"/>
            </a:endParaRPr>
          </a:p>
          <a:p>
            <a:pPr marL="755650">
              <a:lnSpc>
                <a:spcPts val="2660"/>
              </a:lnSpc>
            </a:pPr>
            <a:r>
              <a:rPr sz="2400" b="1" spc="-10" dirty="0">
                <a:solidFill>
                  <a:srgbClr val="7F7F7F"/>
                </a:solidFill>
                <a:latin typeface="Courier New"/>
                <a:cs typeface="Courier New"/>
              </a:rPr>
              <a:t>SIG_DF</a:t>
            </a:r>
            <a:r>
              <a:rPr sz="2400" b="1" spc="-5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2400" b="1" spc="-844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as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second</a:t>
            </a:r>
            <a:r>
              <a:rPr sz="2400" b="1" dirty="0">
                <a:latin typeface="Times New Roman"/>
                <a:cs typeface="Times New Roman"/>
              </a:rPr>
              <a:t> argument.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14750" y="1428750"/>
            <a:ext cx="3390900" cy="876300"/>
            <a:chOff x="3714750" y="1428750"/>
            <a:chExt cx="3390900" cy="876300"/>
          </a:xfrm>
        </p:grpSpPr>
        <p:sp>
          <p:nvSpPr>
            <p:cNvPr id="5" name="object 5"/>
            <p:cNvSpPr/>
            <p:nvPr/>
          </p:nvSpPr>
          <p:spPr>
            <a:xfrm>
              <a:off x="3733800" y="1447800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0"/>
                  </a:moveTo>
                  <a:lnTo>
                    <a:pt x="0" y="457199"/>
                  </a:lnTo>
                  <a:lnTo>
                    <a:pt x="609600" y="457199"/>
                  </a:lnTo>
                  <a:lnTo>
                    <a:pt x="609600" y="0"/>
                  </a:lnTo>
                  <a:lnTo>
                    <a:pt x="0" y="0"/>
                  </a:lnTo>
                  <a:close/>
                </a:path>
                <a:path w="3352800" h="457200">
                  <a:moveTo>
                    <a:pt x="838200" y="0"/>
                  </a:moveTo>
                  <a:lnTo>
                    <a:pt x="838200" y="457199"/>
                  </a:lnTo>
                  <a:lnTo>
                    <a:pt x="3352800" y="457199"/>
                  </a:lnTo>
                  <a:lnTo>
                    <a:pt x="3352800" y="0"/>
                  </a:lnTo>
                  <a:lnTo>
                    <a:pt x="838200" y="0"/>
                  </a:lnTo>
                  <a:close/>
                </a:path>
              </a:pathLst>
            </a:custGeom>
            <a:ln w="38100">
              <a:solidFill>
                <a:srgbClr val="FF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43400" y="1866899"/>
              <a:ext cx="2374900" cy="438150"/>
            </a:xfrm>
            <a:custGeom>
              <a:avLst/>
              <a:gdLst/>
              <a:ahLst/>
              <a:cxnLst/>
              <a:rect l="l" t="t" r="r" b="b"/>
              <a:pathLst>
                <a:path w="2374900" h="438150">
                  <a:moveTo>
                    <a:pt x="2374392" y="404622"/>
                  </a:moveTo>
                  <a:lnTo>
                    <a:pt x="2004758" y="96596"/>
                  </a:lnTo>
                  <a:lnTo>
                    <a:pt x="2029206" y="67056"/>
                  </a:lnTo>
                  <a:lnTo>
                    <a:pt x="1905000" y="38100"/>
                  </a:lnTo>
                  <a:lnTo>
                    <a:pt x="1956054" y="155448"/>
                  </a:lnTo>
                  <a:lnTo>
                    <a:pt x="1965960" y="143484"/>
                  </a:lnTo>
                  <a:lnTo>
                    <a:pt x="1980615" y="125768"/>
                  </a:lnTo>
                  <a:lnTo>
                    <a:pt x="2296452" y="388962"/>
                  </a:lnTo>
                  <a:lnTo>
                    <a:pt x="115849" y="37376"/>
                  </a:lnTo>
                  <a:lnTo>
                    <a:pt x="121920" y="0"/>
                  </a:lnTo>
                  <a:lnTo>
                    <a:pt x="0" y="38100"/>
                  </a:lnTo>
                  <a:lnTo>
                    <a:pt x="90678" y="103441"/>
                  </a:lnTo>
                  <a:lnTo>
                    <a:pt x="103632" y="112776"/>
                  </a:lnTo>
                  <a:lnTo>
                    <a:pt x="109677" y="75463"/>
                  </a:lnTo>
                  <a:lnTo>
                    <a:pt x="2359152" y="438150"/>
                  </a:lnTo>
                  <a:lnTo>
                    <a:pt x="2362200" y="419100"/>
                  </a:lnTo>
                  <a:lnTo>
                    <a:pt x="2374392" y="404622"/>
                  </a:lnTo>
                  <a:close/>
                </a:path>
              </a:pathLst>
            </a:custGeom>
            <a:solidFill>
              <a:srgbClr val="010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95943" y="6752618"/>
            <a:ext cx="1778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t>5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95943" y="6752618"/>
            <a:ext cx="1778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t>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065" y="1039622"/>
            <a:ext cx="23983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Examples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2502" y="1832410"/>
            <a:ext cx="7607300" cy="454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99515" indent="-355600">
              <a:lnSpc>
                <a:spcPct val="108900"/>
              </a:lnSpc>
              <a:spcBef>
                <a:spcPts val="100"/>
              </a:spcBef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The following ignores signal </a:t>
            </a:r>
            <a:r>
              <a:rPr sz="2800" b="1" spc="-5" dirty="0">
                <a:solidFill>
                  <a:srgbClr val="7F7F7F"/>
                </a:solidFill>
                <a:latin typeface="Courier New"/>
                <a:cs typeface="Courier New"/>
              </a:rPr>
              <a:t>SIGINT 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7F7F7F"/>
                </a:solidFill>
                <a:latin typeface="Courier New"/>
                <a:cs typeface="Courier New"/>
              </a:rPr>
              <a:t>signal(SIGINT,</a:t>
            </a:r>
            <a:r>
              <a:rPr sz="2800" b="1" spc="-9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7F7F7F"/>
                </a:solidFill>
                <a:latin typeface="Courier New"/>
                <a:cs typeface="Courier New"/>
              </a:rPr>
              <a:t>SIG_IGN);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Font typeface="Wingdings"/>
              <a:buChar char=""/>
            </a:pPr>
            <a:endParaRPr sz="3750">
              <a:latin typeface="Courier New"/>
              <a:cs typeface="Courier New"/>
            </a:endParaRPr>
          </a:p>
          <a:p>
            <a:pPr marL="355600" indent="-342900">
              <a:lnSpc>
                <a:spcPts val="3085"/>
              </a:lnSpc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The following uses the default way to handle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085"/>
              </a:lnSpc>
            </a:pP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SIGALRM</a:t>
            </a:r>
            <a:endParaRPr sz="2800">
              <a:latin typeface="Courier New"/>
              <a:cs typeface="Courier New"/>
            </a:endParaRPr>
          </a:p>
          <a:p>
            <a:pPr marL="1256665">
              <a:lnSpc>
                <a:spcPct val="100000"/>
              </a:lnSpc>
              <a:spcBef>
                <a:spcPts val="370"/>
              </a:spcBef>
            </a:pP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signal(SIGALRM,</a:t>
            </a:r>
            <a:r>
              <a:rPr sz="2800" b="1" spc="-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SIG_DFL);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Courier New"/>
              <a:cs typeface="Courier New"/>
            </a:endParaRPr>
          </a:p>
          <a:p>
            <a:pPr marL="355600" indent="-342900">
              <a:lnSpc>
                <a:spcPts val="3190"/>
              </a:lnSpc>
              <a:buClr>
                <a:srgbClr val="0000FF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b="1" dirty="0">
                <a:latin typeface="Times New Roman"/>
                <a:cs typeface="Times New Roman"/>
              </a:rPr>
              <a:t>The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following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installs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function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INThandler()</a:t>
            </a:r>
            <a:endParaRPr sz="2800">
              <a:latin typeface="Courier New"/>
              <a:cs typeface="Courier New"/>
            </a:endParaRPr>
          </a:p>
          <a:p>
            <a:pPr marL="355600">
              <a:lnSpc>
                <a:spcPts val="3190"/>
              </a:lnSpc>
            </a:pPr>
            <a:r>
              <a:rPr sz="2800" b="1" spc="-5" dirty="0">
                <a:latin typeface="Times New Roman"/>
                <a:cs typeface="Times New Roman"/>
              </a:rPr>
              <a:t>as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signal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handler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for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signal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SIGINT</a:t>
            </a:r>
            <a:endParaRPr sz="2800">
              <a:latin typeface="Courier New"/>
              <a:cs typeface="Courier New"/>
            </a:endParaRPr>
          </a:p>
          <a:p>
            <a:pPr marR="48895" algn="ctr">
              <a:lnSpc>
                <a:spcPct val="100000"/>
              </a:lnSpc>
              <a:spcBef>
                <a:spcPts val="340"/>
              </a:spcBef>
            </a:pP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signal(SIGINT,</a:t>
            </a:r>
            <a:r>
              <a:rPr sz="2800" b="1" spc="-6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INThandler);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317" y="983995"/>
            <a:ext cx="67475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Install</a:t>
            </a:r>
            <a:r>
              <a:rPr sz="4000" spc="-20" dirty="0"/>
              <a:t> </a:t>
            </a:r>
            <a:r>
              <a:rPr sz="4000" dirty="0"/>
              <a:t>a</a:t>
            </a:r>
            <a:r>
              <a:rPr sz="4000" spc="-15" dirty="0"/>
              <a:t> </a:t>
            </a:r>
            <a:r>
              <a:rPr sz="4000" spc="-5" dirty="0"/>
              <a:t>Signal</a:t>
            </a:r>
            <a:r>
              <a:rPr sz="4000" spc="-20" dirty="0"/>
              <a:t> </a:t>
            </a:r>
            <a:r>
              <a:rPr sz="4000" spc="-5" dirty="0"/>
              <a:t>Handler:</a:t>
            </a:r>
            <a:r>
              <a:rPr sz="4000" spc="-35" dirty="0"/>
              <a:t> </a:t>
            </a:r>
            <a:r>
              <a:rPr sz="4000" b="0" spc="5" dirty="0">
                <a:solidFill>
                  <a:srgbClr val="0000FF"/>
                </a:solidFill>
                <a:latin typeface="Arial Black"/>
                <a:cs typeface="Arial Black"/>
              </a:rPr>
              <a:t>1/2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100" y="2044700"/>
            <a:ext cx="7692390" cy="440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03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#include </a:t>
            </a:r>
            <a:r>
              <a:rPr sz="2400" b="1" spc="-10" dirty="0">
                <a:latin typeface="Courier New"/>
                <a:cs typeface="Courier New"/>
              </a:rPr>
              <a:t>&lt;stdio.h&gt; 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#include</a:t>
            </a:r>
            <a:r>
              <a:rPr sz="24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&lt;signal.h&gt;</a:t>
            </a:r>
            <a:endParaRPr sz="2400">
              <a:latin typeface="Courier New"/>
              <a:cs typeface="Courier New"/>
            </a:endParaRPr>
          </a:p>
          <a:p>
            <a:pPr marL="12700" marR="3655695">
              <a:lnSpc>
                <a:spcPct val="199600"/>
              </a:lnSpc>
              <a:tabLst>
                <a:tab pos="1108075" algn="l"/>
              </a:tabLst>
            </a:pPr>
            <a:r>
              <a:rPr sz="2400" b="1" spc="-5" dirty="0">
                <a:latin typeface="Courier New"/>
                <a:cs typeface="Courier New"/>
              </a:rPr>
              <a:t>void	</a:t>
            </a:r>
            <a:r>
              <a:rPr sz="2400" b="1" spc="-10" dirty="0">
                <a:latin typeface="Courier New"/>
                <a:cs typeface="Courier New"/>
              </a:rPr>
              <a:t>INThandler(int);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main(void)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70"/>
              </a:lnSpc>
            </a:pPr>
            <a:r>
              <a:rPr sz="2400" b="1" spc="-5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60070">
              <a:lnSpc>
                <a:spcPts val="2875"/>
              </a:lnSpc>
            </a:pPr>
            <a:r>
              <a:rPr sz="2400" b="1" spc="-5" dirty="0">
                <a:latin typeface="Courier New"/>
                <a:cs typeface="Courier New"/>
              </a:rPr>
              <a:t>if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(signal(SIGINT,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SIG_IGN)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!=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SIG_IGN)</a:t>
            </a:r>
            <a:endParaRPr sz="2400">
              <a:latin typeface="Courier New"/>
              <a:cs typeface="Courier New"/>
            </a:endParaRPr>
          </a:p>
          <a:p>
            <a:pPr marL="560070" marR="1649730" indent="547370">
              <a:lnSpc>
                <a:spcPts val="2880"/>
              </a:lnSpc>
              <a:spcBef>
                <a:spcPts val="90"/>
              </a:spcBef>
            </a:pPr>
            <a:r>
              <a:rPr sz="2400" b="1" spc="-5" dirty="0">
                <a:latin typeface="Courier New"/>
                <a:cs typeface="Courier New"/>
              </a:rPr>
              <a:t>signal(SIGINT, </a:t>
            </a:r>
            <a:r>
              <a:rPr sz="2400" b="1" spc="-10" dirty="0">
                <a:latin typeface="Courier New"/>
                <a:cs typeface="Courier New"/>
              </a:rPr>
              <a:t>INThandler);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while</a:t>
            </a:r>
            <a:r>
              <a:rPr sz="2400" b="1" spc="-10" dirty="0">
                <a:latin typeface="Courier New"/>
                <a:cs typeface="Courier New"/>
              </a:rPr>
              <a:t> (1)</a:t>
            </a:r>
            <a:endParaRPr sz="2400">
              <a:latin typeface="Courier New"/>
              <a:cs typeface="Courier New"/>
            </a:endParaRPr>
          </a:p>
          <a:p>
            <a:pPr marL="1108075">
              <a:lnSpc>
                <a:spcPts val="2775"/>
              </a:lnSpc>
            </a:pPr>
            <a:r>
              <a:rPr sz="2400" b="1" spc="-10" dirty="0">
                <a:latin typeface="Courier New"/>
                <a:cs typeface="Courier New"/>
              </a:rPr>
              <a:t>pause();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1550" y="3028950"/>
            <a:ext cx="5829300" cy="2400300"/>
            <a:chOff x="971550" y="3028950"/>
            <a:chExt cx="5829300" cy="2400300"/>
          </a:xfrm>
        </p:grpSpPr>
        <p:sp>
          <p:nvSpPr>
            <p:cNvPr id="5" name="object 5"/>
            <p:cNvSpPr/>
            <p:nvPr/>
          </p:nvSpPr>
          <p:spPr>
            <a:xfrm>
              <a:off x="990600" y="3048000"/>
              <a:ext cx="5791200" cy="2362200"/>
            </a:xfrm>
            <a:custGeom>
              <a:avLst/>
              <a:gdLst/>
              <a:ahLst/>
              <a:cxnLst/>
              <a:rect l="l" t="t" r="r" b="b"/>
              <a:pathLst>
                <a:path w="5791200" h="2362200">
                  <a:moveTo>
                    <a:pt x="0" y="0"/>
                  </a:moveTo>
                  <a:lnTo>
                    <a:pt x="0" y="609600"/>
                  </a:lnTo>
                  <a:lnTo>
                    <a:pt x="3886200" y="609600"/>
                  </a:lnTo>
                  <a:lnTo>
                    <a:pt x="3886200" y="0"/>
                  </a:lnTo>
                  <a:lnTo>
                    <a:pt x="0" y="0"/>
                  </a:lnTo>
                  <a:close/>
                </a:path>
                <a:path w="5791200" h="2362200">
                  <a:moveTo>
                    <a:pt x="3810000" y="1981200"/>
                  </a:moveTo>
                  <a:lnTo>
                    <a:pt x="3810000" y="2362200"/>
                  </a:lnTo>
                  <a:lnTo>
                    <a:pt x="5791200" y="2362199"/>
                  </a:lnTo>
                  <a:lnTo>
                    <a:pt x="5791200" y="1981199"/>
                  </a:lnTo>
                  <a:lnTo>
                    <a:pt x="3810000" y="1981200"/>
                  </a:lnTo>
                  <a:close/>
                </a:path>
              </a:pathLst>
            </a:custGeom>
            <a:ln w="38100">
              <a:solidFill>
                <a:srgbClr val="FF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9600" y="3657600"/>
              <a:ext cx="685800" cy="1371600"/>
            </a:xfrm>
            <a:custGeom>
              <a:avLst/>
              <a:gdLst/>
              <a:ahLst/>
              <a:cxnLst/>
              <a:rect l="l" t="t" r="r" b="b"/>
              <a:pathLst>
                <a:path w="685800" h="1371600">
                  <a:moveTo>
                    <a:pt x="659891" y="1352072"/>
                  </a:moveTo>
                  <a:lnTo>
                    <a:pt x="659891" y="1277874"/>
                  </a:lnTo>
                  <a:lnTo>
                    <a:pt x="626363" y="1294638"/>
                  </a:lnTo>
                  <a:lnTo>
                    <a:pt x="617522" y="1277722"/>
                  </a:lnTo>
                  <a:lnTo>
                    <a:pt x="583691" y="1294638"/>
                  </a:lnTo>
                  <a:lnTo>
                    <a:pt x="659891" y="1352072"/>
                  </a:lnTo>
                  <a:close/>
                </a:path>
                <a:path w="685800" h="1371600">
                  <a:moveTo>
                    <a:pt x="651510" y="1260729"/>
                  </a:moveTo>
                  <a:lnTo>
                    <a:pt x="643127" y="1243584"/>
                  </a:lnTo>
                  <a:lnTo>
                    <a:pt x="608838" y="1261110"/>
                  </a:lnTo>
                  <a:lnTo>
                    <a:pt x="617522" y="1277722"/>
                  </a:lnTo>
                  <a:lnTo>
                    <a:pt x="651510" y="1260729"/>
                  </a:lnTo>
                  <a:close/>
                </a:path>
                <a:path w="685800" h="1371600">
                  <a:moveTo>
                    <a:pt x="659891" y="1277874"/>
                  </a:moveTo>
                  <a:lnTo>
                    <a:pt x="651510" y="1260729"/>
                  </a:lnTo>
                  <a:lnTo>
                    <a:pt x="617522" y="1277722"/>
                  </a:lnTo>
                  <a:lnTo>
                    <a:pt x="626363" y="1294638"/>
                  </a:lnTo>
                  <a:lnTo>
                    <a:pt x="659891" y="1277874"/>
                  </a:lnTo>
                  <a:close/>
                </a:path>
                <a:path w="685800" h="1371600">
                  <a:moveTo>
                    <a:pt x="685800" y="1371600"/>
                  </a:moveTo>
                  <a:lnTo>
                    <a:pt x="685800" y="1243584"/>
                  </a:lnTo>
                  <a:lnTo>
                    <a:pt x="651510" y="1260729"/>
                  </a:lnTo>
                  <a:lnTo>
                    <a:pt x="659891" y="1277874"/>
                  </a:lnTo>
                  <a:lnTo>
                    <a:pt x="659891" y="1352072"/>
                  </a:lnTo>
                  <a:lnTo>
                    <a:pt x="685800" y="1371600"/>
                  </a:lnTo>
                  <a:close/>
                </a:path>
                <a:path w="685800" h="1371600">
                  <a:moveTo>
                    <a:pt x="626363" y="1210055"/>
                  </a:moveTo>
                  <a:lnTo>
                    <a:pt x="608838" y="1175765"/>
                  </a:lnTo>
                  <a:lnTo>
                    <a:pt x="575310" y="1192529"/>
                  </a:lnTo>
                  <a:lnTo>
                    <a:pt x="592074" y="1226820"/>
                  </a:lnTo>
                  <a:lnTo>
                    <a:pt x="626363" y="1210055"/>
                  </a:lnTo>
                  <a:close/>
                </a:path>
                <a:path w="685800" h="1371600">
                  <a:moveTo>
                    <a:pt x="592074" y="1141476"/>
                  </a:moveTo>
                  <a:lnTo>
                    <a:pt x="575310" y="1107186"/>
                  </a:lnTo>
                  <a:lnTo>
                    <a:pt x="541020" y="1124712"/>
                  </a:lnTo>
                  <a:lnTo>
                    <a:pt x="557784" y="1158239"/>
                  </a:lnTo>
                  <a:lnTo>
                    <a:pt x="592074" y="1141476"/>
                  </a:lnTo>
                  <a:close/>
                </a:path>
                <a:path w="685800" h="1371600">
                  <a:moveTo>
                    <a:pt x="557784" y="1073658"/>
                  </a:moveTo>
                  <a:lnTo>
                    <a:pt x="541020" y="1039367"/>
                  </a:lnTo>
                  <a:lnTo>
                    <a:pt x="506729" y="1056132"/>
                  </a:lnTo>
                  <a:lnTo>
                    <a:pt x="524255" y="1090422"/>
                  </a:lnTo>
                  <a:lnTo>
                    <a:pt x="557784" y="1073658"/>
                  </a:lnTo>
                  <a:close/>
                </a:path>
                <a:path w="685800" h="1371600">
                  <a:moveTo>
                    <a:pt x="524255" y="1005077"/>
                  </a:moveTo>
                  <a:lnTo>
                    <a:pt x="506729" y="970788"/>
                  </a:lnTo>
                  <a:lnTo>
                    <a:pt x="472439" y="988313"/>
                  </a:lnTo>
                  <a:lnTo>
                    <a:pt x="489965" y="1022603"/>
                  </a:lnTo>
                  <a:lnTo>
                    <a:pt x="524255" y="1005077"/>
                  </a:lnTo>
                  <a:close/>
                </a:path>
                <a:path w="685800" h="1371600">
                  <a:moveTo>
                    <a:pt x="489965" y="937260"/>
                  </a:moveTo>
                  <a:lnTo>
                    <a:pt x="472439" y="902970"/>
                  </a:lnTo>
                  <a:lnTo>
                    <a:pt x="438912" y="919734"/>
                  </a:lnTo>
                  <a:lnTo>
                    <a:pt x="455675" y="954024"/>
                  </a:lnTo>
                  <a:lnTo>
                    <a:pt x="489965" y="937260"/>
                  </a:lnTo>
                  <a:close/>
                </a:path>
                <a:path w="685800" h="1371600">
                  <a:moveTo>
                    <a:pt x="455675" y="868679"/>
                  </a:moveTo>
                  <a:lnTo>
                    <a:pt x="438912" y="835151"/>
                  </a:lnTo>
                  <a:lnTo>
                    <a:pt x="404622" y="851915"/>
                  </a:lnTo>
                  <a:lnTo>
                    <a:pt x="421386" y="886205"/>
                  </a:lnTo>
                  <a:lnTo>
                    <a:pt x="455675" y="868679"/>
                  </a:lnTo>
                  <a:close/>
                </a:path>
                <a:path w="685800" h="1371600">
                  <a:moveTo>
                    <a:pt x="421386" y="800862"/>
                  </a:moveTo>
                  <a:lnTo>
                    <a:pt x="404622" y="766572"/>
                  </a:lnTo>
                  <a:lnTo>
                    <a:pt x="370332" y="784098"/>
                  </a:lnTo>
                  <a:lnTo>
                    <a:pt x="387858" y="817626"/>
                  </a:lnTo>
                  <a:lnTo>
                    <a:pt x="421386" y="800862"/>
                  </a:lnTo>
                  <a:close/>
                </a:path>
                <a:path w="685800" h="1371600">
                  <a:moveTo>
                    <a:pt x="387858" y="732282"/>
                  </a:moveTo>
                  <a:lnTo>
                    <a:pt x="370332" y="698753"/>
                  </a:lnTo>
                  <a:lnTo>
                    <a:pt x="336803" y="715517"/>
                  </a:lnTo>
                  <a:lnTo>
                    <a:pt x="353567" y="749808"/>
                  </a:lnTo>
                  <a:lnTo>
                    <a:pt x="387858" y="732282"/>
                  </a:lnTo>
                  <a:close/>
                </a:path>
                <a:path w="685800" h="1371600">
                  <a:moveTo>
                    <a:pt x="353567" y="664463"/>
                  </a:moveTo>
                  <a:lnTo>
                    <a:pt x="336803" y="630174"/>
                  </a:lnTo>
                  <a:lnTo>
                    <a:pt x="302513" y="647700"/>
                  </a:lnTo>
                  <a:lnTo>
                    <a:pt x="319277" y="681227"/>
                  </a:lnTo>
                  <a:lnTo>
                    <a:pt x="353567" y="664463"/>
                  </a:lnTo>
                  <a:close/>
                </a:path>
                <a:path w="685800" h="1371600">
                  <a:moveTo>
                    <a:pt x="319277" y="596646"/>
                  </a:moveTo>
                  <a:lnTo>
                    <a:pt x="302513" y="562355"/>
                  </a:lnTo>
                  <a:lnTo>
                    <a:pt x="268224" y="579120"/>
                  </a:lnTo>
                  <a:lnTo>
                    <a:pt x="284988" y="613410"/>
                  </a:lnTo>
                  <a:lnTo>
                    <a:pt x="319277" y="596646"/>
                  </a:lnTo>
                  <a:close/>
                </a:path>
                <a:path w="685800" h="1371600">
                  <a:moveTo>
                    <a:pt x="284988" y="528065"/>
                  </a:moveTo>
                  <a:lnTo>
                    <a:pt x="268224" y="493775"/>
                  </a:lnTo>
                  <a:lnTo>
                    <a:pt x="233934" y="511301"/>
                  </a:lnTo>
                  <a:lnTo>
                    <a:pt x="251460" y="544829"/>
                  </a:lnTo>
                  <a:lnTo>
                    <a:pt x="284988" y="528065"/>
                  </a:lnTo>
                  <a:close/>
                </a:path>
                <a:path w="685800" h="1371600">
                  <a:moveTo>
                    <a:pt x="251460" y="460248"/>
                  </a:moveTo>
                  <a:lnTo>
                    <a:pt x="233934" y="425958"/>
                  </a:lnTo>
                  <a:lnTo>
                    <a:pt x="200405" y="442722"/>
                  </a:lnTo>
                  <a:lnTo>
                    <a:pt x="217170" y="477012"/>
                  </a:lnTo>
                  <a:lnTo>
                    <a:pt x="251460" y="460248"/>
                  </a:lnTo>
                  <a:close/>
                </a:path>
                <a:path w="685800" h="1371600">
                  <a:moveTo>
                    <a:pt x="217170" y="391667"/>
                  </a:moveTo>
                  <a:lnTo>
                    <a:pt x="200405" y="358139"/>
                  </a:lnTo>
                  <a:lnTo>
                    <a:pt x="166115" y="374903"/>
                  </a:lnTo>
                  <a:lnTo>
                    <a:pt x="182879" y="409194"/>
                  </a:lnTo>
                  <a:lnTo>
                    <a:pt x="217170" y="391667"/>
                  </a:lnTo>
                  <a:close/>
                </a:path>
                <a:path w="685800" h="1371600">
                  <a:moveTo>
                    <a:pt x="182879" y="323850"/>
                  </a:moveTo>
                  <a:lnTo>
                    <a:pt x="166115" y="289560"/>
                  </a:lnTo>
                  <a:lnTo>
                    <a:pt x="131825" y="306324"/>
                  </a:lnTo>
                  <a:lnTo>
                    <a:pt x="149351" y="340613"/>
                  </a:lnTo>
                  <a:lnTo>
                    <a:pt x="182879" y="323850"/>
                  </a:lnTo>
                  <a:close/>
                </a:path>
                <a:path w="685800" h="1371600">
                  <a:moveTo>
                    <a:pt x="149351" y="255270"/>
                  </a:moveTo>
                  <a:lnTo>
                    <a:pt x="131825" y="221741"/>
                  </a:lnTo>
                  <a:lnTo>
                    <a:pt x="98298" y="238505"/>
                  </a:lnTo>
                  <a:lnTo>
                    <a:pt x="115062" y="272796"/>
                  </a:lnTo>
                  <a:lnTo>
                    <a:pt x="149351" y="255270"/>
                  </a:lnTo>
                  <a:close/>
                </a:path>
                <a:path w="685800" h="1371600">
                  <a:moveTo>
                    <a:pt x="115062" y="187451"/>
                  </a:moveTo>
                  <a:lnTo>
                    <a:pt x="98298" y="153162"/>
                  </a:lnTo>
                  <a:lnTo>
                    <a:pt x="64008" y="170687"/>
                  </a:lnTo>
                  <a:lnTo>
                    <a:pt x="80772" y="204215"/>
                  </a:lnTo>
                  <a:lnTo>
                    <a:pt x="115062" y="187451"/>
                  </a:lnTo>
                  <a:close/>
                </a:path>
                <a:path w="685800" h="1371600">
                  <a:moveTo>
                    <a:pt x="102108" y="76962"/>
                  </a:moveTo>
                  <a:lnTo>
                    <a:pt x="0" y="0"/>
                  </a:lnTo>
                  <a:lnTo>
                    <a:pt x="0" y="128015"/>
                  </a:lnTo>
                  <a:lnTo>
                    <a:pt x="29717" y="113157"/>
                  </a:lnTo>
                  <a:lnTo>
                    <a:pt x="29717" y="102108"/>
                  </a:lnTo>
                  <a:lnTo>
                    <a:pt x="64008" y="85344"/>
                  </a:lnTo>
                  <a:lnTo>
                    <a:pt x="68275" y="93878"/>
                  </a:lnTo>
                  <a:lnTo>
                    <a:pt x="102108" y="76962"/>
                  </a:lnTo>
                  <a:close/>
                </a:path>
                <a:path w="685800" h="1371600">
                  <a:moveTo>
                    <a:pt x="68275" y="93878"/>
                  </a:moveTo>
                  <a:lnTo>
                    <a:pt x="64008" y="85344"/>
                  </a:lnTo>
                  <a:lnTo>
                    <a:pt x="29717" y="102108"/>
                  </a:lnTo>
                  <a:lnTo>
                    <a:pt x="34058" y="110986"/>
                  </a:lnTo>
                  <a:lnTo>
                    <a:pt x="68275" y="93878"/>
                  </a:lnTo>
                  <a:close/>
                </a:path>
                <a:path w="685800" h="1371600">
                  <a:moveTo>
                    <a:pt x="34058" y="110986"/>
                  </a:moveTo>
                  <a:lnTo>
                    <a:pt x="29717" y="102108"/>
                  </a:lnTo>
                  <a:lnTo>
                    <a:pt x="29717" y="113157"/>
                  </a:lnTo>
                  <a:lnTo>
                    <a:pt x="34058" y="110986"/>
                  </a:lnTo>
                  <a:close/>
                </a:path>
                <a:path w="685800" h="1371600">
                  <a:moveTo>
                    <a:pt x="80772" y="118872"/>
                  </a:moveTo>
                  <a:lnTo>
                    <a:pt x="68275" y="93878"/>
                  </a:lnTo>
                  <a:lnTo>
                    <a:pt x="34058" y="110986"/>
                  </a:lnTo>
                  <a:lnTo>
                    <a:pt x="46482" y="136398"/>
                  </a:lnTo>
                  <a:lnTo>
                    <a:pt x="80772" y="118872"/>
                  </a:lnTo>
                  <a:close/>
                </a:path>
              </a:pathLst>
            </a:custGeom>
            <a:solidFill>
              <a:srgbClr val="010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95943" y="6752618"/>
            <a:ext cx="1778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t>7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317" y="1022095"/>
            <a:ext cx="67475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Install</a:t>
            </a:r>
            <a:r>
              <a:rPr sz="4000" spc="-20" dirty="0"/>
              <a:t> </a:t>
            </a:r>
            <a:r>
              <a:rPr sz="4000" dirty="0"/>
              <a:t>a</a:t>
            </a:r>
            <a:r>
              <a:rPr sz="4000" spc="-15" dirty="0"/>
              <a:t> </a:t>
            </a:r>
            <a:r>
              <a:rPr sz="4000" spc="-5" dirty="0"/>
              <a:t>Signal</a:t>
            </a:r>
            <a:r>
              <a:rPr sz="4000" spc="-20" dirty="0"/>
              <a:t> </a:t>
            </a:r>
            <a:r>
              <a:rPr sz="4000" spc="-5" dirty="0"/>
              <a:t>Handler:</a:t>
            </a:r>
            <a:r>
              <a:rPr sz="4000" spc="-35" dirty="0"/>
              <a:t> </a:t>
            </a:r>
            <a:r>
              <a:rPr sz="4000" b="0" spc="5" dirty="0">
                <a:solidFill>
                  <a:srgbClr val="0000FF"/>
                </a:solidFill>
                <a:latin typeface="Arial Black"/>
                <a:cs typeface="Arial Black"/>
              </a:rPr>
              <a:t>2/2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101" y="2130805"/>
            <a:ext cx="458787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  <a:tabLst>
                <a:tab pos="1108075" algn="l"/>
              </a:tabLst>
            </a:pPr>
            <a:r>
              <a:rPr sz="2400" b="1" spc="-5" dirty="0">
                <a:latin typeface="Courier New"/>
                <a:cs typeface="Courier New"/>
              </a:rPr>
              <a:t>void	INThandler(int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sig)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60070">
              <a:lnSpc>
                <a:spcPts val="2875"/>
              </a:lnSpc>
            </a:pPr>
            <a:r>
              <a:rPr sz="2400" b="1" spc="-5" dirty="0">
                <a:latin typeface="Courier New"/>
                <a:cs typeface="Courier New"/>
              </a:rPr>
              <a:t>char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3276600"/>
            <a:ext cx="4191000" cy="381000"/>
          </a:xfrm>
          <a:prstGeom prst="rect">
            <a:avLst/>
          </a:prstGeom>
          <a:ln w="38100">
            <a:solidFill>
              <a:srgbClr val="FF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2880">
              <a:lnSpc>
                <a:spcPts val="2580"/>
              </a:lnSpc>
            </a:pPr>
            <a:r>
              <a:rPr sz="2400" b="1" spc="-5" dirty="0">
                <a:latin typeface="Courier New"/>
                <a:cs typeface="Courier New"/>
              </a:rPr>
              <a:t>signal(sig,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SIG_IGN);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5867400"/>
            <a:ext cx="4876800" cy="381000"/>
          </a:xfrm>
          <a:custGeom>
            <a:avLst/>
            <a:gdLst/>
            <a:ahLst/>
            <a:cxnLst/>
            <a:rect l="l" t="t" r="r" b="b"/>
            <a:pathLst>
              <a:path w="4876800" h="381000">
                <a:moveTo>
                  <a:pt x="0" y="0"/>
                </a:moveTo>
                <a:lnTo>
                  <a:pt x="0" y="381000"/>
                </a:lnTo>
                <a:lnTo>
                  <a:pt x="4876800" y="381000"/>
                </a:lnTo>
                <a:lnTo>
                  <a:pt x="4876800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6401" y="3590797"/>
            <a:ext cx="8684895" cy="3513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770">
              <a:lnSpc>
                <a:spcPts val="2875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printf(“Ouch,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did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you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hit</a:t>
            </a:r>
            <a:r>
              <a:rPr sz="2400" b="1" spc="-10" dirty="0">
                <a:latin typeface="Courier New"/>
                <a:cs typeface="Courier New"/>
              </a:rPr>
              <a:t> Ctrl-C?\n”,</a:t>
            </a:r>
            <a:endParaRPr sz="2400">
              <a:latin typeface="Courier New"/>
              <a:cs typeface="Courier New"/>
            </a:endParaRPr>
          </a:p>
          <a:p>
            <a:pPr marL="572770" marR="71755" indent="1277620">
              <a:lnSpc>
                <a:spcPts val="2880"/>
              </a:lnSpc>
              <a:spcBef>
                <a:spcPts val="90"/>
              </a:spcBef>
            </a:pPr>
            <a:r>
              <a:rPr sz="2400" b="1" spc="-5" dirty="0">
                <a:latin typeface="Courier New"/>
                <a:cs typeface="Courier New"/>
              </a:rPr>
              <a:t>“Do you really want to quit </a:t>
            </a:r>
            <a:r>
              <a:rPr sz="2400" b="1" spc="-10" dirty="0">
                <a:latin typeface="Courier New"/>
                <a:cs typeface="Courier New"/>
              </a:rPr>
              <a:t>[y/n]?”);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=</a:t>
            </a:r>
            <a:r>
              <a:rPr sz="2400" b="1" spc="-10" dirty="0">
                <a:latin typeface="Courier New"/>
                <a:cs typeface="Courier New"/>
              </a:rPr>
              <a:t> getchar();</a:t>
            </a:r>
            <a:endParaRPr sz="2400">
              <a:latin typeface="Courier New"/>
              <a:cs typeface="Courier New"/>
            </a:endParaRPr>
          </a:p>
          <a:p>
            <a:pPr marL="1120775" marR="3723004" indent="-548005">
              <a:lnSpc>
                <a:spcPts val="2870"/>
              </a:lnSpc>
              <a:spcBef>
                <a:spcPts val="5"/>
              </a:spcBef>
            </a:pPr>
            <a:r>
              <a:rPr sz="2400" b="1" spc="-5" dirty="0">
                <a:latin typeface="Courier New"/>
                <a:cs typeface="Courier New"/>
              </a:rPr>
              <a:t>if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==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‘y’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||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‘Y’)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exit(0);</a:t>
            </a:r>
            <a:endParaRPr sz="2400">
              <a:latin typeface="Courier New"/>
              <a:cs typeface="Courier New"/>
            </a:endParaRPr>
          </a:p>
          <a:p>
            <a:pPr marL="572770">
              <a:lnSpc>
                <a:spcPts val="2780"/>
              </a:lnSpc>
            </a:pPr>
            <a:r>
              <a:rPr sz="2400" b="1" spc="-10" dirty="0"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1120775">
              <a:lnSpc>
                <a:spcPts val="2875"/>
              </a:lnSpc>
            </a:pPr>
            <a:r>
              <a:rPr sz="2400" b="1" spc="-5" dirty="0">
                <a:latin typeface="Courier New"/>
                <a:cs typeface="Courier New"/>
              </a:rPr>
              <a:t>signal(SIGINT,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INThandler);</a:t>
            </a:r>
            <a:endParaRPr sz="2400">
              <a:latin typeface="Courier New"/>
              <a:cs typeface="Courier New"/>
            </a:endParaRPr>
          </a:p>
          <a:p>
            <a:pPr marL="25400">
              <a:lnSpc>
                <a:spcPts val="2875"/>
              </a:lnSpc>
            </a:pPr>
            <a:r>
              <a:rPr sz="2400" b="1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4673600">
              <a:lnSpc>
                <a:spcPct val="100000"/>
              </a:lnSpc>
              <a:spcBef>
                <a:spcPts val="1100"/>
              </a:spcBef>
            </a:pP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reinstall</a:t>
            </a:r>
            <a:r>
              <a:rPr sz="2800" b="1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8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signal</a:t>
            </a:r>
            <a:r>
              <a:rPr sz="2800" b="1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95" dirty="0">
                <a:solidFill>
                  <a:srgbClr val="0000FF"/>
                </a:solidFill>
                <a:latin typeface="Times New Roman"/>
                <a:cs typeface="Times New Roman"/>
              </a:rPr>
              <a:t>han</a:t>
            </a:r>
            <a:r>
              <a:rPr sz="2100" spc="-142" baseline="29761" dirty="0">
                <a:latin typeface="Times New Roman"/>
                <a:cs typeface="Times New Roman"/>
              </a:rPr>
              <a:t>8</a:t>
            </a:r>
            <a:r>
              <a:rPr sz="2800" b="1" i="1" spc="-95" dirty="0">
                <a:solidFill>
                  <a:srgbClr val="0000FF"/>
                </a:solidFill>
                <a:latin typeface="Times New Roman"/>
                <a:cs typeface="Times New Roman"/>
              </a:rPr>
              <a:t>dler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7100" y="2298445"/>
            <a:ext cx="3175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ignore</a:t>
            </a:r>
            <a:r>
              <a:rPr sz="2800" b="1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800" b="1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signal</a:t>
            </a:r>
            <a:r>
              <a:rPr sz="2800" b="1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first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7800" y="2645664"/>
            <a:ext cx="704850" cy="631190"/>
          </a:xfrm>
          <a:custGeom>
            <a:avLst/>
            <a:gdLst/>
            <a:ahLst/>
            <a:cxnLst/>
            <a:rect l="l" t="t" r="r" b="b"/>
            <a:pathLst>
              <a:path w="704850" h="631189">
                <a:moveTo>
                  <a:pt x="108889" y="495468"/>
                </a:moveTo>
                <a:lnTo>
                  <a:pt x="70865" y="452628"/>
                </a:lnTo>
                <a:lnTo>
                  <a:pt x="0" y="630936"/>
                </a:lnTo>
                <a:lnTo>
                  <a:pt x="87629" y="607495"/>
                </a:lnTo>
                <a:lnTo>
                  <a:pt x="87629" y="514350"/>
                </a:lnTo>
                <a:lnTo>
                  <a:pt x="108889" y="495468"/>
                </a:lnTo>
                <a:close/>
              </a:path>
              <a:path w="704850" h="631189">
                <a:moveTo>
                  <a:pt x="146863" y="538251"/>
                </a:moveTo>
                <a:lnTo>
                  <a:pt x="108889" y="495468"/>
                </a:lnTo>
                <a:lnTo>
                  <a:pt x="87629" y="514350"/>
                </a:lnTo>
                <a:lnTo>
                  <a:pt x="125729" y="557022"/>
                </a:lnTo>
                <a:lnTo>
                  <a:pt x="146863" y="538251"/>
                </a:lnTo>
                <a:close/>
              </a:path>
              <a:path w="704850" h="631189">
                <a:moveTo>
                  <a:pt x="185165" y="581406"/>
                </a:moveTo>
                <a:lnTo>
                  <a:pt x="146863" y="538251"/>
                </a:lnTo>
                <a:lnTo>
                  <a:pt x="125729" y="557022"/>
                </a:lnTo>
                <a:lnTo>
                  <a:pt x="87629" y="514350"/>
                </a:lnTo>
                <a:lnTo>
                  <a:pt x="87629" y="607495"/>
                </a:lnTo>
                <a:lnTo>
                  <a:pt x="185165" y="581406"/>
                </a:lnTo>
                <a:close/>
              </a:path>
              <a:path w="704850" h="631189">
                <a:moveTo>
                  <a:pt x="704850" y="42672"/>
                </a:moveTo>
                <a:lnTo>
                  <a:pt x="666750" y="0"/>
                </a:lnTo>
                <a:lnTo>
                  <a:pt x="108889" y="495468"/>
                </a:lnTo>
                <a:lnTo>
                  <a:pt x="146863" y="538251"/>
                </a:lnTo>
                <a:lnTo>
                  <a:pt x="704850" y="42672"/>
                </a:lnTo>
                <a:close/>
              </a:path>
            </a:pathLst>
          </a:custGeom>
          <a:solidFill>
            <a:srgbClr val="010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9600" y="6192773"/>
            <a:ext cx="2672080" cy="541020"/>
          </a:xfrm>
          <a:custGeom>
            <a:avLst/>
            <a:gdLst/>
            <a:ahLst/>
            <a:cxnLst/>
            <a:rect l="l" t="t" r="r" b="b"/>
            <a:pathLst>
              <a:path w="2672079" h="541020">
                <a:moveTo>
                  <a:pt x="183641" y="0"/>
                </a:moveTo>
                <a:lnTo>
                  <a:pt x="0" y="55625"/>
                </a:lnTo>
                <a:lnTo>
                  <a:pt x="135636" y="155181"/>
                </a:lnTo>
                <a:lnTo>
                  <a:pt x="135636" y="108203"/>
                </a:lnTo>
                <a:lnTo>
                  <a:pt x="145541" y="51815"/>
                </a:lnTo>
                <a:lnTo>
                  <a:pt x="173939" y="56681"/>
                </a:lnTo>
                <a:lnTo>
                  <a:pt x="183641" y="0"/>
                </a:lnTo>
                <a:close/>
              </a:path>
              <a:path w="2672079" h="541020">
                <a:moveTo>
                  <a:pt x="173939" y="56681"/>
                </a:moveTo>
                <a:lnTo>
                  <a:pt x="145541" y="51815"/>
                </a:lnTo>
                <a:lnTo>
                  <a:pt x="135636" y="108203"/>
                </a:lnTo>
                <a:lnTo>
                  <a:pt x="164280" y="113110"/>
                </a:lnTo>
                <a:lnTo>
                  <a:pt x="173939" y="56681"/>
                </a:lnTo>
                <a:close/>
              </a:path>
              <a:path w="2672079" h="541020">
                <a:moveTo>
                  <a:pt x="164280" y="113110"/>
                </a:moveTo>
                <a:lnTo>
                  <a:pt x="135636" y="108203"/>
                </a:lnTo>
                <a:lnTo>
                  <a:pt x="135636" y="155181"/>
                </a:lnTo>
                <a:lnTo>
                  <a:pt x="154686" y="169163"/>
                </a:lnTo>
                <a:lnTo>
                  <a:pt x="164280" y="113110"/>
                </a:lnTo>
                <a:close/>
              </a:path>
              <a:path w="2672079" h="541020">
                <a:moveTo>
                  <a:pt x="2671571" y="484631"/>
                </a:moveTo>
                <a:lnTo>
                  <a:pt x="173939" y="56681"/>
                </a:lnTo>
                <a:lnTo>
                  <a:pt x="164280" y="113110"/>
                </a:lnTo>
                <a:lnTo>
                  <a:pt x="2662427" y="541020"/>
                </a:lnTo>
                <a:lnTo>
                  <a:pt x="2671571" y="484631"/>
                </a:lnTo>
                <a:close/>
              </a:path>
            </a:pathLst>
          </a:custGeom>
          <a:solidFill>
            <a:srgbClr val="01018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102" y="1774951"/>
            <a:ext cx="7903209" cy="519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54990" indent="-61023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AutoNum type="arabicPeriod"/>
              <a:tabLst>
                <a:tab pos="621665" algn="l"/>
                <a:tab pos="622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Prepare </a:t>
            </a:r>
            <a:r>
              <a:rPr sz="2800" b="1" dirty="0">
                <a:latin typeface="Times New Roman"/>
                <a:cs typeface="Times New Roman"/>
              </a:rPr>
              <a:t>a </a:t>
            </a:r>
            <a:r>
              <a:rPr sz="2800" b="1" spc="-5" dirty="0">
                <a:latin typeface="Times New Roman"/>
                <a:cs typeface="Times New Roman"/>
              </a:rPr>
              <a:t>function that accepts an integer, </a:t>
            </a:r>
            <a:r>
              <a:rPr sz="2800" b="1" dirty="0">
                <a:latin typeface="Times New Roman"/>
                <a:cs typeface="Times New Roman"/>
              </a:rPr>
              <a:t>a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signal name</a:t>
            </a:r>
            <a:r>
              <a:rPr sz="2800" b="1" spc="-5" dirty="0">
                <a:latin typeface="Times New Roman"/>
                <a:cs typeface="Times New Roman"/>
              </a:rPr>
              <a:t>, to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signal handler.</a:t>
            </a:r>
            <a:endParaRPr sz="2800">
              <a:latin typeface="Times New Roman"/>
              <a:cs typeface="Times New Roman"/>
            </a:endParaRPr>
          </a:p>
          <a:p>
            <a:pPr marL="622300" marR="135890" indent="-610235">
              <a:lnSpc>
                <a:spcPct val="106300"/>
              </a:lnSpc>
              <a:spcBef>
                <a:spcPts val="265"/>
              </a:spcBef>
              <a:buClr>
                <a:srgbClr val="0000FF"/>
              </a:buClr>
              <a:buAutoNum type="arabicPeriod"/>
              <a:tabLst>
                <a:tab pos="621665" algn="l"/>
                <a:tab pos="622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Cal</a:t>
            </a:r>
            <a:r>
              <a:rPr sz="2800" b="1" dirty="0">
                <a:latin typeface="Times New Roman"/>
                <a:cs typeface="Times New Roman"/>
              </a:rPr>
              <a:t>l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7F7F7F"/>
                </a:solidFill>
                <a:latin typeface="Courier New"/>
                <a:cs typeface="Courier New"/>
              </a:rPr>
              <a:t>signal(</a:t>
            </a:r>
            <a:r>
              <a:rPr sz="28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2800" b="1" spc="-9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wit</a:t>
            </a:r>
            <a:r>
              <a:rPr sz="2800" b="1" dirty="0">
                <a:latin typeface="Times New Roman"/>
                <a:cs typeface="Times New Roman"/>
              </a:rPr>
              <a:t>h a </a:t>
            </a:r>
            <a:r>
              <a:rPr sz="2800" b="1" spc="-5" dirty="0">
                <a:latin typeface="Times New Roman"/>
                <a:cs typeface="Times New Roman"/>
              </a:rPr>
              <a:t>signa</a:t>
            </a:r>
            <a:r>
              <a:rPr sz="2800" b="1" dirty="0">
                <a:latin typeface="Times New Roman"/>
                <a:cs typeface="Times New Roman"/>
              </a:rPr>
              <a:t>l </a:t>
            </a:r>
            <a:r>
              <a:rPr sz="2800" b="1" spc="-5" dirty="0">
                <a:latin typeface="Times New Roman"/>
                <a:cs typeface="Times New Roman"/>
              </a:rPr>
              <a:t>nam</a:t>
            </a:r>
            <a:r>
              <a:rPr sz="2800" b="1" dirty="0">
                <a:latin typeface="Times New Roman"/>
                <a:cs typeface="Times New Roman"/>
              </a:rPr>
              <a:t>e </a:t>
            </a:r>
            <a:r>
              <a:rPr sz="2800" b="1" spc="-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s </a:t>
            </a:r>
            <a:r>
              <a:rPr sz="2800" b="1" spc="-5" dirty="0">
                <a:latin typeface="Times New Roman"/>
                <a:cs typeface="Times New Roman"/>
              </a:rPr>
              <a:t>th</a:t>
            </a:r>
            <a:r>
              <a:rPr sz="2800" b="1" dirty="0">
                <a:latin typeface="Times New Roman"/>
                <a:cs typeface="Times New Roman"/>
              </a:rPr>
              <a:t>e </a:t>
            </a:r>
            <a:r>
              <a:rPr sz="2800" b="1" spc="-5" dirty="0">
                <a:latin typeface="Times New Roman"/>
                <a:cs typeface="Times New Roman"/>
              </a:rPr>
              <a:t>first  </a:t>
            </a:r>
            <a:r>
              <a:rPr sz="2800" b="1" dirty="0">
                <a:latin typeface="Times New Roman"/>
                <a:cs typeface="Times New Roman"/>
              </a:rPr>
              <a:t>argument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signal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handler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as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second.</a:t>
            </a:r>
            <a:endParaRPr sz="2800">
              <a:latin typeface="Times New Roman"/>
              <a:cs typeface="Times New Roman"/>
            </a:endParaRPr>
          </a:p>
          <a:p>
            <a:pPr marL="622300" marR="151130" indent="-610235">
              <a:lnSpc>
                <a:spcPct val="100000"/>
              </a:lnSpc>
              <a:spcBef>
                <a:spcPts val="675"/>
              </a:spcBef>
              <a:buClr>
                <a:srgbClr val="0000FF"/>
              </a:buClr>
              <a:buAutoNum type="arabicPeriod"/>
              <a:tabLst>
                <a:tab pos="621665" algn="l"/>
                <a:tab pos="622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When the signal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you want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to handle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occurs,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your </a:t>
            </a:r>
            <a:r>
              <a:rPr sz="2800" b="1" spc="-5" dirty="0">
                <a:latin typeface="Times New Roman"/>
                <a:cs typeface="Times New Roman"/>
              </a:rPr>
              <a:t>signal handler is called with the argument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the signal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name that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just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occurred.</a:t>
            </a:r>
            <a:endParaRPr sz="28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AutoNum type="arabicPeriod"/>
              <a:tabLst>
                <a:tab pos="621665" algn="l"/>
                <a:tab pos="622935" algn="l"/>
              </a:tabLst>
            </a:pPr>
            <a:r>
              <a:rPr sz="2800" b="1" dirty="0">
                <a:latin typeface="Times New Roman"/>
                <a:cs typeface="Times New Roman"/>
              </a:rPr>
              <a:t>Two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important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notes:</a:t>
            </a:r>
            <a:endParaRPr sz="2800">
              <a:latin typeface="Times New Roman"/>
              <a:cs typeface="Times New Roman"/>
            </a:endParaRPr>
          </a:p>
          <a:p>
            <a:pPr marL="1003300" lvl="1" indent="-5334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AutoNum type="alphaLcPeriod"/>
              <a:tabLst>
                <a:tab pos="1002665" algn="l"/>
                <a:tab pos="1003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You</a:t>
            </a:r>
            <a:r>
              <a:rPr sz="2400" b="1" dirty="0">
                <a:latin typeface="Times New Roman"/>
                <a:cs typeface="Times New Roman"/>
              </a:rPr>
              <a:t> might </a:t>
            </a:r>
            <a:r>
              <a:rPr sz="2400" b="1" spc="-5" dirty="0">
                <a:latin typeface="Times New Roman"/>
                <a:cs typeface="Times New Roman"/>
              </a:rPr>
              <a:t>want</a:t>
            </a:r>
            <a:r>
              <a:rPr sz="2400" b="1" dirty="0">
                <a:latin typeface="Times New Roman"/>
                <a:cs typeface="Times New Roman"/>
              </a:rPr>
              <a:t> to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ignore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that </a:t>
            </a:r>
            <a:r>
              <a:rPr sz="2400" b="1" spc="-5" dirty="0">
                <a:latin typeface="Times New Roman"/>
                <a:cs typeface="Times New Roman"/>
              </a:rPr>
              <a:t>signal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your </a:t>
            </a:r>
            <a:r>
              <a:rPr sz="2400" b="1" spc="-5" dirty="0">
                <a:latin typeface="Times New Roman"/>
                <a:cs typeface="Times New Roman"/>
              </a:rPr>
              <a:t>handler</a:t>
            </a:r>
            <a:endParaRPr sz="2400">
              <a:latin typeface="Times New Roman"/>
              <a:cs typeface="Times New Roman"/>
            </a:endParaRPr>
          </a:p>
          <a:p>
            <a:pPr marL="1003300" marR="517525" lvl="1" indent="-53340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AutoNum type="alphaLcPeriod"/>
              <a:tabLst>
                <a:tab pos="1002665" algn="l"/>
                <a:tab pos="1003300" algn="l"/>
              </a:tabLst>
            </a:pPr>
            <a:r>
              <a:rPr sz="2400" b="1" dirty="0">
                <a:latin typeface="Times New Roman"/>
                <a:cs typeface="Times New Roman"/>
              </a:rPr>
              <a:t>Before </a:t>
            </a:r>
            <a:r>
              <a:rPr sz="2400" b="1" spc="-5" dirty="0">
                <a:latin typeface="Times New Roman"/>
                <a:cs typeface="Times New Roman"/>
              </a:rPr>
              <a:t>returning</a:t>
            </a:r>
            <a:r>
              <a:rPr sz="2400" b="1" dirty="0">
                <a:latin typeface="Times New Roman"/>
                <a:cs typeface="Times New Roman"/>
              </a:rPr>
              <a:t> from your </a:t>
            </a:r>
            <a:r>
              <a:rPr sz="2400" b="1" spc="-5" dirty="0">
                <a:latin typeface="Times New Roman"/>
                <a:cs typeface="Times New Roman"/>
              </a:rPr>
              <a:t>signal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handler,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don’t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forget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re-install </a:t>
            </a:r>
            <a:r>
              <a:rPr sz="2400" b="1" spc="-5" dirty="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marR="142240" algn="r">
              <a:lnSpc>
                <a:spcPct val="100000"/>
              </a:lnSpc>
              <a:spcBef>
                <a:spcPts val="330"/>
              </a:spcBef>
            </a:pPr>
            <a:r>
              <a:rPr sz="1400" spc="-5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4364" y="849122"/>
            <a:ext cx="52482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Here</a:t>
            </a:r>
            <a:r>
              <a:rPr sz="4000" spc="-30" dirty="0"/>
              <a:t> </a:t>
            </a:r>
            <a:r>
              <a:rPr sz="4000" spc="-5" dirty="0"/>
              <a:t>is</a:t>
            </a:r>
            <a:r>
              <a:rPr sz="4000" spc="-30" dirty="0"/>
              <a:t> </a:t>
            </a:r>
            <a:r>
              <a:rPr sz="4000" spc="-5" dirty="0"/>
              <a:t>the</a:t>
            </a:r>
            <a:r>
              <a:rPr sz="4000" spc="-25" dirty="0"/>
              <a:t> </a:t>
            </a:r>
            <a:r>
              <a:rPr sz="4000" spc="-5" dirty="0"/>
              <a:t>procedure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1365</Words>
  <Application>Microsoft Office PowerPoint</Application>
  <PresentationFormat>Custom</PresentationFormat>
  <Paragraphs>284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Courier New</vt:lpstr>
      <vt:lpstr>Times New Roman</vt:lpstr>
      <vt:lpstr>Wingdings</vt:lpstr>
      <vt:lpstr>Office Theme</vt:lpstr>
      <vt:lpstr>Basic Signal Programming</vt:lpstr>
      <vt:lpstr>What is a signal?</vt:lpstr>
      <vt:lpstr>What signals are available?</vt:lpstr>
      <vt:lpstr>Signal Sources</vt:lpstr>
      <vt:lpstr>Function signal()</vt:lpstr>
      <vt:lpstr>Examples</vt:lpstr>
      <vt:lpstr>Install a Signal Handler: 1/2</vt:lpstr>
      <vt:lpstr>Install a Signal Handler: 2/2</vt:lpstr>
      <vt:lpstr>Here is the procedure</vt:lpstr>
      <vt:lpstr>Handling Multiple Signal Types: 1/2</vt:lpstr>
      <vt:lpstr>Handling Multiple Signal Types: 2/2</vt:lpstr>
      <vt:lpstr>Handling Multiple Signal Types  Example: 1/4</vt:lpstr>
      <vt:lpstr>Handling Multiple Signal Types  Example: 2/4</vt:lpstr>
      <vt:lpstr>Handling Multiple Signal Types  Example: 3/4</vt:lpstr>
      <vt:lpstr>Handling Multiple Signal Types  Example: 4/4</vt:lpstr>
      <vt:lpstr>Raise a Signal within a Process: 1/2</vt:lpstr>
      <vt:lpstr>Raise a Signal within a Process: 2/2</vt:lpstr>
      <vt:lpstr>Send a Signal to a Process</vt:lpstr>
      <vt:lpstr>Kill Example: process-a (1)</vt:lpstr>
      <vt:lpstr>Kill Example: process-a (2)</vt:lpstr>
      <vt:lpstr>Kill Example: process-a (2)</vt:lpstr>
      <vt:lpstr>Kill Example: process-b (1)</vt:lpstr>
      <vt:lpstr>Kill Example: process-b (2)</vt:lpstr>
      <vt:lpstr>The Unix Kill Command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signal</dc:title>
  <dc:creator>Ching-Kuang Shene</dc:creator>
  <cp:lastModifiedBy>dell</cp:lastModifiedBy>
  <cp:revision>3</cp:revision>
  <dcterms:created xsi:type="dcterms:W3CDTF">2021-10-01T01:51:13Z</dcterms:created>
  <dcterms:modified xsi:type="dcterms:W3CDTF">2021-10-01T01:54:34Z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2006-10-30T00:00:00Z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2021-10-01T00:00:00Z</vt:filetime>
  </property>
</Properties>
</file>