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22"/>
  </p:notesMasterIdLst>
  <p:sldIdLst>
    <p:sldId id="256" r:id="rId2"/>
    <p:sldId id="285" r:id="rId3"/>
    <p:sldId id="287" r:id="rId4"/>
    <p:sldId id="290" r:id="rId5"/>
    <p:sldId id="289" r:id="rId6"/>
    <p:sldId id="277" r:id="rId7"/>
    <p:sldId id="278" r:id="rId8"/>
    <p:sldId id="274" r:id="rId9"/>
    <p:sldId id="275" r:id="rId10"/>
    <p:sldId id="269" r:id="rId11"/>
    <p:sldId id="276" r:id="rId12"/>
    <p:sldId id="268" r:id="rId13"/>
    <p:sldId id="281" r:id="rId14"/>
    <p:sldId id="282" r:id="rId15"/>
    <p:sldId id="283" r:id="rId16"/>
    <p:sldId id="288" r:id="rId17"/>
    <p:sldId id="284" r:id="rId18"/>
    <p:sldId id="279" r:id="rId19"/>
    <p:sldId id="292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71" autoAdjust="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F57268-BA7E-AA4A-A835-0DB4584E185D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2F8059-CC0A-834D-B27F-35201127B3C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D9D9D9"/>
        </a:solidFill>
      </dgm:spPr>
      <dgm:t>
        <a:bodyPr/>
        <a:lstStyle/>
        <a:p>
          <a:pPr rtl="0"/>
          <a:r>
            <a:rPr lang="en-US" dirty="0" smtClean="0"/>
            <a:t>Are highly-rated movies more likely to be cited?</a:t>
          </a:r>
          <a:endParaRPr lang="en-US" dirty="0"/>
        </a:p>
      </dgm:t>
    </dgm:pt>
    <dgm:pt modelId="{EB4793E9-F2F2-C041-84EF-3648F84C2CE9}" type="parTrans" cxnId="{E3F1CBC7-8E7F-5346-A374-1F09C25182AD}">
      <dgm:prSet/>
      <dgm:spPr/>
      <dgm:t>
        <a:bodyPr/>
        <a:lstStyle/>
        <a:p>
          <a:endParaRPr lang="en-US"/>
        </a:p>
      </dgm:t>
    </dgm:pt>
    <dgm:pt modelId="{C58168C9-1EA8-314E-82EB-4F0B2442914A}" type="sibTrans" cxnId="{E3F1CBC7-8E7F-5346-A374-1F09C25182A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121F6DEB-EB59-F945-9E14-9805596DCE5C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D9D9D9"/>
        </a:solidFill>
      </dgm:spPr>
      <dgm:t>
        <a:bodyPr/>
        <a:lstStyle/>
        <a:p>
          <a:pPr rtl="0"/>
          <a:r>
            <a:rPr lang="en-US" dirty="0" smtClean="0"/>
            <a:t>Do popular movies get more citations?</a:t>
          </a:r>
          <a:endParaRPr lang="en-US" dirty="0"/>
        </a:p>
      </dgm:t>
    </dgm:pt>
    <dgm:pt modelId="{F4E5DB05-BFF6-AD4D-805C-0575467E3BFD}" type="parTrans" cxnId="{D59D3920-DFCA-874C-A6A1-434CDBE15FBA}">
      <dgm:prSet/>
      <dgm:spPr/>
      <dgm:t>
        <a:bodyPr/>
        <a:lstStyle/>
        <a:p>
          <a:endParaRPr lang="en-US"/>
        </a:p>
      </dgm:t>
    </dgm:pt>
    <dgm:pt modelId="{67F1BC2B-95C8-1D48-BA77-FC318E54132D}" type="sibTrans" cxnId="{D59D3920-DFCA-874C-A6A1-434CDBE15FBA}">
      <dgm:prSet/>
      <dgm:spPr/>
      <dgm:t>
        <a:bodyPr/>
        <a:lstStyle/>
        <a:p>
          <a:endParaRPr lang="en-US"/>
        </a:p>
      </dgm:t>
    </dgm:pt>
    <dgm:pt modelId="{2D1947F7-D573-B846-BD50-498125BA151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D9D9D9"/>
        </a:solidFill>
      </dgm:spPr>
      <dgm:t>
        <a:bodyPr/>
        <a:lstStyle/>
        <a:p>
          <a:pPr rtl="0"/>
          <a:r>
            <a:rPr lang="en-US" dirty="0" smtClean="0"/>
            <a:t>Are movies from top production houses referenced more frequently?</a:t>
          </a:r>
          <a:endParaRPr lang="en-US" dirty="0"/>
        </a:p>
      </dgm:t>
    </dgm:pt>
    <dgm:pt modelId="{B19F7FC7-49F4-8147-B3AB-5222888A2FCA}" type="parTrans" cxnId="{91E37848-AEC8-EA46-AF8B-DF69FE664D6E}">
      <dgm:prSet/>
      <dgm:spPr/>
      <dgm:t>
        <a:bodyPr/>
        <a:lstStyle/>
        <a:p>
          <a:endParaRPr lang="en-US"/>
        </a:p>
      </dgm:t>
    </dgm:pt>
    <dgm:pt modelId="{DC507EF2-AF86-4E44-B8A8-7084938C48C5}" type="sibTrans" cxnId="{91E37848-AEC8-EA46-AF8B-DF69FE664D6E}">
      <dgm:prSet/>
      <dgm:spPr/>
      <dgm:t>
        <a:bodyPr/>
        <a:lstStyle/>
        <a:p>
          <a:endParaRPr lang="en-US"/>
        </a:p>
      </dgm:t>
    </dgm:pt>
    <dgm:pt modelId="{BF562DA9-6DBC-6A41-BDAE-94FB792BEC0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D9D9D9"/>
        </a:solidFill>
      </dgm:spPr>
      <dgm:t>
        <a:bodyPr/>
        <a:lstStyle/>
        <a:p>
          <a:pPr rtl="0"/>
          <a:r>
            <a:rPr lang="en-US" dirty="0" smtClean="0"/>
            <a:t>Are movies tend to cite others from the same production house? </a:t>
          </a:r>
          <a:endParaRPr lang="en-US" dirty="0"/>
        </a:p>
      </dgm:t>
    </dgm:pt>
    <dgm:pt modelId="{7BEF58B7-F6A4-B642-A81C-1AC26E774414}" type="parTrans" cxnId="{DB25561C-8FE5-CF4E-9AAB-F44485A57705}">
      <dgm:prSet/>
      <dgm:spPr/>
      <dgm:t>
        <a:bodyPr/>
        <a:lstStyle/>
        <a:p>
          <a:endParaRPr lang="en-US"/>
        </a:p>
      </dgm:t>
    </dgm:pt>
    <dgm:pt modelId="{704D6019-DD51-1242-ACEA-DB156F8D0FD0}" type="sibTrans" cxnId="{DB25561C-8FE5-CF4E-9AAB-F44485A57705}">
      <dgm:prSet/>
      <dgm:spPr/>
      <dgm:t>
        <a:bodyPr/>
        <a:lstStyle/>
        <a:p>
          <a:endParaRPr lang="en-US"/>
        </a:p>
      </dgm:t>
    </dgm:pt>
    <dgm:pt modelId="{D9DE1FE4-ACCC-3F4C-8EA2-6847DCF6F2B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D9D9D9"/>
        </a:solidFill>
      </dgm:spPr>
      <dgm:t>
        <a:bodyPr/>
        <a:lstStyle/>
        <a:p>
          <a:pPr rtl="0"/>
          <a:r>
            <a:rPr lang="en-US" dirty="0" smtClean="0"/>
            <a:t>Are movies likely to cite others from the same genre? </a:t>
          </a:r>
          <a:endParaRPr lang="en-US" dirty="0"/>
        </a:p>
      </dgm:t>
    </dgm:pt>
    <dgm:pt modelId="{B46F4C49-587D-5746-BB56-FD1E73B2F16E}" type="parTrans" cxnId="{A634475A-2DB9-5348-983C-F71BF5E193D8}">
      <dgm:prSet/>
      <dgm:spPr/>
      <dgm:t>
        <a:bodyPr/>
        <a:lstStyle/>
        <a:p>
          <a:endParaRPr lang="en-US"/>
        </a:p>
      </dgm:t>
    </dgm:pt>
    <dgm:pt modelId="{A23EB4D2-F9C9-244F-9F6B-96ACE8AEA76B}" type="sibTrans" cxnId="{A634475A-2DB9-5348-983C-F71BF5E193D8}">
      <dgm:prSet/>
      <dgm:spPr/>
      <dgm:t>
        <a:bodyPr/>
        <a:lstStyle/>
        <a:p>
          <a:endParaRPr lang="en-US"/>
        </a:p>
      </dgm:t>
    </dgm:pt>
    <dgm:pt modelId="{CF697DB3-DAC0-0245-8197-A0CD9FDA2A5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D9D9D9"/>
        </a:solidFill>
      </dgm:spPr>
      <dgm:t>
        <a:bodyPr/>
        <a:lstStyle/>
        <a:p>
          <a:pPr rtl="0"/>
          <a:r>
            <a:rPr lang="en-US" dirty="0" smtClean="0"/>
            <a:t>Do critically acclaimed movies get cited more?</a:t>
          </a:r>
          <a:endParaRPr lang="en-US" dirty="0"/>
        </a:p>
      </dgm:t>
    </dgm:pt>
    <dgm:pt modelId="{EB366C98-2463-5349-BB65-EF299566D867}" type="parTrans" cxnId="{C0ABF822-B032-4E4F-A0C1-0C7831B2F310}">
      <dgm:prSet/>
      <dgm:spPr/>
      <dgm:t>
        <a:bodyPr/>
        <a:lstStyle/>
        <a:p>
          <a:endParaRPr lang="en-US"/>
        </a:p>
      </dgm:t>
    </dgm:pt>
    <dgm:pt modelId="{F085AF9C-7B66-A346-B1FB-3B3CCC4A1F28}" type="sibTrans" cxnId="{C0ABF822-B032-4E4F-A0C1-0C7831B2F310}">
      <dgm:prSet/>
      <dgm:spPr/>
      <dgm:t>
        <a:bodyPr/>
        <a:lstStyle/>
        <a:p>
          <a:endParaRPr lang="en-US"/>
        </a:p>
      </dgm:t>
    </dgm:pt>
    <dgm:pt modelId="{159EF8BC-F9E2-664B-A4BF-0C01C62E1E5B}" type="pres">
      <dgm:prSet presAssocID="{66F57268-BA7E-AA4A-A835-0DB4584E185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5B51A-CC91-0743-BB81-DE02E7EAFEDE}" type="pres">
      <dgm:prSet presAssocID="{672F8059-CC0A-834D-B27F-35201127B3C3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3401F-CB2D-1E4A-BA2C-B4330D4E4F8A}" type="pres">
      <dgm:prSet presAssocID="{C58168C9-1EA8-314E-82EB-4F0B2442914A}" presName="spacer" presStyleCnt="0"/>
      <dgm:spPr/>
    </dgm:pt>
    <dgm:pt modelId="{957BAB1A-7F6E-2849-9EE5-4CD1D4B32D76}" type="pres">
      <dgm:prSet presAssocID="{121F6DEB-EB59-F945-9E14-9805596DCE5C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7ACF3-4BEA-A947-B99E-63FDD420F2B5}" type="pres">
      <dgm:prSet presAssocID="{67F1BC2B-95C8-1D48-BA77-FC318E54132D}" presName="spacer" presStyleCnt="0"/>
      <dgm:spPr/>
    </dgm:pt>
    <dgm:pt modelId="{A0E46756-45F7-5F4A-B352-7B535DE6A1E4}" type="pres">
      <dgm:prSet presAssocID="{CF697DB3-DAC0-0245-8197-A0CD9FDA2A56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F63F95-4D7C-E44E-ADF2-3613F4E90D4D}" type="pres">
      <dgm:prSet presAssocID="{F085AF9C-7B66-A346-B1FB-3B3CCC4A1F28}" presName="spacer" presStyleCnt="0"/>
      <dgm:spPr/>
    </dgm:pt>
    <dgm:pt modelId="{D8438418-FA8F-BA4C-8872-DCE3AE7A0B86}" type="pres">
      <dgm:prSet presAssocID="{2D1947F7-D573-B846-BD50-498125BA1516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14911-E211-754A-A6B9-0A32E1C2300A}" type="pres">
      <dgm:prSet presAssocID="{DC507EF2-AF86-4E44-B8A8-7084938C48C5}" presName="spacer" presStyleCnt="0"/>
      <dgm:spPr/>
    </dgm:pt>
    <dgm:pt modelId="{66AEC975-F049-854C-9E7F-C5FF823707A3}" type="pres">
      <dgm:prSet presAssocID="{BF562DA9-6DBC-6A41-BDAE-94FB792BEC04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24D1C-B1CB-C146-B39F-86BFBC6C3A33}" type="pres">
      <dgm:prSet presAssocID="{704D6019-DD51-1242-ACEA-DB156F8D0FD0}" presName="spacer" presStyleCnt="0"/>
      <dgm:spPr/>
    </dgm:pt>
    <dgm:pt modelId="{B94E1642-4072-CB4E-BED3-96AD33AE6CB1}" type="pres">
      <dgm:prSet presAssocID="{D9DE1FE4-ACCC-3F4C-8EA2-6847DCF6F2B9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9D3920-DFCA-874C-A6A1-434CDBE15FBA}" srcId="{66F57268-BA7E-AA4A-A835-0DB4584E185D}" destId="{121F6DEB-EB59-F945-9E14-9805596DCE5C}" srcOrd="1" destOrd="0" parTransId="{F4E5DB05-BFF6-AD4D-805C-0575467E3BFD}" sibTransId="{67F1BC2B-95C8-1D48-BA77-FC318E54132D}"/>
    <dgm:cxn modelId="{6D7FD08E-21E0-DF40-AC8F-6F116E962552}" type="presOf" srcId="{672F8059-CC0A-834D-B27F-35201127B3C3}" destId="{4225B51A-CC91-0743-BB81-DE02E7EAFEDE}" srcOrd="0" destOrd="0" presId="urn:microsoft.com/office/officeart/2005/8/layout/vList2"/>
    <dgm:cxn modelId="{91E37848-AEC8-EA46-AF8B-DF69FE664D6E}" srcId="{66F57268-BA7E-AA4A-A835-0DB4584E185D}" destId="{2D1947F7-D573-B846-BD50-498125BA1516}" srcOrd="3" destOrd="0" parTransId="{B19F7FC7-49F4-8147-B3AB-5222888A2FCA}" sibTransId="{DC507EF2-AF86-4E44-B8A8-7084938C48C5}"/>
    <dgm:cxn modelId="{1098C204-85AC-464C-AB25-484BA021DC99}" type="presOf" srcId="{2D1947F7-D573-B846-BD50-498125BA1516}" destId="{D8438418-FA8F-BA4C-8872-DCE3AE7A0B86}" srcOrd="0" destOrd="0" presId="urn:microsoft.com/office/officeart/2005/8/layout/vList2"/>
    <dgm:cxn modelId="{DB25561C-8FE5-CF4E-9AAB-F44485A57705}" srcId="{66F57268-BA7E-AA4A-A835-0DB4584E185D}" destId="{BF562DA9-6DBC-6A41-BDAE-94FB792BEC04}" srcOrd="4" destOrd="0" parTransId="{7BEF58B7-F6A4-B642-A81C-1AC26E774414}" sibTransId="{704D6019-DD51-1242-ACEA-DB156F8D0FD0}"/>
    <dgm:cxn modelId="{E3F1CBC7-8E7F-5346-A374-1F09C25182AD}" srcId="{66F57268-BA7E-AA4A-A835-0DB4584E185D}" destId="{672F8059-CC0A-834D-B27F-35201127B3C3}" srcOrd="0" destOrd="0" parTransId="{EB4793E9-F2F2-C041-84EF-3648F84C2CE9}" sibTransId="{C58168C9-1EA8-314E-82EB-4F0B2442914A}"/>
    <dgm:cxn modelId="{93250CFD-3D13-ED4D-A68D-FBFDF8223C1D}" type="presOf" srcId="{66F57268-BA7E-AA4A-A835-0DB4584E185D}" destId="{159EF8BC-F9E2-664B-A4BF-0C01C62E1E5B}" srcOrd="0" destOrd="0" presId="urn:microsoft.com/office/officeart/2005/8/layout/vList2"/>
    <dgm:cxn modelId="{C0ABF822-B032-4E4F-A0C1-0C7831B2F310}" srcId="{66F57268-BA7E-AA4A-A835-0DB4584E185D}" destId="{CF697DB3-DAC0-0245-8197-A0CD9FDA2A56}" srcOrd="2" destOrd="0" parTransId="{EB366C98-2463-5349-BB65-EF299566D867}" sibTransId="{F085AF9C-7B66-A346-B1FB-3B3CCC4A1F28}"/>
    <dgm:cxn modelId="{E940D653-0D30-E349-A6EB-0D64670D7129}" type="presOf" srcId="{CF697DB3-DAC0-0245-8197-A0CD9FDA2A56}" destId="{A0E46756-45F7-5F4A-B352-7B535DE6A1E4}" srcOrd="0" destOrd="0" presId="urn:microsoft.com/office/officeart/2005/8/layout/vList2"/>
    <dgm:cxn modelId="{43DB9D2B-AF61-0847-AFA8-40723A4A4F07}" type="presOf" srcId="{D9DE1FE4-ACCC-3F4C-8EA2-6847DCF6F2B9}" destId="{B94E1642-4072-CB4E-BED3-96AD33AE6CB1}" srcOrd="0" destOrd="0" presId="urn:microsoft.com/office/officeart/2005/8/layout/vList2"/>
    <dgm:cxn modelId="{A634475A-2DB9-5348-983C-F71BF5E193D8}" srcId="{66F57268-BA7E-AA4A-A835-0DB4584E185D}" destId="{D9DE1FE4-ACCC-3F4C-8EA2-6847DCF6F2B9}" srcOrd="5" destOrd="0" parTransId="{B46F4C49-587D-5746-BB56-FD1E73B2F16E}" sibTransId="{A23EB4D2-F9C9-244F-9F6B-96ACE8AEA76B}"/>
    <dgm:cxn modelId="{290891C4-F352-2B4D-A7CA-F7A3A1161B9D}" type="presOf" srcId="{BF562DA9-6DBC-6A41-BDAE-94FB792BEC04}" destId="{66AEC975-F049-854C-9E7F-C5FF823707A3}" srcOrd="0" destOrd="0" presId="urn:microsoft.com/office/officeart/2005/8/layout/vList2"/>
    <dgm:cxn modelId="{4B68B572-7F20-5A47-B48A-8B51DFC5CE7A}" type="presOf" srcId="{121F6DEB-EB59-F945-9E14-9805596DCE5C}" destId="{957BAB1A-7F6E-2849-9EE5-4CD1D4B32D76}" srcOrd="0" destOrd="0" presId="urn:microsoft.com/office/officeart/2005/8/layout/vList2"/>
    <dgm:cxn modelId="{F59B388D-1CE5-764E-B112-9482606F8673}" type="presParOf" srcId="{159EF8BC-F9E2-664B-A4BF-0C01C62E1E5B}" destId="{4225B51A-CC91-0743-BB81-DE02E7EAFEDE}" srcOrd="0" destOrd="0" presId="urn:microsoft.com/office/officeart/2005/8/layout/vList2"/>
    <dgm:cxn modelId="{E30EE698-AC43-2444-9291-32533FD280E2}" type="presParOf" srcId="{159EF8BC-F9E2-664B-A4BF-0C01C62E1E5B}" destId="{4E13401F-CB2D-1E4A-BA2C-B4330D4E4F8A}" srcOrd="1" destOrd="0" presId="urn:microsoft.com/office/officeart/2005/8/layout/vList2"/>
    <dgm:cxn modelId="{2C915DC8-D7F3-424D-83E3-4F5471C9ED3E}" type="presParOf" srcId="{159EF8BC-F9E2-664B-A4BF-0C01C62E1E5B}" destId="{957BAB1A-7F6E-2849-9EE5-4CD1D4B32D76}" srcOrd="2" destOrd="0" presId="urn:microsoft.com/office/officeart/2005/8/layout/vList2"/>
    <dgm:cxn modelId="{7A4DEF50-B400-4042-A9A6-91189D55E3B4}" type="presParOf" srcId="{159EF8BC-F9E2-664B-A4BF-0C01C62E1E5B}" destId="{4907ACF3-4BEA-A947-B99E-63FDD420F2B5}" srcOrd="3" destOrd="0" presId="urn:microsoft.com/office/officeart/2005/8/layout/vList2"/>
    <dgm:cxn modelId="{BD87D6CF-2EC3-6547-8C3A-E421E230E97B}" type="presParOf" srcId="{159EF8BC-F9E2-664B-A4BF-0C01C62E1E5B}" destId="{A0E46756-45F7-5F4A-B352-7B535DE6A1E4}" srcOrd="4" destOrd="0" presId="urn:microsoft.com/office/officeart/2005/8/layout/vList2"/>
    <dgm:cxn modelId="{4C45E04D-A37D-734B-8945-A4524C1C91DF}" type="presParOf" srcId="{159EF8BC-F9E2-664B-A4BF-0C01C62E1E5B}" destId="{BAF63F95-4D7C-E44E-ADF2-3613F4E90D4D}" srcOrd="5" destOrd="0" presId="urn:microsoft.com/office/officeart/2005/8/layout/vList2"/>
    <dgm:cxn modelId="{C0AEF1EF-C0A7-354B-995D-15DD17E91FAC}" type="presParOf" srcId="{159EF8BC-F9E2-664B-A4BF-0C01C62E1E5B}" destId="{D8438418-FA8F-BA4C-8872-DCE3AE7A0B86}" srcOrd="6" destOrd="0" presId="urn:microsoft.com/office/officeart/2005/8/layout/vList2"/>
    <dgm:cxn modelId="{D34A3063-5460-8C4A-80EA-4C80386BD652}" type="presParOf" srcId="{159EF8BC-F9E2-664B-A4BF-0C01C62E1E5B}" destId="{E1E14911-E211-754A-A6B9-0A32E1C2300A}" srcOrd="7" destOrd="0" presId="urn:microsoft.com/office/officeart/2005/8/layout/vList2"/>
    <dgm:cxn modelId="{27A912C2-851B-284D-B96E-CE0B6482778B}" type="presParOf" srcId="{159EF8BC-F9E2-664B-A4BF-0C01C62E1E5B}" destId="{66AEC975-F049-854C-9E7F-C5FF823707A3}" srcOrd="8" destOrd="0" presId="urn:microsoft.com/office/officeart/2005/8/layout/vList2"/>
    <dgm:cxn modelId="{A18A9911-40A8-A94C-B92C-E66A918CA2FF}" type="presParOf" srcId="{159EF8BC-F9E2-664B-A4BF-0C01C62E1E5B}" destId="{FE824D1C-B1CB-C146-B39F-86BFBC6C3A33}" srcOrd="9" destOrd="0" presId="urn:microsoft.com/office/officeart/2005/8/layout/vList2"/>
    <dgm:cxn modelId="{70D3E8B6-2D50-6643-B264-0CCA13EE27AC}" type="presParOf" srcId="{159EF8BC-F9E2-664B-A4BF-0C01C62E1E5B}" destId="{B94E1642-4072-CB4E-BED3-96AD33AE6CB1}" srcOrd="10" destOrd="0" presId="urn:microsoft.com/office/officeart/2005/8/layout/vList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5B51A-CC91-0743-BB81-DE02E7EAFEDE}">
      <dsp:nvSpPr>
        <dsp:cNvPr id="0" name=""/>
        <dsp:cNvSpPr/>
      </dsp:nvSpPr>
      <dsp:spPr>
        <a:xfrm>
          <a:off x="0" y="3040"/>
          <a:ext cx="9537171" cy="623610"/>
        </a:xfrm>
        <a:prstGeom prst="roundRect">
          <a:avLst/>
        </a:prstGeom>
        <a:solidFill>
          <a:srgbClr val="D9D9D9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Are highly-rated movies more likely to be cited?</a:t>
          </a:r>
          <a:endParaRPr lang="en-US" sz="2600" kern="1200" dirty="0"/>
        </a:p>
      </dsp:txBody>
      <dsp:txXfrm>
        <a:off x="30442" y="33482"/>
        <a:ext cx="9476287" cy="562726"/>
      </dsp:txXfrm>
    </dsp:sp>
    <dsp:sp modelId="{957BAB1A-7F6E-2849-9EE5-4CD1D4B32D76}">
      <dsp:nvSpPr>
        <dsp:cNvPr id="0" name=""/>
        <dsp:cNvSpPr/>
      </dsp:nvSpPr>
      <dsp:spPr>
        <a:xfrm>
          <a:off x="0" y="701530"/>
          <a:ext cx="9537171" cy="623610"/>
        </a:xfrm>
        <a:prstGeom prst="roundRect">
          <a:avLst/>
        </a:prstGeom>
        <a:solidFill>
          <a:srgbClr val="D9D9D9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Do popular movies get more citations?</a:t>
          </a:r>
          <a:endParaRPr lang="en-US" sz="2600" kern="1200" dirty="0"/>
        </a:p>
      </dsp:txBody>
      <dsp:txXfrm>
        <a:off x="30442" y="731972"/>
        <a:ext cx="9476287" cy="562726"/>
      </dsp:txXfrm>
    </dsp:sp>
    <dsp:sp modelId="{A0E46756-45F7-5F4A-B352-7B535DE6A1E4}">
      <dsp:nvSpPr>
        <dsp:cNvPr id="0" name=""/>
        <dsp:cNvSpPr/>
      </dsp:nvSpPr>
      <dsp:spPr>
        <a:xfrm>
          <a:off x="0" y="1400020"/>
          <a:ext cx="9537171" cy="623610"/>
        </a:xfrm>
        <a:prstGeom prst="roundRect">
          <a:avLst/>
        </a:prstGeom>
        <a:solidFill>
          <a:srgbClr val="D9D9D9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Do critically acclaimed movies get cited more?</a:t>
          </a:r>
          <a:endParaRPr lang="en-US" sz="2600" kern="1200" dirty="0"/>
        </a:p>
      </dsp:txBody>
      <dsp:txXfrm>
        <a:off x="30442" y="1430462"/>
        <a:ext cx="9476287" cy="562726"/>
      </dsp:txXfrm>
    </dsp:sp>
    <dsp:sp modelId="{D8438418-FA8F-BA4C-8872-DCE3AE7A0B86}">
      <dsp:nvSpPr>
        <dsp:cNvPr id="0" name=""/>
        <dsp:cNvSpPr/>
      </dsp:nvSpPr>
      <dsp:spPr>
        <a:xfrm>
          <a:off x="0" y="2098511"/>
          <a:ext cx="9537171" cy="623610"/>
        </a:xfrm>
        <a:prstGeom prst="roundRect">
          <a:avLst/>
        </a:prstGeom>
        <a:solidFill>
          <a:srgbClr val="D9D9D9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Are movies from top production houses referenced more frequently?</a:t>
          </a:r>
          <a:endParaRPr lang="en-US" sz="2600" kern="1200" dirty="0"/>
        </a:p>
      </dsp:txBody>
      <dsp:txXfrm>
        <a:off x="30442" y="2128953"/>
        <a:ext cx="9476287" cy="562726"/>
      </dsp:txXfrm>
    </dsp:sp>
    <dsp:sp modelId="{66AEC975-F049-854C-9E7F-C5FF823707A3}">
      <dsp:nvSpPr>
        <dsp:cNvPr id="0" name=""/>
        <dsp:cNvSpPr/>
      </dsp:nvSpPr>
      <dsp:spPr>
        <a:xfrm>
          <a:off x="0" y="2797001"/>
          <a:ext cx="9537171" cy="623610"/>
        </a:xfrm>
        <a:prstGeom prst="roundRect">
          <a:avLst/>
        </a:prstGeom>
        <a:solidFill>
          <a:srgbClr val="D9D9D9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Are movies tend to cite others from the same production house? </a:t>
          </a:r>
          <a:endParaRPr lang="en-US" sz="2600" kern="1200" dirty="0"/>
        </a:p>
      </dsp:txBody>
      <dsp:txXfrm>
        <a:off x="30442" y="2827443"/>
        <a:ext cx="9476287" cy="562726"/>
      </dsp:txXfrm>
    </dsp:sp>
    <dsp:sp modelId="{B94E1642-4072-CB4E-BED3-96AD33AE6CB1}">
      <dsp:nvSpPr>
        <dsp:cNvPr id="0" name=""/>
        <dsp:cNvSpPr/>
      </dsp:nvSpPr>
      <dsp:spPr>
        <a:xfrm>
          <a:off x="0" y="3495491"/>
          <a:ext cx="9537171" cy="623610"/>
        </a:xfrm>
        <a:prstGeom prst="roundRect">
          <a:avLst/>
        </a:prstGeom>
        <a:solidFill>
          <a:srgbClr val="D9D9D9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Are movies likely to cite others from the same genre? </a:t>
          </a:r>
          <a:endParaRPr lang="en-US" sz="2600" kern="1200" dirty="0"/>
        </a:p>
      </dsp:txBody>
      <dsp:txXfrm>
        <a:off x="30442" y="3525933"/>
        <a:ext cx="9476287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7ADB4-21B3-4062-8A88-A38E8DF7D48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D59EC-45DC-4F5E-B8B0-4469935DD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8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D59EC-45DC-4F5E-B8B0-4469935DD6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D59EC-45DC-4F5E-B8B0-4469935DD6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0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D59EC-45DC-4F5E-B8B0-4469935DD6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E2E2-D202-462D-8A12-D02EF30ECCEB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246B-BE1E-4FFC-8A00-628D8C5B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2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E2E2-D202-462D-8A12-D02EF30ECCEB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246B-BE1E-4FFC-8A00-628D8C5B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E2E2-D202-462D-8A12-D02EF30ECCEB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246B-BE1E-4FFC-8A00-628D8C5B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E2E2-D202-462D-8A12-D02EF30ECCEB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246B-BE1E-4FFC-8A00-628D8C5B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E2E2-D202-462D-8A12-D02EF30ECCEB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246B-BE1E-4FFC-8A00-628D8C5B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E2E2-D202-462D-8A12-D02EF30ECCEB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246B-BE1E-4FFC-8A00-628D8C5B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E2E2-D202-462D-8A12-D02EF30ECCEB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246B-BE1E-4FFC-8A00-628D8C5B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E2E2-D202-462D-8A12-D02EF30ECCEB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246B-BE1E-4FFC-8A00-628D8C5B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9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E2E2-D202-462D-8A12-D02EF30ECCEB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246B-BE1E-4FFC-8A00-628D8C5B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9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E2E2-D202-462D-8A12-D02EF30ECCEB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246B-BE1E-4FFC-8A00-628D8C5B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3E2E2-D202-462D-8A12-D02EF30ECCEB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E246B-BE1E-4FFC-8A00-628D8C5B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5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3E2E2-D202-462D-8A12-D02EF30ECCEB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E246B-BE1E-4FFC-8A00-628D8C5B6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3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R DARLING" panose="02000000000000000000" pitchFamily="2" charset="0"/>
              </a:rPr>
              <a:t>U.S. M</a:t>
            </a:r>
            <a:r>
              <a:rPr lang="en-US" altLang="zh-CN" b="1" dirty="0" smtClean="0">
                <a:latin typeface="AR DARLING" panose="02000000000000000000" pitchFamily="2" charset="0"/>
              </a:rPr>
              <a:t>ovies Citation Network</a:t>
            </a:r>
            <a:endParaRPr lang="en-US" b="1" dirty="0">
              <a:latin typeface="AR DARLING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Ameer</a:t>
            </a:r>
            <a:r>
              <a:rPr lang="en-US" altLang="zh-CN" dirty="0" smtClean="0"/>
              <a:t> Khan	</a:t>
            </a:r>
            <a:r>
              <a:rPr lang="en-US" smtClean="0"/>
              <a:t>S</a:t>
            </a:r>
            <a:r>
              <a:rPr lang="en-US" altLang="zh-CN" smtClean="0"/>
              <a:t>hawn Li	Ye </a:t>
            </a:r>
            <a:r>
              <a:rPr lang="en-US" altLang="zh-CN" dirty="0" smtClean="0"/>
              <a:t>(Iris) Tu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997" y="4973835"/>
            <a:ext cx="1970011" cy="188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3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36998" y="4992584"/>
            <a:ext cx="3651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JULIAN" panose="02000000000000000000" pitchFamily="2" charset="0"/>
              </a:rPr>
              <a:t>Hypotheses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 JULIAN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1" y="1219489"/>
            <a:ext cx="6416075" cy="379625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41820" y="2254897"/>
            <a:ext cx="1981053" cy="1910974"/>
            <a:chOff x="541820" y="2254897"/>
            <a:chExt cx="1981053" cy="191097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9478" y="2539716"/>
              <a:ext cx="1143395" cy="102340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820" y="2254897"/>
              <a:ext cx="1110813" cy="1910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92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797255"/>
              </p:ext>
            </p:extLst>
          </p:nvPr>
        </p:nvGraphicFramePr>
        <p:xfrm>
          <a:off x="1325683" y="1314173"/>
          <a:ext cx="9537171" cy="4122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8216" y="364769"/>
            <a:ext cx="2496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 JULIAN" panose="02000000000000000000" pitchFamily="2" charset="0"/>
              </a:rPr>
              <a:t>Hypotheses</a:t>
            </a:r>
            <a:endParaRPr lang="en-US" sz="3600" b="1" dirty="0">
              <a:latin typeface="AR JULIAN" panose="020000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435826"/>
            <a:ext cx="826683" cy="14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28424" y="4992584"/>
            <a:ext cx="42691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JULIAN" panose="02000000000000000000" pitchFamily="2" charset="0"/>
              </a:rPr>
              <a:t>ERGM Model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 JULIAN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819" y="1176229"/>
            <a:ext cx="6272316" cy="381636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41820" y="2254897"/>
            <a:ext cx="1981053" cy="1910974"/>
            <a:chOff x="541820" y="2254897"/>
            <a:chExt cx="1981053" cy="191097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9478" y="2539716"/>
              <a:ext cx="1143395" cy="102340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820" y="2254897"/>
              <a:ext cx="1110813" cy="1910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233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8216" y="364769"/>
            <a:ext cx="10557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 JULIAN" panose="02000000000000000000" pitchFamily="2" charset="0"/>
              </a:rPr>
              <a:t>ERGM Model: Effects of Ratings and Popularity</a:t>
            </a:r>
            <a:endParaRPr lang="en-US" sz="3600" b="1" dirty="0">
              <a:latin typeface="AR JULIAN" panose="02000000000000000000" pitchFamily="2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930537"/>
              </p:ext>
            </p:extLst>
          </p:nvPr>
        </p:nvGraphicFramePr>
        <p:xfrm>
          <a:off x="881866" y="1357310"/>
          <a:ext cx="10375900" cy="3985056"/>
        </p:xfrm>
        <a:graphic>
          <a:graphicData uri="http://schemas.openxmlformats.org/drawingml/2006/table">
            <a:tbl>
              <a:tblPr/>
              <a:tblGrid>
                <a:gridCol w="3365500"/>
                <a:gridCol w="976374"/>
                <a:gridCol w="1204472"/>
                <a:gridCol w="4829554"/>
              </a:tblGrid>
              <a:tr h="6641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Effects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Estimate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Significance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Interpretation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66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edges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-8.525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Movie references are not likely to be random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66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transitive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1.337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Movies tend to cite movies referened by their citations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IMDB Rating of Cited Movie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0.0524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Highly rated movies tend to be cited more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66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IMDB Votes of Cited Movie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0.000002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Popular movies tend to be cited more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Tomatometer of Cited Movie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Critical acclaim increases the likelihood for a movie to be cited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5826"/>
            <a:ext cx="826683" cy="14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8216" y="364769"/>
            <a:ext cx="931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 JULIAN" panose="02000000000000000000" pitchFamily="2" charset="0"/>
              </a:rPr>
              <a:t>ERGM </a:t>
            </a:r>
            <a:r>
              <a:rPr lang="en-US" sz="3600" b="1" dirty="0" smtClean="0">
                <a:latin typeface="AR JULIAN" panose="02000000000000000000" pitchFamily="2" charset="0"/>
              </a:rPr>
              <a:t>Model: Effects of Production House</a:t>
            </a:r>
            <a:endParaRPr lang="en-US" sz="3600" b="1" dirty="0">
              <a:latin typeface="AR JULIAN" panose="02000000000000000000" pitchFamily="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63090"/>
              </p:ext>
            </p:extLst>
          </p:nvPr>
        </p:nvGraphicFramePr>
        <p:xfrm>
          <a:off x="855682" y="1291183"/>
          <a:ext cx="10500124" cy="3813222"/>
        </p:xfrm>
        <a:graphic>
          <a:graphicData uri="http://schemas.openxmlformats.org/drawingml/2006/table">
            <a:tbl>
              <a:tblPr/>
              <a:tblGrid>
                <a:gridCol w="3365500"/>
                <a:gridCol w="1054926"/>
                <a:gridCol w="1145406"/>
                <a:gridCol w="4934292"/>
              </a:tblGrid>
              <a:tr h="5984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Effects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Estimate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Significance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Interpretation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8207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References within same Production House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0.6289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Movies are more likely to reference others from the same production house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98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Citations for 20th Century Fox Movies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0.2949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20th Centry Fox movies are more likely to be cited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Citations for Paramount Pictures Movies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0.3051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Paramount Pictures movies are more likely to be cited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98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Citations for Universal Pictures Movies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0.2951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Universal Pictures movies are more likely to be cited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84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Citations for Warner Bros. Pictures Movies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0.2577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Warner Bros. Pictures movies are more likely to be cited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5826"/>
            <a:ext cx="826683" cy="14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8216" y="364769"/>
            <a:ext cx="835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 JULIAN" panose="02000000000000000000" pitchFamily="2" charset="0"/>
              </a:rPr>
              <a:t>ERGM </a:t>
            </a:r>
            <a:r>
              <a:rPr lang="en-US" sz="3600" b="1" dirty="0" smtClean="0">
                <a:latin typeface="AR JULIAN" panose="02000000000000000000" pitchFamily="2" charset="0"/>
              </a:rPr>
              <a:t>Model: Effects of Movie Genres</a:t>
            </a:r>
            <a:endParaRPr lang="en-US" sz="3600" b="1" dirty="0">
              <a:latin typeface="AR JULIAN" panose="02000000000000000000" pitchFamily="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35688"/>
              </p:ext>
            </p:extLst>
          </p:nvPr>
        </p:nvGraphicFramePr>
        <p:xfrm>
          <a:off x="842590" y="1331123"/>
          <a:ext cx="10534886" cy="4011246"/>
        </p:xfrm>
        <a:graphic>
          <a:graphicData uri="http://schemas.openxmlformats.org/drawingml/2006/table">
            <a:tbl>
              <a:tblPr/>
              <a:tblGrid>
                <a:gridCol w="3365500"/>
                <a:gridCol w="855080"/>
                <a:gridCol w="1145406"/>
                <a:gridCol w="5168900"/>
              </a:tblGrid>
              <a:tr h="6685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Effects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Estimate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Significance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Interpretation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6685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References within Comedy Genre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-0.2309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Comedy movies are less likely to cite other comedies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6685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References within Crime Genre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0.5167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Crime movies tend to reference movies from the same genre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5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References within Romance Genre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0.2455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Romance movies tend to reference movies from the same genre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6685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References within Sci-Fi Genre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0.1299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Sci-fi movies tend to reference movies from the same genre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5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222222"/>
                          </a:solidFill>
                          <a:effectLst/>
                          <a:latin typeface="Arial"/>
                        </a:rPr>
                        <a:t>References within Documentaries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-1.2210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***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Documentaries are not likely to reference other documentaries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5826"/>
            <a:ext cx="826683" cy="14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18767" y="4992584"/>
            <a:ext cx="5942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JULIAN" panose="02000000000000000000" pitchFamily="2" charset="0"/>
              </a:rPr>
              <a:t>Model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JULIAN" panose="02000000000000000000" pitchFamily="2" charset="0"/>
              </a:rPr>
              <a:t>Diagnostics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 JULIAN" panose="020000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541" y="1122744"/>
            <a:ext cx="6373103" cy="386984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41820" y="2254897"/>
            <a:ext cx="1981053" cy="1910974"/>
            <a:chOff x="541820" y="2254897"/>
            <a:chExt cx="1981053" cy="191097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9478" y="2539716"/>
              <a:ext cx="1143395" cy="102340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820" y="2254897"/>
              <a:ext cx="1110813" cy="1910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46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78216" y="364769"/>
            <a:ext cx="3520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 JULIAN" panose="02000000000000000000" pitchFamily="2" charset="0"/>
              </a:rPr>
              <a:t>Goodness of Fit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58" y="1568172"/>
            <a:ext cx="5428486" cy="34897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703" y="1557129"/>
            <a:ext cx="5460384" cy="35102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35826"/>
            <a:ext cx="826683" cy="14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0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8216" y="364769"/>
            <a:ext cx="3985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 JULIAN" panose="02000000000000000000" pitchFamily="2" charset="0"/>
              </a:rPr>
              <a:t>MCMC Diagnostics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273" y="1257695"/>
            <a:ext cx="8077813" cy="26339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09" y="3912365"/>
            <a:ext cx="7946893" cy="25323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35826"/>
            <a:ext cx="826683" cy="14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533" y="1060379"/>
            <a:ext cx="10972800" cy="45259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 smtClean="0">
                <a:latin typeface="AR DARLING" panose="02000000000000000000" pitchFamily="2" charset="0"/>
              </a:rPr>
              <a:t>Thank you!</a:t>
            </a:r>
            <a:endParaRPr lang="en-US" sz="6600" dirty="0">
              <a:latin typeface="AR DARLING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86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www.clipartbest.com/cliparts/z7i/ayE/z7iayEx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9" y="1690688"/>
            <a:ext cx="5015041" cy="460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 DARLING" panose="02000000000000000000" pitchFamily="2" charset="0"/>
              </a:rPr>
              <a:t>Overview</a:t>
            </a:r>
            <a:endParaRPr lang="en-US" b="1" dirty="0">
              <a:latin typeface="AR DARLING" panose="02000000000000000000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91848" y="3681870"/>
            <a:ext cx="473884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JULIAN" panose="02000000000000000000" pitchFamily="2" charset="0"/>
              </a:rPr>
              <a:t>Hypotheses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 JULIAN" panose="02000000000000000000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91848" y="3145522"/>
            <a:ext cx="473884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JULIAN" panose="02000000000000000000" pitchFamily="2" charset="0"/>
              </a:rPr>
              <a:t>Network Statistics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 JULIAN" panose="020000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91847" y="4748728"/>
            <a:ext cx="473884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JULIAN" panose="02000000000000000000" pitchFamily="2" charset="0"/>
              </a:rPr>
              <a:t>Model Analysis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 JULIAN" panose="02000000000000000000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91847" y="4208735"/>
            <a:ext cx="473884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JULIAN" panose="02000000000000000000" pitchFamily="2" charset="0"/>
              </a:rPr>
              <a:t>Ergm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JULIAN" panose="02000000000000000000" pitchFamily="2" charset="0"/>
              </a:rPr>
              <a:t> Models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 JULIAN" panose="02000000000000000000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91847" y="2622302"/>
            <a:ext cx="473884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JULIAN" panose="02000000000000000000" pitchFamily="2" charset="0"/>
              </a:rPr>
              <a:t>Introduction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20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 DARLING" panose="02000000000000000000" pitchFamily="2" charset="0"/>
              </a:rPr>
              <a:t>Appendix</a:t>
            </a:r>
            <a:endParaRPr lang="en-US" dirty="0">
              <a:latin typeface="AR DARLING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1417638"/>
            <a:ext cx="5705475" cy="4562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43262" y="1417638"/>
            <a:ext cx="5705475" cy="469672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3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73309" y="4992584"/>
            <a:ext cx="41793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JULIAN" panose="02000000000000000000" pitchFamily="2" charset="0"/>
              </a:rPr>
              <a:t>Introduction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 JULIAN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60531" y="1128408"/>
            <a:ext cx="6457241" cy="386417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41820" y="2254897"/>
            <a:ext cx="1981053" cy="1910974"/>
            <a:chOff x="541820" y="2254897"/>
            <a:chExt cx="1981053" cy="191097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9478" y="2539716"/>
              <a:ext cx="1143395" cy="102340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1820" y="2254897"/>
              <a:ext cx="1110813" cy="1910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87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752306" cy="4016079"/>
          </a:xfrm>
        </p:spPr>
        <p:txBody>
          <a:bodyPr>
            <a:normAutofit/>
          </a:bodyPr>
          <a:lstStyle/>
          <a:p>
            <a:r>
              <a:rPr lang="en-US" dirty="0" smtClean="0"/>
              <a:t>3185 Movies</a:t>
            </a:r>
          </a:p>
          <a:p>
            <a:r>
              <a:rPr lang="en-US" dirty="0" smtClean="0"/>
              <a:t>4634 References</a:t>
            </a:r>
          </a:p>
          <a:p>
            <a:r>
              <a:rPr lang="en-US" dirty="0" smtClean="0"/>
              <a:t>Time Span: 2009 – 2011</a:t>
            </a:r>
          </a:p>
          <a:p>
            <a:r>
              <a:rPr lang="en-US" dirty="0" smtClean="0"/>
              <a:t>Additional data from OMDB API, including </a:t>
            </a:r>
            <a:r>
              <a:rPr lang="en-US" dirty="0" err="1" smtClean="0"/>
              <a:t>imdb</a:t>
            </a:r>
            <a:r>
              <a:rPr lang="en-US" dirty="0" smtClean="0"/>
              <a:t> ratings, tomato meter, production house, genre and etc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5826"/>
            <a:ext cx="826683" cy="14221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8216" y="364769"/>
            <a:ext cx="5370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 JULIAN" panose="02000000000000000000" pitchFamily="2" charset="0"/>
              </a:rPr>
              <a:t>Movie Citation Network</a:t>
            </a:r>
            <a:endParaRPr lang="en-US" sz="3600" b="1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6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40973" y="4992584"/>
            <a:ext cx="6244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JULIAN" panose="02000000000000000000" pitchFamily="2" charset="0"/>
              </a:rPr>
              <a:t>N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JULIAN" panose="02000000000000000000" pitchFamily="2" charset="0"/>
              </a:rPr>
              <a:t>etwork </a:t>
            </a:r>
            <a:r>
              <a:rPr lang="en-US" altLang="zh-CN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 JULIAN" panose="02000000000000000000" pitchFamily="2" charset="0"/>
              </a:rPr>
              <a:t>Statistics</a:t>
            </a:r>
            <a:endParaRPr lang="en-US" altLang="zh-C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 JULIAN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7537" y="1314052"/>
            <a:ext cx="6130887" cy="367853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541820" y="2254897"/>
            <a:ext cx="1981053" cy="1910974"/>
            <a:chOff x="541820" y="2254897"/>
            <a:chExt cx="1981053" cy="191097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9478" y="2539716"/>
              <a:ext cx="1143395" cy="102340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1820" y="2254897"/>
              <a:ext cx="1110813" cy="1910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3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7" y="1152660"/>
            <a:ext cx="5354080" cy="5354080"/>
          </a:xfr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539511"/>
              </p:ext>
            </p:extLst>
          </p:nvPr>
        </p:nvGraphicFramePr>
        <p:xfrm>
          <a:off x="7299722" y="1861377"/>
          <a:ext cx="3819844" cy="4017238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441721"/>
                <a:gridCol w="1378123"/>
              </a:tblGrid>
              <a:tr h="22645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M</a:t>
                      </a:r>
                      <a:r>
                        <a:rPr lang="en-US" altLang="zh-CN" dirty="0" smtClean="0">
                          <a:solidFill>
                            <a:srgbClr val="FFFFFF"/>
                          </a:solidFill>
                        </a:rPr>
                        <a:t>ovies</a:t>
                      </a:r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In-Degree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14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Star Wars 1977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88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The Wizard of Oz 1939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4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Jaws 1975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32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Night of the Living Dead 1968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4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King Kong 1933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4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The Shining 1980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Raiders of the Lost Ark 1981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140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Frankenstein 1931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484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The Godfather 1972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87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Star Wars: Episode V - The Empire Strikes Back 1980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78216" y="364769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 JULIAN" panose="02000000000000000000" pitchFamily="2" charset="0"/>
              </a:rPr>
              <a:t>In-Degree Centrality</a:t>
            </a:r>
            <a:endParaRPr lang="en-US" sz="3600" b="1" dirty="0">
              <a:latin typeface="AR JULIAN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35826"/>
            <a:ext cx="826683" cy="14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91" y="1107818"/>
            <a:ext cx="5435588" cy="5435588"/>
          </a:xfr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10518"/>
              </p:ext>
            </p:extLst>
          </p:nvPr>
        </p:nvGraphicFramePr>
        <p:xfrm>
          <a:off x="7084367" y="1419915"/>
          <a:ext cx="4156796" cy="4537985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697608"/>
                <a:gridCol w="1459188"/>
              </a:tblGrid>
              <a:tr h="3946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FFFF"/>
                          </a:solidFill>
                        </a:rPr>
                        <a:t>M</a:t>
                      </a:r>
                      <a:r>
                        <a:rPr lang="en-US" altLang="zh-CN" sz="1800" dirty="0" smtClean="0">
                          <a:solidFill>
                            <a:srgbClr val="FFFFFF"/>
                          </a:solidFill>
                        </a:rPr>
                        <a:t>ovies</a:t>
                      </a:r>
                      <a:endParaRPr lang="en-US" sz="1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FFFF"/>
                          </a:solidFill>
                        </a:rPr>
                        <a:t>Out-Degree</a:t>
                      </a:r>
                      <a:endParaRPr lang="en-US" sz="1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</a:tr>
              <a:tr h="376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American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Grindhouse 2010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305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7449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Nightmares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in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Red,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White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Blue</a:t>
                      </a:r>
                      <a:r>
                        <a:rPr lang="en-US" sz="140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2009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207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447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Vito 2011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1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Scream 4 2011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62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6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Take Me Home Tonight 2011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76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These Amazing Shadows 2011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51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868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Comic-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Con Episode IV: A Fan's Hope 2011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447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The Supermarket 2009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5607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Corman's</a:t>
                      </a:r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 World: Exploits of a Hollywood Rebel 2011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59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Best Worst Movie 2009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8216" y="364769"/>
            <a:ext cx="5041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 JULIAN" panose="02000000000000000000" pitchFamily="2" charset="0"/>
              </a:rPr>
              <a:t>Out-Degree Centrality</a:t>
            </a:r>
            <a:endParaRPr lang="en-US" sz="3600" b="1" dirty="0">
              <a:latin typeface="AR JULIAN" panose="020000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35826"/>
            <a:ext cx="826683" cy="14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7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557514"/>
              </p:ext>
            </p:extLst>
          </p:nvPr>
        </p:nvGraphicFramePr>
        <p:xfrm>
          <a:off x="2539962" y="1405151"/>
          <a:ext cx="6838545" cy="3833261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467652"/>
                <a:gridCol w="3370893"/>
              </a:tblGrid>
              <a:tr h="3323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M</a:t>
                      </a: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ovies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FFFF"/>
                          </a:solidFill>
                        </a:rPr>
                        <a:t>E</a:t>
                      </a:r>
                      <a:r>
                        <a:rPr lang="en-US" altLang="zh-CN" sz="1800" dirty="0" smtClean="0">
                          <a:solidFill>
                            <a:srgbClr val="FFFFFF"/>
                          </a:solidFill>
                        </a:rPr>
                        <a:t>igenvector Centrality</a:t>
                      </a:r>
                      <a:endParaRPr lang="en-US" sz="18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</a:tr>
              <a:tr h="3026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Star Wars 1977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1.000000000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5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The Wizard of Oz 1939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0.761937155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26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Jaws 1975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0.345318645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5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The Shining 1980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0.300250218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026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King Kong 1933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0.287003499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20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Raiders of the Lost Ark 1981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0.260112046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5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The Godfather 1972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0.251133561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209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Star Wars: Episode V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0.25108956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20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Night of the Living Dead 1968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0.22375082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901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Ghost Busters 1984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0.215351626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8216" y="364769"/>
            <a:ext cx="5088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AR JULIAN" panose="02000000000000000000" pitchFamily="2" charset="0"/>
              </a:rPr>
              <a:t>Eigenvector Centrality</a:t>
            </a:r>
            <a:endParaRPr lang="en-US" sz="3600" b="1" dirty="0">
              <a:latin typeface="AR JULIAN" panose="020000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5826"/>
            <a:ext cx="826683" cy="14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11" y="462709"/>
            <a:ext cx="4069172" cy="62245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022" y="462709"/>
            <a:ext cx="4379935" cy="6075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35826"/>
            <a:ext cx="826683" cy="14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1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Words>571</Words>
  <Application>Microsoft Office PowerPoint</Application>
  <PresentationFormat>Widescreen</PresentationFormat>
  <Paragraphs>176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宋体</vt:lpstr>
      <vt:lpstr>AR DARLING</vt:lpstr>
      <vt:lpstr>AR JULIAN</vt:lpstr>
      <vt:lpstr>Arial</vt:lpstr>
      <vt:lpstr>Calibri</vt:lpstr>
      <vt:lpstr>Office Theme</vt:lpstr>
      <vt:lpstr>U.S. Movies Citation Network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Movie Citation Network</dc:title>
  <dc:creator>Ye Tu</dc:creator>
  <cp:lastModifiedBy>Ye Tu</cp:lastModifiedBy>
  <cp:revision>112</cp:revision>
  <dcterms:created xsi:type="dcterms:W3CDTF">2015-06-01T02:50:59Z</dcterms:created>
  <dcterms:modified xsi:type="dcterms:W3CDTF">2015-06-02T06:10:57Z</dcterms:modified>
</cp:coreProperties>
</file>