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70" r:id="rId5"/>
    <p:sldId id="272" r:id="rId6"/>
    <p:sldId id="273" r:id="rId7"/>
    <p:sldId id="274" r:id="rId8"/>
    <p:sldId id="276" r:id="rId9"/>
    <p:sldId id="275" r:id="rId10"/>
    <p:sldId id="283" r:id="rId11"/>
    <p:sldId id="278" r:id="rId12"/>
    <p:sldId id="284" r:id="rId13"/>
    <p:sldId id="282" r:id="rId14"/>
    <p:sldId id="268" r:id="rId15"/>
    <p:sldId id="265" r:id="rId16"/>
    <p:sldId id="281" r:id="rId17"/>
    <p:sldId id="280" r:id="rId18"/>
    <p:sldId id="28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1" autoAdjust="0"/>
    <p:restoredTop sz="93897" autoAdjust="0"/>
  </p:normalViewPr>
  <p:slideViewPr>
    <p:cSldViewPr snapToGrid="0">
      <p:cViewPr varScale="1">
        <p:scale>
          <a:sx n="64" d="100"/>
          <a:sy n="64" d="100"/>
        </p:scale>
        <p:origin x="8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51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0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48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381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77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20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7722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6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50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262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48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994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2343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30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30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5467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31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ECA82-CB86-4BB6-90AF-0EC0E5A17733}" type="datetimeFigureOut">
              <a:rPr lang="en-IL" smtClean="0"/>
              <a:t>17/04/2018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C44AA3-6C46-4962-9C85-A32305446B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44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ii_16114df560c6b6bd" TargetMode="External"/><Relationship Id="rId7" Type="http://schemas.openxmlformats.org/officeDocument/2006/relationships/image" Target="cid:ii_16114df54442291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cid:ii_16114de22d5ce58b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6132-6131-40D9-B020-724DAA7CE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001" y="1298788"/>
            <a:ext cx="8574622" cy="2616199"/>
          </a:xfrm>
        </p:spPr>
        <p:txBody>
          <a:bodyPr/>
          <a:lstStyle/>
          <a:p>
            <a:r>
              <a:rPr lang="en-US" dirty="0"/>
              <a:t>Geolocation Based Augmented Reality</a:t>
            </a:r>
            <a:endParaRPr lang="en-IL" dirty="0"/>
          </a:p>
        </p:txBody>
      </p:sp>
      <p:pic>
        <p:nvPicPr>
          <p:cNvPr id="1026" name="Picture 2" descr="תוצאת תמונה עבור ‪technion‬‏">
            <a:extLst>
              <a:ext uri="{FF2B5EF4-FFF2-40B4-BE49-F238E27FC236}">
                <a16:creationId xmlns:a16="http://schemas.microsoft.com/office/drawing/2014/main" id="{69A0EACF-C98E-48FF-BE12-440EF395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718" y="255657"/>
            <a:ext cx="2783841" cy="11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CRML technion‬‏">
            <a:extLst>
              <a:ext uri="{FF2B5EF4-FFF2-40B4-BE49-F238E27FC236}">
                <a16:creationId xmlns:a16="http://schemas.microsoft.com/office/drawing/2014/main" id="{BB0A2F47-4685-44F2-8144-D9250228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52" y="374824"/>
            <a:ext cx="3799840" cy="7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וצאת תמונה עבור ‪everysight‬‏">
            <a:extLst>
              <a:ext uri="{FF2B5EF4-FFF2-40B4-BE49-F238E27FC236}">
                <a16:creationId xmlns:a16="http://schemas.microsoft.com/office/drawing/2014/main" id="{C07245C0-3DA6-4AC2-82E1-F2F8675E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735" y="255657"/>
            <a:ext cx="1911985" cy="13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תוצאת תמונה עבור ‪everysight‬‏">
            <a:extLst>
              <a:ext uri="{FF2B5EF4-FFF2-40B4-BE49-F238E27FC236}">
                <a16:creationId xmlns:a16="http://schemas.microsoft.com/office/drawing/2014/main" id="{DAB8D8D5-C4F2-488E-BA44-09A06BDD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66" y="4444240"/>
            <a:ext cx="3185778" cy="191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756A6-995C-4859-BD0F-8E0B8F5037C7}"/>
              </a:ext>
            </a:extLst>
          </p:cNvPr>
          <p:cNvSpPr txBox="1"/>
          <p:nvPr/>
        </p:nvSpPr>
        <p:spPr>
          <a:xfrm>
            <a:off x="3921759" y="4074908"/>
            <a:ext cx="584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everysight Raptor glasses with head’s up display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77478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1D8C-57E9-4E4B-BD49-A8727B80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6" y="400051"/>
            <a:ext cx="6611939" cy="838200"/>
          </a:xfrm>
        </p:spPr>
        <p:txBody>
          <a:bodyPr/>
          <a:lstStyle/>
          <a:p>
            <a:r>
              <a:rPr lang="en-US" dirty="0"/>
              <a:t>LLA coordinate to ECEF</a:t>
            </a:r>
            <a:endParaRPr lang="en-IL" dirty="0"/>
          </a:p>
        </p:txBody>
      </p:sp>
      <p:pic>
        <p:nvPicPr>
          <p:cNvPr id="4" name="Picture 3" descr="Screen%20Shot%202018-01-15%20at%202.59.14%20PM.png">
            <a:extLst>
              <a:ext uri="{FF2B5EF4-FFF2-40B4-BE49-F238E27FC236}">
                <a16:creationId xmlns:a16="http://schemas.microsoft.com/office/drawing/2014/main" id="{0C9B7B8C-7F3A-4F4E-B1BC-8F2BD27B8A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7" y="1511618"/>
            <a:ext cx="5597525" cy="13487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6E12E7-C7EC-412A-8505-604BAD410565}"/>
              </a:ext>
            </a:extLst>
          </p:cNvPr>
          <p:cNvSpPr txBox="1">
            <a:spLocks/>
          </p:cNvSpPr>
          <p:nvPr/>
        </p:nvSpPr>
        <p:spPr>
          <a:xfrm>
            <a:off x="655635" y="3133726"/>
            <a:ext cx="6611939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Delta ECEF to ENU</a:t>
            </a:r>
            <a:endParaRPr lang="en-IL" dirty="0"/>
          </a:p>
        </p:txBody>
      </p:sp>
      <p:pic>
        <p:nvPicPr>
          <p:cNvPr id="6" name="Picture 5" descr="Screen%20Shot%202018-01-15%20at%202.59.04%20PM.png">
            <a:extLst>
              <a:ext uri="{FF2B5EF4-FFF2-40B4-BE49-F238E27FC236}">
                <a16:creationId xmlns:a16="http://schemas.microsoft.com/office/drawing/2014/main" id="{3B7B4173-152C-4818-B151-A52909A08B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54" y="400051"/>
            <a:ext cx="1556385" cy="11817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74A63-474A-4706-8FF8-5190D3D9DE33}"/>
              </a:ext>
            </a:extLst>
          </p:cNvPr>
          <p:cNvSpPr txBox="1"/>
          <p:nvPr/>
        </p:nvSpPr>
        <p:spPr>
          <a:xfrm>
            <a:off x="9926639" y="457856"/>
            <a:ext cx="142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Latitude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Longitude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altitude</a:t>
            </a:r>
            <a:endParaRPr lang="en-IL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Screen%20Shot%202018-01-15%20at%203.01.41%20PM.png">
            <a:extLst>
              <a:ext uri="{FF2B5EF4-FFF2-40B4-BE49-F238E27FC236}">
                <a16:creationId xmlns:a16="http://schemas.microsoft.com/office/drawing/2014/main" id="{88B742D9-19EA-44AA-9FE6-2E40F068A35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54" y="1817688"/>
            <a:ext cx="264350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reen%20Shot%202018-01-15%20at%203.01.52%20PM.png">
            <a:extLst>
              <a:ext uri="{FF2B5EF4-FFF2-40B4-BE49-F238E27FC236}">
                <a16:creationId xmlns:a16="http://schemas.microsoft.com/office/drawing/2014/main" id="{E3EDE16F-6038-4213-957C-C752F35FB48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54" y="2790190"/>
            <a:ext cx="1958340" cy="76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://www.navipedia.net/images/math/3/e/4/3e46b1aac6e31d30108902c37e02b211.png">
            <a:extLst>
              <a:ext uri="{FF2B5EF4-FFF2-40B4-BE49-F238E27FC236}">
                <a16:creationId xmlns:a16="http://schemas.microsoft.com/office/drawing/2014/main" id="{D6543515-79BD-462C-BC88-0715267F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6" y="4245294"/>
            <a:ext cx="5526083" cy="97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6734-64B1-4705-8778-BBFF74F9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123826"/>
            <a:ext cx="3619500" cy="1066800"/>
          </a:xfrm>
        </p:spPr>
        <p:txBody>
          <a:bodyPr/>
          <a:lstStyle/>
          <a:p>
            <a:r>
              <a:rPr lang="en-US" dirty="0"/>
              <a:t>Projection: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9B43-96DB-423B-B679-5322147A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10" y="1067059"/>
            <a:ext cx="10018713" cy="1847849"/>
          </a:xfrm>
        </p:spPr>
        <p:txBody>
          <a:bodyPr>
            <a:noAutofit/>
          </a:bodyPr>
          <a:lstStyle/>
          <a:p>
            <a:r>
              <a:rPr lang="en-US" sz="2000" dirty="0"/>
              <a:t>We want to translate points from ENU to our 2D HUD.</a:t>
            </a:r>
          </a:p>
          <a:p>
            <a:r>
              <a:rPr lang="en-US" sz="2000" dirty="0"/>
              <a:t>We want to project only points that fall within our line of sight.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 </a:t>
            </a:r>
            <a:r>
              <a:rPr lang="en-US" sz="2000" dirty="0"/>
              <a:t> We use a projection frustum to filter these points. </a:t>
            </a:r>
          </a:p>
        </p:txBody>
      </p:sp>
      <p:pic>
        <p:nvPicPr>
          <p:cNvPr id="5124" name="Picture 4" descr="תוצאת תמונה עבור ‪projection frustum‬‏">
            <a:extLst>
              <a:ext uri="{FF2B5EF4-FFF2-40B4-BE49-F238E27FC236}">
                <a16:creationId xmlns:a16="http://schemas.microsoft.com/office/drawing/2014/main" id="{927BBB45-DD34-4627-A2C6-51B08388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3131222"/>
            <a:ext cx="4200525" cy="33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EF619-09F0-495B-8654-4C7A235953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80" y="3131222"/>
            <a:ext cx="4352290" cy="3018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17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FFA1-1C0E-4546-9CBD-0CFB86A4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701"/>
            <a:ext cx="2514600" cy="552449"/>
          </a:xfrm>
        </p:spPr>
        <p:txBody>
          <a:bodyPr>
            <a:normAutofit fontScale="90000"/>
          </a:bodyPr>
          <a:lstStyle/>
          <a:p>
            <a:r>
              <a:rPr lang="en-US" dirty="0"/>
              <a:t>Widgets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7671-3664-4369-9BBD-185E950A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10" y="819149"/>
            <a:ext cx="10018713" cy="2809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Widgets are still objects that are displayed after head movement in a specific direction.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API user can specify movement at which the widget is displayed.</a:t>
            </a:r>
          </a:p>
          <a:p>
            <a:pPr lvl="2">
              <a:lnSpc>
                <a:spcPct val="170000"/>
              </a:lnSpc>
            </a:pPr>
            <a:r>
              <a:rPr lang="en-US" dirty="0"/>
              <a:t>Can override the draw function.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Going back to previous head orientation hides the widget.</a:t>
            </a:r>
            <a:endParaRPr lang="en-IL" dirty="0"/>
          </a:p>
        </p:txBody>
      </p:sp>
      <p:pic>
        <p:nvPicPr>
          <p:cNvPr id="4" name="Picture 3" descr="Inline images 5">
            <a:extLst>
              <a:ext uri="{FF2B5EF4-FFF2-40B4-BE49-F238E27FC236}">
                <a16:creationId xmlns:a16="http://schemas.microsoft.com/office/drawing/2014/main" id="{C1BA300A-4FBD-491D-8D63-456DC83CFF1E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69" y="3962402"/>
            <a:ext cx="3152775" cy="19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nline images 1">
            <a:extLst>
              <a:ext uri="{FF2B5EF4-FFF2-40B4-BE49-F238E27FC236}">
                <a16:creationId xmlns:a16="http://schemas.microsoft.com/office/drawing/2014/main" id="{E178C427-4911-4608-8C27-D145F8FE03F5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529" y="3962402"/>
            <a:ext cx="2867821" cy="2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nline images 3">
            <a:extLst>
              <a:ext uri="{FF2B5EF4-FFF2-40B4-BE49-F238E27FC236}">
                <a16:creationId xmlns:a16="http://schemas.microsoft.com/office/drawing/2014/main" id="{CF94A5D7-4A98-4A5D-AD8A-4C242323D91C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33" y="3962402"/>
            <a:ext cx="2902351" cy="187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45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CF2-74EF-492C-AC52-F9F7CD8A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6" y="457200"/>
            <a:ext cx="3354389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API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B947-DDF0-4F16-A646-13BEA8C9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35" y="1371599"/>
            <a:ext cx="10018713" cy="3124201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7D128-74BF-43DB-B956-D8C3D4DF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4" y="1371599"/>
            <a:ext cx="10812465" cy="40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EAC5-A5C9-46D1-B942-7D48D3FF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9075"/>
            <a:ext cx="3868740" cy="752475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32F41-E840-47CA-92B3-9E3CA863FECB}"/>
              </a:ext>
            </a:extLst>
          </p:cNvPr>
          <p:cNvSpPr txBox="1"/>
          <p:nvPr/>
        </p:nvSpPr>
        <p:spPr>
          <a:xfrm>
            <a:off x="2000250" y="1215896"/>
            <a:ext cx="972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log sensor and location events (currently by user’s activation)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Aim is to collect data for analysis, future uses (like building trails)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it to analyze drift in rotation and location bias.</a:t>
            </a:r>
            <a:endParaRPr lang="en-IL" sz="2000" dirty="0"/>
          </a:p>
        </p:txBody>
      </p:sp>
      <p:pic>
        <p:nvPicPr>
          <p:cNvPr id="9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E8BD328-986C-4900-AC1E-614C09FC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40" y="3095728"/>
            <a:ext cx="3557185" cy="2256615"/>
          </a:xfrm>
          <a:prstGeom prst="rect">
            <a:avLst/>
          </a:prstGeom>
        </p:spPr>
      </p:pic>
      <p:pic>
        <p:nvPicPr>
          <p:cNvPr id="11" name="Picture 10" descr="A close up of a person&#10;&#10;Description generated with high confidence">
            <a:extLst>
              <a:ext uri="{FF2B5EF4-FFF2-40B4-BE49-F238E27FC236}">
                <a16:creationId xmlns:a16="http://schemas.microsoft.com/office/drawing/2014/main" id="{DCFB0F12-B9F4-4C94-A2A1-FD0A8CABF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01" y="2475905"/>
            <a:ext cx="7261123" cy="40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E689-3072-4593-AAC4-A49E6BAC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7" y="295275"/>
            <a:ext cx="3783014" cy="942975"/>
          </a:xfrm>
        </p:spPr>
        <p:txBody>
          <a:bodyPr/>
          <a:lstStyle/>
          <a:p>
            <a:r>
              <a:rPr lang="en-US" dirty="0"/>
              <a:t>Experiment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48D2-CD87-4EA9-840D-DA71D119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35" y="1238250"/>
            <a:ext cx="9168714" cy="3484605"/>
          </a:xfrm>
        </p:spPr>
        <p:txBody>
          <a:bodyPr>
            <a:noAutofit/>
          </a:bodyPr>
          <a:lstStyle/>
          <a:p>
            <a:r>
              <a:rPr lang="en-US" sz="2000" dirty="0"/>
              <a:t>We observed inaccuracy in point projections even if the location and orientation are still.</a:t>
            </a:r>
          </a:p>
          <a:p>
            <a:pPr lvl="1"/>
            <a:r>
              <a:rPr lang="en-US" dirty="0"/>
              <a:t>We recorded pitch, yaw angles and GPS coordinates from a still position outside for about 30 minutes.</a:t>
            </a:r>
          </a:p>
          <a:p>
            <a:pPr lvl="1"/>
            <a:r>
              <a:rPr lang="en-US" dirty="0"/>
              <a:t>We saw that the yaw and pitch angles were precise and accurate (~1.5 degrees between max and min).</a:t>
            </a:r>
          </a:p>
          <a:p>
            <a:pPr lvl="1"/>
            <a:r>
              <a:rPr lang="en-US" dirty="0"/>
              <a:t>We observed inaccuracy of GPS readings, up to 61 meters between furthest points.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66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7F93AAF1-0BA9-4838-991E-7E130B85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5" y="247451"/>
            <a:ext cx="8586510" cy="3120791"/>
          </a:xfrm>
          <a:prstGeom prst="rect">
            <a:avLst/>
          </a:prstGeom>
        </p:spPr>
      </p:pic>
      <p:pic>
        <p:nvPicPr>
          <p:cNvPr id="5" name="Picture 4" descr="A picture containing sky, text&#10;&#10;Description generated with very high confidence">
            <a:extLst>
              <a:ext uri="{FF2B5EF4-FFF2-40B4-BE49-F238E27FC236}">
                <a16:creationId xmlns:a16="http://schemas.microsoft.com/office/drawing/2014/main" id="{C75B736E-9CDB-4FBD-830C-8701B3EF6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54" y="3635140"/>
            <a:ext cx="8586511" cy="30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4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230707-9AF6-4C30-8C73-0010F4C3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77" y="1593333"/>
            <a:ext cx="5575266" cy="2680733"/>
          </a:xfrm>
        </p:spPr>
      </p:pic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2F1D8C-0BD3-4D70-9DE4-4629C769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5" y="193915"/>
            <a:ext cx="4927566" cy="3019860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0CF1825-9CBB-418F-96B3-7A7507AB3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0" y="3429000"/>
            <a:ext cx="5731294" cy="32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E953-6A8D-4064-A415-6A8F8EFE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1950"/>
            <a:ext cx="5630864" cy="704850"/>
          </a:xfrm>
        </p:spPr>
        <p:txBody>
          <a:bodyPr/>
          <a:lstStyle/>
          <a:p>
            <a:r>
              <a:rPr lang="en-US" dirty="0"/>
              <a:t>Future development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85A7-0A73-4A3C-900E-291AEE31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97" y="1507265"/>
            <a:ext cx="10166951" cy="43745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Improving the readings of the sensors and GPS.</a:t>
            </a:r>
          </a:p>
          <a:p>
            <a:pPr lvl="1"/>
            <a:r>
              <a:rPr lang="en-US" dirty="0"/>
              <a:t>Using filters (</a:t>
            </a:r>
            <a:r>
              <a:rPr lang="en-US" dirty="0" err="1"/>
              <a:t>Kalman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complex algorithms</a:t>
            </a:r>
          </a:p>
          <a:p>
            <a:r>
              <a:rPr lang="en-US" dirty="0"/>
              <a:t>Improving the performance of the API</a:t>
            </a:r>
          </a:p>
          <a:p>
            <a:pPr lvl="1"/>
            <a:r>
              <a:rPr lang="en-US" dirty="0"/>
              <a:t>improve power utilization by efficient sensors and GPS management</a:t>
            </a:r>
          </a:p>
          <a:p>
            <a:r>
              <a:rPr lang="en-US" dirty="0"/>
              <a:t>Adding more feature for the library.</a:t>
            </a:r>
            <a:endParaRPr lang="en-IL"/>
          </a:p>
          <a:p>
            <a:pPr lvl="1"/>
            <a:r>
              <a:rPr lang="en-US" dirty="0"/>
              <a:t>Build trail of points</a:t>
            </a:r>
          </a:p>
          <a:p>
            <a:pPr lvl="1"/>
            <a:r>
              <a:rPr lang="en-US" dirty="0"/>
              <a:t>Scaling of objects</a:t>
            </a:r>
          </a:p>
          <a:p>
            <a:pPr lvl="1"/>
            <a:r>
              <a:rPr lang="en-US" dirty="0"/>
              <a:t>Flexible projection distance range for each point</a:t>
            </a:r>
          </a:p>
          <a:p>
            <a:r>
              <a:rPr lang="en-US" dirty="0"/>
              <a:t>Make widgets relative AR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560-6807-436D-A378-9D9D3C39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5" y="2329541"/>
            <a:ext cx="11110460" cy="2579915"/>
          </a:xfrm>
        </p:spPr>
        <p:txBody>
          <a:bodyPr>
            <a:normAutofit/>
          </a:bodyPr>
          <a:lstStyle/>
          <a:p>
            <a:r>
              <a:rPr lang="en-US" sz="6000" dirty="0"/>
              <a:t>Thanks!!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30555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37A6-5A26-4023-9E9E-18582713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910" y="137667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Directed by: Dr. Hector Rotshtein </a:t>
            </a:r>
          </a:p>
          <a:p>
            <a:pPr marL="0" indent="0">
              <a:buNone/>
            </a:pPr>
            <a:r>
              <a:rPr lang="en-US" dirty="0"/>
              <a:t>Students: Ameer Saleh</a:t>
            </a:r>
          </a:p>
          <a:p>
            <a:pPr marL="0" indent="0">
              <a:buNone/>
            </a:pPr>
            <a:r>
              <a:rPr lang="en-US" dirty="0"/>
              <a:t>		      Qasem Sayah</a:t>
            </a:r>
          </a:p>
        </p:txBody>
      </p:sp>
    </p:spTree>
    <p:extLst>
      <p:ext uri="{BB962C8B-B14F-4D97-AF65-F5344CB8AC3E}">
        <p14:creationId xmlns:p14="http://schemas.microsoft.com/office/powerpoint/2010/main" val="12755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EEA-6243-4FE7-91CD-4F58EA3E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19125"/>
            <a:ext cx="3363915" cy="6381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  <a:endParaRPr lang="en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4B044-6AC1-4FA0-9BB9-30BDD4A3F689}"/>
              </a:ext>
            </a:extLst>
          </p:cNvPr>
          <p:cNvSpPr txBox="1"/>
          <p:nvPr/>
        </p:nvSpPr>
        <p:spPr>
          <a:xfrm>
            <a:off x="2352675" y="1657350"/>
            <a:ext cx="933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33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1D4D-0B13-4681-AA0C-FD415550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4" y="180976"/>
            <a:ext cx="6211891" cy="1181100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10810-43D1-46E7-969C-BAC418F40CC3}"/>
              </a:ext>
            </a:extLst>
          </p:cNvPr>
          <p:cNvSpPr txBox="1"/>
          <p:nvPr/>
        </p:nvSpPr>
        <p:spPr>
          <a:xfrm>
            <a:off x="1703384" y="1524000"/>
            <a:ext cx="93059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Main goal is to build the main logic for developing geolocation based augmented reality apps to run on everysight’s glasses.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a user friendly library to augment objects on the HUD depending on assigned location and given drawable object.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only sensors and GPS receiver available on the glasses and android phones.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755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CC7D-FC1F-41D8-97BE-E81A0A15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114300"/>
            <a:ext cx="4202114" cy="885825"/>
          </a:xfrm>
        </p:spPr>
        <p:txBody>
          <a:bodyPr/>
          <a:lstStyle/>
          <a:p>
            <a:r>
              <a:rPr lang="en-US" dirty="0"/>
              <a:t>Workflow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187DE-0C9F-4A15-BAC7-44AC8BC132BB}"/>
              </a:ext>
            </a:extLst>
          </p:cNvPr>
          <p:cNvSpPr txBox="1"/>
          <p:nvPr/>
        </p:nvSpPr>
        <p:spPr>
          <a:xfrm>
            <a:off x="1924050" y="1209675"/>
            <a:ext cx="87153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Getting familiar with android development and the glasses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Understanding given example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Reviewing and studying: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android sensors.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positioning and GPS.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 computer graphics (rotation matrices, projection).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Articles about augmented reality.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found very few developments of geolocation based 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Wikitude.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Development of Geolocation based AR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9834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F9A3-4F58-4C92-B4FC-F9226A18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1" y="171451"/>
            <a:ext cx="7659689" cy="971550"/>
          </a:xfrm>
        </p:spPr>
        <p:txBody>
          <a:bodyPr/>
          <a:lstStyle/>
          <a:p>
            <a:pPr algn="l"/>
            <a:r>
              <a:rPr lang="en-US" dirty="0"/>
              <a:t>Wikitude – unsuccessful try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43618-889F-4716-A11F-116A321BC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581" y="5476874"/>
            <a:ext cx="315277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DF238-FD5F-48EA-8668-7C8DDA4C7087}"/>
              </a:ext>
            </a:extLst>
          </p:cNvPr>
          <p:cNvSpPr txBox="1"/>
          <p:nvPr/>
        </p:nvSpPr>
        <p:spPr>
          <a:xfrm>
            <a:off x="1752600" y="1552576"/>
            <a:ext cx="9963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Wikitude is a SDK that provides API for geolocation based augmented reality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 built a simple android app that displays a 3D object at a given location using their SDK.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Worked on our phone, was pretty good.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is: the geolocation API is in java script and doesn’t run on the glasses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There goes two months.</a:t>
            </a:r>
          </a:p>
          <a:p>
            <a:pPr lvl="1">
              <a:lnSpc>
                <a:spcPct val="150000"/>
              </a:lnSpc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99280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D75-2EC8-452C-934C-47888952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7" y="85725"/>
            <a:ext cx="6469064" cy="981075"/>
          </a:xfrm>
        </p:spPr>
        <p:txBody>
          <a:bodyPr/>
          <a:lstStyle/>
          <a:p>
            <a:r>
              <a:rPr lang="en-US" dirty="0"/>
              <a:t>Breaking down the math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F64C-03AB-447C-95E7-03895D6C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885" y="1781174"/>
            <a:ext cx="9059865" cy="819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Objective: given the current location, orientation and target location, calculate the target’s position on the screen</a:t>
            </a:r>
            <a:endParaRPr lang="en-IL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3ED64D-7821-438F-9FF0-D362DD7F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5" y="3038475"/>
            <a:ext cx="93535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317F-AC90-4275-BE2A-BCAE5B5B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209550"/>
            <a:ext cx="2667000" cy="800100"/>
          </a:xfrm>
        </p:spPr>
        <p:txBody>
          <a:bodyPr/>
          <a:lstStyle/>
          <a:p>
            <a:r>
              <a:rPr lang="en-US" dirty="0"/>
              <a:t>Rotation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FC3D-2BBD-4A92-B43D-2834F71B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09651"/>
            <a:ext cx="9820275" cy="24193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Rotation is calculated by sensor fusion of the Accelerometer, Gyro and magnetometer on board the glasses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TYPE_ROTATION_VECTOR in the sensor manager.</a:t>
            </a:r>
          </a:p>
          <a:p>
            <a:pPr>
              <a:lnSpc>
                <a:spcPct val="150000"/>
              </a:lnSpc>
            </a:pPr>
            <a:r>
              <a:rPr lang="en-US" dirty="0"/>
              <a:t>The rotation is relative to the ENU coordinates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We can calculate the target point’s position in ENU.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FF085-182D-42C9-A13A-E6C5AE41F5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17" y="3605530"/>
            <a:ext cx="3282315" cy="110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AABBE-A433-432B-A0FD-E04B1BE7FA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2" y="4938394"/>
            <a:ext cx="3263900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DE261-0165-444A-8A11-A5C62E411E38}"/>
              </a:ext>
            </a:extLst>
          </p:cNvPr>
          <p:cNvSpPr txBox="1"/>
          <p:nvPr/>
        </p:nvSpPr>
        <p:spPr>
          <a:xfrm>
            <a:off x="5717857" y="3973949"/>
            <a:ext cx="2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Yaw around the UP axis</a:t>
            </a:r>
            <a:endParaRPr lang="en-I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589AF-C603-44AD-B575-0FEE219ACE8B}"/>
              </a:ext>
            </a:extLst>
          </p:cNvPr>
          <p:cNvSpPr txBox="1"/>
          <p:nvPr/>
        </p:nvSpPr>
        <p:spPr>
          <a:xfrm>
            <a:off x="5803582" y="5306813"/>
            <a:ext cx="28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Pitch around the EAST axis</a:t>
            </a:r>
            <a:endParaRPr lang="en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9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5A80-7160-4F97-A12A-968A20A9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7" y="161925"/>
            <a:ext cx="2906713" cy="904875"/>
          </a:xfrm>
        </p:spPr>
        <p:txBody>
          <a:bodyPr/>
          <a:lstStyle/>
          <a:p>
            <a:r>
              <a:rPr lang="en-US"/>
              <a:t>Position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A5272-82C0-4EA2-B24F-9B862A0E7CB7}"/>
              </a:ext>
            </a:extLst>
          </p:cNvPr>
          <p:cNvSpPr txBox="1"/>
          <p:nvPr/>
        </p:nvSpPr>
        <p:spPr>
          <a:xfrm>
            <a:off x="1914525" y="1066800"/>
            <a:ext cx="778478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calculate each target point relative to our current location in EastNorthUp coordinates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First we calculate each point in EarthCenteredEarthFixed coordinates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Then we calculate the vector from the point to our HUD in ENU.</a:t>
            </a:r>
            <a:endParaRPr lang="en-IL" sz="2000" dirty="0"/>
          </a:p>
        </p:txBody>
      </p:sp>
      <p:pic>
        <p:nvPicPr>
          <p:cNvPr id="7" name="Picture 6" descr="/Users/qasemsayah/Desktop/glasses_project-master/glasses/samples/LosExample/glasses_axis.png">
            <a:extLst>
              <a:ext uri="{FF2B5EF4-FFF2-40B4-BE49-F238E27FC236}">
                <a16:creationId xmlns:a16="http://schemas.microsoft.com/office/drawing/2014/main" id="{5441206A-3A60-4BE7-A45F-490D109AE3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308" y="146833"/>
            <a:ext cx="2197418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36F9E-C1BB-41D8-8DF0-D768233FF3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307" y="3853667"/>
            <a:ext cx="37338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660A6-4277-4FB4-81D3-AF2BC4C33527}"/>
              </a:ext>
            </a:extLst>
          </p:cNvPr>
          <p:cNvSpPr txBox="1"/>
          <p:nvPr/>
        </p:nvSpPr>
        <p:spPr>
          <a:xfrm>
            <a:off x="9461183" y="3484612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ECEF</a:t>
            </a:r>
            <a:endParaRPr lang="en-IL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 descr="תוצאת תמונה עבור ‪east north up‬‏">
            <a:extLst>
              <a:ext uri="{FF2B5EF4-FFF2-40B4-BE49-F238E27FC236}">
                <a16:creationId xmlns:a16="http://schemas.microsoft.com/office/drawing/2014/main" id="{293FEDB8-3C67-45FB-A40B-969BFD56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3939565"/>
            <a:ext cx="2886075" cy="27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7F4DE3-69F6-4551-A220-AAD2A4451621}"/>
              </a:ext>
            </a:extLst>
          </p:cNvPr>
          <p:cNvSpPr txBox="1"/>
          <p:nvPr/>
        </p:nvSpPr>
        <p:spPr>
          <a:xfrm>
            <a:off x="2413793" y="397038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ENU</a:t>
            </a:r>
            <a:endParaRPr lang="en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4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3986</TotalTime>
  <Words>593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Parallax</vt:lpstr>
      <vt:lpstr>Geolocation Based Augmented Reality</vt:lpstr>
      <vt:lpstr>PowerPoint Presentation</vt:lpstr>
      <vt:lpstr>Agenda</vt:lpstr>
      <vt:lpstr>Overview</vt:lpstr>
      <vt:lpstr>Workflow </vt:lpstr>
      <vt:lpstr>Wikitude – unsuccessful try</vt:lpstr>
      <vt:lpstr>Breaking down the math</vt:lpstr>
      <vt:lpstr>Rotation</vt:lpstr>
      <vt:lpstr>Position</vt:lpstr>
      <vt:lpstr>LLA coordinate to ECEF</vt:lpstr>
      <vt:lpstr>Projection:</vt:lpstr>
      <vt:lpstr>Widgets</vt:lpstr>
      <vt:lpstr>API</vt:lpstr>
      <vt:lpstr>Data collection</vt:lpstr>
      <vt:lpstr>Experiment</vt:lpstr>
      <vt:lpstr>PowerPoint Presentation</vt:lpstr>
      <vt:lpstr>PowerPoint Presentation</vt:lpstr>
      <vt:lpstr>Future development</vt:lpstr>
      <vt:lpstr>Thanks!!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 Based Augmented Reality</dc:title>
  <dc:creator>Ameer Saleh</dc:creator>
  <cp:lastModifiedBy>Ameer Saleh</cp:lastModifiedBy>
  <cp:revision>42</cp:revision>
  <dcterms:created xsi:type="dcterms:W3CDTF">2018-01-14T10:32:53Z</dcterms:created>
  <dcterms:modified xsi:type="dcterms:W3CDTF">2018-04-17T18:48:48Z</dcterms:modified>
</cp:coreProperties>
</file>