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8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eeshbax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avazu-ctr-predic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eeshbaxi/data_science_workshop/blob/master/capstone_project/project/project.ipy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avazu-ctr-predi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9142" y="1964267"/>
            <a:ext cx="8170983" cy="2421464"/>
          </a:xfrm>
        </p:spPr>
        <p:txBody>
          <a:bodyPr/>
          <a:lstStyle/>
          <a:p>
            <a:r>
              <a:rPr lang="en-US" dirty="0"/>
              <a:t>Predict Click through rate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workshop – intensive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1505" y="4765299"/>
            <a:ext cx="383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Ameesh Baxi - </a:t>
            </a:r>
            <a:r>
              <a:rPr lang="en-US" dirty="0">
                <a:hlinkClick r:id="rId2"/>
              </a:rPr>
              <a:t>ameeshbaxi@gmail.com</a:t>
            </a:r>
            <a:endParaRPr lang="en-US" dirty="0"/>
          </a:p>
          <a:p>
            <a:pPr algn="r"/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January 2017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231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20566"/>
              </p:ext>
            </p:extLst>
          </p:nvPr>
        </p:nvGraphicFramePr>
        <p:xfrm>
          <a:off x="5517930" y="714419"/>
          <a:ext cx="5051272" cy="23851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54257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1488928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332406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75681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5907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0.01}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77906"/>
                  </a:ext>
                </a:extLst>
              </a:tr>
              <a:tr h="542031">
                <a:tc>
                  <a:txBody>
                    <a:bodyPr/>
                    <a:lstStyle/>
                    <a:p>
                      <a:r>
                        <a:rPr lang="en-US" dirty="0"/>
                        <a:t>LR20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{'C': 0.01}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319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1" y="1992763"/>
            <a:ext cx="420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 values</a:t>
            </a:r>
            <a:r>
              <a:rPr lang="en-AU" sz="2400" dirty="0"/>
              <a:t>: [0.001, 0.1, 1, 10, 100]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74457"/>
              </p:ext>
            </p:extLst>
          </p:nvPr>
        </p:nvGraphicFramePr>
        <p:xfrm>
          <a:off x="991026" y="3744737"/>
          <a:ext cx="9578176" cy="2288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4544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76267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LR50 + Xtest_lr_50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LR33 + Xtest_lr_33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LR20 + Xtest_lr_20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762672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[[3238 4851]</a:t>
                      </a:r>
                    </a:p>
                    <a:p>
                      <a:r>
                        <a:rPr lang="en-AU" dirty="0"/>
                        <a:t>  [2345 5738]]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[[10859    39]</a:t>
                      </a:r>
                    </a:p>
                    <a:p>
                      <a:r>
                        <a:rPr lang="en-AU" dirty="0"/>
                        <a:t>     [ 5257    17]]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[[12923     0]</a:t>
                      </a:r>
                    </a:p>
                    <a:p>
                      <a:r>
                        <a:rPr lang="en-AU" dirty="0"/>
                        <a:t>     [ 3249     0]]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672">
                <a:tc gridSpan="4">
                  <a:txBody>
                    <a:bodyPr/>
                    <a:lstStyle/>
                    <a:p>
                      <a:r>
                        <a:rPr lang="en-US" dirty="0"/>
                        <a:t>LR classifier with imbalanced set suffer from False Positive issue.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9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85" y="1460938"/>
            <a:ext cx="4441144" cy="3457903"/>
          </a:xfrm>
        </p:spPr>
        <p:txBody>
          <a:bodyPr/>
          <a:lstStyle/>
          <a:p>
            <a:r>
              <a:rPr lang="en-US" dirty="0"/>
              <a:t>Logistic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95" y="-1"/>
            <a:ext cx="69418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4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SGD Classifier</a:t>
            </a:r>
            <a:endParaRPr lang="en-A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29689"/>
              </p:ext>
            </p:extLst>
          </p:nvPr>
        </p:nvGraphicFramePr>
        <p:xfrm>
          <a:off x="4994515" y="609600"/>
          <a:ext cx="5574687" cy="2797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3137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164321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470471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407868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87748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120}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120}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77906"/>
                  </a:ext>
                </a:extLst>
              </a:tr>
              <a:tr h="626583">
                <a:tc>
                  <a:txBody>
                    <a:bodyPr/>
                    <a:lstStyle/>
                    <a:p>
                      <a:r>
                        <a:rPr lang="en-US" dirty="0"/>
                        <a:t>SGDC20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{'alpha': 10, '</a:t>
                      </a:r>
                      <a:r>
                        <a:rPr lang="en-AU" dirty="0" err="1"/>
                        <a:t>n_iter</a:t>
                      </a:r>
                      <a:r>
                        <a:rPr lang="en-AU" dirty="0"/>
                        <a:t>': 200}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2319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1" y="1992763"/>
            <a:ext cx="4207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alpha</a:t>
            </a:r>
            <a:r>
              <a:rPr lang="pt-BR" sz="2400" dirty="0"/>
              <a:t>: [0.01, 0.1, 1, 10, 100]</a:t>
            </a:r>
          </a:p>
          <a:p>
            <a:r>
              <a:rPr lang="pt-BR" sz="2400" b="1" dirty="0"/>
              <a:t>n_iter</a:t>
            </a:r>
            <a:r>
              <a:rPr lang="pt-BR" sz="2400" dirty="0"/>
              <a:t>: [50, 80, 100, 120, 150]</a:t>
            </a:r>
            <a:endParaRPr lang="en-AU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3024"/>
              </p:ext>
            </p:extLst>
          </p:nvPr>
        </p:nvGraphicFramePr>
        <p:xfrm>
          <a:off x="962425" y="3915004"/>
          <a:ext cx="9578176" cy="2288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94544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2394544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76267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SGDC50 + Xtest_sdg_50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SGDC33 + Xtest_sgd_33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SGDC20 + Xtest_sgd_20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762672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[[7193  969]</a:t>
                      </a:r>
                    </a:p>
                    <a:p>
                      <a:r>
                        <a:rPr lang="en-AU" dirty="0"/>
                        <a:t>     [7075  935]]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[[4235 6572]</a:t>
                      </a:r>
                    </a:p>
                    <a:p>
                      <a:r>
                        <a:rPr lang="en-AU" dirty="0"/>
                        <a:t>     [2132 3233]]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[[12952     0]</a:t>
                      </a:r>
                    </a:p>
                    <a:p>
                      <a:r>
                        <a:rPr lang="en-AU" dirty="0"/>
                        <a:t>     [ 3220     0]]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672">
                <a:tc gridSpan="4">
                  <a:txBody>
                    <a:bodyPr/>
                    <a:lstStyle/>
                    <a:p>
                      <a:r>
                        <a:rPr lang="en-US" dirty="0"/>
                        <a:t>SGD Classifier suffer from False Positive issue.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5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22406" y="1631206"/>
            <a:ext cx="4136872" cy="3457903"/>
          </a:xfrm>
        </p:spPr>
        <p:txBody>
          <a:bodyPr/>
          <a:lstStyle/>
          <a:p>
            <a:r>
              <a:rPr lang="en-US" dirty="0"/>
              <a:t>SGD Classifier Calibration CURVE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5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small Sample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34452" y="2146048"/>
            <a:ext cx="4769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OOB: </a:t>
            </a:r>
            <a:r>
              <a:rPr lang="pt-BR" sz="2400" dirty="0"/>
              <a:t>True</a:t>
            </a:r>
            <a:endParaRPr lang="pt-BR" sz="2400" b="1" dirty="0"/>
          </a:p>
          <a:p>
            <a:r>
              <a:rPr lang="pt-BR" sz="2400" b="1" dirty="0"/>
              <a:t>n_estimators</a:t>
            </a:r>
            <a:r>
              <a:rPr lang="pt-BR" sz="2400" dirty="0"/>
              <a:t>: [80, 100, 120, 150]</a:t>
            </a:r>
          </a:p>
          <a:p>
            <a:r>
              <a:rPr lang="da-DK" sz="2400" b="1" dirty="0"/>
              <a:t>min_samples_leaf</a:t>
            </a:r>
            <a:r>
              <a:rPr lang="da-DK" sz="2400" dirty="0"/>
              <a:t>: [20, 50, 80]</a:t>
            </a:r>
            <a:endParaRPr lang="pt-BR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1838"/>
              </p:ext>
            </p:extLst>
          </p:nvPr>
        </p:nvGraphicFramePr>
        <p:xfrm>
          <a:off x="5932564" y="2007127"/>
          <a:ext cx="5853736" cy="13610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254140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54936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210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36590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{'min_samples_leaf': 20, 'n_estimators': 100}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43054"/>
              </p:ext>
            </p:extLst>
          </p:nvPr>
        </p:nvGraphicFramePr>
        <p:xfrm>
          <a:off x="293967" y="4185365"/>
          <a:ext cx="7563568" cy="23319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1232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1878550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1806189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  <a:gridCol w="1957597">
                  <a:extLst>
                    <a:ext uri="{9D8B030D-6E8A-4147-A177-3AD203B41FA5}">
                      <a16:colId xmlns:a16="http://schemas.microsoft.com/office/drawing/2014/main" val="842969964"/>
                    </a:ext>
                  </a:extLst>
                </a:gridCol>
              </a:tblGrid>
              <a:tr h="686302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Xtest_rfc_50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AU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X20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822838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[[4972 3051]</a:t>
                      </a:r>
                    </a:p>
                    <a:p>
                      <a:r>
                        <a:rPr lang="en-AU" dirty="0"/>
                        <a:t>  [2387 5762]]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 [[33613 20562]</a:t>
                      </a:r>
                    </a:p>
                    <a:p>
                      <a:r>
                        <a:rPr lang="en-AU" dirty="0"/>
                        <a:t>    [ 7903 18781]]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[[39955 24732]</a:t>
                      </a:r>
                    </a:p>
                    <a:p>
                      <a:r>
                        <a:rPr lang="en-AU" dirty="0"/>
                        <a:t>   [ 4710 11462]]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822838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0.696859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0.647967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0.635885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2519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65629" y="4138447"/>
            <a:ext cx="281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TEST DATA</a:t>
            </a:r>
            <a:endParaRPr lang="en-US" sz="3600" dirty="0"/>
          </a:p>
          <a:p>
            <a:r>
              <a:rPr lang="en-US" sz="3600" b="1" dirty="0"/>
              <a:t>PREDICTED CTR</a:t>
            </a:r>
            <a:r>
              <a:rPr lang="en-US" sz="3600" dirty="0"/>
              <a:t>: </a:t>
            </a:r>
            <a:r>
              <a:rPr lang="en-US" sz="3600" b="1" dirty="0"/>
              <a:t>35.11%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92676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89" y="1057341"/>
            <a:ext cx="4035973" cy="4334466"/>
          </a:xfrm>
        </p:spPr>
        <p:txBody>
          <a:bodyPr>
            <a:normAutofit/>
          </a:bodyPr>
          <a:lstStyle/>
          <a:p>
            <a:r>
              <a:rPr lang="en-US" dirty="0"/>
              <a:t>Random Forest Classifier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SMALL Sample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49" y="0"/>
            <a:ext cx="686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LARGE Sample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2921" y="1881001"/>
            <a:ext cx="5185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OOB: </a:t>
            </a:r>
            <a:r>
              <a:rPr lang="pt-BR" sz="2400" dirty="0"/>
              <a:t>True</a:t>
            </a:r>
          </a:p>
          <a:p>
            <a:r>
              <a:rPr lang="pt-BR" sz="2400" b="1" dirty="0"/>
              <a:t>n_jobs: 8</a:t>
            </a:r>
          </a:p>
          <a:p>
            <a:r>
              <a:rPr lang="pt-BR" sz="2400" b="1" dirty="0"/>
              <a:t>n_estimators</a:t>
            </a:r>
            <a:r>
              <a:rPr lang="pt-BR" sz="2400" dirty="0"/>
              <a:t>: [120, 150, 180, 200]</a:t>
            </a:r>
          </a:p>
          <a:p>
            <a:r>
              <a:rPr lang="da-DK" sz="2400" b="1" dirty="0"/>
              <a:t>min_samples_leaf</a:t>
            </a:r>
            <a:r>
              <a:rPr lang="da-DK" sz="2400" dirty="0"/>
              <a:t>: [20, 50, 80]</a:t>
            </a:r>
            <a:endParaRPr lang="pt-BR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21821"/>
              </p:ext>
            </p:extLst>
          </p:nvPr>
        </p:nvGraphicFramePr>
        <p:xfrm>
          <a:off x="6083913" y="1881001"/>
          <a:ext cx="5853736" cy="136108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282">
                  <a:extLst>
                    <a:ext uri="{9D8B030D-6E8A-4147-A177-3AD203B41FA5}">
                      <a16:colId xmlns:a16="http://schemas.microsoft.com/office/drawing/2014/main" val="2970211017"/>
                    </a:ext>
                  </a:extLst>
                </a:gridCol>
                <a:gridCol w="2541401">
                  <a:extLst>
                    <a:ext uri="{9D8B030D-6E8A-4147-A177-3AD203B41FA5}">
                      <a16:colId xmlns:a16="http://schemas.microsoft.com/office/drawing/2014/main" val="996283866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55030793"/>
                    </a:ext>
                  </a:extLst>
                </a:gridCol>
                <a:gridCol w="1254936">
                  <a:extLst>
                    <a:ext uri="{9D8B030D-6E8A-4147-A177-3AD203B41FA5}">
                      <a16:colId xmlns:a16="http://schemas.microsoft.com/office/drawing/2014/main" val="3409787551"/>
                    </a:ext>
                  </a:extLst>
                </a:gridCol>
              </a:tblGrid>
              <a:tr h="72100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PARAMS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67811"/>
                  </a:ext>
                </a:extLst>
              </a:tr>
              <a:tr h="636590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{'min_samples_leaf': 20, 'n_estimators': 150}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329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797"/>
              </p:ext>
            </p:extLst>
          </p:nvPr>
        </p:nvGraphicFramePr>
        <p:xfrm>
          <a:off x="331804" y="3907637"/>
          <a:ext cx="6346468" cy="22472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75009">
                  <a:extLst>
                    <a:ext uri="{9D8B030D-6E8A-4147-A177-3AD203B41FA5}">
                      <a16:colId xmlns:a16="http://schemas.microsoft.com/office/drawing/2014/main" val="2903087190"/>
                    </a:ext>
                  </a:extLst>
                </a:gridCol>
                <a:gridCol w="2126689">
                  <a:extLst>
                    <a:ext uri="{9D8B030D-6E8A-4147-A177-3AD203B41FA5}">
                      <a16:colId xmlns:a16="http://schemas.microsoft.com/office/drawing/2014/main" val="2812770356"/>
                    </a:ext>
                  </a:extLst>
                </a:gridCol>
                <a:gridCol w="2044770">
                  <a:extLst>
                    <a:ext uri="{9D8B030D-6E8A-4147-A177-3AD203B41FA5}">
                      <a16:colId xmlns:a16="http://schemas.microsoft.com/office/drawing/2014/main" val="3990837092"/>
                    </a:ext>
                  </a:extLst>
                </a:gridCol>
              </a:tblGrid>
              <a:tr h="636372">
                <a:tc>
                  <a:txBody>
                    <a:bodyPr/>
                    <a:lstStyle/>
                    <a:p>
                      <a:r>
                        <a:rPr lang="en-US" dirty="0"/>
                        <a:t>RFC50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Xtest_rfc_50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AU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77526"/>
                  </a:ext>
                </a:extLst>
              </a:tr>
              <a:tr h="847875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[[ 83630  53030]</a:t>
                      </a:r>
                    </a:p>
                    <a:p>
                      <a:r>
                        <a:rPr lang="en-AU" dirty="0"/>
                        <a:t>    [ 33829 104114]]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[[427149 259041]</a:t>
                      </a:r>
                    </a:p>
                    <a:p>
                      <a:r>
                        <a:rPr lang="en-AU" dirty="0"/>
                        <a:t>   [159917 526906]]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48057"/>
                  </a:ext>
                </a:extLst>
              </a:tr>
              <a:tr h="762974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0.683692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0.694862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531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22396" y="4024936"/>
            <a:ext cx="281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TEST DATA</a:t>
            </a:r>
            <a:endParaRPr lang="en-US" sz="3600" dirty="0"/>
          </a:p>
          <a:p>
            <a:r>
              <a:rPr lang="en-US" sz="3600" b="1" dirty="0"/>
              <a:t>PREDICTED CTR</a:t>
            </a:r>
            <a:r>
              <a:rPr lang="en-US" sz="3600" dirty="0"/>
              <a:t>: </a:t>
            </a:r>
            <a:r>
              <a:rPr lang="en-US" sz="3600" b="1" dirty="0"/>
              <a:t>35.01%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186680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260" y="738876"/>
            <a:ext cx="4283489" cy="4886261"/>
          </a:xfrm>
        </p:spPr>
        <p:txBody>
          <a:bodyPr/>
          <a:lstStyle/>
          <a:p>
            <a:r>
              <a:rPr lang="en-US" dirty="0"/>
              <a:t>Random Forest Classifier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LARGE Sample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Calibration CURVE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87377"/>
              </p:ext>
            </p:extLst>
          </p:nvPr>
        </p:nvGraphicFramePr>
        <p:xfrm>
          <a:off x="742556" y="2256804"/>
          <a:ext cx="10766270" cy="248546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53254">
                  <a:extLst>
                    <a:ext uri="{9D8B030D-6E8A-4147-A177-3AD203B41FA5}">
                      <a16:colId xmlns:a16="http://schemas.microsoft.com/office/drawing/2014/main" val="3297658098"/>
                    </a:ext>
                  </a:extLst>
                </a:gridCol>
                <a:gridCol w="2357260">
                  <a:extLst>
                    <a:ext uri="{9D8B030D-6E8A-4147-A177-3AD203B41FA5}">
                      <a16:colId xmlns:a16="http://schemas.microsoft.com/office/drawing/2014/main" val="528289432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705805753"/>
                    </a:ext>
                  </a:extLst>
                </a:gridCol>
                <a:gridCol w="2125192">
                  <a:extLst>
                    <a:ext uri="{9D8B030D-6E8A-4147-A177-3AD203B41FA5}">
                      <a16:colId xmlns:a16="http://schemas.microsoft.com/office/drawing/2014/main" val="1067394843"/>
                    </a:ext>
                  </a:extLst>
                </a:gridCol>
                <a:gridCol w="1923391">
                  <a:extLst>
                    <a:ext uri="{9D8B030D-6E8A-4147-A177-3AD203B41FA5}">
                      <a16:colId xmlns:a16="http://schemas.microsoft.com/office/drawing/2014/main" val="3190055166"/>
                    </a:ext>
                  </a:extLst>
                </a:gridCol>
              </a:tblGrid>
              <a:tr h="820887">
                <a:tc>
                  <a:txBody>
                    <a:bodyPr/>
                    <a:lstStyle/>
                    <a:p>
                      <a:r>
                        <a:rPr lang="en-US" dirty="0"/>
                        <a:t>Sample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Predicted CTR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6089"/>
                  </a:ext>
                </a:extLst>
              </a:tr>
              <a:tr h="832288">
                <a:tc>
                  <a:txBody>
                    <a:bodyPr/>
                    <a:lstStyle/>
                    <a:p>
                      <a:r>
                        <a:rPr lang="en-AU" dirty="0"/>
                        <a:t>Small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0.2%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89745"/>
                  </a:ext>
                </a:extLst>
              </a:tr>
              <a:tr h="832288">
                <a:tc>
                  <a:txBody>
                    <a:bodyPr/>
                    <a:lstStyle/>
                    <a:p>
                      <a:r>
                        <a:rPr lang="en-US" dirty="0"/>
                        <a:t>Large Sample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3.4%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35.01%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501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1" y="5215233"/>
            <a:ext cx="8445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Sample is @17 time larger than the sample used for local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computer had 8 GB RAM and 2 Cores (4 logical processors).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had 64 GB RAM and 16 CPU.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63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/>
              <a:t>Random Forest Classifier</a:t>
            </a:r>
            <a:r>
              <a:rPr lang="en-AU" sz="2800" dirty="0"/>
              <a:t> trained with </a:t>
            </a:r>
            <a:r>
              <a:rPr lang="en-AU" sz="2800" dirty="0" err="1"/>
              <a:t>with</a:t>
            </a:r>
            <a:r>
              <a:rPr lang="en-AU" sz="2800" dirty="0"/>
              <a:t> 50-50 balanced sample performed the best among Logistic </a:t>
            </a:r>
            <a:r>
              <a:rPr lang="en-AU" sz="2800" dirty="0" err="1"/>
              <a:t>Regresson</a:t>
            </a:r>
            <a:r>
              <a:rPr lang="en-AU" sz="2800" dirty="0"/>
              <a:t>, SGD Classifier and Random Forest Classifier.</a:t>
            </a:r>
          </a:p>
          <a:p>
            <a:r>
              <a:rPr lang="en-AU" sz="2800" dirty="0"/>
              <a:t>Predicted </a:t>
            </a:r>
            <a:r>
              <a:rPr lang="en-AU" sz="2800" b="1" dirty="0"/>
              <a:t>CTR</a:t>
            </a:r>
            <a:r>
              <a:rPr lang="en-AU" sz="2800" dirty="0"/>
              <a:t> of the </a:t>
            </a:r>
            <a:r>
              <a:rPr lang="en-AU" sz="2800" b="1" dirty="0"/>
              <a:t>TEST DATA</a:t>
            </a:r>
            <a:r>
              <a:rPr lang="en-AU" sz="2800" dirty="0"/>
              <a:t> is </a:t>
            </a:r>
            <a:r>
              <a:rPr lang="en-AU" sz="2800" b="1" dirty="0"/>
              <a:t>35%</a:t>
            </a:r>
            <a:r>
              <a:rPr lang="en-AU" sz="2800" dirty="0"/>
              <a:t>.</a:t>
            </a:r>
          </a:p>
          <a:p>
            <a:r>
              <a:rPr lang="en-AU" sz="2800" dirty="0"/>
              <a:t>The results from small samples are comparable with large sample.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21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to be solved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6654623" cy="4271345"/>
          </a:xfrm>
        </p:spPr>
        <p:txBody>
          <a:bodyPr/>
          <a:lstStyle/>
          <a:p>
            <a:r>
              <a:rPr lang="en-AU" sz="2400" dirty="0"/>
              <a:t>The project is to predict whether a mobile ad will be clicked or not.</a:t>
            </a:r>
          </a:p>
          <a:p>
            <a:r>
              <a:rPr lang="en-AU" sz="2400" dirty="0"/>
              <a:t>The project is a completed </a:t>
            </a:r>
            <a:r>
              <a:rPr lang="en-AU" sz="2400" dirty="0" err="1">
                <a:hlinkClick r:id="rId2"/>
              </a:rPr>
              <a:t>Kaggle</a:t>
            </a:r>
            <a:r>
              <a:rPr lang="en-AU" sz="2400" dirty="0">
                <a:hlinkClick r:id="rId2"/>
              </a:rPr>
              <a:t> Competition</a:t>
            </a:r>
            <a:r>
              <a:rPr lang="en-AU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AU" sz="2400" dirty="0"/>
          </a:p>
          <a:p>
            <a:endParaRPr lang="en-US" sz="2400" dirty="0"/>
          </a:p>
          <a:p>
            <a:endParaRPr lang="en-AU" sz="24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012" y="2193276"/>
            <a:ext cx="4259496" cy="34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0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Work with complex data-set.</a:t>
            </a:r>
          </a:p>
          <a:p>
            <a:r>
              <a:rPr lang="en-AU" sz="2400" dirty="0"/>
              <a:t>Use different classifiers from </a:t>
            </a:r>
            <a:r>
              <a:rPr lang="en-AU" sz="2400" dirty="0" err="1"/>
              <a:t>sklearn</a:t>
            </a:r>
            <a:r>
              <a:rPr lang="en-AU" sz="2400" dirty="0"/>
              <a:t> module / library.</a:t>
            </a:r>
          </a:p>
          <a:p>
            <a:r>
              <a:rPr lang="en-AU" sz="2400" dirty="0"/>
              <a:t>Find an appropriate classifier for problem on hand.</a:t>
            </a:r>
          </a:p>
          <a:p>
            <a:r>
              <a:rPr lang="en-AU" sz="2400" dirty="0"/>
              <a:t>Tune the model so that training accuracy and cross validation accuracy match.</a:t>
            </a:r>
          </a:p>
          <a:p>
            <a:r>
              <a:rPr lang="en-AU" sz="2400" dirty="0"/>
              <a:t>Find an acceptable solution that can be used on limited resources.</a:t>
            </a:r>
          </a:p>
          <a:p>
            <a:r>
              <a:rPr lang="en-AU" sz="2400" dirty="0"/>
              <a:t>Use servers in cloud compute solutions like Amazon AWS for modelling with large data-set.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5654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The accuracy of the Random Forest Classifier could be improved.</a:t>
            </a:r>
          </a:p>
          <a:p>
            <a:pPr lvl="1"/>
            <a:r>
              <a:rPr lang="en-AU" sz="3200" dirty="0"/>
              <a:t>Reduce number of features for prediction.</a:t>
            </a:r>
          </a:p>
          <a:p>
            <a:pPr lvl="1"/>
            <a:r>
              <a:rPr lang="en-AU" sz="3200" dirty="0"/>
              <a:t>Increase weights of certain features.</a:t>
            </a:r>
          </a:p>
          <a:p>
            <a:r>
              <a:rPr lang="en-AU" sz="3200" dirty="0"/>
              <a:t>Use different ensemble classifier.</a:t>
            </a:r>
          </a:p>
        </p:txBody>
      </p:sp>
    </p:spTree>
    <p:extLst>
      <p:ext uri="{BB962C8B-B14F-4D97-AF65-F5344CB8AC3E}">
        <p14:creationId xmlns:p14="http://schemas.microsoft.com/office/powerpoint/2010/main" val="71532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Located </a:t>
            </a:r>
            <a:r>
              <a:rPr lang="en-US" sz="7200" dirty="0">
                <a:hlinkClick r:id="rId2"/>
              </a:rPr>
              <a:t>here</a:t>
            </a:r>
            <a:r>
              <a:rPr lang="en-US" sz="7200" dirty="0"/>
              <a:t>!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01130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31" y="1397934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  <a:endParaRPr lang="en-AU" sz="7200" dirty="0"/>
          </a:p>
        </p:txBody>
      </p:sp>
    </p:spTree>
    <p:extLst>
      <p:ext uri="{BB962C8B-B14F-4D97-AF65-F5344CB8AC3E}">
        <p14:creationId xmlns:p14="http://schemas.microsoft.com/office/powerpoint/2010/main" val="157204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Problem?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Click-Through-Rate is a key matric for evaluating ad performance in internet economy.</a:t>
            </a:r>
          </a:p>
          <a:p>
            <a:r>
              <a:rPr lang="en-US" sz="2800" dirty="0"/>
              <a:t>This problem is still relevant.</a:t>
            </a:r>
          </a:p>
          <a:p>
            <a:r>
              <a:rPr lang="en-US" sz="2800" dirty="0"/>
              <a:t>Real life problem.</a:t>
            </a:r>
          </a:p>
          <a:p>
            <a:r>
              <a:rPr lang="en-US" sz="2800" dirty="0"/>
              <a:t>Provides opportunity to apply the course learning.</a:t>
            </a:r>
          </a:p>
          <a:p>
            <a:r>
              <a:rPr lang="en-US" sz="2800" dirty="0"/>
              <a:t>The project is for my learning!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524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122216" cy="3649133"/>
          </a:xfrm>
        </p:spPr>
        <p:txBody>
          <a:bodyPr/>
          <a:lstStyle/>
          <a:p>
            <a:r>
              <a:rPr lang="en-US" dirty="0"/>
              <a:t>Training and Test data-set is available on </a:t>
            </a:r>
            <a:r>
              <a:rPr lang="en-US" dirty="0" err="1">
                <a:hlinkClick r:id="rId2"/>
              </a:rPr>
              <a:t>Kaggle</a:t>
            </a:r>
            <a:r>
              <a:rPr lang="en-US" dirty="0">
                <a:hlinkClick r:id="rId2"/>
              </a:rPr>
              <a:t> website</a:t>
            </a:r>
            <a:r>
              <a:rPr lang="en-US" dirty="0"/>
              <a:t>.</a:t>
            </a:r>
          </a:p>
          <a:p>
            <a:r>
              <a:rPr lang="en-US" dirty="0"/>
              <a:t>The training data set has 40+ million entries.</a:t>
            </a:r>
          </a:p>
          <a:p>
            <a:r>
              <a:rPr lang="en-US" dirty="0"/>
              <a:t>Training data-set is 6 Gb in size.</a:t>
            </a:r>
          </a:p>
          <a:p>
            <a:r>
              <a:rPr lang="en-US" dirty="0"/>
              <a:t>Test data-set is @700 Mb.</a:t>
            </a:r>
          </a:p>
          <a:p>
            <a:r>
              <a:rPr lang="en-US" dirty="0"/>
              <a:t>Click-Through-Rate of training data-set is about 17%.</a:t>
            </a:r>
          </a:p>
          <a:p>
            <a:r>
              <a:rPr lang="en-US" dirty="0"/>
              <a:t>Click column provides classification.</a:t>
            </a:r>
          </a:p>
          <a:p>
            <a:r>
              <a:rPr lang="en-US" dirty="0"/>
              <a:t>Id field will not be used for modeling.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41332" y="451949"/>
            <a:ext cx="47044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FIELDS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id: ad identifier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click: 0/1 for non-click/click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hour: format is YYMMDDHH, so 14091123 means 23:00 on Sept. 11, 2014 UTC.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C1 -- anonymized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banner_pos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site_domain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site_category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app_domain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app_category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device_id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device_ip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device_model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device_type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device_conn_type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C14-C21 -- anonymized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4224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Anonymized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Most of the fields are self-explanatory around mobile ad being clicked or not.</a:t>
            </a:r>
          </a:p>
          <a:p>
            <a:r>
              <a:rPr lang="en-AU" sz="2800" dirty="0"/>
              <a:t>However, there are anonymized categorical variables.</a:t>
            </a:r>
          </a:p>
          <a:p>
            <a:r>
              <a:rPr lang="en-AU" sz="2800" dirty="0"/>
              <a:t>It would have been good to get an idea about these variables.</a:t>
            </a:r>
          </a:p>
          <a:p>
            <a:r>
              <a:rPr lang="en-AU" sz="2800" dirty="0"/>
              <a:t>Not knowing the name or significance of these fields, any data engineering could not be applied to these fields and they have to be taken as they are given.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665" y="676013"/>
            <a:ext cx="1027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ym typeface="Wingdings" panose="05000000000000000000" pitchFamily="2" charset="2"/>
              </a:rPr>
              <a:t></a:t>
            </a:r>
            <a:endParaRPr lang="en-AU" sz="8000" dirty="0"/>
          </a:p>
        </p:txBody>
      </p:sp>
    </p:spTree>
    <p:extLst>
      <p:ext uri="{BB962C8B-B14F-4D97-AF65-F5344CB8AC3E}">
        <p14:creationId xmlns:p14="http://schemas.microsoft.com/office/powerpoint/2010/main" val="298560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Sampling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Cleaning:</a:t>
            </a:r>
          </a:p>
          <a:p>
            <a:pPr lvl="1"/>
            <a:r>
              <a:rPr lang="en-US" sz="2400" dirty="0"/>
              <a:t>Ensure that hour field is of </a:t>
            </a:r>
            <a:r>
              <a:rPr lang="en-US" sz="2400" dirty="0" err="1"/>
              <a:t>datetype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Convert all hex value in string format to integer.</a:t>
            </a:r>
          </a:p>
          <a:p>
            <a:r>
              <a:rPr lang="en-US" sz="2400" dirty="0"/>
              <a:t>Sampling: </a:t>
            </a:r>
          </a:p>
          <a:p>
            <a:pPr lvl="1"/>
            <a:r>
              <a:rPr lang="en-US" sz="2400" dirty="0"/>
              <a:t>Develop a smaller sample that can be used on local computer.</a:t>
            </a:r>
          </a:p>
          <a:p>
            <a:pPr lvl="1"/>
            <a:r>
              <a:rPr lang="en-US" sz="2400" dirty="0"/>
              <a:t>Data has imbalance classes with 17% positives and 83% negatives.</a:t>
            </a:r>
          </a:p>
          <a:p>
            <a:pPr lvl="1"/>
            <a:r>
              <a:rPr lang="en-US" sz="2400" dirty="0"/>
              <a:t>Ensure that sample could be generated with different positive-negative ratio</a:t>
            </a:r>
            <a:r>
              <a:rPr lang="en-US" dirty="0"/>
              <a:t>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619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According to theory…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about 22 features in play.</a:t>
            </a:r>
          </a:p>
          <a:p>
            <a:r>
              <a:rPr lang="en-US" sz="2400" dirty="0"/>
              <a:t>There are about 40+ Mil data entries.</a:t>
            </a:r>
          </a:p>
          <a:p>
            <a:r>
              <a:rPr lang="en-US" sz="2400" dirty="0"/>
              <a:t>For high number of feature set and high volume of data, Random Forest classifier works the best.</a:t>
            </a:r>
          </a:p>
          <a:p>
            <a:r>
              <a:rPr lang="en-US" sz="2400" dirty="0"/>
              <a:t>For class-imbalance problem, the sample should be balanced.</a:t>
            </a:r>
          </a:p>
          <a:p>
            <a:r>
              <a:rPr lang="en-US" sz="2400" dirty="0"/>
              <a:t>Random Forest Classifier trained with 50-50 (</a:t>
            </a:r>
            <a:r>
              <a:rPr lang="en-US" sz="2400" dirty="0" err="1"/>
              <a:t>pos</a:t>
            </a:r>
            <a:r>
              <a:rPr lang="en-US" sz="2400" dirty="0"/>
              <a:t>-neg proportion) balanced sample should perform the best.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629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Approach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09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smaller sample on local computer:</a:t>
            </a:r>
          </a:p>
          <a:p>
            <a:r>
              <a:rPr lang="en-US" dirty="0"/>
              <a:t>Train the following classifier with 50-50, 33-67, 20-80 (</a:t>
            </a:r>
            <a:r>
              <a:rPr lang="en-US" dirty="0" err="1"/>
              <a:t>pos</a:t>
            </a:r>
            <a:r>
              <a:rPr lang="en-US" dirty="0"/>
              <a:t>-neg proportion) samples.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SVM / SGD Classifier</a:t>
            </a:r>
          </a:p>
          <a:p>
            <a:r>
              <a:rPr lang="en-US" dirty="0"/>
              <a:t>Based on the results from above classifiers, use the right sample for Random Classifier.</a:t>
            </a:r>
          </a:p>
          <a:p>
            <a:r>
              <a:rPr lang="en-US" dirty="0"/>
              <a:t>Ensure that Random Classifier is tuned correctly.</a:t>
            </a:r>
          </a:p>
          <a:p>
            <a:r>
              <a:rPr lang="en-US" dirty="0"/>
              <a:t>Use </a:t>
            </a:r>
            <a:r>
              <a:rPr lang="en-US" dirty="0" err="1"/>
              <a:t>GridSearchCV</a:t>
            </a:r>
            <a:r>
              <a:rPr lang="en-US" dirty="0"/>
              <a:t> to try different parameters for different classifiers.</a:t>
            </a:r>
          </a:p>
          <a:p>
            <a:pPr marL="0" indent="0">
              <a:buNone/>
            </a:pPr>
            <a:r>
              <a:rPr lang="en-US" dirty="0"/>
              <a:t>On server in cloud compute:</a:t>
            </a:r>
          </a:p>
          <a:p>
            <a:r>
              <a:rPr lang="en-US" dirty="0"/>
              <a:t>Perform the same steps as local machine with larger data-set on a machine with bigger RAM to train </a:t>
            </a:r>
            <a:r>
              <a:rPr lang="en-US" dirty="0"/>
              <a:t>Random Forest Classifier.</a:t>
            </a:r>
            <a:endParaRPr lang="en-US" dirty="0"/>
          </a:p>
          <a:p>
            <a:r>
              <a:rPr lang="en-US" dirty="0"/>
              <a:t>The results on server should co-relate with the results on local computer.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022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74043"/>
          </a:xfrm>
        </p:spPr>
        <p:txBody>
          <a:bodyPr>
            <a:normAutofit/>
          </a:bodyPr>
          <a:lstStyle/>
          <a:p>
            <a:r>
              <a:rPr lang="en-AU" b="1" dirty="0"/>
              <a:t>LR</a:t>
            </a:r>
            <a:r>
              <a:rPr lang="en-AU" dirty="0"/>
              <a:t>: Logistic Regression.</a:t>
            </a:r>
          </a:p>
          <a:p>
            <a:r>
              <a:rPr lang="en-AU" b="1" dirty="0"/>
              <a:t>SGDC</a:t>
            </a:r>
            <a:r>
              <a:rPr lang="en-AU" dirty="0"/>
              <a:t>: SGD Classifier.</a:t>
            </a:r>
          </a:p>
          <a:p>
            <a:r>
              <a:rPr lang="en-AU" b="1" dirty="0"/>
              <a:t>RFC</a:t>
            </a:r>
            <a:r>
              <a:rPr lang="en-AU" dirty="0"/>
              <a:t>: Random Forest Classifier.</a:t>
            </a:r>
          </a:p>
          <a:p>
            <a:r>
              <a:rPr lang="en-AU" b="1" dirty="0"/>
              <a:t>LR50</a:t>
            </a:r>
            <a:r>
              <a:rPr lang="en-AU" dirty="0"/>
              <a:t>: Logistic Regression trained with data-set containing balanced 50-50 positive-negative classes.</a:t>
            </a:r>
            <a:endParaRPr lang="en-AU" b="1" dirty="0"/>
          </a:p>
          <a:p>
            <a:r>
              <a:rPr lang="en-AU" b="1" dirty="0"/>
              <a:t>LR33</a:t>
            </a:r>
            <a:r>
              <a:rPr lang="en-AU" dirty="0"/>
              <a:t>: Logistic Regression trained with data-set containing 33% positive class entries.</a:t>
            </a:r>
          </a:p>
          <a:p>
            <a:r>
              <a:rPr lang="en-AU" b="1" dirty="0"/>
              <a:t>LR20</a:t>
            </a:r>
            <a:r>
              <a:rPr lang="en-AU" dirty="0"/>
              <a:t>: Logistic Regression trained with data-set containing 20% positive class entries.</a:t>
            </a:r>
          </a:p>
          <a:p>
            <a:r>
              <a:rPr lang="en-AU" b="1" dirty="0"/>
              <a:t>SGDC50</a:t>
            </a:r>
            <a:r>
              <a:rPr lang="en-AU" dirty="0"/>
              <a:t>: SGD Classifier trained with data-set containing balanced 50-50 positive-negative classes.</a:t>
            </a:r>
          </a:p>
          <a:p>
            <a:r>
              <a:rPr lang="en-AU" b="1" dirty="0"/>
              <a:t>SGDC33</a:t>
            </a:r>
            <a:r>
              <a:rPr lang="en-AU" dirty="0"/>
              <a:t>: SGD Classifier trained with data-set containing 33% positive class entries.</a:t>
            </a:r>
          </a:p>
          <a:p>
            <a:r>
              <a:rPr lang="en-AU" b="1" dirty="0"/>
              <a:t>SGDC20</a:t>
            </a:r>
            <a:r>
              <a:rPr lang="en-AU" dirty="0"/>
              <a:t>: SGD Classifier trained with data-set containing 20% positive class entries.</a:t>
            </a:r>
          </a:p>
          <a:p>
            <a:r>
              <a:rPr lang="en-AU" b="1" dirty="0"/>
              <a:t>RFC50</a:t>
            </a:r>
            <a:r>
              <a:rPr lang="en-AU" dirty="0"/>
              <a:t>: Random Forest Classifier trained with data-set containing balanced 50-50 positive-negative classes.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4674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1340</Words>
  <Application>Microsoft Office PowerPoint</Application>
  <PresentationFormat>Widescreen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</vt:lpstr>
      <vt:lpstr>Predict Click through rate</vt:lpstr>
      <vt:lpstr>Problem to be solved</vt:lpstr>
      <vt:lpstr>Why This Problem?</vt:lpstr>
      <vt:lpstr>Data SET</vt:lpstr>
      <vt:lpstr>Anonymized Categorical Variables</vt:lpstr>
      <vt:lpstr>Data Cleaning and Sampling</vt:lpstr>
      <vt:lpstr>According to theory…</vt:lpstr>
      <vt:lpstr>Data Modeling Approach</vt:lpstr>
      <vt:lpstr>glossary</vt:lpstr>
      <vt:lpstr>Logistic Regression</vt:lpstr>
      <vt:lpstr>Logistic Regression  Calibration CURVE</vt:lpstr>
      <vt:lpstr>SGD Classifier</vt:lpstr>
      <vt:lpstr>SGD Classifier Calibration CURVE</vt:lpstr>
      <vt:lpstr>Random Forest Classifier – small Sample</vt:lpstr>
      <vt:lpstr>Random Forest Classifier  SMALL Sample  Calibration CURVE</vt:lpstr>
      <vt:lpstr>Random Forest Classifier – LARGE Sample</vt:lpstr>
      <vt:lpstr>Random Forest Classifier  LARGE Sample  Calibration CURVE</vt:lpstr>
      <vt:lpstr>Comparing RESULTS</vt:lpstr>
      <vt:lpstr>Conclusion</vt:lpstr>
      <vt:lpstr>Key LEARNING</vt:lpstr>
      <vt:lpstr>FUTURE WORK</vt:lpstr>
      <vt:lpstr>Project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Click through rate</dc:title>
  <dc:creator>Ameesh Baxi</dc:creator>
  <cp:lastModifiedBy>Ameesh Baxi</cp:lastModifiedBy>
  <cp:revision>75</cp:revision>
  <dcterms:created xsi:type="dcterms:W3CDTF">2017-01-29T11:03:52Z</dcterms:created>
  <dcterms:modified xsi:type="dcterms:W3CDTF">2017-01-30T00:19:04Z</dcterms:modified>
</cp:coreProperties>
</file>