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09" r:id="rId5"/>
    <p:sldId id="359" r:id="rId6"/>
    <p:sldId id="378" r:id="rId7"/>
    <p:sldId id="367" r:id="rId8"/>
    <p:sldId id="371" r:id="rId9"/>
    <p:sldId id="377" r:id="rId10"/>
    <p:sldId id="356" r:id="rId11"/>
    <p:sldId id="379" r:id="rId12"/>
    <p:sldId id="380" r:id="rId13"/>
    <p:sldId id="361" r:id="rId14"/>
    <p:sldId id="362" r:id="rId15"/>
    <p:sldId id="363" r:id="rId16"/>
    <p:sldId id="364" r:id="rId17"/>
    <p:sldId id="365" r:id="rId18"/>
    <p:sldId id="381" r:id="rId19"/>
    <p:sldId id="368" r:id="rId20"/>
    <p:sldId id="373" r:id="rId21"/>
    <p:sldId id="374" r:id="rId22"/>
    <p:sldId id="375" r:id="rId23"/>
    <p:sldId id="382" r:id="rId24"/>
    <p:sldId id="376" r:id="rId25"/>
    <p:sldId id="358" r:id="rId26"/>
    <p:sldId id="372" r:id="rId27"/>
    <p:sldId id="366" r:id="rId28"/>
    <p:sldId id="3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FF8C00"/>
    <a:srgbClr val="481371"/>
    <a:srgbClr val="460073"/>
    <a:srgbClr val="004DFF"/>
    <a:srgbClr val="00BAFF"/>
    <a:srgbClr val="00530A"/>
    <a:srgbClr val="00D700"/>
    <a:srgbClr val="FF9500"/>
    <a:srgbClr val="FFD4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4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Faculty Guide, its organization, and contents.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pPr rtl="0"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to Learning Coach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1" i="0" dirty="0">
              <a:effectLst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faculty open up their Faculty Guides and review how they are organized into main sections for faculty prep and the days of the school.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further sub-divided by tabs to separate modules.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the Daily Faculty Planner at the front of the guide, and emphasize to faculty that this planner is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management tool for the school.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durations, stop and end times, and reminders are documented in this spreadsheet.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Faculty can also use this spreadsheet to keep track of which faculty is assigned to be the Primary Instructor for each agenda item.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b="0" i="0" dirty="0"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E43A4C-B64A-406B-8BC7-21B0A8D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910" y="457200"/>
            <a:ext cx="7038066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908" y="3543302"/>
            <a:ext cx="7038067" cy="250397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400" b="1" baseline="0">
                <a:solidFill>
                  <a:srgbClr val="7500C0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6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2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&lt;&lt;TITLE&gt;&gt;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36312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B2E4451-6399-C14C-9364-9E16234847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547" y="6047277"/>
            <a:ext cx="4244427" cy="658324"/>
          </a:xfrm>
        </p:spPr>
        <p:txBody>
          <a:bodyPr>
            <a:noAutofit/>
          </a:bodyPr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BY &lt;&lt;PRESENTER&gt;&gt;</a:t>
            </a:r>
            <a:br>
              <a:rPr lang="en-US" dirty="0"/>
            </a:br>
            <a:r>
              <a:rPr lang="en-US" dirty="0"/>
              <a:t>Last updated ON &lt;&lt;MMM. DD, YYYY&gt;&gt;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1734F-0153-4648-8C24-1FCCA14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GB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C717A1-9491-405B-8FE4-1A2CFA0C6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8338BE-28A3-4E13-BB9C-1D55929C5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0A31350-F3C6-4EFF-BD62-A85A14BB3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36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152000"/>
            <a:ext cx="5695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1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4201" y="1152000"/>
            <a:ext cx="5716800" cy="522000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200"/>
            </a:lvl2pPr>
            <a:lvl3pPr marL="514338" indent="-230182">
              <a:spcAft>
                <a:spcPts val="600"/>
              </a:spcAft>
              <a:buFont typeface="Graphik" panose="020B0503030202060203" pitchFamily="34" charset="0"/>
              <a:buChar char="–"/>
              <a:defRPr sz="1800"/>
            </a:lvl3pPr>
            <a:lvl4pPr>
              <a:spcAft>
                <a:spcPts val="600"/>
              </a:spcAft>
              <a:defRPr/>
            </a:lvl4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&amp;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8FE6CB-FD85-40DB-85A8-736A482E0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0999" y="1152000"/>
            <a:ext cx="6362699" cy="5220000"/>
          </a:xfrm>
        </p:spPr>
        <p:txBody>
          <a:bodyPr vert="horz" lIns="0" tIns="9144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0999" y="380999"/>
            <a:ext cx="6362699" cy="64800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5031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8B412C7-9CE4-4972-B171-4BFF6A9827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150"/>
          <a:stretch/>
        </p:blipFill>
        <p:spPr>
          <a:xfrm>
            <a:off x="5639490" y="2009490"/>
            <a:ext cx="6527193" cy="48430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9199" y="1152000"/>
            <a:ext cx="6364500" cy="5220000"/>
          </a:xfrm>
        </p:spPr>
        <p:txBody>
          <a:bodyPr vert="horz" lIns="0" tIns="91440" rIns="0" bIns="45720" rtlCol="0"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380999"/>
            <a:ext cx="6364500" cy="648000"/>
          </a:xfrm>
        </p:spPr>
        <p:txBody>
          <a:bodyPr vert="horz" lIns="0" tIns="4572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8250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09000" cy="6480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52000"/>
            <a:ext cx="11409000" cy="52200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6" r:id="rId2"/>
    <p:sldLayoutId id="2147483700" r:id="rId3"/>
    <p:sldLayoutId id="2147483714" r:id="rId4"/>
    <p:sldLayoutId id="2147483715" r:id="rId5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000" b="1" kern="1200" cap="all" baseline="0">
          <a:solidFill>
            <a:srgbClr val="7500C0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chive.ics.uci.edu/ml/datasets/EEG+Eye+St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otiv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et123/na_la_n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2-4.2.0-Windows-x86_64.exe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FY19 NA-LA</a:t>
            </a:r>
            <a:br>
              <a:rPr lang="en-US" sz="4000" dirty="0"/>
            </a:br>
            <a:r>
              <a:rPr lang="en-US" sz="4000" dirty="0"/>
              <a:t>TECHNOLOGY</a:t>
            </a:r>
            <a:br>
              <a:rPr lang="en-US" sz="4000" dirty="0"/>
            </a:br>
            <a:r>
              <a:rPr lang="en-US" sz="4000" dirty="0"/>
              <a:t>ARCHITECTURE</a:t>
            </a:r>
            <a:br>
              <a:rPr lang="en-US" sz="4000" dirty="0"/>
            </a:br>
            <a:r>
              <a:rPr lang="en-US" sz="4000" dirty="0"/>
              <a:t>Workshop</a:t>
            </a:r>
            <a:endParaRPr lang="en-US" sz="4000" dirty="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543302"/>
            <a:ext cx="6383357" cy="2503975"/>
          </a:xfrm>
        </p:spPr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Artificial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E7BDCB-2116-B14C-A81B-0B1235048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Version 1.0</a:t>
            </a:r>
          </a:p>
          <a:p>
            <a:r>
              <a:rPr lang="en-GB" dirty="0"/>
              <a:t>Last update 2018-10-03</a:t>
            </a:r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Input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Threshold, theta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Predicted value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sp>
        <p:nvSpPr>
          <p:cNvPr id="7" name="Oval 6"/>
          <p:cNvSpPr/>
          <p:nvPr/>
        </p:nvSpPr>
        <p:spPr>
          <a:xfrm>
            <a:off x="6601216" y="1841326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601216" y="2984864"/>
            <a:ext cx="501042" cy="5260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093901" y="2367419"/>
            <a:ext cx="501042" cy="526093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y</a:t>
            </a:r>
            <a:endParaRPr lang="en-US" sz="1200" b="1" baseline="-25000" dirty="0"/>
          </a:p>
        </p:txBody>
      </p:sp>
      <p:cxnSp>
        <p:nvCxnSpPr>
          <p:cNvPr id="11" name="Straight Arrow Connector 10"/>
          <p:cNvCxnSpPr>
            <a:stCxn id="8" idx="6"/>
            <a:endCxn id="9" idx="3"/>
          </p:cNvCxnSpPr>
          <p:nvPr/>
        </p:nvCxnSpPr>
        <p:spPr>
          <a:xfrm flipV="1">
            <a:off x="7102258" y="2816467"/>
            <a:ext cx="1065019" cy="431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1"/>
          </p:cNvCxnSpPr>
          <p:nvPr/>
        </p:nvCxnSpPr>
        <p:spPr>
          <a:xfrm>
            <a:off x="7102258" y="2104373"/>
            <a:ext cx="1065019" cy="340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4767" y="1966586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767" y="3032189"/>
            <a:ext cx="197170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sz="1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78" y="2192104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Function: 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5735"/>
              </p:ext>
            </p:extLst>
          </p:nvPr>
        </p:nvGraphicFramePr>
        <p:xfrm>
          <a:off x="381000" y="1320915"/>
          <a:ext cx="3076184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91157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7424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8827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58091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0160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 = 1 x1. w1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 = 1 x2. w2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𝑿𝒊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𝒘𝒊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1911579"/>
                  </p:ext>
                </p:extLst>
              </p:nvPr>
            </p:nvGraphicFramePr>
            <p:xfrm>
              <a:off x="381000" y="3615266"/>
              <a:ext cx="5355921" cy="196904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7424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882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0580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20160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4655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</a:tblGrid>
                  <a:tr h="85652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1 = 1 x1. w1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W</a:t>
                          </a:r>
                          <a:r>
                            <a:rPr lang="en-US" baseline="-25000" dirty="0" smtClean="0"/>
                            <a:t>2 = 1 x2. w2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4598" t="-3546" r="-252299" b="-139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smtClean="0"/>
                            <a:t>Threshold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-25000" dirty="0" err="1"/>
                            <a:t>Y_pred</a:t>
                          </a:r>
                          <a:endParaRPr 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1+0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1+1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&gt;=2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en-US" b="1" baseline="0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32D177-2A8A-4C0D-B2DF-7D2904660871}"/>
              </a:ext>
            </a:extLst>
          </p:cNvPr>
          <p:cNvSpPr txBox="1"/>
          <p:nvPr/>
        </p:nvSpPr>
        <p:spPr>
          <a:xfrm>
            <a:off x="3620277" y="1350153"/>
            <a:ext cx="418063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value of the threshold and 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FDA8A4-B760-4B1A-8FF3-5484319A4E1B}"/>
              </a:ext>
            </a:extLst>
          </p:cNvPr>
          <p:cNvSpPr/>
          <p:nvPr/>
        </p:nvSpPr>
        <p:spPr>
          <a:xfrm>
            <a:off x="381000" y="60378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1" dirty="0"/>
              <a:t>Source</a:t>
            </a:r>
            <a:r>
              <a:rPr lang="en-US" sz="1200" dirty="0"/>
              <a:t>: based on Udacity course, GA-Tech </a:t>
            </a:r>
            <a:r>
              <a:rPr lang="en-US" sz="1200" dirty="0" err="1"/>
              <a:t>cs</a:t>
            </a:r>
            <a:r>
              <a:rPr lang="en-US" sz="1200" dirty="0"/>
              <a:t> 7641 </a:t>
            </a:r>
            <a:r>
              <a:rPr lang="en-US" sz="1200" i="1" dirty="0"/>
              <a:t>https://www.udacity.com/course/machine-learning--ud262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9964"/>
              </p:ext>
            </p:extLst>
          </p:nvPr>
        </p:nvGraphicFramePr>
        <p:xfrm>
          <a:off x="381000" y="3017660"/>
          <a:ext cx="3511731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0577"/>
                <a:gridCol w="995680"/>
                <a:gridCol w="13454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  </a:t>
                      </a:r>
                      <a:r>
                        <a:rPr lang="en-US" baseline="0" dirty="0" smtClean="0"/>
                        <a:t>= ?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 </a:t>
                      </a:r>
                      <a:r>
                        <a:rPr lang="en-US" baseline="0" dirty="0" smtClean="0"/>
                        <a:t>= ?</a:t>
                      </a:r>
                      <a:r>
                        <a:rPr lang="en-US" baseline="-25000" dirty="0" smtClean="0"/>
                        <a:t> 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-25000" dirty="0" smtClean="0"/>
                        <a:t>Threshold= ?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93" y="2701783"/>
            <a:ext cx="2524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i="1" dirty="0"/>
                  <a:t>Forward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weights to compute activation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 threshold to evaluate the predicted value based on activation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Activation Functions</a:t>
                </a:r>
              </a:p>
              <a:p>
                <a:pPr marL="628644" lvl="1" indent="-342900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pPr marL="857238" lvl="2" indent="-342900"/>
                <a:r>
                  <a:rPr lang="en-US" dirty="0"/>
                  <a:t>Perceptron</a:t>
                </a:r>
              </a:p>
              <a:p>
                <a:pPr marL="857238" lvl="2" indent="-342900"/>
                <a:r>
                  <a:rPr lang="en-US" dirty="0"/>
                  <a:t>threshold</a:t>
                </a:r>
              </a:p>
              <a:p>
                <a:pPr marL="628644" lvl="1" indent="-342900"/>
                <a:r>
                  <a:rPr lang="en-US" i="1" dirty="0"/>
                  <a:t>Sigmoid</a:t>
                </a:r>
              </a:p>
              <a:p>
                <a:pPr marL="857238" lvl="2" indent="-342900"/>
                <a:r>
                  <a:rPr lang="en-US" dirty="0"/>
                  <a:t>Robust, can model non-linear functions.</a:t>
                </a:r>
              </a:p>
              <a:p>
                <a:pPr marL="857238" lvl="2" indent="-342900"/>
                <a:r>
                  <a:rPr lang="en-US" dirty="0"/>
                  <a:t>Continuous, Can be differentiated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 propagated backwards from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Weights 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 smtClean="0"/>
              <a:t>Objective</a:t>
            </a:r>
            <a:r>
              <a:rPr lang="en-US" dirty="0" smtClean="0"/>
              <a:t> = {</a:t>
            </a:r>
            <a:r>
              <a:rPr lang="en-US" sz="1800" dirty="0" smtClean="0"/>
              <a:t>weights such that error minimized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Type of problem: Optimization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b="0" i="1" dirty="0"/>
              <a:t>Source</a:t>
            </a:r>
            <a:r>
              <a:rPr lang="en-US" sz="1400" dirty="0"/>
              <a:t>:</a:t>
            </a:r>
            <a:r>
              <a:rPr lang="en-US" dirty="0"/>
              <a:t> </a:t>
            </a:r>
            <a:r>
              <a:rPr lang="en-US" sz="1200" b="0" i="1" dirty="0"/>
              <a:t>https://www.coursera.org/learn/neural-networks-deep-learning</a:t>
            </a:r>
          </a:p>
        </p:txBody>
      </p:sp>
    </p:spTree>
    <p:extLst>
      <p:ext uri="{BB962C8B-B14F-4D97-AF65-F5344CB8AC3E}">
        <p14:creationId xmlns:p14="http://schemas.microsoft.com/office/powerpoint/2010/main" val="2885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5305816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Units in 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04" y="1430854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training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evaluation or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Discrete or real-valued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Explanatory capability is not important.</a:t>
            </a:r>
          </a:p>
        </p:txBody>
      </p:sp>
    </p:spTree>
    <p:extLst>
      <p:ext uri="{BB962C8B-B14F-4D97-AF65-F5344CB8AC3E}">
        <p14:creationId xmlns:p14="http://schemas.microsoft.com/office/powerpoint/2010/main" val="3105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NN in Python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CCBCC-01FF-45D9-9C9A-FBD0356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D46D2E-E86B-47DF-9DB8-CB0788CE9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4E4FC6-527C-4F1C-A090-8EFF90C17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835EC4-ACB7-46BD-A0EF-77B164BB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EEG and eye state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https://archive.ics.uci.edu/ml/datasets/EEG+Eye+State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 fields and 1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 </a:t>
            </a:r>
            <a:r>
              <a:rPr lang="en-US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30" y="2987146"/>
            <a:ext cx="8932954" cy="3260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9646" y="2690949"/>
            <a:ext cx="245855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https://www.emotiv.com</a:t>
            </a:r>
            <a:r>
              <a:rPr lang="en-US" sz="1600" b="1" i="1" dirty="0" smtClean="0">
                <a:hlinkClick r:id="rId4"/>
              </a:rPr>
              <a:t>/</a:t>
            </a:r>
            <a:r>
              <a:rPr lang="en-US" sz="1600" b="1" i="1" dirty="0" smtClean="0"/>
              <a:t> </a:t>
            </a:r>
            <a:endParaRPr lang="en-US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307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F1A95-7B75-4F88-B2D0-476C5397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55CF37-9B35-483A-9AD9-1A04DFB26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CB5FE6-90B9-4485-95C3-FBA48D558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D60497-FC2E-4BC0-B8EE-B61836871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095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numpy</a:t>
            </a:r>
            <a:r>
              <a:rPr lang="en-US" dirty="0"/>
              <a:t> to read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into train and test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labels to integer: 0 or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A0208C9-622B-47D7-BDE7-6CC9599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1838197"/>
            <a:ext cx="6522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data = np.loadtxt(file,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delimiter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','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skiprows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Fira Code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BB43122-50FF-44F8-AA19-ACF50050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3313584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x_test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y_train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y_test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train_test_split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(X, Y,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test_size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=0.2, </a:t>
            </a:r>
            <a:r>
              <a:rPr lang="en-US" altLang="en-US" sz="1400" dirty="0" err="1">
                <a:solidFill>
                  <a:srgbClr val="000000"/>
                </a:solidFill>
                <a:latin typeface="Fira Code"/>
              </a:rPr>
              <a:t>random_state</a:t>
            </a:r>
            <a:r>
              <a:rPr lang="en-US" altLang="en-US" sz="1400" dirty="0">
                <a:solidFill>
                  <a:srgbClr val="000000"/>
                </a:solidFill>
                <a:latin typeface="Fira Code"/>
              </a:rPr>
              <a:t>=7)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0C8EFD8A-29C7-438C-994D-628DD312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4571366"/>
            <a:ext cx="6643395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Fira Code"/>
              </a:rPr>
              <a:t>y_train = y_train.astype(int)</a:t>
            </a:r>
          </a:p>
        </p:txBody>
      </p:sp>
    </p:spTree>
    <p:extLst>
      <p:ext uri="{BB962C8B-B14F-4D97-AF65-F5344CB8AC3E}">
        <p14:creationId xmlns:p14="http://schemas.microsoft.com/office/powerpoint/2010/main" val="42452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4C437-4F2C-470C-992C-50FB35C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 &amp; evaluate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0707AB-3E74-4B0E-99D8-190AC3CE5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C9012A-F828-4B68-A404-EEA2A4EFB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72B0DD-FBAD-4783-8A83-B77888AC3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Sequential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layers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activation function – for each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optimizer: how should we “minimize the error”</a:t>
            </a:r>
          </a:p>
          <a:p>
            <a:pPr marL="628644" lvl="1" indent="-342900"/>
            <a:r>
              <a:rPr lang="en-US" dirty="0"/>
              <a:t>gradient descent,</a:t>
            </a:r>
          </a:p>
          <a:p>
            <a:pPr marL="628644" lvl="1" indent="-342900"/>
            <a:r>
              <a:rPr lang="en-US" dirty="0"/>
              <a:t>first order derivative.</a:t>
            </a:r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628644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</a:t>
            </a:r>
          </a:p>
          <a:p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76E2C5E-28F1-4C9C-B9E1-AE2A804C8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4034297"/>
            <a:ext cx="787503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 = Sequential()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model.add(Dense(in_neurons,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input_dim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=input_dim,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'relu'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model.add(Dense(out_neurons,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activation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=‘</a:t>
            </a:r>
            <a:r>
              <a:rPr lang="en-US" altLang="en-US" sz="1400" b="1" noProof="1">
                <a:solidFill>
                  <a:srgbClr val="008080"/>
                </a:solidFill>
                <a:latin typeface="Fira Code"/>
              </a:rPr>
              <a:t>sigmoid</a:t>
            </a: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’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))</a:t>
            </a:r>
            <a:b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model.compile(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optimizer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'adam'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loss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'binary_crossentropy'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, 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Fira Code"/>
              </a:rPr>
              <a:t>metrics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=[</a:t>
            </a:r>
            <a:r>
              <a:rPr kumimoji="0" lang="en-US" altLang="en-US" sz="14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Fira Code"/>
              </a:rPr>
              <a:t>'accuracy'</a:t>
            </a:r>
            <a:r>
              <a:rPr kumimoji="0" lang="en-US" altLang="en-US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])</a:t>
            </a:r>
            <a:endParaRPr kumimoji="0" lang="en-US" altLang="en-US" sz="1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302BE80F-0711-4A93-84F6-C4BD6316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683560"/>
            <a:ext cx="787503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noProof="1">
                <a:solidFill>
                  <a:srgbClr val="000000"/>
                </a:solidFill>
                <a:latin typeface="Fira Code"/>
              </a:rPr>
              <a:t>score = model.evaluate(X_test, Y_test, verbose=0)</a:t>
            </a:r>
          </a:p>
        </p:txBody>
      </p:sp>
    </p:spTree>
    <p:extLst>
      <p:ext uri="{BB962C8B-B14F-4D97-AF65-F5344CB8AC3E}">
        <p14:creationId xmlns:p14="http://schemas.microsoft.com/office/powerpoint/2010/main" val="32137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BF523-A6A7-4A03-B6F2-3247649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matrix: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C9E023-764A-41C9-B87C-73F4A25EE6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CC1F1C-563A-492F-971B-52BB3740C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 descr="https://rasbt.github.io/mlxtend/user_guide/evaluate/confusion_matrix_files/confusion_matrix_1.png">
            <a:extLst>
              <a:ext uri="{FF2B5EF4-FFF2-40B4-BE49-F238E27FC236}">
                <a16:creationId xmlns:a16="http://schemas.microsoft.com/office/drawing/2014/main" xmlns="" id="{9B6C934D-6B65-4056-BD77-90EE762E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61" y="1475753"/>
            <a:ext cx="4056104" cy="35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D26286-998A-42F7-911D-5A8C25A92BF3}"/>
              </a:ext>
            </a:extLst>
          </p:cNvPr>
          <p:cNvSpPr txBox="1"/>
          <p:nvPr/>
        </p:nvSpPr>
        <p:spPr>
          <a:xfrm>
            <a:off x="7424039" y="5967998"/>
            <a:ext cx="4664541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000" b="1" i="1" dirty="0"/>
              <a:t>source</a:t>
            </a:r>
            <a:r>
              <a:rPr lang="en-US" sz="1000" i="1" dirty="0"/>
              <a:t>:</a:t>
            </a:r>
          </a:p>
          <a:p>
            <a:r>
              <a:rPr lang="en-US" sz="1000" i="1" dirty="0"/>
              <a:t> https://rasbt.github.io/mlxtend/user_guide/evaluate/confusion_matrix/</a:t>
            </a:r>
          </a:p>
        </p:txBody>
      </p:sp>
    </p:spTree>
    <p:extLst>
      <p:ext uri="{BB962C8B-B14F-4D97-AF65-F5344CB8AC3E}">
        <p14:creationId xmlns:p14="http://schemas.microsoft.com/office/powerpoint/2010/main" val="285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xmlns="" id="{0780ADAA-7604-49D6-B19C-5737BAFE5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A33C9000-BE3F-4ED0-87EE-D1875CFA7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A6F94B-8757-4946-9A1B-A656AE6365F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of machine learning</a:t>
            </a:r>
          </a:p>
          <a:p>
            <a:r>
              <a:rPr lang="en-GB" dirty="0"/>
              <a:t>software installation</a:t>
            </a:r>
          </a:p>
          <a:p>
            <a:r>
              <a:rPr lang="en-CA" dirty="0"/>
              <a:t>Neural networks - background</a:t>
            </a:r>
          </a:p>
          <a:p>
            <a:r>
              <a:rPr lang="en-CA" dirty="0"/>
              <a:t>NN – inner workings</a:t>
            </a:r>
            <a:endParaRPr lang="en-CA" i="1" dirty="0"/>
          </a:p>
          <a:p>
            <a:r>
              <a:rPr lang="en-CA" dirty="0"/>
              <a:t>working session</a:t>
            </a:r>
          </a:p>
          <a:p>
            <a:r>
              <a:rPr lang="en-CA" dirty="0"/>
              <a:t>visualization</a:t>
            </a:r>
            <a:endParaRPr lang="en-CA" i="1" dirty="0"/>
          </a:p>
          <a:p>
            <a:r>
              <a:rPr lang="en-CA" dirty="0"/>
              <a:t>Questions &amp; Follow-up</a:t>
            </a:r>
            <a:endParaRPr lang="en-CA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C144A-99B4-9243-880A-590C09A5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414BF5-852E-8045-B425-93EE7A48892C}"/>
              </a:ext>
            </a:extLst>
          </p:cNvPr>
          <p:cNvSpPr/>
          <p:nvPr/>
        </p:nvSpPr>
        <p:spPr>
          <a:xfrm>
            <a:off x="319087" y="1171575"/>
            <a:ext cx="5505451" cy="552450"/>
          </a:xfrm>
          <a:prstGeom prst="rect">
            <a:avLst/>
          </a:prstGeom>
          <a:noFill/>
          <a:ln w="57150">
            <a:solidFill>
              <a:srgbClr val="75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Normalize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00" y="1786174"/>
            <a:ext cx="5739547" cy="43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87BD2-2860-4509-AC31-876EDB08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test/train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5D9197-4001-4D7E-A26A-4A2E9888B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111649-4137-4FAE-9EF3-35F1272E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C1A1DF-C52A-4DB4-AE65-B806CB3FD5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iterations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09D228-9903-46D7-9149-E4143687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2" y="172895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62DC1BE-C23E-446B-AD7F-61DE2B058F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94BF8F-6E10-4C6A-B54A-72DD6D32E34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2445C88-A802-4F5A-8AAE-920F21D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687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6A76E32-3259-4B91-AD7C-D27EC59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112AAEE-533D-422B-9EB1-E0927B71C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4F3DFF-1CBB-42B0-8F34-FD1C32580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8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up multi-layered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sigmoid or other differentiable activation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feed forward output values going from the input to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each (x</a:t>
            </a:r>
            <a:r>
              <a:rPr lang="en-US" baseline="-20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0000" dirty="0" err="1"/>
              <a:t>i</a:t>
            </a:r>
            <a:r>
              <a:rPr lang="en-US" dirty="0"/>
              <a:t>) pair in training sample:</a:t>
            </a:r>
          </a:p>
          <a:p>
            <a:pPr marL="857238" lvl="2" indent="-342900"/>
            <a:r>
              <a:rPr lang="en-US" dirty="0"/>
              <a:t>Compute feed forward output values going from input to output</a:t>
            </a:r>
          </a:p>
          <a:p>
            <a:pPr marL="857238" lvl="2" indent="-342900"/>
            <a:r>
              <a:rPr lang="en-US" dirty="0"/>
              <a:t>Propagate the error back through the network from output to input</a:t>
            </a:r>
          </a:p>
          <a:p>
            <a:pPr marL="1028683" lvl="3" indent="-342900"/>
            <a:r>
              <a:rPr lang="en-US" dirty="0"/>
              <a:t>Calculate error term for the output unit , this is delta</a:t>
            </a:r>
          </a:p>
          <a:p>
            <a:pPr marL="1028683" lvl="3" indent="-342900"/>
            <a:r>
              <a:rPr lang="en-US" dirty="0"/>
              <a:t>For each hidden unit, calculate its error term, this is delta</a:t>
            </a:r>
          </a:p>
          <a:p>
            <a:pPr marL="1028683" lvl="3" indent="-342900"/>
            <a:r>
              <a:rPr lang="en-US" dirty="0"/>
              <a:t>Update each weight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          </a:t>
            </a:r>
            <a:r>
              <a:rPr lang="en-US" dirty="0" err="1"/>
              <a:t>w</a:t>
            </a:r>
            <a:r>
              <a:rPr lang="en-US" b="1" baseline="-25000" dirty="0" err="1"/>
              <a:t>ji</a:t>
            </a:r>
            <a:r>
              <a:rPr lang="en-US" b="1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delta_w</a:t>
            </a:r>
            <a:r>
              <a:rPr lang="en-US" b="1" baseline="-25000" dirty="0" err="1"/>
              <a:t>ji</a:t>
            </a:r>
            <a:endParaRPr lang="en-US" b="1" baseline="-25000" dirty="0"/>
          </a:p>
          <a:p>
            <a:pPr marL="1028683" lvl="3" indent="-342900"/>
            <a:r>
              <a:rPr lang="en-US" dirty="0" err="1"/>
              <a:t>delta_w</a:t>
            </a:r>
            <a:r>
              <a:rPr lang="en-US" baseline="-25000" dirty="0" err="1"/>
              <a:t>ji</a:t>
            </a:r>
            <a:r>
              <a:rPr lang="en-US" dirty="0"/>
              <a:t>  = eta . </a:t>
            </a:r>
            <a:r>
              <a:rPr lang="en-US" dirty="0" err="1"/>
              <a:t>delta_j</a:t>
            </a:r>
            <a:r>
              <a:rPr lang="en-US" dirty="0"/>
              <a:t> * </a:t>
            </a:r>
            <a:r>
              <a:rPr lang="en-US" dirty="0" err="1"/>
              <a:t>x</a:t>
            </a:r>
            <a:r>
              <a:rPr lang="en-US" baseline="-25000" dirty="0" err="1"/>
              <a:t>ji</a:t>
            </a:r>
            <a:r>
              <a:rPr lang="en-US" dirty="0"/>
              <a:t> </a:t>
            </a:r>
          </a:p>
          <a:p>
            <a:pPr marL="1028683" lvl="3" indent="-342900"/>
            <a:r>
              <a:rPr lang="en-US" dirty="0"/>
              <a:t>Delta term makes use of the partial derivative of the sigmoid function. This is analogous to </a:t>
            </a:r>
            <a:r>
              <a:rPr lang="en-US" i="1" dirty="0"/>
              <a:t>(y –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1028683" lvl="3" indent="-342900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50400" y="4471792"/>
            <a:ext cx="363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1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852DB47-F381-433D-B3E5-C84DB7FC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71459CC-F14C-4C7D-9D36-0AF707B8A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7884E6-781D-4D36-9C19-42B3A965B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E7C8F70-228B-426A-A021-8A487E65DB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mklink</a:t>
            </a:r>
            <a:r>
              <a:rPr lang="en-US" dirty="0"/>
              <a:t> /D %HOMEDRIVE%%HOMEPATH%\anaconda C:\Users\ameet.chaubal\Documents\software\anaconda3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Matplotlib support failed</a:t>
            </a:r>
          </a:p>
          <a:p>
            <a:pPr marL="628644" lvl="1" indent="-342900"/>
            <a:r>
              <a:rPr lang="en-US" dirty="0"/>
              <a:t>downgrade matplotlib</a:t>
            </a:r>
          </a:p>
          <a:p>
            <a:pPr marL="628644" lvl="1" indent="-342900"/>
            <a:r>
              <a:rPr lang="en-US" dirty="0"/>
              <a:t>to check version</a:t>
            </a:r>
          </a:p>
          <a:p>
            <a:pPr marL="857238" lvl="2" indent="-342900"/>
            <a:r>
              <a:rPr lang="en-US" dirty="0"/>
              <a:t>import matplotlib</a:t>
            </a:r>
          </a:p>
          <a:p>
            <a:pPr marL="857238" lvl="2" indent="-342900"/>
            <a:r>
              <a:rPr lang="en-US" dirty="0" err="1"/>
              <a:t>matplotlib.__version</a:t>
            </a:r>
            <a:r>
              <a:rPr lang="en-US" dirty="0"/>
              <a:t>__</a:t>
            </a:r>
          </a:p>
          <a:p>
            <a:pPr marL="628644" lvl="1" indent="-342900"/>
            <a:r>
              <a:rPr lang="en-US" dirty="0" err="1"/>
              <a:t>conda</a:t>
            </a:r>
            <a:r>
              <a:rPr lang="en-US" dirty="0"/>
              <a:t> install matplotlib=2.1.2</a:t>
            </a:r>
          </a:p>
        </p:txBody>
      </p:sp>
    </p:spTree>
    <p:extLst>
      <p:ext uri="{BB962C8B-B14F-4D97-AF65-F5344CB8AC3E}">
        <p14:creationId xmlns:p14="http://schemas.microsoft.com/office/powerpoint/2010/main" val="56337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0B09AB4-E1B5-461F-82F2-31816011A7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2692-A164-4F88-A0BE-01F14A5784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1FD6C5-00BF-4469-A752-01D06F5ECEA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https://github.com/ameet123/na_la_nn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5EAC67-43A5-46BA-9C26-F7AA50C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8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ECF4542-7012-4459-8FA2-0B53E891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C74A52-5173-4262-BE81-1A55B76D2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6D1A07-AF94-41A7-A7BD-F66B03C17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D4C15F-F688-4861-AD14-3F5E067D1A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1152000"/>
            <a:ext cx="11409000" cy="5367009"/>
          </a:xfrm>
        </p:spPr>
        <p:txBody>
          <a:bodyPr/>
          <a:lstStyle/>
          <a:p>
            <a:r>
              <a:rPr lang="en-US" sz="2000" dirty="0"/>
              <a:t>Anaconda-3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https://www.anaconda.com/download/</a:t>
            </a:r>
            <a:r>
              <a:rPr lang="en-US" sz="2000" dirty="0"/>
              <a:t> install 64-bit windows</a:t>
            </a:r>
          </a:p>
          <a:p>
            <a:pPr marL="628644" lvl="1" indent="-342900"/>
            <a:r>
              <a:rPr lang="en-US" sz="2000" dirty="0"/>
              <a:t>python 3.7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downgrade python – </a:t>
            </a:r>
            <a:r>
              <a:rPr lang="en-US" sz="2000" dirty="0" err="1"/>
              <a:t>tensorflow</a:t>
            </a:r>
            <a:r>
              <a:rPr lang="en-US" sz="2000" dirty="0"/>
              <a:t> only works with 3.5</a:t>
            </a:r>
          </a:p>
          <a:p>
            <a:pPr marL="628644" lvl="1" indent="-342900"/>
            <a:r>
              <a:rPr lang="en-US" sz="2000" dirty="0" err="1"/>
              <a:t>conda</a:t>
            </a:r>
            <a:r>
              <a:rPr lang="en-US" sz="2000" dirty="0"/>
              <a:t> install python=3.5</a:t>
            </a:r>
          </a:p>
          <a:p>
            <a:pPr marL="628644" lvl="1" indent="-342900"/>
            <a:r>
              <a:rPr lang="en-US" sz="2000" dirty="0"/>
              <a:t>open navigator and start command prompt with python</a:t>
            </a:r>
          </a:p>
          <a:p>
            <a:pPr marL="628644" lvl="1" indent="-342900"/>
            <a:r>
              <a:rPr lang="en-US" sz="2000" dirty="0"/>
              <a:t>confirm – python –V =&gt; </a:t>
            </a:r>
            <a:r>
              <a:rPr lang="en-US" sz="2000" dirty="0" smtClean="0"/>
              <a:t>3.5.6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Alternate: anaconda 4.2.0 </a:t>
            </a:r>
            <a:r>
              <a:rPr lang="en-US" sz="2000" dirty="0"/>
              <a:t>from archives</a:t>
            </a:r>
            <a:r>
              <a:rPr lang="en-US" sz="2000" dirty="0" smtClean="0"/>
              <a:t>:</a:t>
            </a:r>
          </a:p>
          <a:p>
            <a:pPr marL="628644" lvl="1" indent="-342900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repo.continuum.io/archive/Anaconda2-4.2.0-Windows-x86_64.exe</a:t>
            </a:r>
            <a:r>
              <a:rPr lang="en-US" sz="1800" dirty="0" smtClean="0"/>
              <a:t> 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strike="sngStrike" dirty="0"/>
              <a:t>pip install </a:t>
            </a:r>
            <a:r>
              <a:rPr lang="en-US" sz="2000" b="0" i="1" strike="sngStrike" dirty="0" err="1"/>
              <a:t>tensorflow</a:t>
            </a:r>
            <a:endParaRPr lang="en-US" sz="2000" b="0" i="1" strike="sngStrik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conda</a:t>
            </a:r>
            <a:r>
              <a:rPr lang="en-US" sz="2000" dirty="0"/>
              <a:t> install </a:t>
            </a:r>
            <a:r>
              <a:rPr lang="en-US" sz="2000" dirty="0" err="1"/>
              <a:t>keras</a:t>
            </a:r>
            <a:r>
              <a:rPr lang="en-US" sz="2000" dirty="0"/>
              <a:t> =&gt; This installs </a:t>
            </a:r>
            <a:r>
              <a:rPr lang="en-US" sz="2000" dirty="0" err="1"/>
              <a:t>tensorflow</a:t>
            </a:r>
            <a:r>
              <a:rPr lang="en-US" sz="2000" dirty="0"/>
              <a:t>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confirmation : open python prompt</a:t>
            </a:r>
          </a:p>
          <a:p>
            <a:pPr marL="628644" lvl="1" indent="-342900"/>
            <a:r>
              <a:rPr lang="en-US" sz="2000" dirty="0"/>
              <a:t>python </a:t>
            </a:r>
          </a:p>
          <a:p>
            <a:pPr marL="857238" lvl="2" indent="-342900"/>
            <a:r>
              <a:rPr lang="en-US" sz="2000" dirty="0"/>
              <a:t>import </a:t>
            </a:r>
            <a:r>
              <a:rPr lang="en-US" sz="2000" dirty="0" smtClean="0"/>
              <a:t>keras</a:t>
            </a:r>
            <a:endParaRPr lang="en-US" sz="2000" dirty="0"/>
          </a:p>
          <a:p>
            <a:pPr marL="34290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56FC5-60A9-42D7-9EE8-DA1BAE52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&amp; package installation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200FC9-D39D-4478-A54F-795747DFD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08F597-AE46-47E4-8FE7-86F26313B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6EB94-2B4E-4A05-BD06-C9E3280EA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create –n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activate neural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seaborn – installs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scikit</a:t>
            </a:r>
            <a:r>
              <a:rPr lang="en-US" dirty="0"/>
              <a:t>-learn – test/train dataset split</a:t>
            </a:r>
          </a:p>
        </p:txBody>
      </p:sp>
    </p:spTree>
    <p:extLst>
      <p:ext uri="{BB962C8B-B14F-4D97-AF65-F5344CB8AC3E}">
        <p14:creationId xmlns:p14="http://schemas.microsoft.com/office/powerpoint/2010/main" val="36783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0AF34-093F-4782-93BE-39591427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5DCE18-6DB8-4B48-98D4-32A5CBF2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BE4D86-8DCE-46E2-AAC9-3F1829B35A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4E1D2C-110F-45D7-82CD-8DAB81361B22}"/>
              </a:ext>
            </a:extLst>
          </p:cNvPr>
          <p:cNvSpPr/>
          <p:nvPr/>
        </p:nvSpPr>
        <p:spPr>
          <a:xfrm>
            <a:off x="4403921" y="1047326"/>
            <a:ext cx="2733869" cy="64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0A52FF-39EB-4701-A649-4EE8D3A0B937}"/>
              </a:ext>
            </a:extLst>
          </p:cNvPr>
          <p:cNvSpPr/>
          <p:nvPr/>
        </p:nvSpPr>
        <p:spPr>
          <a:xfrm>
            <a:off x="4410270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supervised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5C81A6-ED5D-4462-8C33-C69406846F48}"/>
              </a:ext>
            </a:extLst>
          </p:cNvPr>
          <p:cNvSpPr/>
          <p:nvPr/>
        </p:nvSpPr>
        <p:spPr>
          <a:xfrm>
            <a:off x="758889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un-supervised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4F7933-5940-442C-9D97-704DA9B8A7A0}"/>
              </a:ext>
            </a:extLst>
          </p:cNvPr>
          <p:cNvSpPr/>
          <p:nvPr/>
        </p:nvSpPr>
        <p:spPr>
          <a:xfrm>
            <a:off x="8248262" y="2513045"/>
            <a:ext cx="2733869" cy="648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reinforcement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ECF7D07-22B4-4C12-8F3C-1D4B8B49B47D}"/>
              </a:ext>
            </a:extLst>
          </p:cNvPr>
          <p:cNvSpPr/>
          <p:nvPr/>
        </p:nvSpPr>
        <p:spPr>
          <a:xfrm>
            <a:off x="2313992" y="4062963"/>
            <a:ext cx="2733869" cy="648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E43A588-9111-43C6-9519-F42E08B35DEC}"/>
              </a:ext>
            </a:extLst>
          </p:cNvPr>
          <p:cNvSpPr/>
          <p:nvPr/>
        </p:nvSpPr>
        <p:spPr>
          <a:xfrm>
            <a:off x="6534539" y="4062963"/>
            <a:ext cx="2733869" cy="648000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E63C43-74F6-44D8-AE99-80659D5FF4E8}"/>
              </a:ext>
            </a:extLst>
          </p:cNvPr>
          <p:cNvSpPr/>
          <p:nvPr/>
        </p:nvSpPr>
        <p:spPr>
          <a:xfrm>
            <a:off x="761999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decision tree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F2E344D-9232-440D-90E5-D6D672FC2DD9}"/>
              </a:ext>
            </a:extLst>
          </p:cNvPr>
          <p:cNvSpPr/>
          <p:nvPr/>
        </p:nvSpPr>
        <p:spPr>
          <a:xfrm>
            <a:off x="4332515" y="5612881"/>
            <a:ext cx="2733869" cy="648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neural network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283640C1-8921-4740-9324-BBF6B1C55D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2453972" y="4385926"/>
            <a:ext cx="901918" cy="1551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7B16BB7-EF75-4761-A433-2EBC53B0E066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239229" y="4152660"/>
            <a:ext cx="901918" cy="20185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FC6BB8AB-B790-4983-81B6-F1ECD321EE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539481" y="281669"/>
            <a:ext cx="817719" cy="36450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921BD3B3-4C59-4803-A342-46E827F58C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365171" y="2101010"/>
            <a:ext cx="817719" cy="63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A3FFF047-2202-415B-9D74-CD2A3E5EABF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7284167" y="182014"/>
            <a:ext cx="817719" cy="384434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E12BFD37-EEC7-4497-9063-64BF4371C1FF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278107" y="2563865"/>
            <a:ext cx="901918" cy="2096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5B3E66FC-5F80-407D-87DF-A248DD84535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6388380" y="2549869"/>
            <a:ext cx="901918" cy="2124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55741" y="5790687"/>
            <a:ext cx="936154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28079" y="5936881"/>
            <a:ext cx="3649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35038" y="4217318"/>
            <a:ext cx="524182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607376" y="4363512"/>
            <a:ext cx="3649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9268408" y="3861236"/>
            <a:ext cx="204646" cy="1004552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7094908" y="5434605"/>
            <a:ext cx="204646" cy="1004552"/>
          </a:xfrm>
          <a:prstGeom prst="righ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C256D2E-8DB0-914F-8CA7-5726C741DD9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D42F73E-49A9-0D4E-AB03-5D89013744A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r>
                  <a:rPr lang="en-US" dirty="0"/>
                  <a:t>Neuron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Dendrite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Axon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Spike trains – Electric signal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dirty="0"/>
                  <a:t> neurons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Connections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Neuron switching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sec.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Computer switching: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Time to recognize face: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=&gt; Parallelization in human brain</a:t>
                </a:r>
              </a:p>
              <a:p>
                <a:endParaRPr lang="en-US" sz="1200" b="0" i="1" dirty="0"/>
              </a:p>
              <a:p>
                <a:r>
                  <a:rPr lang="en-US" sz="1200" b="0" i="1" dirty="0"/>
                  <a:t>Source</a:t>
                </a:r>
                <a:r>
                  <a:rPr lang="en-US" sz="1200" b="0" dirty="0"/>
                  <a:t>: Machine Learning, Tom Mitchell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 rotWithShape="0">
                <a:blip r:embed="rId2"/>
                <a:stretch>
                  <a:fillRect l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xmlns="" id="{67DB217E-4880-7A48-8D2E-DA6229A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07" y="1547307"/>
            <a:ext cx="5090522" cy="288690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5373C289-D68D-4422-AD1C-23B18107DF12}"/>
              </a:ext>
            </a:extLst>
          </p:cNvPr>
          <p:cNvSpPr/>
          <p:nvPr/>
        </p:nvSpPr>
        <p:spPr>
          <a:xfrm>
            <a:off x="615821" y="5178490"/>
            <a:ext cx="3275045" cy="648000"/>
          </a:xfrm>
          <a:prstGeom prst="ellipse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0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behind “prediction”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98" y="2280165"/>
            <a:ext cx="1763802" cy="1763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8642" y="4250028"/>
            <a:ext cx="3100208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Process or phenomenon</a:t>
            </a:r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80" y="1710174"/>
            <a:ext cx="1671892" cy="1139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68" y="1823568"/>
            <a:ext cx="2143125" cy="2143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9302" y="4250028"/>
            <a:ext cx="141705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or result</a:t>
            </a:r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24109" y="3162066"/>
            <a:ext cx="138426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1331" y="1358069"/>
            <a:ext cx="969817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key</a:t>
            </a:r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7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2018 Accenture.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35" y="1508353"/>
            <a:ext cx="1104220" cy="1104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07" y="3589571"/>
            <a:ext cx="1264648" cy="13458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748" y="2662490"/>
            <a:ext cx="1811393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Ate cookie ? {Y, N}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748" y="5153141"/>
            <a:ext cx="195085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Before lunch? {Y, N}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66606" y="1672046"/>
            <a:ext cx="0" cy="36272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10" y="2381385"/>
            <a:ext cx="1273175" cy="195548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720141" y="2194560"/>
            <a:ext cx="2374373" cy="1071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66555" y="3735977"/>
            <a:ext cx="2741022" cy="772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2055" y="4590404"/>
            <a:ext cx="1243930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SLAP? {Y, N}</a:t>
            </a:r>
            <a:endParaRPr lang="en-US" sz="1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632188" y="2950948"/>
                <a:ext cx="347275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188" y="2950948"/>
                <a:ext cx="347275" cy="314766"/>
              </a:xfrm>
              <a:prstGeom prst="rect">
                <a:avLst/>
              </a:prstGeom>
              <a:blipFill rotWithShape="0">
                <a:blip r:embed="rId5"/>
                <a:stretch>
                  <a:fillRect l="-14035" r="-7018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95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ontent Layouts">
  <a:themeElements>
    <a:clrScheme name="Accenture School Violet+Orange">
      <a:dk1>
        <a:srgbClr val="000000"/>
      </a:dk1>
      <a:lt1>
        <a:srgbClr val="FFFFFF"/>
      </a:lt1>
      <a:dk2>
        <a:srgbClr val="481371"/>
      </a:dk2>
      <a:lt2>
        <a:srgbClr val="AD37F6"/>
      </a:lt2>
      <a:accent1>
        <a:srgbClr val="4ABAF9"/>
      </a:accent1>
      <a:accent2>
        <a:srgbClr val="3191F7"/>
      </a:accent2>
      <a:accent3>
        <a:srgbClr val="0054F5"/>
      </a:accent3>
      <a:accent4>
        <a:srgbClr val="FF8C00"/>
      </a:accent4>
      <a:accent5>
        <a:srgbClr val="C26B00"/>
      </a:accent5>
      <a:accent6>
        <a:srgbClr val="754100"/>
      </a:accent6>
      <a:hlink>
        <a:srgbClr val="4ABAF9"/>
      </a:hlink>
      <a:folHlink>
        <a:srgbClr val="4ABAF9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FY19 Architecture Workshops Template (NA-LA Version)" id="{3D179EC6-A0E6-4CDC-921F-7D15E648EAF8}" vid="{9D12A443-119A-48A8-BF39-BC1B61D0D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9499608C47647917799D4E22F9B21" ma:contentTypeVersion="6" ma:contentTypeDescription="Create a new document." ma:contentTypeScope="" ma:versionID="1481f75dda54c839def1c8ea2ae0f2ea">
  <xsd:schema xmlns:xsd="http://www.w3.org/2001/XMLSchema" xmlns:xs="http://www.w3.org/2001/XMLSchema" xmlns:p="http://schemas.microsoft.com/office/2006/metadata/properties" xmlns:ns2="d927918d-a70a-4e37-bca2-2bc768f8ccde" xmlns:ns3="37b0d389-0b2b-4e15-a823-52abbd762844" targetNamespace="http://schemas.microsoft.com/office/2006/metadata/properties" ma:root="true" ma:fieldsID="bb28cb4a00270ef9f6bff9be493d1302" ns2:_="" ns3:_="">
    <xsd:import namespace="d927918d-a70a-4e37-bca2-2bc768f8ccde"/>
    <xsd:import namespace="37b0d389-0b2b-4e15-a823-52abbd762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7918d-a70a-4e37-bca2-2bc768f8c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0d389-0b2b-4e15-a823-52abbd762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3B3776-60C8-40AF-B337-0364326BC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7918d-a70a-4e37-bca2-2bc768f8ccde"/>
    <ds:schemaRef ds:uri="37b0d389-0b2b-4e15-a823-52abbd762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7b0d389-0b2b-4e15-a823-52abbd762844"/>
    <ds:schemaRef ds:uri="d927918d-a70a-4e37-bca2-2bc768f8ccde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FY19 Architecture Workshops Template (NA-LA Version)</Template>
  <TotalTime>7544</TotalTime>
  <Words>1018</Words>
  <Application>Microsoft Office PowerPoint</Application>
  <PresentationFormat>Widescreen</PresentationFormat>
  <Paragraphs>273</Paragraphs>
  <Slides>25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Cambria Math</vt:lpstr>
      <vt:lpstr>Comic Sans MS</vt:lpstr>
      <vt:lpstr>Fira Code</vt:lpstr>
      <vt:lpstr>Graphik</vt:lpstr>
      <vt:lpstr>Graphik Black</vt:lpstr>
      <vt:lpstr>Wingdings</vt:lpstr>
      <vt:lpstr>Content Layouts</vt:lpstr>
      <vt:lpstr>FY19 NA-LA TECHNOLOGY ARCHITECTURE Workshop</vt:lpstr>
      <vt:lpstr>agenda</vt:lpstr>
      <vt:lpstr>code and presentation</vt:lpstr>
      <vt:lpstr>Installation</vt:lpstr>
      <vt:lpstr>environment &amp; package installation</vt:lpstr>
      <vt:lpstr>machine learning</vt:lpstr>
      <vt:lpstr>Background</vt:lpstr>
      <vt:lpstr>Objective behind “prediction”</vt:lpstr>
      <vt:lpstr>Real-life process</vt:lpstr>
      <vt:lpstr>Artificial Neuron</vt:lpstr>
      <vt:lpstr>Boolean Function: AND</vt:lpstr>
      <vt:lpstr>propagation</vt:lpstr>
      <vt:lpstr>Neural network</vt:lpstr>
      <vt:lpstr>Features of ANN</vt:lpstr>
      <vt:lpstr>Example NN in Python</vt:lpstr>
      <vt:lpstr>dataset</vt:lpstr>
      <vt:lpstr>prepare data</vt:lpstr>
      <vt:lpstr>build model &amp; evaluate</vt:lpstr>
      <vt:lpstr>confusion matrix:  </vt:lpstr>
      <vt:lpstr>scaling</vt:lpstr>
      <vt:lpstr>test/train errors</vt:lpstr>
      <vt:lpstr>QUESTIONS &amp; ANSWERS</vt:lpstr>
      <vt:lpstr>backup slides</vt:lpstr>
      <vt:lpstr>Backpropagation algorithm</vt:lpstr>
      <vt:lpstr>backup</vt:lpstr>
    </vt:vector>
  </TitlesOfParts>
  <Company>WellPoint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FY19 NA-LA TECHNOLOGY ARCHITECTURE Workshop</dc:title>
  <dc:creator>Chaubal, Ameet</dc:creator>
  <cp:lastModifiedBy>Chaubal, Ameet</cp:lastModifiedBy>
  <cp:revision>41</cp:revision>
  <dcterms:created xsi:type="dcterms:W3CDTF">2018-10-03T14:35:28Z</dcterms:created>
  <dcterms:modified xsi:type="dcterms:W3CDTF">2018-10-12T04:07:26Z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0x010100C4D9499608C47647917799D4E22F9B21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ameet.chaubal@accenture.com</vt:lpwstr>
  </property>
  <property fmtid="{D5CDD505-2E9C-101B-9397-08002B2CF9AE}" pid="6" name="MSIP_Label_1bc0f418-96a4-4caf-9d7c-ccc5ec7f9d91_SetDate">
    <vt:lpwstr>2018-10-04T15:31:00.0371946Z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