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6" r:id="rId4"/>
    <p:sldId id="263" r:id="rId5"/>
    <p:sldId id="261" r:id="rId6"/>
    <p:sldId id="258" r:id="rId7"/>
    <p:sldId id="260" r:id="rId8"/>
    <p:sldId id="264" r:id="rId9"/>
    <p:sldId id="265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5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6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hyperlink" Target="https://www.youtube.com/watch?v=V1eYniJ0Rnk&amp;feature=youtu.be" TargetMode="External"/><Relationship Id="rId1" Type="http://schemas.openxmlformats.org/officeDocument/2006/relationships/hyperlink" Target="https://arxiv.org/pdf/1712.01815.pdf" TargetMode="Externa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4.png"/><Relationship Id="rId3" Type="http://schemas.openxmlformats.org/officeDocument/2006/relationships/hyperlink" Target="https://arxiv.org/pdf/1712.01815.pdf" TargetMode="External"/><Relationship Id="rId7" Type="http://schemas.openxmlformats.org/officeDocument/2006/relationships/image" Target="../media/image9.svg"/><Relationship Id="rId12" Type="http://schemas.openxmlformats.org/officeDocument/2006/relationships/hyperlink" Target="https://www.youtube.com/watch?v=V1eYniJ0Rnk&amp;feature=youtu.be" TargetMode="External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CC233A-3249-4318-82CA-9848A0D622F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C31AC06-AA8C-48C0-A356-E37F20C323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AlphaGo Zero – watching 24-hours and self-play superhuman levels in Go and Chess. </a:t>
          </a:r>
          <a:r>
            <a:rPr lang="en-US">
              <a:hlinkClick xmlns:r="http://schemas.openxmlformats.org/officeDocument/2006/relationships" r:id="rId1"/>
            </a:rPr>
            <a:t>https://arxiv.org/pdf/1712.01815.pdf</a:t>
          </a:r>
          <a:r>
            <a:rPr lang="en-US"/>
            <a:t> </a:t>
          </a:r>
        </a:p>
      </dgm:t>
    </dgm:pt>
    <dgm:pt modelId="{2CC524F0-9ACA-46A1-AE8C-E1C187448179}" type="parTrans" cxnId="{0D65DE0A-CC0B-4D16-8514-250679CEC97A}">
      <dgm:prSet/>
      <dgm:spPr/>
      <dgm:t>
        <a:bodyPr/>
        <a:lstStyle/>
        <a:p>
          <a:endParaRPr lang="en-US"/>
        </a:p>
      </dgm:t>
    </dgm:pt>
    <dgm:pt modelId="{7543E598-3CB5-41D1-B904-F5531C17DF82}" type="sibTrans" cxnId="{0D65DE0A-CC0B-4D16-8514-250679CEC97A}">
      <dgm:prSet/>
      <dgm:spPr/>
      <dgm:t>
        <a:bodyPr/>
        <a:lstStyle/>
        <a:p>
          <a:endParaRPr lang="en-US"/>
        </a:p>
      </dgm:t>
    </dgm:pt>
    <dgm:pt modelId="{524A9F0A-FF15-43CC-A59A-46DB666DEA4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Watson Daily-Double wagering strategy</a:t>
          </a:r>
        </a:p>
      </dgm:t>
    </dgm:pt>
    <dgm:pt modelId="{723D7150-BD8E-4201-9167-8433F80D47EA}" type="parTrans" cxnId="{93E4FBFF-F5BC-4022-8373-A3092052A476}">
      <dgm:prSet/>
      <dgm:spPr/>
      <dgm:t>
        <a:bodyPr/>
        <a:lstStyle/>
        <a:p>
          <a:endParaRPr lang="en-US"/>
        </a:p>
      </dgm:t>
    </dgm:pt>
    <dgm:pt modelId="{AA387B3E-ED83-4154-A14B-EBE8113B4DCA}" type="sibTrans" cxnId="{93E4FBFF-F5BC-4022-8373-A3092052A476}">
      <dgm:prSet/>
      <dgm:spPr/>
      <dgm:t>
        <a:bodyPr/>
        <a:lstStyle/>
        <a:p>
          <a:endParaRPr lang="en-US"/>
        </a:p>
      </dgm:t>
    </dgm:pt>
    <dgm:pt modelId="{A3AF3541-D0F5-4409-8C86-7B8F2A8CF1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Backgammon player – Tesauro ’92</a:t>
          </a:r>
        </a:p>
      </dgm:t>
    </dgm:pt>
    <dgm:pt modelId="{8F49FD26-12BA-4B4D-ADDE-967B64B9F073}" type="parTrans" cxnId="{368AE45D-084E-4E6F-9E02-75A158176516}">
      <dgm:prSet/>
      <dgm:spPr/>
      <dgm:t>
        <a:bodyPr/>
        <a:lstStyle/>
        <a:p>
          <a:endParaRPr lang="en-US"/>
        </a:p>
      </dgm:t>
    </dgm:pt>
    <dgm:pt modelId="{7B4E1C86-ECBE-4FB8-823F-4C137B3AADD7}" type="sibTrans" cxnId="{368AE45D-084E-4E6F-9E02-75A158176516}">
      <dgm:prSet/>
      <dgm:spPr/>
      <dgm:t>
        <a:bodyPr/>
        <a:lstStyle/>
        <a:p>
          <a:endParaRPr lang="en-US"/>
        </a:p>
      </dgm:t>
    </dgm:pt>
    <dgm:pt modelId="{783EBFCC-1789-425B-B997-A149BE46E8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Personalized web services – maximize total clicks over repeated visits to a website. Formulated as an RL problem of guiding user down a ‘sales funnel’. Theocharous et al. 2015 at Adobe.</a:t>
          </a:r>
        </a:p>
      </dgm:t>
    </dgm:pt>
    <dgm:pt modelId="{9CB43B06-A4A1-45A5-BD03-994991BA85CF}" type="parTrans" cxnId="{0C369EBF-DEAE-436E-ACB3-B54C0C7CD6DD}">
      <dgm:prSet/>
      <dgm:spPr/>
      <dgm:t>
        <a:bodyPr/>
        <a:lstStyle/>
        <a:p>
          <a:endParaRPr lang="en-US"/>
        </a:p>
      </dgm:t>
    </dgm:pt>
    <dgm:pt modelId="{0CABA336-2B40-4E3E-A240-2FFA8FDC8450}" type="sibTrans" cxnId="{0C369EBF-DEAE-436E-ACB3-B54C0C7CD6DD}">
      <dgm:prSet/>
      <dgm:spPr/>
      <dgm:t>
        <a:bodyPr/>
        <a:lstStyle/>
        <a:p>
          <a:endParaRPr lang="en-US"/>
        </a:p>
      </dgm:t>
    </dgm:pt>
    <dgm:pt modelId="{1040A909-41C0-4C5B-80DE-F90A8CE0E4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Learn by watching videos - </a:t>
          </a:r>
          <a:r>
            <a:rPr lang="en-US" dirty="0">
              <a:hlinkClick xmlns:r="http://schemas.openxmlformats.org/officeDocument/2006/relationships" r:id="rId2"/>
            </a:rPr>
            <a:t>https://www.youtube.com/watch?v=V1eYniJ0Rnk&amp;feature=youtu.be</a:t>
          </a:r>
          <a:r>
            <a:rPr lang="en-US" dirty="0"/>
            <a:t> </a:t>
          </a:r>
        </a:p>
      </dgm:t>
    </dgm:pt>
    <dgm:pt modelId="{1FE50531-41A3-4B47-ABCA-FABE60F3F2EC}" type="parTrans" cxnId="{013CBD38-F046-4536-BBEC-D707ED74A424}">
      <dgm:prSet/>
      <dgm:spPr/>
      <dgm:t>
        <a:bodyPr/>
        <a:lstStyle/>
        <a:p>
          <a:endParaRPr lang="en-US"/>
        </a:p>
      </dgm:t>
    </dgm:pt>
    <dgm:pt modelId="{C1062929-13FB-4C95-B18C-898948FD6D5A}" type="sibTrans" cxnId="{013CBD38-F046-4536-BBEC-D707ED74A424}">
      <dgm:prSet/>
      <dgm:spPr/>
      <dgm:t>
        <a:bodyPr/>
        <a:lstStyle/>
        <a:p>
          <a:endParaRPr lang="en-US"/>
        </a:p>
      </dgm:t>
    </dgm:pt>
    <dgm:pt modelId="{AA03F73C-5E2E-468F-8B7A-2DFCFEA44C8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Adjusting refinery’s operations in real-time. Controller optimizes yield/cost/quality trade-off without sticking strictly to the parameters set by engineers – Sutton book.</a:t>
          </a:r>
        </a:p>
      </dgm:t>
    </dgm:pt>
    <dgm:pt modelId="{38D6C169-CA82-462B-8194-DD0B0BE17CD3}" type="parTrans" cxnId="{8740797D-67F3-4052-AA52-F86AA9C8357B}">
      <dgm:prSet/>
      <dgm:spPr/>
      <dgm:t>
        <a:bodyPr/>
        <a:lstStyle/>
        <a:p>
          <a:endParaRPr lang="en-US"/>
        </a:p>
      </dgm:t>
    </dgm:pt>
    <dgm:pt modelId="{FA42ED34-D7A7-4B3D-ACC7-F34A06291F52}" type="sibTrans" cxnId="{8740797D-67F3-4052-AA52-F86AA9C8357B}">
      <dgm:prSet/>
      <dgm:spPr/>
      <dgm:t>
        <a:bodyPr/>
        <a:lstStyle/>
        <a:p>
          <a:endParaRPr lang="en-US"/>
        </a:p>
      </dgm:t>
    </dgm:pt>
    <dgm:pt modelId="{3F336209-9950-4D7E-B8A6-7B3798875349}" type="pres">
      <dgm:prSet presAssocID="{E2CC233A-3249-4318-82CA-9848A0D622F0}" presName="root" presStyleCnt="0">
        <dgm:presLayoutVars>
          <dgm:dir/>
          <dgm:resizeHandles val="exact"/>
        </dgm:presLayoutVars>
      </dgm:prSet>
      <dgm:spPr/>
    </dgm:pt>
    <dgm:pt modelId="{88ADCCC5-A000-4E9D-B143-6A950BBA4978}" type="pres">
      <dgm:prSet presAssocID="{0C31AC06-AA8C-48C0-A356-E37F20C323D0}" presName="compNode" presStyleCnt="0"/>
      <dgm:spPr/>
    </dgm:pt>
    <dgm:pt modelId="{288D4385-5B66-426E-AF46-8F662BC8C8C8}" type="pres">
      <dgm:prSet presAssocID="{0C31AC06-AA8C-48C0-A356-E37F20C323D0}" presName="bgRect" presStyleLbl="bgShp" presStyleIdx="0" presStyleCnt="6"/>
      <dgm:spPr/>
    </dgm:pt>
    <dgm:pt modelId="{0A975396-3109-4221-A7EF-BD4BA4B62BB6}" type="pres">
      <dgm:prSet presAssocID="{0C31AC06-AA8C-48C0-A356-E37F20C323D0}" presName="iconRect" presStyleLbl="node1" presStyleIdx="0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Secure"/>
        </a:ext>
      </dgm:extLst>
    </dgm:pt>
    <dgm:pt modelId="{13A13B6A-1CBD-43F9-8EAE-4728178E3137}" type="pres">
      <dgm:prSet presAssocID="{0C31AC06-AA8C-48C0-A356-E37F20C323D0}" presName="spaceRect" presStyleCnt="0"/>
      <dgm:spPr/>
    </dgm:pt>
    <dgm:pt modelId="{215A75C4-8B0F-4533-8734-7ACC9FAA8E02}" type="pres">
      <dgm:prSet presAssocID="{0C31AC06-AA8C-48C0-A356-E37F20C323D0}" presName="parTx" presStyleLbl="revTx" presStyleIdx="0" presStyleCnt="6">
        <dgm:presLayoutVars>
          <dgm:chMax val="0"/>
          <dgm:chPref val="0"/>
        </dgm:presLayoutVars>
      </dgm:prSet>
      <dgm:spPr/>
    </dgm:pt>
    <dgm:pt modelId="{78716B5B-C5F3-4A33-8BAD-0683955DFE12}" type="pres">
      <dgm:prSet presAssocID="{7543E598-3CB5-41D1-B904-F5531C17DF82}" presName="sibTrans" presStyleCnt="0"/>
      <dgm:spPr/>
    </dgm:pt>
    <dgm:pt modelId="{ABE392F5-4C94-47ED-969B-E1C340FF97B6}" type="pres">
      <dgm:prSet presAssocID="{524A9F0A-FF15-43CC-A59A-46DB666DEA49}" presName="compNode" presStyleCnt="0"/>
      <dgm:spPr/>
    </dgm:pt>
    <dgm:pt modelId="{3953D04F-EBE8-4C79-B466-7594596CC3EF}" type="pres">
      <dgm:prSet presAssocID="{524A9F0A-FF15-43CC-A59A-46DB666DEA49}" presName="bgRect" presStyleLbl="bgShp" presStyleIdx="1" presStyleCnt="6"/>
      <dgm:spPr/>
    </dgm:pt>
    <dgm:pt modelId="{6B8970BF-7003-442A-A8BD-2457FE6895AF}" type="pres">
      <dgm:prSet presAssocID="{524A9F0A-FF15-43CC-A59A-46DB666DEA49}" presName="iconRect" presStyleLbl="node1" presStyleIdx="1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"/>
        </a:ext>
      </dgm:extLst>
    </dgm:pt>
    <dgm:pt modelId="{5B90A6C6-9DA4-4EE5-AD4F-0BD3A0C8CF17}" type="pres">
      <dgm:prSet presAssocID="{524A9F0A-FF15-43CC-A59A-46DB666DEA49}" presName="spaceRect" presStyleCnt="0"/>
      <dgm:spPr/>
    </dgm:pt>
    <dgm:pt modelId="{07AF1C6A-207A-4B37-9235-3C762694CA88}" type="pres">
      <dgm:prSet presAssocID="{524A9F0A-FF15-43CC-A59A-46DB666DEA49}" presName="parTx" presStyleLbl="revTx" presStyleIdx="1" presStyleCnt="6">
        <dgm:presLayoutVars>
          <dgm:chMax val="0"/>
          <dgm:chPref val="0"/>
        </dgm:presLayoutVars>
      </dgm:prSet>
      <dgm:spPr/>
    </dgm:pt>
    <dgm:pt modelId="{82C13963-8FB1-4710-A02B-91616CB1F6CB}" type="pres">
      <dgm:prSet presAssocID="{AA387B3E-ED83-4154-A14B-EBE8113B4DCA}" presName="sibTrans" presStyleCnt="0"/>
      <dgm:spPr/>
    </dgm:pt>
    <dgm:pt modelId="{DA2C910E-D248-4A6F-B466-4C364EB19410}" type="pres">
      <dgm:prSet presAssocID="{A3AF3541-D0F5-4409-8C86-7B8F2A8CF1FB}" presName="compNode" presStyleCnt="0"/>
      <dgm:spPr/>
    </dgm:pt>
    <dgm:pt modelId="{7F362C24-5AB4-4C60-9F1A-AB9230CCF977}" type="pres">
      <dgm:prSet presAssocID="{A3AF3541-D0F5-4409-8C86-7B8F2A8CF1FB}" presName="bgRect" presStyleLbl="bgShp" presStyleIdx="2" presStyleCnt="6"/>
      <dgm:spPr/>
    </dgm:pt>
    <dgm:pt modelId="{3692621A-72D9-4098-9060-949340A4B3D8}" type="pres">
      <dgm:prSet presAssocID="{A3AF3541-D0F5-4409-8C86-7B8F2A8CF1FB}" presName="iconRect" presStyleLbl="node1" presStyleIdx="2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olfBall"/>
        </a:ext>
      </dgm:extLst>
    </dgm:pt>
    <dgm:pt modelId="{7C058E8E-C2EA-48C4-9A13-05759ACAA797}" type="pres">
      <dgm:prSet presAssocID="{A3AF3541-D0F5-4409-8C86-7B8F2A8CF1FB}" presName="spaceRect" presStyleCnt="0"/>
      <dgm:spPr/>
    </dgm:pt>
    <dgm:pt modelId="{CE0F8E8F-C429-4894-B8F9-0E4AB1232691}" type="pres">
      <dgm:prSet presAssocID="{A3AF3541-D0F5-4409-8C86-7B8F2A8CF1FB}" presName="parTx" presStyleLbl="revTx" presStyleIdx="2" presStyleCnt="6">
        <dgm:presLayoutVars>
          <dgm:chMax val="0"/>
          <dgm:chPref val="0"/>
        </dgm:presLayoutVars>
      </dgm:prSet>
      <dgm:spPr/>
    </dgm:pt>
    <dgm:pt modelId="{6859EBF6-4DC5-43A2-85E9-3D67F539945C}" type="pres">
      <dgm:prSet presAssocID="{7B4E1C86-ECBE-4FB8-823F-4C137B3AADD7}" presName="sibTrans" presStyleCnt="0"/>
      <dgm:spPr/>
    </dgm:pt>
    <dgm:pt modelId="{2508F535-00EE-4FB6-8078-65FFD3009A61}" type="pres">
      <dgm:prSet presAssocID="{783EBFCC-1789-425B-B997-A149BE46E8BA}" presName="compNode" presStyleCnt="0"/>
      <dgm:spPr/>
    </dgm:pt>
    <dgm:pt modelId="{B30D4D85-3095-488F-8DDE-16E9CF6E639E}" type="pres">
      <dgm:prSet presAssocID="{783EBFCC-1789-425B-B997-A149BE46E8BA}" presName="bgRect" presStyleLbl="bgShp" presStyleIdx="3" presStyleCnt="6"/>
      <dgm:spPr/>
    </dgm:pt>
    <dgm:pt modelId="{3359541D-515A-4A20-9E6D-1766987E6F35}" type="pres">
      <dgm:prSet presAssocID="{783EBFCC-1789-425B-B997-A149BE46E8BA}" presName="iconRect" presStyleLbl="node1" presStyleIdx="3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MCustomerInsightsApp"/>
        </a:ext>
      </dgm:extLst>
    </dgm:pt>
    <dgm:pt modelId="{1F1B237C-5A01-44F0-B829-B691A39B479C}" type="pres">
      <dgm:prSet presAssocID="{783EBFCC-1789-425B-B997-A149BE46E8BA}" presName="spaceRect" presStyleCnt="0"/>
      <dgm:spPr/>
    </dgm:pt>
    <dgm:pt modelId="{74192E35-0E14-4A2E-B511-9C8510F43FE5}" type="pres">
      <dgm:prSet presAssocID="{783EBFCC-1789-425B-B997-A149BE46E8BA}" presName="parTx" presStyleLbl="revTx" presStyleIdx="3" presStyleCnt="6">
        <dgm:presLayoutVars>
          <dgm:chMax val="0"/>
          <dgm:chPref val="0"/>
        </dgm:presLayoutVars>
      </dgm:prSet>
      <dgm:spPr/>
    </dgm:pt>
    <dgm:pt modelId="{4DE2CE7A-8D16-4596-8AAD-288E7EDCBD19}" type="pres">
      <dgm:prSet presAssocID="{0CABA336-2B40-4E3E-A240-2FFA8FDC8450}" presName="sibTrans" presStyleCnt="0"/>
      <dgm:spPr/>
    </dgm:pt>
    <dgm:pt modelId="{9D5F1DAE-31D6-4F0A-B774-90A465DA432D}" type="pres">
      <dgm:prSet presAssocID="{1040A909-41C0-4C5B-80DE-F90A8CE0E498}" presName="compNode" presStyleCnt="0"/>
      <dgm:spPr/>
    </dgm:pt>
    <dgm:pt modelId="{8628D8E3-5E12-46F0-84AA-C7599F8FB6F9}" type="pres">
      <dgm:prSet presAssocID="{1040A909-41C0-4C5B-80DE-F90A8CE0E498}" presName="bgRect" presStyleLbl="bgShp" presStyleIdx="4" presStyleCnt="6"/>
      <dgm:spPr/>
    </dgm:pt>
    <dgm:pt modelId="{8DD549FF-FFD5-43E8-90B0-144DDCD9146A}" type="pres">
      <dgm:prSet presAssocID="{1040A909-41C0-4C5B-80DE-F90A8CE0E498}" presName="iconRect" presStyleLbl="node1" presStyleIdx="4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OnlineMeeting"/>
        </a:ext>
      </dgm:extLst>
    </dgm:pt>
    <dgm:pt modelId="{809A8D09-2240-4FCD-A882-E4D99E105E9A}" type="pres">
      <dgm:prSet presAssocID="{1040A909-41C0-4C5B-80DE-F90A8CE0E498}" presName="spaceRect" presStyleCnt="0"/>
      <dgm:spPr/>
    </dgm:pt>
    <dgm:pt modelId="{E955E49A-ABC1-4B27-BDD3-4D6D4EE5D189}" type="pres">
      <dgm:prSet presAssocID="{1040A909-41C0-4C5B-80DE-F90A8CE0E498}" presName="parTx" presStyleLbl="revTx" presStyleIdx="4" presStyleCnt="6">
        <dgm:presLayoutVars>
          <dgm:chMax val="0"/>
          <dgm:chPref val="0"/>
        </dgm:presLayoutVars>
      </dgm:prSet>
      <dgm:spPr/>
    </dgm:pt>
    <dgm:pt modelId="{6382A9AC-5374-430D-AFE3-82194353AB9C}" type="pres">
      <dgm:prSet presAssocID="{C1062929-13FB-4C95-B18C-898948FD6D5A}" presName="sibTrans" presStyleCnt="0"/>
      <dgm:spPr/>
    </dgm:pt>
    <dgm:pt modelId="{C9CF6CBF-3612-48D8-9E9F-1899CDD4DA85}" type="pres">
      <dgm:prSet presAssocID="{AA03F73C-5E2E-468F-8B7A-2DFCFEA44C85}" presName="compNode" presStyleCnt="0"/>
      <dgm:spPr/>
    </dgm:pt>
    <dgm:pt modelId="{FEF804D0-7AEE-4A2A-AE65-9EF95A0E61E8}" type="pres">
      <dgm:prSet presAssocID="{AA03F73C-5E2E-468F-8B7A-2DFCFEA44C85}" presName="bgRect" presStyleLbl="bgShp" presStyleIdx="5" presStyleCnt="6"/>
      <dgm:spPr/>
    </dgm:pt>
    <dgm:pt modelId="{F1300044-3FD0-49D6-A833-D2DC43622482}" type="pres">
      <dgm:prSet presAssocID="{AA03F73C-5E2E-468F-8B7A-2DFCFEA44C85}" presName="iconRect" presStyleLbl="node1" presStyleIdx="5" presStyleCnt="6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ear"/>
        </a:ext>
      </dgm:extLst>
    </dgm:pt>
    <dgm:pt modelId="{B73761B8-BFDD-4626-BE42-39F8DA42EB64}" type="pres">
      <dgm:prSet presAssocID="{AA03F73C-5E2E-468F-8B7A-2DFCFEA44C85}" presName="spaceRect" presStyleCnt="0"/>
      <dgm:spPr/>
    </dgm:pt>
    <dgm:pt modelId="{8B616A8F-64B4-4B26-9752-44577985C435}" type="pres">
      <dgm:prSet presAssocID="{AA03F73C-5E2E-468F-8B7A-2DFCFEA44C85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0D65DE0A-CC0B-4D16-8514-250679CEC97A}" srcId="{E2CC233A-3249-4318-82CA-9848A0D622F0}" destId="{0C31AC06-AA8C-48C0-A356-E37F20C323D0}" srcOrd="0" destOrd="0" parTransId="{2CC524F0-9ACA-46A1-AE8C-E1C187448179}" sibTransId="{7543E598-3CB5-41D1-B904-F5531C17DF82}"/>
    <dgm:cxn modelId="{E011D42F-76A5-4B7D-8E1F-6F77564F2F19}" type="presOf" srcId="{1040A909-41C0-4C5B-80DE-F90A8CE0E498}" destId="{E955E49A-ABC1-4B27-BDD3-4D6D4EE5D189}" srcOrd="0" destOrd="0" presId="urn:microsoft.com/office/officeart/2018/2/layout/IconVerticalSolidList"/>
    <dgm:cxn modelId="{013CBD38-F046-4536-BBEC-D707ED74A424}" srcId="{E2CC233A-3249-4318-82CA-9848A0D622F0}" destId="{1040A909-41C0-4C5B-80DE-F90A8CE0E498}" srcOrd="4" destOrd="0" parTransId="{1FE50531-41A3-4B47-ABCA-FABE60F3F2EC}" sibTransId="{C1062929-13FB-4C95-B18C-898948FD6D5A}"/>
    <dgm:cxn modelId="{368AE45D-084E-4E6F-9E02-75A158176516}" srcId="{E2CC233A-3249-4318-82CA-9848A0D622F0}" destId="{A3AF3541-D0F5-4409-8C86-7B8F2A8CF1FB}" srcOrd="2" destOrd="0" parTransId="{8F49FD26-12BA-4B4D-ADDE-967B64B9F073}" sibTransId="{7B4E1C86-ECBE-4FB8-823F-4C137B3AADD7}"/>
    <dgm:cxn modelId="{8740797D-67F3-4052-AA52-F86AA9C8357B}" srcId="{E2CC233A-3249-4318-82CA-9848A0D622F0}" destId="{AA03F73C-5E2E-468F-8B7A-2DFCFEA44C85}" srcOrd="5" destOrd="0" parTransId="{38D6C169-CA82-462B-8194-DD0B0BE17CD3}" sibTransId="{FA42ED34-D7A7-4B3D-ACC7-F34A06291F52}"/>
    <dgm:cxn modelId="{0067DA82-BC89-4223-A6C5-CB29978EA1D5}" type="presOf" srcId="{AA03F73C-5E2E-468F-8B7A-2DFCFEA44C85}" destId="{8B616A8F-64B4-4B26-9752-44577985C435}" srcOrd="0" destOrd="0" presId="urn:microsoft.com/office/officeart/2018/2/layout/IconVerticalSolidList"/>
    <dgm:cxn modelId="{66BB3787-E9E9-4547-8F52-833372701773}" type="presOf" srcId="{0C31AC06-AA8C-48C0-A356-E37F20C323D0}" destId="{215A75C4-8B0F-4533-8734-7ACC9FAA8E02}" srcOrd="0" destOrd="0" presId="urn:microsoft.com/office/officeart/2018/2/layout/IconVerticalSolidList"/>
    <dgm:cxn modelId="{64F4138B-DF5F-49D9-87B6-8B1B7A194101}" type="presOf" srcId="{E2CC233A-3249-4318-82CA-9848A0D622F0}" destId="{3F336209-9950-4D7E-B8A6-7B3798875349}" srcOrd="0" destOrd="0" presId="urn:microsoft.com/office/officeart/2018/2/layout/IconVerticalSolidList"/>
    <dgm:cxn modelId="{9AE72291-9DA8-42F0-9506-C4A201859574}" type="presOf" srcId="{A3AF3541-D0F5-4409-8C86-7B8F2A8CF1FB}" destId="{CE0F8E8F-C429-4894-B8F9-0E4AB1232691}" srcOrd="0" destOrd="0" presId="urn:microsoft.com/office/officeart/2018/2/layout/IconVerticalSolidList"/>
    <dgm:cxn modelId="{0C369EBF-DEAE-436E-ACB3-B54C0C7CD6DD}" srcId="{E2CC233A-3249-4318-82CA-9848A0D622F0}" destId="{783EBFCC-1789-425B-B997-A149BE46E8BA}" srcOrd="3" destOrd="0" parTransId="{9CB43B06-A4A1-45A5-BD03-994991BA85CF}" sibTransId="{0CABA336-2B40-4E3E-A240-2FFA8FDC8450}"/>
    <dgm:cxn modelId="{B32D81D2-65FB-4FC1-8E7C-6C94A6062E7C}" type="presOf" srcId="{524A9F0A-FF15-43CC-A59A-46DB666DEA49}" destId="{07AF1C6A-207A-4B37-9235-3C762694CA88}" srcOrd="0" destOrd="0" presId="urn:microsoft.com/office/officeart/2018/2/layout/IconVerticalSolidList"/>
    <dgm:cxn modelId="{8D99BDF2-F6DB-422E-946C-79BC5B0453EF}" type="presOf" srcId="{783EBFCC-1789-425B-B997-A149BE46E8BA}" destId="{74192E35-0E14-4A2E-B511-9C8510F43FE5}" srcOrd="0" destOrd="0" presId="urn:microsoft.com/office/officeart/2018/2/layout/IconVerticalSolidList"/>
    <dgm:cxn modelId="{93E4FBFF-F5BC-4022-8373-A3092052A476}" srcId="{E2CC233A-3249-4318-82CA-9848A0D622F0}" destId="{524A9F0A-FF15-43CC-A59A-46DB666DEA49}" srcOrd="1" destOrd="0" parTransId="{723D7150-BD8E-4201-9167-8433F80D47EA}" sibTransId="{AA387B3E-ED83-4154-A14B-EBE8113B4DCA}"/>
    <dgm:cxn modelId="{75A43B8D-5D35-466B-8377-B50E720A0C49}" type="presParOf" srcId="{3F336209-9950-4D7E-B8A6-7B3798875349}" destId="{88ADCCC5-A000-4E9D-B143-6A950BBA4978}" srcOrd="0" destOrd="0" presId="urn:microsoft.com/office/officeart/2018/2/layout/IconVerticalSolidList"/>
    <dgm:cxn modelId="{791C087F-20A1-4B1C-BA5C-445B3E2B5372}" type="presParOf" srcId="{88ADCCC5-A000-4E9D-B143-6A950BBA4978}" destId="{288D4385-5B66-426E-AF46-8F662BC8C8C8}" srcOrd="0" destOrd="0" presId="urn:microsoft.com/office/officeart/2018/2/layout/IconVerticalSolidList"/>
    <dgm:cxn modelId="{316DF304-313B-4676-910C-B59BCF8BB034}" type="presParOf" srcId="{88ADCCC5-A000-4E9D-B143-6A950BBA4978}" destId="{0A975396-3109-4221-A7EF-BD4BA4B62BB6}" srcOrd="1" destOrd="0" presId="urn:microsoft.com/office/officeart/2018/2/layout/IconVerticalSolidList"/>
    <dgm:cxn modelId="{385FCC68-473B-4DCE-84C3-9DD3043DEF92}" type="presParOf" srcId="{88ADCCC5-A000-4E9D-B143-6A950BBA4978}" destId="{13A13B6A-1CBD-43F9-8EAE-4728178E3137}" srcOrd="2" destOrd="0" presId="urn:microsoft.com/office/officeart/2018/2/layout/IconVerticalSolidList"/>
    <dgm:cxn modelId="{A78A3C0D-35EA-47A7-9EA4-52C76CEC50DE}" type="presParOf" srcId="{88ADCCC5-A000-4E9D-B143-6A950BBA4978}" destId="{215A75C4-8B0F-4533-8734-7ACC9FAA8E02}" srcOrd="3" destOrd="0" presId="urn:microsoft.com/office/officeart/2018/2/layout/IconVerticalSolidList"/>
    <dgm:cxn modelId="{FA566345-1052-4608-AB97-74811815BBDC}" type="presParOf" srcId="{3F336209-9950-4D7E-B8A6-7B3798875349}" destId="{78716B5B-C5F3-4A33-8BAD-0683955DFE12}" srcOrd="1" destOrd="0" presId="urn:microsoft.com/office/officeart/2018/2/layout/IconVerticalSolidList"/>
    <dgm:cxn modelId="{3F8247DB-669C-4322-8FA7-07685208B259}" type="presParOf" srcId="{3F336209-9950-4D7E-B8A6-7B3798875349}" destId="{ABE392F5-4C94-47ED-969B-E1C340FF97B6}" srcOrd="2" destOrd="0" presId="urn:microsoft.com/office/officeart/2018/2/layout/IconVerticalSolidList"/>
    <dgm:cxn modelId="{86A9D7ED-14DD-43DB-8B3D-7E429B67170D}" type="presParOf" srcId="{ABE392F5-4C94-47ED-969B-E1C340FF97B6}" destId="{3953D04F-EBE8-4C79-B466-7594596CC3EF}" srcOrd="0" destOrd="0" presId="urn:microsoft.com/office/officeart/2018/2/layout/IconVerticalSolidList"/>
    <dgm:cxn modelId="{85F43AA7-CB93-4E09-8C84-E4F7A49A624F}" type="presParOf" srcId="{ABE392F5-4C94-47ED-969B-E1C340FF97B6}" destId="{6B8970BF-7003-442A-A8BD-2457FE6895AF}" srcOrd="1" destOrd="0" presId="urn:microsoft.com/office/officeart/2018/2/layout/IconVerticalSolidList"/>
    <dgm:cxn modelId="{4A2D2088-791D-49E6-B33A-CDB9C9ADEC70}" type="presParOf" srcId="{ABE392F5-4C94-47ED-969B-E1C340FF97B6}" destId="{5B90A6C6-9DA4-4EE5-AD4F-0BD3A0C8CF17}" srcOrd="2" destOrd="0" presId="urn:microsoft.com/office/officeart/2018/2/layout/IconVerticalSolidList"/>
    <dgm:cxn modelId="{796AA9B6-F26C-45D5-824C-36634A10B315}" type="presParOf" srcId="{ABE392F5-4C94-47ED-969B-E1C340FF97B6}" destId="{07AF1C6A-207A-4B37-9235-3C762694CA88}" srcOrd="3" destOrd="0" presId="urn:microsoft.com/office/officeart/2018/2/layout/IconVerticalSolidList"/>
    <dgm:cxn modelId="{5938EA03-D31B-460A-8915-59F32E09CD77}" type="presParOf" srcId="{3F336209-9950-4D7E-B8A6-7B3798875349}" destId="{82C13963-8FB1-4710-A02B-91616CB1F6CB}" srcOrd="3" destOrd="0" presId="urn:microsoft.com/office/officeart/2018/2/layout/IconVerticalSolidList"/>
    <dgm:cxn modelId="{8BD6E0F3-32CE-44B5-BBD9-364E1A8DAAAD}" type="presParOf" srcId="{3F336209-9950-4D7E-B8A6-7B3798875349}" destId="{DA2C910E-D248-4A6F-B466-4C364EB19410}" srcOrd="4" destOrd="0" presId="urn:microsoft.com/office/officeart/2018/2/layout/IconVerticalSolidList"/>
    <dgm:cxn modelId="{37808C95-CDED-4646-9D2C-B678A8EFACDC}" type="presParOf" srcId="{DA2C910E-D248-4A6F-B466-4C364EB19410}" destId="{7F362C24-5AB4-4C60-9F1A-AB9230CCF977}" srcOrd="0" destOrd="0" presId="urn:microsoft.com/office/officeart/2018/2/layout/IconVerticalSolidList"/>
    <dgm:cxn modelId="{03EA16D6-882E-488D-B18B-FD5F42E6B779}" type="presParOf" srcId="{DA2C910E-D248-4A6F-B466-4C364EB19410}" destId="{3692621A-72D9-4098-9060-949340A4B3D8}" srcOrd="1" destOrd="0" presId="urn:microsoft.com/office/officeart/2018/2/layout/IconVerticalSolidList"/>
    <dgm:cxn modelId="{2B92E59E-9520-4C4B-AA87-EFFB1AB965E3}" type="presParOf" srcId="{DA2C910E-D248-4A6F-B466-4C364EB19410}" destId="{7C058E8E-C2EA-48C4-9A13-05759ACAA797}" srcOrd="2" destOrd="0" presId="urn:microsoft.com/office/officeart/2018/2/layout/IconVerticalSolidList"/>
    <dgm:cxn modelId="{92F6E9E8-1B1B-48D3-B85F-FAA0DB825A98}" type="presParOf" srcId="{DA2C910E-D248-4A6F-B466-4C364EB19410}" destId="{CE0F8E8F-C429-4894-B8F9-0E4AB1232691}" srcOrd="3" destOrd="0" presId="urn:microsoft.com/office/officeart/2018/2/layout/IconVerticalSolidList"/>
    <dgm:cxn modelId="{65ECAE56-DE57-43E0-90D1-1CE4BF8AE0FA}" type="presParOf" srcId="{3F336209-9950-4D7E-B8A6-7B3798875349}" destId="{6859EBF6-4DC5-43A2-85E9-3D67F539945C}" srcOrd="5" destOrd="0" presId="urn:microsoft.com/office/officeart/2018/2/layout/IconVerticalSolidList"/>
    <dgm:cxn modelId="{86215DC7-518C-498F-B0B7-B17692A95F0F}" type="presParOf" srcId="{3F336209-9950-4D7E-B8A6-7B3798875349}" destId="{2508F535-00EE-4FB6-8078-65FFD3009A61}" srcOrd="6" destOrd="0" presId="urn:microsoft.com/office/officeart/2018/2/layout/IconVerticalSolidList"/>
    <dgm:cxn modelId="{5D1ACFFB-FC49-4D3A-A19E-54AA2A5C20C8}" type="presParOf" srcId="{2508F535-00EE-4FB6-8078-65FFD3009A61}" destId="{B30D4D85-3095-488F-8DDE-16E9CF6E639E}" srcOrd="0" destOrd="0" presId="urn:microsoft.com/office/officeart/2018/2/layout/IconVerticalSolidList"/>
    <dgm:cxn modelId="{4DF3EE46-8383-4E87-87BC-8F5C5357B935}" type="presParOf" srcId="{2508F535-00EE-4FB6-8078-65FFD3009A61}" destId="{3359541D-515A-4A20-9E6D-1766987E6F35}" srcOrd="1" destOrd="0" presId="urn:microsoft.com/office/officeart/2018/2/layout/IconVerticalSolidList"/>
    <dgm:cxn modelId="{75B68DB2-40E0-4D09-9B18-7DA4A4203A20}" type="presParOf" srcId="{2508F535-00EE-4FB6-8078-65FFD3009A61}" destId="{1F1B237C-5A01-44F0-B829-B691A39B479C}" srcOrd="2" destOrd="0" presId="urn:microsoft.com/office/officeart/2018/2/layout/IconVerticalSolidList"/>
    <dgm:cxn modelId="{BD6A1FE8-889C-473F-BD00-048F017564D2}" type="presParOf" srcId="{2508F535-00EE-4FB6-8078-65FFD3009A61}" destId="{74192E35-0E14-4A2E-B511-9C8510F43FE5}" srcOrd="3" destOrd="0" presId="urn:microsoft.com/office/officeart/2018/2/layout/IconVerticalSolidList"/>
    <dgm:cxn modelId="{F6BB099A-7CA8-481A-B71C-340CBD7FCAE1}" type="presParOf" srcId="{3F336209-9950-4D7E-B8A6-7B3798875349}" destId="{4DE2CE7A-8D16-4596-8AAD-288E7EDCBD19}" srcOrd="7" destOrd="0" presId="urn:microsoft.com/office/officeart/2018/2/layout/IconVerticalSolidList"/>
    <dgm:cxn modelId="{933DE0D1-05A2-43D0-8716-56F933BC801D}" type="presParOf" srcId="{3F336209-9950-4D7E-B8A6-7B3798875349}" destId="{9D5F1DAE-31D6-4F0A-B774-90A465DA432D}" srcOrd="8" destOrd="0" presId="urn:microsoft.com/office/officeart/2018/2/layout/IconVerticalSolidList"/>
    <dgm:cxn modelId="{7A79B5B8-6F8C-4E7F-A9B0-AC3CABB8ED26}" type="presParOf" srcId="{9D5F1DAE-31D6-4F0A-B774-90A465DA432D}" destId="{8628D8E3-5E12-46F0-84AA-C7599F8FB6F9}" srcOrd="0" destOrd="0" presId="urn:microsoft.com/office/officeart/2018/2/layout/IconVerticalSolidList"/>
    <dgm:cxn modelId="{0D201640-AFD3-4450-A2C2-B7EC50698665}" type="presParOf" srcId="{9D5F1DAE-31D6-4F0A-B774-90A465DA432D}" destId="{8DD549FF-FFD5-43E8-90B0-144DDCD9146A}" srcOrd="1" destOrd="0" presId="urn:microsoft.com/office/officeart/2018/2/layout/IconVerticalSolidList"/>
    <dgm:cxn modelId="{751952BE-922D-49BF-840D-D29B489B1CF5}" type="presParOf" srcId="{9D5F1DAE-31D6-4F0A-B774-90A465DA432D}" destId="{809A8D09-2240-4FCD-A882-E4D99E105E9A}" srcOrd="2" destOrd="0" presId="urn:microsoft.com/office/officeart/2018/2/layout/IconVerticalSolidList"/>
    <dgm:cxn modelId="{AEECCD6F-5A43-4CD3-AA08-4E2F4424A721}" type="presParOf" srcId="{9D5F1DAE-31D6-4F0A-B774-90A465DA432D}" destId="{E955E49A-ABC1-4B27-BDD3-4D6D4EE5D189}" srcOrd="3" destOrd="0" presId="urn:microsoft.com/office/officeart/2018/2/layout/IconVerticalSolidList"/>
    <dgm:cxn modelId="{DA50EDD0-2AC8-4407-A027-E437F5ECDABC}" type="presParOf" srcId="{3F336209-9950-4D7E-B8A6-7B3798875349}" destId="{6382A9AC-5374-430D-AFE3-82194353AB9C}" srcOrd="9" destOrd="0" presId="urn:microsoft.com/office/officeart/2018/2/layout/IconVerticalSolidList"/>
    <dgm:cxn modelId="{8DD83E29-F5B5-4564-9E52-C83AA8DF1214}" type="presParOf" srcId="{3F336209-9950-4D7E-B8A6-7B3798875349}" destId="{C9CF6CBF-3612-48D8-9E9F-1899CDD4DA85}" srcOrd="10" destOrd="0" presId="urn:microsoft.com/office/officeart/2018/2/layout/IconVerticalSolidList"/>
    <dgm:cxn modelId="{D52A8578-C404-4EA3-9ED9-543030416437}" type="presParOf" srcId="{C9CF6CBF-3612-48D8-9E9F-1899CDD4DA85}" destId="{FEF804D0-7AEE-4A2A-AE65-9EF95A0E61E8}" srcOrd="0" destOrd="0" presId="urn:microsoft.com/office/officeart/2018/2/layout/IconVerticalSolidList"/>
    <dgm:cxn modelId="{7E799E79-6847-481A-BE76-983BE9173BDE}" type="presParOf" srcId="{C9CF6CBF-3612-48D8-9E9F-1899CDD4DA85}" destId="{F1300044-3FD0-49D6-A833-D2DC43622482}" srcOrd="1" destOrd="0" presId="urn:microsoft.com/office/officeart/2018/2/layout/IconVerticalSolidList"/>
    <dgm:cxn modelId="{5FBFFB56-66E5-47CF-B6A5-6A75CA86EA44}" type="presParOf" srcId="{C9CF6CBF-3612-48D8-9E9F-1899CDD4DA85}" destId="{B73761B8-BFDD-4626-BE42-39F8DA42EB64}" srcOrd="2" destOrd="0" presId="urn:microsoft.com/office/officeart/2018/2/layout/IconVerticalSolidList"/>
    <dgm:cxn modelId="{97D5AEDB-6A90-4712-81F9-C589797B1E08}" type="presParOf" srcId="{C9CF6CBF-3612-48D8-9E9F-1899CDD4DA85}" destId="{8B616A8F-64B4-4B26-9752-44577985C43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8D4385-5B66-426E-AF46-8F662BC8C8C8}">
      <dsp:nvSpPr>
        <dsp:cNvPr id="0" name=""/>
        <dsp:cNvSpPr/>
      </dsp:nvSpPr>
      <dsp:spPr>
        <a:xfrm>
          <a:off x="0" y="5663"/>
          <a:ext cx="6513603" cy="76586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975396-3109-4221-A7EF-BD4BA4B62BB6}">
      <dsp:nvSpPr>
        <dsp:cNvPr id="0" name=""/>
        <dsp:cNvSpPr/>
      </dsp:nvSpPr>
      <dsp:spPr>
        <a:xfrm>
          <a:off x="231673" y="177982"/>
          <a:ext cx="421635" cy="4212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5A75C4-8B0F-4533-8734-7ACC9FAA8E02}">
      <dsp:nvSpPr>
        <dsp:cNvPr id="0" name=""/>
        <dsp:cNvSpPr/>
      </dsp:nvSpPr>
      <dsp:spPr>
        <a:xfrm>
          <a:off x="884981" y="5663"/>
          <a:ext cx="5048362" cy="81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199" tIns="86199" rIns="86199" bIns="8619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AlphaGo Zero – watching 24-hours and self-play superhuman levels in Go and Chess. </a:t>
          </a:r>
          <a:r>
            <a:rPr lang="en-US" sz="1400" kern="1200">
              <a:hlinkClick xmlns:r="http://schemas.openxmlformats.org/officeDocument/2006/relationships" r:id="rId3"/>
            </a:rPr>
            <a:t>https://arxiv.org/pdf/1712.01815.pdf</a:t>
          </a:r>
          <a:r>
            <a:rPr lang="en-US" sz="1400" kern="1200"/>
            <a:t> </a:t>
          </a:r>
        </a:p>
      </dsp:txBody>
      <dsp:txXfrm>
        <a:off x="884981" y="5663"/>
        <a:ext cx="5048362" cy="814475"/>
      </dsp:txXfrm>
    </dsp:sp>
    <dsp:sp modelId="{3953D04F-EBE8-4C79-B466-7594596CC3EF}">
      <dsp:nvSpPr>
        <dsp:cNvPr id="0" name=""/>
        <dsp:cNvSpPr/>
      </dsp:nvSpPr>
      <dsp:spPr>
        <a:xfrm>
          <a:off x="0" y="1017588"/>
          <a:ext cx="6513603" cy="76586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8970BF-7003-442A-A8BD-2457FE6895AF}">
      <dsp:nvSpPr>
        <dsp:cNvPr id="0" name=""/>
        <dsp:cNvSpPr/>
      </dsp:nvSpPr>
      <dsp:spPr>
        <a:xfrm>
          <a:off x="231673" y="1189907"/>
          <a:ext cx="421635" cy="421223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AF1C6A-207A-4B37-9235-3C762694CA88}">
      <dsp:nvSpPr>
        <dsp:cNvPr id="0" name=""/>
        <dsp:cNvSpPr/>
      </dsp:nvSpPr>
      <dsp:spPr>
        <a:xfrm>
          <a:off x="884981" y="1017588"/>
          <a:ext cx="5048362" cy="81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199" tIns="86199" rIns="86199" bIns="8619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Watson Daily-Double wagering strategy</a:t>
          </a:r>
        </a:p>
      </dsp:txBody>
      <dsp:txXfrm>
        <a:off x="884981" y="1017588"/>
        <a:ext cx="5048362" cy="814475"/>
      </dsp:txXfrm>
    </dsp:sp>
    <dsp:sp modelId="{7F362C24-5AB4-4C60-9F1A-AB9230CCF977}">
      <dsp:nvSpPr>
        <dsp:cNvPr id="0" name=""/>
        <dsp:cNvSpPr/>
      </dsp:nvSpPr>
      <dsp:spPr>
        <a:xfrm>
          <a:off x="0" y="2029512"/>
          <a:ext cx="6513603" cy="76586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92621A-72D9-4098-9060-949340A4B3D8}">
      <dsp:nvSpPr>
        <dsp:cNvPr id="0" name=""/>
        <dsp:cNvSpPr/>
      </dsp:nvSpPr>
      <dsp:spPr>
        <a:xfrm>
          <a:off x="231673" y="2201831"/>
          <a:ext cx="421635" cy="421223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F8E8F-C429-4894-B8F9-0E4AB1232691}">
      <dsp:nvSpPr>
        <dsp:cNvPr id="0" name=""/>
        <dsp:cNvSpPr/>
      </dsp:nvSpPr>
      <dsp:spPr>
        <a:xfrm>
          <a:off x="884981" y="2029512"/>
          <a:ext cx="5048362" cy="81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199" tIns="86199" rIns="86199" bIns="8619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Backgammon player – Tesauro ’92</a:t>
          </a:r>
        </a:p>
      </dsp:txBody>
      <dsp:txXfrm>
        <a:off x="884981" y="2029512"/>
        <a:ext cx="5048362" cy="814475"/>
      </dsp:txXfrm>
    </dsp:sp>
    <dsp:sp modelId="{B30D4D85-3095-488F-8DDE-16E9CF6E639E}">
      <dsp:nvSpPr>
        <dsp:cNvPr id="0" name=""/>
        <dsp:cNvSpPr/>
      </dsp:nvSpPr>
      <dsp:spPr>
        <a:xfrm>
          <a:off x="0" y="3041437"/>
          <a:ext cx="6513603" cy="76586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59541D-515A-4A20-9E6D-1766987E6F35}">
      <dsp:nvSpPr>
        <dsp:cNvPr id="0" name=""/>
        <dsp:cNvSpPr/>
      </dsp:nvSpPr>
      <dsp:spPr>
        <a:xfrm>
          <a:off x="231673" y="3213756"/>
          <a:ext cx="421635" cy="421223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192E35-0E14-4A2E-B511-9C8510F43FE5}">
      <dsp:nvSpPr>
        <dsp:cNvPr id="0" name=""/>
        <dsp:cNvSpPr/>
      </dsp:nvSpPr>
      <dsp:spPr>
        <a:xfrm>
          <a:off x="884981" y="3041437"/>
          <a:ext cx="5048362" cy="81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199" tIns="86199" rIns="86199" bIns="8619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Personalized web services – maximize total clicks over repeated visits to a website. Formulated as an RL problem of guiding user down a ‘sales funnel’. Theocharous et al. 2015 at Adobe.</a:t>
          </a:r>
        </a:p>
      </dsp:txBody>
      <dsp:txXfrm>
        <a:off x="884981" y="3041437"/>
        <a:ext cx="5048362" cy="814475"/>
      </dsp:txXfrm>
    </dsp:sp>
    <dsp:sp modelId="{8628D8E3-5E12-46F0-84AA-C7599F8FB6F9}">
      <dsp:nvSpPr>
        <dsp:cNvPr id="0" name=""/>
        <dsp:cNvSpPr/>
      </dsp:nvSpPr>
      <dsp:spPr>
        <a:xfrm>
          <a:off x="0" y="4053361"/>
          <a:ext cx="6513603" cy="76586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D549FF-FFD5-43E8-90B0-144DDCD9146A}">
      <dsp:nvSpPr>
        <dsp:cNvPr id="0" name=""/>
        <dsp:cNvSpPr/>
      </dsp:nvSpPr>
      <dsp:spPr>
        <a:xfrm>
          <a:off x="231673" y="4225680"/>
          <a:ext cx="421635" cy="421223"/>
        </a:xfrm>
        <a:prstGeom prst="rect">
          <a:avLst/>
        </a:prstGeom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55E49A-ABC1-4B27-BDD3-4D6D4EE5D189}">
      <dsp:nvSpPr>
        <dsp:cNvPr id="0" name=""/>
        <dsp:cNvSpPr/>
      </dsp:nvSpPr>
      <dsp:spPr>
        <a:xfrm>
          <a:off x="884981" y="4053361"/>
          <a:ext cx="5048362" cy="81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199" tIns="86199" rIns="86199" bIns="8619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Learn by watching videos - </a:t>
          </a:r>
          <a:r>
            <a:rPr lang="en-US" sz="1400" kern="1200" dirty="0">
              <a:hlinkClick xmlns:r="http://schemas.openxmlformats.org/officeDocument/2006/relationships" r:id="rId12"/>
            </a:rPr>
            <a:t>https://www.youtube.com/watch?v=V1eYniJ0Rnk&amp;feature=youtu.be</a:t>
          </a:r>
          <a:r>
            <a:rPr lang="en-US" sz="1400" kern="1200" dirty="0"/>
            <a:t> </a:t>
          </a:r>
        </a:p>
      </dsp:txBody>
      <dsp:txXfrm>
        <a:off x="884981" y="4053361"/>
        <a:ext cx="5048362" cy="814475"/>
      </dsp:txXfrm>
    </dsp:sp>
    <dsp:sp modelId="{FEF804D0-7AEE-4A2A-AE65-9EF95A0E61E8}">
      <dsp:nvSpPr>
        <dsp:cNvPr id="0" name=""/>
        <dsp:cNvSpPr/>
      </dsp:nvSpPr>
      <dsp:spPr>
        <a:xfrm>
          <a:off x="0" y="5065286"/>
          <a:ext cx="6513603" cy="76586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300044-3FD0-49D6-A833-D2DC43622482}">
      <dsp:nvSpPr>
        <dsp:cNvPr id="0" name=""/>
        <dsp:cNvSpPr/>
      </dsp:nvSpPr>
      <dsp:spPr>
        <a:xfrm>
          <a:off x="231673" y="5237605"/>
          <a:ext cx="421635" cy="421223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616A8F-64B4-4B26-9752-44577985C435}">
      <dsp:nvSpPr>
        <dsp:cNvPr id="0" name=""/>
        <dsp:cNvSpPr/>
      </dsp:nvSpPr>
      <dsp:spPr>
        <a:xfrm>
          <a:off x="884981" y="5065286"/>
          <a:ext cx="5048362" cy="81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199" tIns="86199" rIns="86199" bIns="8619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Adjusting refinery’s operations in real-time. Controller optimizes yield/cost/quality trade-off without sticking strictly to the parameters set by engineers – Sutton book.</a:t>
          </a:r>
        </a:p>
      </dsp:txBody>
      <dsp:txXfrm>
        <a:off x="884981" y="5065286"/>
        <a:ext cx="5048362" cy="8144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F85C1-F9A0-436C-AB2A-B932C19486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6B9E0F-0394-4D30-A415-94A8EB562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30DBD-17DB-4EAE-AA6C-252706467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B4DA9-3019-427D-ABFB-1118B04C566A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04EAC-807C-4B1B-8A0A-A6537A1E5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03AC1-F812-4944-8BBC-238BC85FD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53D7-32DE-4A37-86CF-38F6FE937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92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03785-D74D-4E91-A8EF-4BB02A039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68B910-3B09-4C8B-912A-190465126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FBB9B-B219-4352-8467-3D721DAC2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B4DA9-3019-427D-ABFB-1118B04C566A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B9B2A-5004-4977-A09E-4EEE9F761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2DF52-5D05-4A79-924C-F17C2DF5D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53D7-32DE-4A37-86CF-38F6FE937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00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E57838-E583-4130-A0DD-A8CC991D06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3F6EB7-C9B3-40FA-893B-B7888A5F3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0EE89-9C4A-433D-A5AC-420F5650D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B4DA9-3019-427D-ABFB-1118B04C566A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109C6-20A9-41A2-BB42-7A3BE8097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BA185-378F-4EBB-85DF-DCBBB9F5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53D7-32DE-4A37-86CF-38F6FE937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08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88E7A-CCF8-4D50-B62D-996A61B9E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6C462-406C-4EFA-AE26-71DD2BF63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6C918-1059-44CF-B751-5DFC33513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B4DA9-3019-427D-ABFB-1118B04C566A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93412-AEE6-4CC0-B665-B0B9FB099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3940B-0BC6-47D6-A3F9-21EE3E2C0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53D7-32DE-4A37-86CF-38F6FE937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95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3BE67-86EC-4AE3-97C4-50FD12CFA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E70CC-05C3-4184-94D2-53C1C06DE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3A74C-086B-454B-90D0-159504E5A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B4DA9-3019-427D-ABFB-1118B04C566A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613F7-CD2F-48FC-9684-0A590E550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7E16C-9987-4D8E-85FD-BDAF0A277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53D7-32DE-4A37-86CF-38F6FE937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741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2E959-3C85-4C5B-8811-B9C3EDC23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F8FAC-2B86-4FE3-944B-2B3C72EF8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AD16B8-B360-4D81-B964-9AE0F2F57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8347E4-3689-4722-9D08-8FE0B72E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B4DA9-3019-427D-ABFB-1118B04C566A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3EE060-5763-4D12-B52A-69F5D7FEE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4DBD56-61CF-41D6-835E-6C6B73C8F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53D7-32DE-4A37-86CF-38F6FE937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36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04EAF-87AE-4AE4-9BB3-F9653328E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1D7BD-9D00-457A-896E-7CD8D4EC4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A86D9F-45C7-4540-AD6D-E700AC240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8F7C48-4ADB-4BA0-B96F-8A6B86F02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2928F-3DF3-4F30-916A-C0477AAEFC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7FA3E8-770F-4259-AA26-4EC45FDEE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B4DA9-3019-427D-ABFB-1118B04C566A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25F830-8F87-49D3-A530-FBC40E2EB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CBF698-76C2-4C88-87DB-6CA9E2AE1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53D7-32DE-4A37-86CF-38F6FE937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44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F5BEE-BD7D-4541-8552-F882C26E8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58A492-DC3C-4ECF-A7DD-802279E1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B4DA9-3019-427D-ABFB-1118B04C566A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7BF7AE-DC23-4FBA-856D-56B0CB857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F01C27-EAEC-4797-BD81-3ED4148AC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53D7-32DE-4A37-86CF-38F6FE937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505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3871C8-9215-426F-AC4A-BACA5465B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B4DA9-3019-427D-ABFB-1118B04C566A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BCEED3-7A7C-49DD-B90E-FB2E01BFF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3727C1-1992-4EB1-AD1F-41CC8EA66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53D7-32DE-4A37-86CF-38F6FE937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864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63D6F-3E05-4A4D-8731-5E618429F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9F4C6-2833-4847-8931-465E860A7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E07B61-7E4D-4676-A9FE-0C314AA29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0B787D-9A0C-435F-ADE5-754AC5083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B4DA9-3019-427D-ABFB-1118B04C566A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87E8C-C74D-480C-8B0C-123D197C4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A84A5-BAC0-45FD-A363-070DDFCB6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53D7-32DE-4A37-86CF-38F6FE937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77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E72A8-DF1F-4B59-A164-CD9B22E8D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CC340C-EC66-4E50-A4FD-D03BB8D157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DA9EE9-6AF3-4669-98FB-F1A731A50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F33EFC-ED82-4949-B4E1-3FA482FEC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B4DA9-3019-427D-ABFB-1118B04C566A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A1149-E45E-4A51-B1C2-F2F77E278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C5B30-9D69-48C6-B1E7-C558842AB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53D7-32DE-4A37-86CF-38F6FE937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09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3615A5-746D-482A-B96F-AA09469A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BEFED-CF07-43DD-A049-357AD2801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F0B16-8215-452D-941C-E6D35B42A8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B4DA9-3019-427D-ABFB-1118B04C566A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A9BDB-A81F-4646-AB9A-23F6A7CE71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C3EEC-A23D-4ADD-BCFC-3ED41CDE08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E53D7-32DE-4A37-86CF-38F6FE937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807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cycling.com/skills-tips/a20032688/never-make-these-7-mistakes-when-teaching-someone-to-ride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Hm2xKQvEkKE?start=11&amp;end=45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7A9AF93D-49BB-4049-9A98-B3EEC09DCE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8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7848A5-E75E-4838-BE4B-C1090899C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US" sz="4000"/>
              <a:t>Land a Lunar Rover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0B7D36-7C20-43B5-86B9-EA3DB3603E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US" sz="2000"/>
              <a:t>Reinforcement learning with Deep Q-learning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114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6C607-FEA8-4163-8502-0113F086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Iteration: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614B5-DCE4-4045-9B24-D9273CF233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Max Value function over 3 actions: L, R, U</a:t>
            </a:r>
          </a:p>
          <a:p>
            <a:r>
              <a:rPr lang="en-US" dirty="0"/>
              <a:t>V[10] = max 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i="1" dirty="0">
                <a:solidFill>
                  <a:srgbClr val="FF0000"/>
                </a:solidFill>
              </a:rPr>
              <a:t>0.8 x .6 + 0.1 x 0.3 + 0.1 x 0.55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i="1" dirty="0">
                <a:solidFill>
                  <a:schemeClr val="accent6"/>
                </a:solidFill>
              </a:rPr>
              <a:t>0.8 x .6 + 0.1 x 0.3 + 0.1 x 0.55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i="1" dirty="0">
                <a:solidFill>
                  <a:schemeClr val="accent1"/>
                </a:solidFill>
              </a:rPr>
              <a:t>0.8 x .6 + 0.1 x 0.3 + 0.1 x 0.55</a:t>
            </a:r>
          </a:p>
          <a:p>
            <a:pPr marL="0" indent="0">
              <a:buNone/>
            </a:pPr>
            <a:r>
              <a:rPr lang="en-US" dirty="0"/>
              <a:t>} = max { 0.565, 0.55, 0.35 }</a:t>
            </a:r>
          </a:p>
          <a:p>
            <a:pPr marL="0" indent="0">
              <a:buNone/>
            </a:pPr>
            <a:r>
              <a:rPr lang="en-US" dirty="0"/>
              <a:t>Best Action =&gt; UP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B59537F-51DF-4C94-A224-428A1AD836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813506"/>
              </p:ext>
            </p:extLst>
          </p:nvPr>
        </p:nvGraphicFramePr>
        <p:xfrm>
          <a:off x="6876660" y="3546846"/>
          <a:ext cx="4748248" cy="24714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7062">
                  <a:extLst>
                    <a:ext uri="{9D8B030D-6E8A-4147-A177-3AD203B41FA5}">
                      <a16:colId xmlns:a16="http://schemas.microsoft.com/office/drawing/2014/main" val="1712666301"/>
                    </a:ext>
                  </a:extLst>
                </a:gridCol>
                <a:gridCol w="1187062">
                  <a:extLst>
                    <a:ext uri="{9D8B030D-6E8A-4147-A177-3AD203B41FA5}">
                      <a16:colId xmlns:a16="http://schemas.microsoft.com/office/drawing/2014/main" val="1042351333"/>
                    </a:ext>
                  </a:extLst>
                </a:gridCol>
                <a:gridCol w="1187062">
                  <a:extLst>
                    <a:ext uri="{9D8B030D-6E8A-4147-A177-3AD203B41FA5}">
                      <a16:colId xmlns:a16="http://schemas.microsoft.com/office/drawing/2014/main" val="2981198682"/>
                    </a:ext>
                  </a:extLst>
                </a:gridCol>
                <a:gridCol w="1187062">
                  <a:extLst>
                    <a:ext uri="{9D8B030D-6E8A-4147-A177-3AD203B41FA5}">
                      <a16:colId xmlns:a16="http://schemas.microsoft.com/office/drawing/2014/main" val="3385611791"/>
                    </a:ext>
                  </a:extLst>
                </a:gridCol>
              </a:tblGrid>
              <a:tr h="82380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154258"/>
                  </a:ext>
                </a:extLst>
              </a:tr>
              <a:tr h="82380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algn="ctr"/>
                      <a:r>
                        <a:rPr lang="en-US" dirty="0"/>
                        <a:t>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481186"/>
                  </a:ext>
                </a:extLst>
              </a:tr>
              <a:tr h="82380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algn="ctr"/>
                      <a:r>
                        <a:rPr lang="en-US" dirty="0"/>
                        <a:t>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570371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C6462F0-16E9-44C1-B187-37DC599D648E}"/>
              </a:ext>
            </a:extLst>
          </p:cNvPr>
          <p:cNvSpPr/>
          <p:nvPr/>
        </p:nvSpPr>
        <p:spPr>
          <a:xfrm>
            <a:off x="10506269" y="3638943"/>
            <a:ext cx="1026368" cy="6858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510A613-DEB1-41D2-9ADB-3A24656EB197}"/>
              </a:ext>
            </a:extLst>
          </p:cNvPr>
          <p:cNvSpPr/>
          <p:nvPr/>
        </p:nvSpPr>
        <p:spPr>
          <a:xfrm>
            <a:off x="10506269" y="4416840"/>
            <a:ext cx="1026368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7F7D37-D9D2-4202-957A-F654F82B677F}"/>
              </a:ext>
            </a:extLst>
          </p:cNvPr>
          <p:cNvSpPr/>
          <p:nvPr/>
        </p:nvSpPr>
        <p:spPr>
          <a:xfrm>
            <a:off x="9250784" y="5682347"/>
            <a:ext cx="429208" cy="335902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10</a:t>
            </a:r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947B4E2D-6E10-4089-9E81-47B74ABFCB87}"/>
              </a:ext>
            </a:extLst>
          </p:cNvPr>
          <p:cNvSpPr/>
          <p:nvPr/>
        </p:nvSpPr>
        <p:spPr>
          <a:xfrm>
            <a:off x="10105054" y="5384977"/>
            <a:ext cx="213049" cy="465321"/>
          </a:xfrm>
          <a:prstGeom prst="up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E18AF6D-BF7E-4FB2-9260-B57E06FD4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2" y="1654539"/>
            <a:ext cx="5713216" cy="96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523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C06C7-F31C-44D9-B96D-5ED897B80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Model-based 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9D1B637-96CF-4272-9945-8B517FC444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Value Iteration</a:t>
                </a:r>
              </a:p>
              <a:p>
                <a:endParaRPr lang="en-US" dirty="0"/>
              </a:p>
              <a:p>
                <a:r>
                  <a:rPr lang="en-US" dirty="0"/>
                  <a:t>Policy Iteration:</a:t>
                </a:r>
              </a:p>
              <a:p>
                <a:pPr lvl="1"/>
                <a:r>
                  <a:rPr lang="en-US" dirty="0"/>
                  <a:t>Initialize V and PI to arbitrary values and actions</a:t>
                </a:r>
              </a:p>
              <a:p>
                <a:pPr lvl="1"/>
                <a:r>
                  <a:rPr lang="en-US" dirty="0"/>
                  <a:t>Policy Evaluation:</a:t>
                </a:r>
              </a:p>
              <a:p>
                <a:pPr lvl="2"/>
                <a:r>
                  <a:rPr lang="en-US" dirty="0"/>
                  <a:t>For each state s</a:t>
                </a:r>
              </a:p>
              <a:p>
                <a:pPr lvl="3"/>
                <a:r>
                  <a:rPr lang="en-US" dirty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Check for V convergence</a:t>
                </a:r>
              </a:p>
              <a:p>
                <a:pPr lvl="1"/>
                <a:r>
                  <a:rPr lang="en-US" dirty="0"/>
                  <a:t>Policy Improvement based on updated V</a:t>
                </a:r>
              </a:p>
              <a:p>
                <a:pPr lvl="1"/>
                <a:r>
                  <a:rPr lang="en-US" dirty="0"/>
                  <a:t>If policy stays the same, exit.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9D1B637-96CF-4272-9945-8B517FC444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F406EED7-AB7A-40D9-A802-103CDC995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652" y="1616439"/>
            <a:ext cx="5713216" cy="96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117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DADB4-C410-47CB-8CE6-A5B0E5C43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Model-free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34716-2CFA-4636-83D1-17A4F0DE9C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Q-Learning</a:t>
            </a:r>
          </a:p>
          <a:p>
            <a:pPr lvl="1"/>
            <a:r>
              <a:rPr lang="en-US" dirty="0"/>
              <a:t>Transition probabilities unknown</a:t>
            </a:r>
          </a:p>
          <a:p>
            <a:pPr lvl="1"/>
            <a:r>
              <a:rPr lang="en-US" dirty="0"/>
              <a:t>Reward function unknown</a:t>
            </a:r>
          </a:p>
          <a:p>
            <a:r>
              <a:rPr lang="en-US" dirty="0"/>
              <a:t>Exploration</a:t>
            </a:r>
          </a:p>
          <a:p>
            <a:pPr lvl="1"/>
            <a:r>
              <a:rPr lang="en-US" dirty="0"/>
              <a:t>Learn new states</a:t>
            </a:r>
          </a:p>
          <a:p>
            <a:pPr lvl="1"/>
            <a:r>
              <a:rPr lang="en-US" dirty="0"/>
              <a:t>randomized</a:t>
            </a:r>
          </a:p>
          <a:p>
            <a:r>
              <a:rPr lang="en-US" dirty="0"/>
              <a:t>Exploitation</a:t>
            </a:r>
          </a:p>
          <a:p>
            <a:pPr lvl="1"/>
            <a:r>
              <a:rPr lang="en-US" dirty="0"/>
              <a:t>Utilize the knowledge gained to achieve the goal.</a:t>
            </a:r>
          </a:p>
          <a:p>
            <a:r>
              <a:rPr lang="en-US" dirty="0"/>
              <a:t>Balance.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F84AFE-65FE-455E-92EF-F3D75D409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4216" y="1690688"/>
            <a:ext cx="6400800" cy="552450"/>
          </a:xfrm>
          <a:prstGeom prst="rect">
            <a:avLst/>
          </a:prstGeom>
        </p:spPr>
      </p:pic>
      <p:pic>
        <p:nvPicPr>
          <p:cNvPr id="1026" name="Picture 2" descr="Image result for chess openings">
            <a:extLst>
              <a:ext uri="{FF2B5EF4-FFF2-40B4-BE49-F238E27FC236}">
                <a16:creationId xmlns:a16="http://schemas.microsoft.com/office/drawing/2014/main" id="{16510F54-5231-4570-AD01-485F469BE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6016" y="2747963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7599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learning to ride a bike">
            <a:extLst>
              <a:ext uri="{FF2B5EF4-FFF2-40B4-BE49-F238E27FC236}">
                <a16:creationId xmlns:a16="http://schemas.microsoft.com/office/drawing/2014/main" id="{281CA81B-C11C-43F6-8BDF-9A3616CC0B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17"/>
          <a:stretch/>
        </p:blipFill>
        <p:spPr bwMode="auto">
          <a:xfrm>
            <a:off x="-1" y="10"/>
            <a:ext cx="12192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B16F1A-791E-45B7-91BB-82C0F1B4E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dirty="0"/>
              <a:t>What is Reinforcement Learning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78D1D-B7A8-44DE-A786-892F5CDD62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6" y="3417573"/>
            <a:ext cx="4593021" cy="2619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/>
              <a:t>Learning by an agent</a:t>
            </a:r>
          </a:p>
          <a:p>
            <a:r>
              <a:rPr lang="en-US" sz="1800" dirty="0"/>
              <a:t>Learning from experience</a:t>
            </a:r>
          </a:p>
          <a:p>
            <a:r>
              <a:rPr lang="en-US" sz="1800" dirty="0"/>
              <a:t>Learning in an Environment</a:t>
            </a:r>
          </a:p>
          <a:p>
            <a:r>
              <a:rPr lang="en-US" sz="1800" dirty="0"/>
              <a:t>Learning from a feedback</a:t>
            </a:r>
          </a:p>
          <a:p>
            <a:r>
              <a:rPr lang="en-US" sz="1800" dirty="0"/>
              <a:t>Learn what to do in uncharted territory</a:t>
            </a:r>
          </a:p>
          <a:p>
            <a:r>
              <a:rPr lang="en-US" sz="1800" dirty="0"/>
              <a:t>Learn a sequential steps of actions, a plan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8D3251-8ADF-4F9D-A9E3-15A7CD5C7B30}"/>
              </a:ext>
            </a:extLst>
          </p:cNvPr>
          <p:cNvSpPr/>
          <p:nvPr/>
        </p:nvSpPr>
        <p:spPr>
          <a:xfrm>
            <a:off x="8879632" y="6273644"/>
            <a:ext cx="28956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noProof="1"/>
              <a:t>Image source: </a:t>
            </a:r>
            <a:r>
              <a:rPr lang="en-US" sz="900" i="1" noProof="1"/>
              <a:t>shuttercock, Source: </a:t>
            </a:r>
            <a:r>
              <a:rPr lang="en-US" sz="900" noProof="1">
                <a:hlinkClick r:id="rId3"/>
              </a:rPr>
              <a:t>https://www.bicycling.com/skills-tips/a20032688/never-make-these-7-mistakes-when-teaching-someone-to-ride/</a:t>
            </a:r>
            <a:r>
              <a:rPr lang="en-US" sz="900" noProof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8253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nline Media 6">
            <a:hlinkClick r:id="" action="ppaction://media"/>
            <a:extLst>
              <a:ext uri="{FF2B5EF4-FFF2-40B4-BE49-F238E27FC236}">
                <a16:creationId xmlns:a16="http://schemas.microsoft.com/office/drawing/2014/main" id="{122DF347-01E1-4C0B-9CDA-FFBEEB2C32A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203649" y="1042696"/>
            <a:ext cx="9134669" cy="513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596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CB6618F-07C8-4454-9DEB-C00BEFE43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Examples</a:t>
            </a:r>
          </a:p>
        </p:txBody>
      </p:sp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BC09F0E2-56AE-4952-931C-AA7A0F4E46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024054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9809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5CB5CD-A53B-45AC-A7ED-C4F61722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Comparison w/ other learnings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62D5160-32BB-499B-BAFC-718CC38CF24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380855" y="1412489"/>
                <a:ext cx="3427283" cy="436384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i="1" dirty="0"/>
                  <a:t>Supervised Learning</a:t>
                </a:r>
              </a:p>
              <a:p>
                <a:pPr marL="0" indent="0">
                  <a:buNone/>
                </a:pPr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000" b="0" dirty="0"/>
              </a:p>
              <a:p>
                <a:r>
                  <a:rPr lang="en-US" sz="2000" dirty="0"/>
                  <a:t>Given (x , y) pairs =&gt; decipher function f()</a:t>
                </a:r>
              </a:p>
              <a:p>
                <a:r>
                  <a:rPr lang="en-US" sz="2000" dirty="0"/>
                  <a:t>No </a:t>
                </a:r>
              </a:p>
              <a:p>
                <a:pPr lvl="1"/>
                <a:r>
                  <a:rPr lang="en-US" sz="2000" dirty="0"/>
                  <a:t>sequential process</a:t>
                </a:r>
              </a:p>
              <a:p>
                <a:pPr lvl="1"/>
                <a:r>
                  <a:rPr lang="en-US" sz="2000" dirty="0"/>
                  <a:t>Planning</a:t>
                </a:r>
              </a:p>
              <a:p>
                <a:pPr lvl="1"/>
                <a:r>
                  <a:rPr lang="en-US" sz="2000" dirty="0"/>
                  <a:t>Final Goal.</a:t>
                </a:r>
              </a:p>
              <a:p>
                <a:r>
                  <a:rPr lang="en-US" sz="2000" dirty="0"/>
                  <a:t>Only sub-problem. Not sure what to do with discovered “function”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62D5160-32BB-499B-BAFC-718CC38CF2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380855" y="1412489"/>
                <a:ext cx="3427283" cy="4363844"/>
              </a:xfrm>
              <a:blipFill>
                <a:blip r:embed="rId2"/>
                <a:stretch>
                  <a:fillRect l="-1957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476834-9814-4E7B-B6E5-1AFBA3D31F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i="1" dirty="0"/>
              <a:t>Reinforcement Learning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Learning from interaction/experience</a:t>
            </a:r>
          </a:p>
          <a:p>
            <a:r>
              <a:rPr lang="en-US" sz="2000" dirty="0"/>
              <a:t>Achieve a final goal.</a:t>
            </a:r>
          </a:p>
          <a:p>
            <a:r>
              <a:rPr lang="en-US" sz="2000" dirty="0"/>
              <a:t>Agent learning from environment</a:t>
            </a:r>
          </a:p>
          <a:p>
            <a:r>
              <a:rPr lang="en-US" sz="2000" dirty="0"/>
              <a:t>Whole problem, since leads you to a “goal”.</a:t>
            </a:r>
          </a:p>
          <a:p>
            <a:r>
              <a:rPr lang="en-US" sz="2000" dirty="0"/>
              <a:t>Incremental learning</a:t>
            </a:r>
          </a:p>
        </p:txBody>
      </p:sp>
    </p:spTree>
    <p:extLst>
      <p:ext uri="{BB962C8B-B14F-4D97-AF65-F5344CB8AC3E}">
        <p14:creationId xmlns:p14="http://schemas.microsoft.com/office/powerpoint/2010/main" val="1307666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3B4FE58-BDB6-4037-B6C1-4A891F1AA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Markov Decision Process (MDP)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AC9EE5-714C-4B32-87B0-35D84F3B8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1700" noProof="1">
                <a:solidFill>
                  <a:schemeClr val="bg1"/>
                </a:solidFill>
              </a:rPr>
              <a:t>A formalism to describe problem</a:t>
            </a:r>
          </a:p>
          <a:p>
            <a:r>
              <a:rPr lang="en-US" sz="1700" noProof="1">
                <a:solidFill>
                  <a:schemeClr val="bg1"/>
                </a:solidFill>
              </a:rPr>
              <a:t>Past does not matter… sort of</a:t>
            </a:r>
          </a:p>
          <a:p>
            <a:r>
              <a:rPr lang="en-US" sz="1700" noProof="1">
                <a:solidFill>
                  <a:schemeClr val="bg1"/>
                </a:solidFill>
              </a:rPr>
              <a:t>Current state is the key</a:t>
            </a:r>
          </a:p>
          <a:p>
            <a:r>
              <a:rPr lang="en-US" sz="1700" noProof="1">
                <a:solidFill>
                  <a:schemeClr val="bg1"/>
                </a:solidFill>
              </a:rPr>
              <a:t>Sense =&gt; Act =&gt; Goal</a:t>
            </a:r>
          </a:p>
          <a:p>
            <a:r>
              <a:rPr lang="en-US" sz="1700" noProof="1">
                <a:solidFill>
                  <a:schemeClr val="bg1"/>
                </a:solidFill>
              </a:rPr>
              <a:t>Deterministic or Stochastic</a:t>
            </a:r>
          </a:p>
          <a:p>
            <a:r>
              <a:rPr lang="en-US" sz="1700" noProof="1">
                <a:solidFill>
                  <a:schemeClr val="bg1"/>
                </a:solidFill>
              </a:rPr>
              <a:t>Components</a:t>
            </a:r>
          </a:p>
          <a:p>
            <a:pPr marL="742950" lvl="1" indent="-285750"/>
            <a:r>
              <a:rPr lang="en-US" sz="1700" noProof="1">
                <a:solidFill>
                  <a:schemeClr val="bg1"/>
                </a:solidFill>
              </a:rPr>
              <a:t>States: S</a:t>
            </a:r>
          </a:p>
          <a:p>
            <a:pPr marL="742950" lvl="1" indent="-285750"/>
            <a:r>
              <a:rPr lang="en-US" sz="1700" noProof="1">
                <a:solidFill>
                  <a:schemeClr val="bg1"/>
                </a:solidFill>
              </a:rPr>
              <a:t>Reward: scalar, R</a:t>
            </a:r>
          </a:p>
          <a:p>
            <a:pPr marL="742950" lvl="1" indent="-285750"/>
            <a:r>
              <a:rPr lang="en-US" sz="1700" noProof="1">
                <a:solidFill>
                  <a:schemeClr val="bg1"/>
                </a:solidFill>
              </a:rPr>
              <a:t>Action: A</a:t>
            </a:r>
          </a:p>
          <a:p>
            <a:pPr marL="742950" lvl="1" indent="-285750"/>
            <a:r>
              <a:rPr lang="en-US" sz="1700" noProof="1">
                <a:solidFill>
                  <a:schemeClr val="bg1"/>
                </a:solidFill>
              </a:rPr>
              <a:t>Model: Pr (s’ | s, a)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B848C4-6000-470D-99AD-042F22761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4" y="2469367"/>
            <a:ext cx="6250769" cy="223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473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0E06C-93F6-4F19-98D7-32750A510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MDP: Grid World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742028-1DF1-4BA3-A0EB-5D8202295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702" y="2589086"/>
            <a:ext cx="4080564" cy="2755478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43B51-DE8F-4A38-9FE6-4FD8126002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81373" y="2279151"/>
            <a:ext cx="3627063" cy="338714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700" dirty="0"/>
              <a:t>12 states</a:t>
            </a:r>
          </a:p>
          <a:p>
            <a:r>
              <a:rPr lang="en-US" sz="1700" dirty="0"/>
              <a:t>4 actions: </a:t>
            </a:r>
            <a:r>
              <a:rPr lang="en-US" sz="1700" i="1" dirty="0"/>
              <a:t>L, U, R, D</a:t>
            </a:r>
          </a:p>
          <a:p>
            <a:r>
              <a:rPr lang="en-US" sz="1700" dirty="0"/>
              <a:t>Wall at r2, c2</a:t>
            </a:r>
          </a:p>
          <a:p>
            <a:r>
              <a:rPr lang="en-US" sz="1700" dirty="0"/>
              <a:t>Reward at each state: -0.04</a:t>
            </a:r>
          </a:p>
          <a:p>
            <a:r>
              <a:rPr lang="en-US" sz="1700" dirty="0"/>
              <a:t>Probability of action perpendicular to desired direction: 0.1 L, 0.1 R</a:t>
            </a:r>
          </a:p>
          <a:p>
            <a:r>
              <a:rPr lang="en-US" sz="1700" i="1" dirty="0"/>
              <a:t>Objective</a:t>
            </a:r>
            <a:r>
              <a:rPr lang="en-US" sz="1700" dirty="0"/>
              <a:t> -&gt; </a:t>
            </a:r>
          </a:p>
          <a:p>
            <a:pPr lvl="1"/>
            <a:r>
              <a:rPr lang="en-US" sz="1700" i="1" dirty="0"/>
              <a:t>optimal action at each state.</a:t>
            </a:r>
          </a:p>
        </p:txBody>
      </p:sp>
    </p:spTree>
    <p:extLst>
      <p:ext uri="{BB962C8B-B14F-4D97-AF65-F5344CB8AC3E}">
        <p14:creationId xmlns:p14="http://schemas.microsoft.com/office/powerpoint/2010/main" val="336237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5B628A1-3570-41FE-8764-2231BD94C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of MDP state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F1E6ED-7CEC-40CA-94C5-FFD822757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function – what’s best in the 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long run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Reward: immediate. Rt</a:t>
            </a:r>
          </a:p>
          <a:p>
            <a:pPr lvl="1"/>
            <a:r>
              <a:rPr lang="en-US" dirty="0"/>
              <a:t>Long term reward: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State-value function: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Expected sum of all rewards from here on, following “optimal policy” </a:t>
            </a:r>
          </a:p>
          <a:p>
            <a:r>
              <a:rPr lang="en-US" dirty="0"/>
              <a:t>Total reward received acting “optimally” from now, starting from given state </a:t>
            </a:r>
            <a:r>
              <a:rPr lang="en-US" i="1" dirty="0"/>
              <a:t>s</a:t>
            </a:r>
            <a:r>
              <a:rPr lang="en-US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F66173-EEAA-41C1-A307-4739F7FF9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758" y="2656662"/>
            <a:ext cx="4414838" cy="6603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4AD3EA-1927-4AFA-91FB-2FAE18FEB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450" y="3346093"/>
            <a:ext cx="5657850" cy="65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425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7B03B-920B-4BDE-AE3A-8C6DE0C40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Calculation of Value function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99CD599-64F8-457A-AC2F-57358CBB867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7062375"/>
              </p:ext>
            </p:extLst>
          </p:nvPr>
        </p:nvGraphicFramePr>
        <p:xfrm>
          <a:off x="838200" y="1825625"/>
          <a:ext cx="3472544" cy="19999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8136">
                  <a:extLst>
                    <a:ext uri="{9D8B030D-6E8A-4147-A177-3AD203B41FA5}">
                      <a16:colId xmlns:a16="http://schemas.microsoft.com/office/drawing/2014/main" val="1275012137"/>
                    </a:ext>
                  </a:extLst>
                </a:gridCol>
                <a:gridCol w="868136">
                  <a:extLst>
                    <a:ext uri="{9D8B030D-6E8A-4147-A177-3AD203B41FA5}">
                      <a16:colId xmlns:a16="http://schemas.microsoft.com/office/drawing/2014/main" val="2340124739"/>
                    </a:ext>
                  </a:extLst>
                </a:gridCol>
                <a:gridCol w="868136">
                  <a:extLst>
                    <a:ext uri="{9D8B030D-6E8A-4147-A177-3AD203B41FA5}">
                      <a16:colId xmlns:a16="http://schemas.microsoft.com/office/drawing/2014/main" val="1950749546"/>
                    </a:ext>
                  </a:extLst>
                </a:gridCol>
                <a:gridCol w="868136">
                  <a:extLst>
                    <a:ext uri="{9D8B030D-6E8A-4147-A177-3AD203B41FA5}">
                      <a16:colId xmlns:a16="http://schemas.microsoft.com/office/drawing/2014/main" val="3610418200"/>
                    </a:ext>
                  </a:extLst>
                </a:gridCol>
              </a:tblGrid>
              <a:tr h="6666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s</a:t>
                      </a:r>
                      <a:r>
                        <a:rPr lang="en-US" dirty="0"/>
                        <a:t> = 2, .72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238183"/>
                  </a:ext>
                </a:extLst>
              </a:tr>
              <a:tr h="6666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962623"/>
                  </a:ext>
                </a:extLst>
              </a:tr>
              <a:tr h="6666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24385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7D03309-C13E-4B30-99E9-AFB6E0520DC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710335" y="1825625"/>
                <a:ext cx="5643465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=0.9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0.8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 .1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 .1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	= 0.72</a:t>
                </a:r>
              </a:p>
              <a:p>
                <a:pPr marL="0" indent="0">
                  <a:buNone/>
                </a:pPr>
                <a:r>
                  <a:rPr lang="en-US" dirty="0"/>
                  <a:t>This is for 1 action: R</a:t>
                </a:r>
              </a:p>
              <a:p>
                <a:pPr marL="0" indent="0">
                  <a:buNone/>
                </a:pPr>
                <a:r>
                  <a:rPr lang="en-US" dirty="0"/>
                  <a:t>We do this for all possible actions.</a:t>
                </a:r>
              </a:p>
              <a:p>
                <a:pPr marL="0" indent="0">
                  <a:buNone/>
                </a:pPr>
                <a:r>
                  <a:rPr lang="en-US" dirty="0"/>
                  <a:t>Take the maximum of all the actions.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US" dirty="0"/>
                  <a:t> ]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7D03309-C13E-4B30-99E9-AFB6E0520D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710335" y="1825625"/>
                <a:ext cx="5643465" cy="4351338"/>
              </a:xfrm>
              <a:blipFill>
                <a:blip r:embed="rId2"/>
                <a:stretch>
                  <a:fillRect l="-2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BF3F085-BC23-4B30-9869-9F5D427576DC}"/>
              </a:ext>
            </a:extLst>
          </p:cNvPr>
          <p:cNvSpPr/>
          <p:nvPr/>
        </p:nvSpPr>
        <p:spPr>
          <a:xfrm>
            <a:off x="3536302" y="1940767"/>
            <a:ext cx="671804" cy="43853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F21DBF9-DCEC-4A70-A29A-BC5A06B07AF3}"/>
              </a:ext>
            </a:extLst>
          </p:cNvPr>
          <p:cNvSpPr/>
          <p:nvPr/>
        </p:nvSpPr>
        <p:spPr>
          <a:xfrm>
            <a:off x="3536302" y="2562515"/>
            <a:ext cx="671804" cy="43853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234863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604</Words>
  <Application>Microsoft Office PowerPoint</Application>
  <PresentationFormat>Widescreen</PresentationFormat>
  <Paragraphs>116</Paragraphs>
  <Slides>12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Land a Lunar Rover</vt:lpstr>
      <vt:lpstr>What is Reinforcement Learning</vt:lpstr>
      <vt:lpstr>PowerPoint Presentation</vt:lpstr>
      <vt:lpstr>Examples</vt:lpstr>
      <vt:lpstr>Comparison w/ other learnings</vt:lpstr>
      <vt:lpstr>Markov Decision Process (MDP)</vt:lpstr>
      <vt:lpstr>MDP: Grid World</vt:lpstr>
      <vt:lpstr>Value of MDP state</vt:lpstr>
      <vt:lpstr>Calculation of Value function</vt:lpstr>
      <vt:lpstr>Value Iteration: Quiz</vt:lpstr>
      <vt:lpstr>Model-based Learning</vt:lpstr>
      <vt:lpstr>Model-free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Land a Lunar Rover</dc:title>
  <dc:creator>Chaubal, Ameet</dc:creator>
  <cp:lastModifiedBy>Chaubal, Ameet</cp:lastModifiedBy>
  <cp:revision>4</cp:revision>
  <dcterms:created xsi:type="dcterms:W3CDTF">2019-08-07T21:10:27Z</dcterms:created>
  <dcterms:modified xsi:type="dcterms:W3CDTF">2019-08-07T21:38:04Z</dcterms:modified>
</cp:coreProperties>
</file>