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73" r:id="rId5"/>
    <p:sldId id="274" r:id="rId6"/>
    <p:sldId id="275" r:id="rId7"/>
    <p:sldId id="276" r:id="rId8"/>
    <p:sldId id="277" r:id="rId9"/>
    <p:sldId id="261" r:id="rId10"/>
    <p:sldId id="258" r:id="rId11"/>
    <p:sldId id="260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5C1-F9A0-436C-AB2A-B932C194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9E0F-0394-4D30-A415-94A8EB56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0DBD-17DB-4EAE-AA6C-25270646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4EAC-807C-4B1B-8A0A-A6537A1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3AC1-F812-4944-8BBC-238BC85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3785-D74D-4E91-A8EF-4BB02A0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8B910-3B09-4C8B-912A-19046512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BB9B-B219-4352-8467-3D721DA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9B2A-5004-4977-A09E-4EEE9F7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DF52-5D05-4A79-924C-F17C2DF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57838-E583-4130-A0DD-A8CC991D0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6EB7-C9B3-40FA-893B-B7888A5F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EE89-9C4A-433D-A5AC-420F565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09C6-20A9-41A2-BB42-7A3BE80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A185-378F-4EBB-85DF-DCBBB9F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8E7A-CCF8-4D50-B62D-996A61B9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462-406C-4EFA-AE26-71DD2BF6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C918-1059-44CF-B751-5DFC335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3412-AEE6-4CC0-B665-B0B9FB09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940B-0BC6-47D6-A3F9-21EE3E2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BE67-86EC-4AE3-97C4-50FD12CF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0CC-05C3-4184-94D2-53C1C06D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A74C-086B-454B-90D0-159504E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13F7-CD2F-48FC-9684-0A590E55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E16C-9987-4D8E-85FD-BDAF0A2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E959-3C85-4C5B-8811-B9C3EDC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8FAC-2B86-4FE3-944B-2B3C72EF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16B8-B360-4D81-B964-9AE0F2F5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347E4-3689-4722-9D08-8FE0B72E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E060-5763-4D12-B52A-69F5D7FE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BD56-61CF-41D6-835E-6C6B73C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EAF-87AE-4AE4-9BB3-F9653328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D7BD-9D00-457A-896E-7CD8D4EC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6D9F-45C7-4540-AD6D-E700AC24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7C48-4ADB-4BA0-B96F-8A6B86F0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928F-3DF3-4F30-916A-C0477AAE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FA3E8-770F-4259-AA26-4EC45FDE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F830-8F87-49D3-A530-FBC40E2E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F698-76C2-4C88-87DB-6CA9E2A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5BEE-BD7D-4541-8552-F882C26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A492-DC3C-4ECF-A7DD-802279E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BF7AE-DC23-4FBA-856D-56B0CB8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01C27-EAEC-4797-BD81-3ED4148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871C8-9215-426F-AC4A-BACA546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EED3-7A7C-49DD-B90E-FB2E01B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27C1-1992-4EB1-AD1F-41CC8EA6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D6F-3E05-4A4D-8731-5E61842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F4C6-2833-4847-8931-465E860A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7B61-7E4D-4676-A9FE-0C314AA2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787D-9A0C-435F-ADE5-754AC508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7E8C-C74D-480C-8B0C-123D197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84A5-BAC0-45FD-A363-070DDFC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72A8-DF1F-4B59-A164-CD9B22E8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340C-EC66-4E50-A4FD-D03BB8D1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9EE9-6AF3-4669-98FB-F1A731A5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3EFC-ED82-4949-B4E1-3FA482FE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1149-E45E-4A51-B1C2-F2F77E27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5B30-9D69-48C6-B1E7-C558842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15A5-746D-482A-B96F-AA09469A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EFED-CF07-43DD-A049-357AD280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0B16-8215-452D-941C-E6D35B42A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DA9-3019-427D-ABFB-1118B04C566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9BDB-A81F-4646-AB9A-23F6A7CE7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3EEC-A23D-4ADD-BCFC-3ED41CDE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ycling.com/skills-tips/a20032688/never-make-these-7-mistakes-when-teaching-someone-to-rid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m2xKQvEkKE?start=11&amp;end=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1712.0181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tu7dL_MZE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hyperlink" Target="http://raptorcorridor.org/node/75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osto.com/blog/personalizing-the-customer-service-experien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A9AF93D-49BB-4049-9A98-B3EEC09D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48A5-E75E-4838-BE4B-C1090899C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Land a Lunar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7D36-7C20-43B5-86B9-EA3DB360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Reinforcement learning with Deep Q-learning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B4FE58-BDB6-4037-B6C1-4A891F1A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Markov Decision Process (MDP)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C9EE5-714C-4B32-87B0-35D84F3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noProof="1">
                <a:solidFill>
                  <a:schemeClr val="bg1"/>
                </a:solidFill>
              </a:rPr>
              <a:t>A formalism to describe problem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Past does not matter… sort of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Current state is the key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Sense =&gt; Act =&gt; Goal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Deterministic or Stochastic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Components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States: 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Reward: scalar, R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Action: A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Model: Pr (s’ | s, a)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848C4-6000-470D-99AD-042F227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2469367"/>
            <a:ext cx="6250769" cy="2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E06C-93F6-4F19-98D7-32750A51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MDP: Grid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42028-1DF1-4BA3-A0EB-5D820229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02" y="2589086"/>
            <a:ext cx="4080564" cy="275547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3B51-DE8F-4A38-9FE6-4FD812600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12 states</a:t>
            </a:r>
          </a:p>
          <a:p>
            <a:r>
              <a:rPr lang="en-US" sz="1700" dirty="0"/>
              <a:t>4 actions: </a:t>
            </a:r>
            <a:r>
              <a:rPr lang="en-US" sz="1700" i="1" dirty="0"/>
              <a:t>L, U, R, D</a:t>
            </a:r>
          </a:p>
          <a:p>
            <a:r>
              <a:rPr lang="en-US" sz="1700" dirty="0"/>
              <a:t>Wall at r2, c2</a:t>
            </a:r>
          </a:p>
          <a:p>
            <a:r>
              <a:rPr lang="en-US" sz="1700" dirty="0"/>
              <a:t>Reward at each state: -0.04</a:t>
            </a:r>
          </a:p>
          <a:p>
            <a:r>
              <a:rPr lang="en-US" sz="1700" dirty="0"/>
              <a:t>Probability of action perpendicular to desired direction: 0.1 L, 0.1 R</a:t>
            </a:r>
          </a:p>
          <a:p>
            <a:r>
              <a:rPr lang="en-US" sz="1700" i="1" dirty="0"/>
              <a:t>Objective</a:t>
            </a:r>
            <a:r>
              <a:rPr lang="en-US" sz="1700" dirty="0"/>
              <a:t> -&gt; </a:t>
            </a:r>
          </a:p>
          <a:p>
            <a:pPr lvl="1"/>
            <a:r>
              <a:rPr lang="en-US" sz="1700" i="1" dirty="0"/>
              <a:t>optimal action at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3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B628A1-3570-41FE-8764-2231BD94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MDP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1E6ED-7CEC-40CA-94C5-FFD8227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Γ</a:t>
            </a:r>
            <a:r>
              <a:rPr lang="en-US" dirty="0"/>
              <a:t> Discount Factor: </a:t>
            </a:r>
          </a:p>
          <a:p>
            <a:pPr lvl="1"/>
            <a:r>
              <a:rPr lang="en-US" dirty="0"/>
              <a:t>High -&gt; we value future rewards more</a:t>
            </a:r>
          </a:p>
          <a:p>
            <a:pPr lvl="2"/>
            <a:r>
              <a:rPr lang="en-US" dirty="0"/>
              <a:t>We wish to get to the final state desperately.</a:t>
            </a:r>
          </a:p>
          <a:p>
            <a:r>
              <a:rPr lang="en-US" dirty="0"/>
              <a:t>Value function – what’s best in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long run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Reward: immediate. Rt</a:t>
            </a:r>
          </a:p>
          <a:p>
            <a:pPr lvl="1"/>
            <a:r>
              <a:rPr lang="en-US" dirty="0"/>
              <a:t>Long term reward: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State-value function: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Expected sum of all rewards from here on, following “optimal policy” </a:t>
            </a:r>
          </a:p>
          <a:p>
            <a:r>
              <a:rPr lang="en-US" dirty="0"/>
              <a:t>Total reward received acting “optimally” from now, starting from given state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66173-EEAA-41C1-A307-4739F7F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28" y="3340923"/>
            <a:ext cx="4414838" cy="660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AD3EA-1927-4AFA-91FB-2FAE18FE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28" y="4148070"/>
            <a:ext cx="5657850" cy="6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B03B-920B-4BDE-AE3A-8C6DE0C4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Value function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9CD599-64F8-457A-AC2F-57358CBB86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062375"/>
              </p:ext>
            </p:extLst>
          </p:nvPr>
        </p:nvGraphicFramePr>
        <p:xfrm>
          <a:off x="838200" y="1825625"/>
          <a:ext cx="3472544" cy="1999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1275012137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2340124739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1950749546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3610418200"/>
                    </a:ext>
                  </a:extLst>
                </a:gridCol>
              </a:tblGrid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s</a:t>
                      </a:r>
                      <a:r>
                        <a:rPr lang="en-US" dirty="0"/>
                        <a:t> = 2, 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818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6262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43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= 0.72</a:t>
                </a:r>
              </a:p>
              <a:p>
                <a:pPr marL="0" indent="0">
                  <a:buNone/>
                </a:pPr>
                <a:r>
                  <a:rPr lang="en-US" dirty="0"/>
                  <a:t>This is for 1 action: R</a:t>
                </a:r>
              </a:p>
              <a:p>
                <a:pPr marL="0" indent="0">
                  <a:buNone/>
                </a:pPr>
                <a:r>
                  <a:rPr lang="en-US" dirty="0"/>
                  <a:t>We do this for all possible actions.</a:t>
                </a:r>
              </a:p>
              <a:p>
                <a:pPr marL="0" indent="0">
                  <a:buNone/>
                </a:pPr>
                <a:r>
                  <a:rPr lang="en-US" dirty="0"/>
                  <a:t>Take the maximum of all the actions.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  <a:blipFill>
                <a:blip r:embed="rId3"/>
                <a:stretch>
                  <a:fillRect l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F3F085-BC23-4B30-9869-9F5D427576DC}"/>
              </a:ext>
            </a:extLst>
          </p:cNvPr>
          <p:cNvSpPr/>
          <p:nvPr/>
        </p:nvSpPr>
        <p:spPr>
          <a:xfrm>
            <a:off x="3536302" y="1940767"/>
            <a:ext cx="671804" cy="4385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1DBF9-DCEC-4A70-A29A-BC5A06B07AF3}"/>
              </a:ext>
            </a:extLst>
          </p:cNvPr>
          <p:cNvSpPr/>
          <p:nvPr/>
        </p:nvSpPr>
        <p:spPr>
          <a:xfrm>
            <a:off x="3536302" y="2562515"/>
            <a:ext cx="671804" cy="4385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3486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607-FEA8-4163-8502-0113F08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14B5-DCE4-4045-9B24-D9273CF23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Value function over 3 actions: L, R, U</a:t>
            </a:r>
          </a:p>
          <a:p>
            <a:r>
              <a:rPr lang="en-US" dirty="0"/>
              <a:t>V[10] = max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FF0000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6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1"/>
                </a:solidFill>
              </a:rPr>
              <a:t>0.8 x .6 + 0.1 x 0.3 + 0.1 x 0.55</a:t>
            </a:r>
          </a:p>
          <a:p>
            <a:pPr marL="0" indent="0">
              <a:buNone/>
            </a:pPr>
            <a:r>
              <a:rPr lang="en-US" dirty="0"/>
              <a:t>} = max { 0.565, 0.55, 0.35 }</a:t>
            </a:r>
          </a:p>
          <a:p>
            <a:pPr marL="0" indent="0">
              <a:buNone/>
            </a:pPr>
            <a:r>
              <a:rPr lang="en-US" dirty="0"/>
              <a:t>Best Action =&gt; UP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9537F-51DF-4C94-A224-428A1AD8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13506"/>
              </p:ext>
            </p:extLst>
          </p:nvPr>
        </p:nvGraphicFramePr>
        <p:xfrm>
          <a:off x="6876660" y="3546846"/>
          <a:ext cx="4748248" cy="247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062">
                  <a:extLst>
                    <a:ext uri="{9D8B030D-6E8A-4147-A177-3AD203B41FA5}">
                      <a16:colId xmlns:a16="http://schemas.microsoft.com/office/drawing/2014/main" val="1712666301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1042351333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2981198682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3385611791"/>
                    </a:ext>
                  </a:extLst>
                </a:gridCol>
              </a:tblGrid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54258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81186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7037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62F0-16E9-44C1-B187-37DC599D648E}"/>
              </a:ext>
            </a:extLst>
          </p:cNvPr>
          <p:cNvSpPr/>
          <p:nvPr/>
        </p:nvSpPr>
        <p:spPr>
          <a:xfrm>
            <a:off x="10506269" y="3638943"/>
            <a:ext cx="1026368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10A613-DEB1-41D2-9ADB-3A24656EB197}"/>
              </a:ext>
            </a:extLst>
          </p:cNvPr>
          <p:cNvSpPr/>
          <p:nvPr/>
        </p:nvSpPr>
        <p:spPr>
          <a:xfrm>
            <a:off x="10506269" y="4416840"/>
            <a:ext cx="1026368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7F7D37-D9D2-4202-957A-F654F82B677F}"/>
              </a:ext>
            </a:extLst>
          </p:cNvPr>
          <p:cNvSpPr/>
          <p:nvPr/>
        </p:nvSpPr>
        <p:spPr>
          <a:xfrm>
            <a:off x="9250784" y="5682347"/>
            <a:ext cx="429208" cy="33590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47B4E2D-6E10-4089-9E81-47B74ABFCB87}"/>
              </a:ext>
            </a:extLst>
          </p:cNvPr>
          <p:cNvSpPr/>
          <p:nvPr/>
        </p:nvSpPr>
        <p:spPr>
          <a:xfrm>
            <a:off x="10105054" y="5384977"/>
            <a:ext cx="213049" cy="465321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8AF6D-BF7E-4FB2-9260-B57E06FD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54539"/>
            <a:ext cx="5713216" cy="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06C7-F31C-44D9-B96D-5ED897B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D1B637-96CF-4272-9945-8B517FC4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Value Iteration</a:t>
                </a:r>
              </a:p>
              <a:p>
                <a:endParaRPr lang="en-US" dirty="0"/>
              </a:p>
              <a:p>
                <a:r>
                  <a:rPr lang="en-US" dirty="0"/>
                  <a:t>Policy Iteration:</a:t>
                </a:r>
              </a:p>
              <a:p>
                <a:pPr lvl="1"/>
                <a:r>
                  <a:rPr lang="en-US" dirty="0"/>
                  <a:t>Initialize V and PI to arbitrary values and actions</a:t>
                </a:r>
              </a:p>
              <a:p>
                <a:pPr lvl="1"/>
                <a:r>
                  <a:rPr lang="en-US" dirty="0"/>
                  <a:t>Policy Evaluation:</a:t>
                </a:r>
              </a:p>
              <a:p>
                <a:pPr lvl="2"/>
                <a:r>
                  <a:rPr lang="en-US" dirty="0"/>
                  <a:t>For each state s</a:t>
                </a:r>
              </a:p>
              <a:p>
                <a:pPr lvl="3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for V convergence</a:t>
                </a:r>
              </a:p>
              <a:p>
                <a:pPr lvl="1"/>
                <a:r>
                  <a:rPr lang="en-US" dirty="0"/>
                  <a:t>Policy Improvement based on updated V</a:t>
                </a:r>
              </a:p>
              <a:p>
                <a:pPr lvl="1"/>
                <a:r>
                  <a:rPr lang="en-US" dirty="0"/>
                  <a:t>If policy stays the same, exit.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D1B637-96CF-4272-9945-8B517FC4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06EED7-AB7A-40D9-A802-103CDC995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2" y="1616439"/>
            <a:ext cx="5713216" cy="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ADB4-C410-47CB-8CE6-A5B0E5C4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35" y="1733101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Model-free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4AFE-65FE-455E-92EF-F3D75D40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2" y="2723674"/>
            <a:ext cx="5874827" cy="5140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34716-2CFA-4636-83D1-17A4F0DE9C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7733" y="643467"/>
                <a:ext cx="5450806" cy="553339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/>
                  <a:t>Q-Learning</a:t>
                </a:r>
              </a:p>
              <a:p>
                <a:pPr lvl="1"/>
                <a:r>
                  <a:rPr lang="en-US" dirty="0"/>
                  <a:t>Transition probabilities unknown</a:t>
                </a:r>
              </a:p>
              <a:p>
                <a:pPr lvl="1"/>
                <a:r>
                  <a:rPr lang="en-US" dirty="0"/>
                  <a:t>Reward function unknown</a:t>
                </a:r>
              </a:p>
              <a:p>
                <a:r>
                  <a:rPr lang="en-US" dirty="0"/>
                  <a:t>α – Learning rate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Update each state</a:t>
                </a:r>
              </a:p>
              <a:p>
                <a:pPr lvl="1"/>
                <a:r>
                  <a:rPr lang="en-US" dirty="0"/>
                  <a:t>Reward for reaching new state</a:t>
                </a:r>
              </a:p>
              <a:p>
                <a:pPr lvl="1"/>
                <a:r>
                  <a:rPr lang="en-US" dirty="0"/>
                  <a:t>Long term </a:t>
                </a:r>
                <a:r>
                  <a:rPr lang="en-US" i="1"/>
                  <a:t>utility</a:t>
                </a:r>
                <a:r>
                  <a:rPr lang="en-US" dirty="0"/>
                  <a:t> of being in new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groupChr>
                      <m:groupChrPr>
                        <m:chr m:val="←"/>
                        <m:pos m:val="top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(error)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34716-2CFA-4636-83D1-17A4F0DE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7733" y="643467"/>
                <a:ext cx="5450806" cy="5533398"/>
              </a:xfrm>
              <a:blipFill>
                <a:blip r:embed="rId4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59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DADB4-C410-47CB-8CE6-A5B0E5C4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Exploration vs. Exploitation</a:t>
            </a:r>
          </a:p>
        </p:txBody>
      </p:sp>
      <p:sp>
        <p:nvSpPr>
          <p:cNvPr id="139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balance">
            <a:extLst>
              <a:ext uri="{FF2B5EF4-FFF2-40B4-BE49-F238E27FC236}">
                <a16:creationId xmlns:a16="http://schemas.microsoft.com/office/drawing/2014/main" id="{7DD708C9-0304-46C8-90FC-9906CAED4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2" r="1" b="579"/>
          <a:stretch/>
        </p:blipFill>
        <p:spPr bwMode="auto"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4716-2CFA-4636-83D1-17A4F0DE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Exploration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Learn new states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randomized</a:t>
            </a:r>
          </a:p>
          <a:p>
            <a:r>
              <a:rPr lang="en-US" sz="2000">
                <a:solidFill>
                  <a:srgbClr val="000000"/>
                </a:solidFill>
              </a:rPr>
              <a:t>Exploitation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Utilize the knowledge gained to achieve the goal.</a:t>
            </a:r>
          </a:p>
          <a:p>
            <a:r>
              <a:rPr lang="en-US" sz="2000">
                <a:solidFill>
                  <a:srgbClr val="000000"/>
                </a:solidFill>
              </a:rPr>
              <a:t>Balance.</a:t>
            </a:r>
          </a:p>
        </p:txBody>
      </p:sp>
      <p:sp>
        <p:nvSpPr>
          <p:cNvPr id="141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chess openings">
            <a:extLst>
              <a:ext uri="{FF2B5EF4-FFF2-40B4-BE49-F238E27FC236}">
                <a16:creationId xmlns:a16="http://schemas.microsoft.com/office/drawing/2014/main" id="{16510F54-5231-4570-AD01-485F469BE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5" b="6868"/>
          <a:stretch/>
        </p:blipFill>
        <p:spPr bwMode="auto"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earning to ride a bike">
            <a:extLst>
              <a:ext uri="{FF2B5EF4-FFF2-40B4-BE49-F238E27FC236}">
                <a16:creationId xmlns:a16="http://schemas.microsoft.com/office/drawing/2014/main" id="{281CA81B-C11C-43F6-8BDF-9A3616CC0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6F1A-791E-45B7-91BB-82C0F1B4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/>
              <a:t>What is Reinforcement Learning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8D1D-B7A8-44DE-A786-892F5CDD6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Learning by an agent</a:t>
            </a:r>
          </a:p>
          <a:p>
            <a:r>
              <a:rPr lang="en-US" sz="1800" dirty="0"/>
              <a:t>Learning from experience</a:t>
            </a:r>
          </a:p>
          <a:p>
            <a:r>
              <a:rPr lang="en-US" sz="1800" dirty="0"/>
              <a:t>Learning in an Environment</a:t>
            </a:r>
          </a:p>
          <a:p>
            <a:r>
              <a:rPr lang="en-US" sz="1800" dirty="0"/>
              <a:t>Learning from a feedback</a:t>
            </a:r>
          </a:p>
          <a:p>
            <a:r>
              <a:rPr lang="en-US" sz="1800" dirty="0"/>
              <a:t>Learn what to do in uncharted territory</a:t>
            </a:r>
          </a:p>
          <a:p>
            <a:r>
              <a:rPr lang="en-US" sz="1800" dirty="0"/>
              <a:t>Learn a sequential steps of actions, a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D3251-8ADF-4F9D-A9E3-15A7CD5C7B30}"/>
              </a:ext>
            </a:extLst>
          </p:cNvPr>
          <p:cNvSpPr/>
          <p:nvPr/>
        </p:nvSpPr>
        <p:spPr>
          <a:xfrm>
            <a:off x="8879632" y="6273644"/>
            <a:ext cx="289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/>
              <a:t>Image source: </a:t>
            </a:r>
            <a:r>
              <a:rPr lang="en-US" sz="900" i="1" noProof="1"/>
              <a:t>shuttercock, Source: </a:t>
            </a:r>
            <a:r>
              <a:rPr lang="en-US" sz="900" noProof="1">
                <a:hlinkClick r:id="rId3"/>
              </a:rPr>
              <a:t>https://www.bicycling.com/skills-tips/a20032688/never-make-these-7-mistakes-when-teaching-someone-to-ride/</a:t>
            </a:r>
            <a:r>
              <a:rPr lang="en-US" sz="900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5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122DF347-01E1-4C0B-9CDA-FFBEEB2C3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3649" y="1042696"/>
            <a:ext cx="9134669" cy="51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3EF1E-B9E2-4333-91A2-DBC02AE6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mage result for game go">
            <a:extLst>
              <a:ext uri="{FF2B5EF4-FFF2-40B4-BE49-F238E27FC236}">
                <a16:creationId xmlns:a16="http://schemas.microsoft.com/office/drawing/2014/main" id="{30DB34DD-43A0-4F6D-B645-F33126D508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8" r="21150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BE00-502E-4BB6-826A-5DB2F0191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AlphaGo Zero – watching 24-hours and self-play superhuman levels in Go and Chess.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linkClick r:id="rId4"/>
              </a:rPr>
              <a:t>https://arxiv.org/pdf/1712.01815.pdf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7CEB2-7CE4-438E-ACAA-FF0D3A67728B}"/>
              </a:ext>
            </a:extLst>
          </p:cNvPr>
          <p:cNvSpPr txBox="1"/>
          <p:nvPr/>
        </p:nvSpPr>
        <p:spPr>
          <a:xfrm>
            <a:off x="9067871" y="6016470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</a:t>
            </a:r>
            <a:r>
              <a:rPr lang="sv-SE" sz="1000" dirty="0"/>
              <a:t>Fishman / ullstein bild via Getty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8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3120D-1EDC-40AC-9689-8603A021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571C-CC52-4961-B6FA-3F466367C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7" y="2421682"/>
            <a:ext cx="4650524" cy="363928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Thermal Soaring by Birds: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Using rising hot air currents to gain altitude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Fly without energy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Reinforcement Learning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Navigate thermal updraft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Handle turbulence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Source: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Reddy, </a:t>
            </a:r>
            <a:r>
              <a:rPr lang="en-US" sz="1400" dirty="0" err="1">
                <a:solidFill>
                  <a:srgbClr val="000000"/>
                </a:solidFill>
              </a:rPr>
              <a:t>Celani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Sejnowski</a:t>
            </a:r>
            <a:r>
              <a:rPr lang="en-US" sz="1400" dirty="0">
                <a:solidFill>
                  <a:srgbClr val="000000"/>
                </a:solidFill>
              </a:rPr>
              <a:t>, and </a:t>
            </a:r>
            <a:r>
              <a:rPr lang="en-US" sz="1400" dirty="0" err="1">
                <a:solidFill>
                  <a:srgbClr val="000000"/>
                </a:solidFill>
              </a:rPr>
              <a:t>Vergassola</a:t>
            </a:r>
            <a:r>
              <a:rPr lang="en-US" sz="1400" dirty="0">
                <a:solidFill>
                  <a:srgbClr val="000000"/>
                </a:solidFill>
              </a:rPr>
              <a:t>, Learning to Soar in Turbulent Environments.</a:t>
            </a:r>
          </a:p>
          <a:p>
            <a:pPr lvl="1"/>
            <a:r>
              <a:rPr lang="en-US" sz="1400" dirty="0">
                <a:hlinkClick r:id="rId3"/>
              </a:rPr>
              <a:t>https://www.youtube.com/watch?v=V6tu7dL_MZE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http://raptorcorridor.org/node/75.html</a:t>
            </a:r>
            <a:endParaRPr lang="en-US" sz="1400" dirty="0"/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81FABB-87FD-46BF-AD56-F75077898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44" y="319594"/>
            <a:ext cx="3205839" cy="2212028"/>
          </a:xfrm>
          <a:prstGeom prst="rect">
            <a:avLst/>
          </a:prstGeom>
        </p:spPr>
      </p:pic>
      <p:pic>
        <p:nvPicPr>
          <p:cNvPr id="5" name="Picture 2" descr="Thermal  soaring">
            <a:extLst>
              <a:ext uri="{FF2B5EF4-FFF2-40B4-BE49-F238E27FC236}">
                <a16:creationId xmlns:a16="http://schemas.microsoft.com/office/drawing/2014/main" id="{682DFDE7-EB6A-4C02-8A86-A92573FA94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3813" y="3529993"/>
            <a:ext cx="1807158" cy="1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DEDD-32E2-44EC-B7D2-139AC3284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68" y="5020157"/>
            <a:ext cx="2432116" cy="16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9DB5D-5634-4F0C-9EF1-74C224E1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2D624DA9-73A0-450D-8FA0-AEBF625DF2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" r="1" b="6275"/>
          <a:stretch/>
        </p:blipFill>
        <p:spPr bwMode="auto"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074B-B8B4-4A37-931B-985BAB67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Watson daily double wagering strategy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Function approximation with Q-learning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Source: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</a:rPr>
              <a:t>Tesauro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Gondek</a:t>
            </a:r>
            <a:r>
              <a:rPr lang="en-US" sz="1200" dirty="0">
                <a:solidFill>
                  <a:srgbClr val="000000"/>
                </a:solidFill>
              </a:rPr>
              <a:t>, Lechner, Fan, and Prager (2012, 2013)	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Image result for ibm watson">
            <a:extLst>
              <a:ext uri="{FF2B5EF4-FFF2-40B4-BE49-F238E27FC236}">
                <a16:creationId xmlns:a16="http://schemas.microsoft.com/office/drawing/2014/main" id="{30E48F6A-EB4C-4C6A-A501-220D0C020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3" r="1" b="1"/>
          <a:stretch/>
        </p:blipFill>
        <p:spPr bwMode="auto"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4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0B9BF-3D1E-4BDD-A162-046A3372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https://cdn.www.nosto.com/wp-content/uploads/real_time.png">
            <a:extLst>
              <a:ext uri="{FF2B5EF4-FFF2-40B4-BE49-F238E27FC236}">
                <a16:creationId xmlns:a16="http://schemas.microsoft.com/office/drawing/2014/main" id="{DAF0343D-854D-4F5F-95EA-2A9FBFF76A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14416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7D0D-50AE-4B6B-8966-8E4A2EFC5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649" y="2127380"/>
            <a:ext cx="561487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Personalized web services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maximize total clicks over repeated visits to a website.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Formulated as an RL problem of guiding user down a ‘sales funnel’.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Improve offers on successive visits to encourage a click.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Banking data for offers.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Sequence of offers following a policy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Source: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</a:rPr>
              <a:t>Theocharous</a:t>
            </a:r>
            <a:r>
              <a:rPr lang="en-US" sz="1400" dirty="0">
                <a:solidFill>
                  <a:srgbClr val="000000"/>
                </a:solidFill>
              </a:rPr>
              <a:t> et al. 2015 at Adobe.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Reinforcement Learning, An Introduction – </a:t>
            </a:r>
            <a:r>
              <a:rPr lang="en-US" sz="1400" dirty="0" err="1">
                <a:solidFill>
                  <a:srgbClr val="000000"/>
                </a:solidFill>
              </a:rPr>
              <a:t>Barto</a:t>
            </a:r>
            <a:r>
              <a:rPr lang="en-US" sz="1400" dirty="0">
                <a:solidFill>
                  <a:srgbClr val="000000"/>
                </a:solidFill>
              </a:rPr>
              <a:t>, Sutton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Image: </a:t>
            </a:r>
            <a:r>
              <a:rPr lang="en-US" sz="1200" dirty="0">
                <a:solidFill>
                  <a:srgbClr val="000000"/>
                </a:solidFill>
                <a:hlinkClick r:id="rId4"/>
              </a:rPr>
              <a:t>https://www.nosto.com/blog/personalizing-the-customer-service-experience/</a:t>
            </a:r>
            <a:endParaRPr lang="en-US" sz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7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il refinery operations">
            <a:extLst>
              <a:ext uri="{FF2B5EF4-FFF2-40B4-BE49-F238E27FC236}">
                <a16:creationId xmlns:a16="http://schemas.microsoft.com/office/drawing/2014/main" id="{8810BF5E-8418-44D2-867E-3232CDF86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r="14459" b="-1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75718-9614-4180-8112-7123A21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8FB4-43C9-44FE-96F5-52DB18C5C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Adjusting refinery’s operations in real-time.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Controller optimizes yield/cost/quality trade-off without sticking strictly to the parameters set by engineers – Sutton book.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1" dirty="0">
                <a:solidFill>
                  <a:srgbClr val="000000"/>
                </a:solidFill>
              </a:rPr>
              <a:t>Image source: </a:t>
            </a:r>
            <a:r>
              <a:rPr lang="en-US" sz="2000" i="1" dirty="0" err="1">
                <a:solidFill>
                  <a:srgbClr val="000000"/>
                </a:solidFill>
              </a:rPr>
              <a:t>Bigstockphoto</a:t>
            </a:r>
            <a:endParaRPr lang="en-US" sz="2000" i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5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B5CD-A53B-45AC-A7ED-C4F61722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Comparison w/ other learnings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Supervised Learning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Given (x , y) pairs =&gt; decipher function f()</a:t>
                </a:r>
              </a:p>
              <a:p>
                <a:r>
                  <a:rPr lang="en-US" sz="2000" dirty="0"/>
                  <a:t>No </a:t>
                </a:r>
              </a:p>
              <a:p>
                <a:pPr lvl="1"/>
                <a:r>
                  <a:rPr lang="en-US" sz="2000" dirty="0"/>
                  <a:t>sequential process</a:t>
                </a:r>
              </a:p>
              <a:p>
                <a:pPr lvl="1"/>
                <a:r>
                  <a:rPr lang="en-US" sz="2000" dirty="0"/>
                  <a:t>Planning</a:t>
                </a:r>
              </a:p>
              <a:p>
                <a:pPr lvl="1"/>
                <a:r>
                  <a:rPr lang="en-US" sz="2000" dirty="0"/>
                  <a:t>Final Goal.</a:t>
                </a:r>
              </a:p>
              <a:p>
                <a:r>
                  <a:rPr lang="en-US" sz="2000" dirty="0"/>
                  <a:t>Only sub-problem. Not sure what to do with discovered “function”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195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6834-9814-4E7B-B6E5-1AFBA3D3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Reinforcement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Learning from interaction/experience</a:t>
            </a:r>
          </a:p>
          <a:p>
            <a:r>
              <a:rPr lang="en-US" sz="2000" dirty="0"/>
              <a:t>Achieve a final goal.</a:t>
            </a:r>
          </a:p>
          <a:p>
            <a:r>
              <a:rPr lang="en-US" sz="2000" dirty="0"/>
              <a:t>Agent learning from environment</a:t>
            </a:r>
          </a:p>
          <a:p>
            <a:r>
              <a:rPr lang="en-US" sz="2000" dirty="0"/>
              <a:t>Whole problem, since leads you to a “goal”.</a:t>
            </a:r>
          </a:p>
          <a:p>
            <a:r>
              <a:rPr lang="en-US" sz="2000" dirty="0"/>
              <a:t>Incremental learning</a:t>
            </a:r>
          </a:p>
        </p:txBody>
      </p:sp>
    </p:spTree>
    <p:extLst>
      <p:ext uri="{BB962C8B-B14F-4D97-AF65-F5344CB8AC3E}">
        <p14:creationId xmlns:p14="http://schemas.microsoft.com/office/powerpoint/2010/main" val="13076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789</Words>
  <Application>Microsoft Office PowerPoint</Application>
  <PresentationFormat>Widescreen</PresentationFormat>
  <Paragraphs>166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Land a Lunar Rover</vt:lpstr>
      <vt:lpstr>What is Reinforcement Learning</vt:lpstr>
      <vt:lpstr>PowerPoint Presentation</vt:lpstr>
      <vt:lpstr>Applications</vt:lpstr>
      <vt:lpstr>Applications</vt:lpstr>
      <vt:lpstr>Applications</vt:lpstr>
      <vt:lpstr>Applications</vt:lpstr>
      <vt:lpstr>Applications</vt:lpstr>
      <vt:lpstr>Comparison w/ other learnings</vt:lpstr>
      <vt:lpstr>Markov Decision Process (MDP)</vt:lpstr>
      <vt:lpstr>MDP: Grid World</vt:lpstr>
      <vt:lpstr>Value of MDP state</vt:lpstr>
      <vt:lpstr>Calculation of Value function</vt:lpstr>
      <vt:lpstr>Value Iteration: Quiz</vt:lpstr>
      <vt:lpstr>Model-based Learning</vt:lpstr>
      <vt:lpstr>Model-free Learning</vt:lpstr>
      <vt:lpstr>Exploration vs. Exploitation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a Lunar Rover</dc:title>
  <dc:creator>Chaubal, Ameet</dc:creator>
  <cp:lastModifiedBy>Chaubal, Ameet</cp:lastModifiedBy>
  <cp:revision>2</cp:revision>
  <dcterms:created xsi:type="dcterms:W3CDTF">2019-08-09T20:23:57Z</dcterms:created>
  <dcterms:modified xsi:type="dcterms:W3CDTF">2019-08-09T20:40:10Z</dcterms:modified>
</cp:coreProperties>
</file>