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3" r:id="rId5"/>
    <p:sldId id="261" r:id="rId6"/>
    <p:sldId id="258" r:id="rId7"/>
    <p:sldId id="260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1eYniJ0Rnk&amp;feature=youtu.be" TargetMode="External"/><Relationship Id="rId1" Type="http://schemas.openxmlformats.org/officeDocument/2006/relationships/hyperlink" Target="https://arxiv.org/pdf/1712.01815.pdf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1eYniJ0Rnk&amp;feature=youtu.be" TargetMode="External"/><Relationship Id="rId1" Type="http://schemas.openxmlformats.org/officeDocument/2006/relationships/hyperlink" Target="https://arxiv.org/pdf/1712.01815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C233A-3249-4318-82CA-9848A0D622F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31AC06-AA8C-48C0-A356-E37F20C323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AlphaGo Zero – watching 24-hours and self-play superhuman levels in Go and Chess. </a:t>
          </a:r>
          <a:r>
            <a:rPr lang="en-US" dirty="0">
              <a:hlinkClick xmlns:r="http://schemas.openxmlformats.org/officeDocument/2006/relationships" r:id="rId1"/>
            </a:rPr>
            <a:t>https://arxiv.org/pdf/1712.01815.pdf</a:t>
          </a:r>
          <a:r>
            <a:rPr lang="en-US" dirty="0"/>
            <a:t> </a:t>
          </a:r>
        </a:p>
      </dgm:t>
    </dgm:pt>
    <dgm:pt modelId="{2CC524F0-9ACA-46A1-AE8C-E1C187448179}" type="parTrans" cxnId="{0D65DE0A-CC0B-4D16-8514-250679CEC97A}">
      <dgm:prSet/>
      <dgm:spPr/>
      <dgm:t>
        <a:bodyPr/>
        <a:lstStyle/>
        <a:p>
          <a:endParaRPr lang="en-US"/>
        </a:p>
      </dgm:t>
    </dgm:pt>
    <dgm:pt modelId="{7543E598-3CB5-41D1-B904-F5531C17DF82}" type="sibTrans" cxnId="{0D65DE0A-CC0B-4D16-8514-250679CEC97A}">
      <dgm:prSet/>
      <dgm:spPr/>
      <dgm:t>
        <a:bodyPr/>
        <a:lstStyle/>
        <a:p>
          <a:endParaRPr lang="en-US"/>
        </a:p>
      </dgm:t>
    </dgm:pt>
    <dgm:pt modelId="{524A9F0A-FF15-43CC-A59A-46DB666DEA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Watson Daily-Double wagering strategy</a:t>
          </a:r>
        </a:p>
      </dgm:t>
    </dgm:pt>
    <dgm:pt modelId="{723D7150-BD8E-4201-9167-8433F80D47EA}" type="parTrans" cxnId="{93E4FBFF-F5BC-4022-8373-A3092052A476}">
      <dgm:prSet/>
      <dgm:spPr/>
      <dgm:t>
        <a:bodyPr/>
        <a:lstStyle/>
        <a:p>
          <a:endParaRPr lang="en-US"/>
        </a:p>
      </dgm:t>
    </dgm:pt>
    <dgm:pt modelId="{AA387B3E-ED83-4154-A14B-EBE8113B4DCA}" type="sibTrans" cxnId="{93E4FBFF-F5BC-4022-8373-A3092052A476}">
      <dgm:prSet/>
      <dgm:spPr/>
      <dgm:t>
        <a:bodyPr/>
        <a:lstStyle/>
        <a:p>
          <a:endParaRPr lang="en-US"/>
        </a:p>
      </dgm:t>
    </dgm:pt>
    <dgm:pt modelId="{A3AF3541-D0F5-4409-8C86-7B8F2A8CF1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Backgammon player – Tesauro ’92</a:t>
          </a:r>
        </a:p>
      </dgm:t>
    </dgm:pt>
    <dgm:pt modelId="{8F49FD26-12BA-4B4D-ADDE-967B64B9F073}" type="parTrans" cxnId="{368AE45D-084E-4E6F-9E02-75A158176516}">
      <dgm:prSet/>
      <dgm:spPr/>
      <dgm:t>
        <a:bodyPr/>
        <a:lstStyle/>
        <a:p>
          <a:endParaRPr lang="en-US"/>
        </a:p>
      </dgm:t>
    </dgm:pt>
    <dgm:pt modelId="{7B4E1C86-ECBE-4FB8-823F-4C137B3AADD7}" type="sibTrans" cxnId="{368AE45D-084E-4E6F-9E02-75A158176516}">
      <dgm:prSet/>
      <dgm:spPr/>
      <dgm:t>
        <a:bodyPr/>
        <a:lstStyle/>
        <a:p>
          <a:endParaRPr lang="en-US"/>
        </a:p>
      </dgm:t>
    </dgm:pt>
    <dgm:pt modelId="{783EBFCC-1789-425B-B997-A149BE46E8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Personalized web services – maximize total clicks over repeated visits to a website. Formulated as an RL problem of guiding user down a ‘sales funnel’. Theocharous et al. 2015 at Adobe.</a:t>
          </a:r>
        </a:p>
      </dgm:t>
    </dgm:pt>
    <dgm:pt modelId="{9CB43B06-A4A1-45A5-BD03-994991BA85CF}" type="parTrans" cxnId="{0C369EBF-DEAE-436E-ACB3-B54C0C7CD6DD}">
      <dgm:prSet/>
      <dgm:spPr/>
      <dgm:t>
        <a:bodyPr/>
        <a:lstStyle/>
        <a:p>
          <a:endParaRPr lang="en-US"/>
        </a:p>
      </dgm:t>
    </dgm:pt>
    <dgm:pt modelId="{0CABA336-2B40-4E3E-A240-2FFA8FDC8450}" type="sibTrans" cxnId="{0C369EBF-DEAE-436E-ACB3-B54C0C7CD6DD}">
      <dgm:prSet/>
      <dgm:spPr/>
      <dgm:t>
        <a:bodyPr/>
        <a:lstStyle/>
        <a:p>
          <a:endParaRPr lang="en-US"/>
        </a:p>
      </dgm:t>
    </dgm:pt>
    <dgm:pt modelId="{1040A909-41C0-4C5B-80DE-F90A8CE0E4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by watching videos - </a:t>
          </a:r>
          <a:r>
            <a:rPr lang="en-US">
              <a:hlinkClick xmlns:r="http://schemas.openxmlformats.org/officeDocument/2006/relationships" r:id="rId2"/>
            </a:rPr>
            <a:t>https://www.youtube.com/watch?v=V1eYniJ0Rnk&amp;feature=youtu.be</a:t>
          </a:r>
          <a:r>
            <a:rPr lang="en-US"/>
            <a:t> </a:t>
          </a:r>
        </a:p>
      </dgm:t>
    </dgm:pt>
    <dgm:pt modelId="{1FE50531-41A3-4B47-ABCA-FABE60F3F2EC}" type="parTrans" cxnId="{013CBD38-F046-4536-BBEC-D707ED74A424}">
      <dgm:prSet/>
      <dgm:spPr/>
      <dgm:t>
        <a:bodyPr/>
        <a:lstStyle/>
        <a:p>
          <a:endParaRPr lang="en-US"/>
        </a:p>
      </dgm:t>
    </dgm:pt>
    <dgm:pt modelId="{C1062929-13FB-4C95-B18C-898948FD6D5A}" type="sibTrans" cxnId="{013CBD38-F046-4536-BBEC-D707ED74A424}">
      <dgm:prSet/>
      <dgm:spPr/>
      <dgm:t>
        <a:bodyPr/>
        <a:lstStyle/>
        <a:p>
          <a:endParaRPr lang="en-US"/>
        </a:p>
      </dgm:t>
    </dgm:pt>
    <dgm:pt modelId="{AA03F73C-5E2E-468F-8B7A-2DFCFEA44C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Adjusting refinery’s operations in real-time. Controller optimizes yield/cost/quality trade-off without sticking strictly to the parameters set by engineers – Sutton book.</a:t>
          </a:r>
        </a:p>
      </dgm:t>
    </dgm:pt>
    <dgm:pt modelId="{38D6C169-CA82-462B-8194-DD0B0BE17CD3}" type="parTrans" cxnId="{8740797D-67F3-4052-AA52-F86AA9C8357B}">
      <dgm:prSet/>
      <dgm:spPr/>
      <dgm:t>
        <a:bodyPr/>
        <a:lstStyle/>
        <a:p>
          <a:endParaRPr lang="en-US"/>
        </a:p>
      </dgm:t>
    </dgm:pt>
    <dgm:pt modelId="{FA42ED34-D7A7-4B3D-ACC7-F34A06291F52}" type="sibTrans" cxnId="{8740797D-67F3-4052-AA52-F86AA9C8357B}">
      <dgm:prSet/>
      <dgm:spPr/>
      <dgm:t>
        <a:bodyPr/>
        <a:lstStyle/>
        <a:p>
          <a:endParaRPr lang="en-US"/>
        </a:p>
      </dgm:t>
    </dgm:pt>
    <dgm:pt modelId="{960791FF-B2E7-4060-A806-F79D86681F8A}" type="pres">
      <dgm:prSet presAssocID="{E2CC233A-3249-4318-82CA-9848A0D622F0}" presName="vert0" presStyleCnt="0">
        <dgm:presLayoutVars>
          <dgm:dir/>
          <dgm:animOne val="branch"/>
          <dgm:animLvl val="lvl"/>
        </dgm:presLayoutVars>
      </dgm:prSet>
      <dgm:spPr/>
    </dgm:pt>
    <dgm:pt modelId="{6E38C70D-CAB3-4483-AB56-0BCA276EF7AB}" type="pres">
      <dgm:prSet presAssocID="{0C31AC06-AA8C-48C0-A356-E37F20C323D0}" presName="thickLine" presStyleLbl="alignNode1" presStyleIdx="0" presStyleCnt="6"/>
      <dgm:spPr/>
    </dgm:pt>
    <dgm:pt modelId="{9C13B7F7-9617-4A83-90C6-2B40949C01EE}" type="pres">
      <dgm:prSet presAssocID="{0C31AC06-AA8C-48C0-A356-E37F20C323D0}" presName="horz1" presStyleCnt="0"/>
      <dgm:spPr/>
    </dgm:pt>
    <dgm:pt modelId="{88AFA738-5C80-485F-BBAC-8C8A31047567}" type="pres">
      <dgm:prSet presAssocID="{0C31AC06-AA8C-48C0-A356-E37F20C323D0}" presName="tx1" presStyleLbl="revTx" presStyleIdx="0" presStyleCnt="6"/>
      <dgm:spPr/>
    </dgm:pt>
    <dgm:pt modelId="{A057A8E4-1104-40BC-9718-12EDD90BA1EF}" type="pres">
      <dgm:prSet presAssocID="{0C31AC06-AA8C-48C0-A356-E37F20C323D0}" presName="vert1" presStyleCnt="0"/>
      <dgm:spPr/>
    </dgm:pt>
    <dgm:pt modelId="{3A124133-28A2-4F29-A3E5-A2BAB2C66953}" type="pres">
      <dgm:prSet presAssocID="{524A9F0A-FF15-43CC-A59A-46DB666DEA49}" presName="thickLine" presStyleLbl="alignNode1" presStyleIdx="1" presStyleCnt="6"/>
      <dgm:spPr/>
    </dgm:pt>
    <dgm:pt modelId="{D350A48C-E1C9-4BF4-98F1-6B8D73A2B609}" type="pres">
      <dgm:prSet presAssocID="{524A9F0A-FF15-43CC-A59A-46DB666DEA49}" presName="horz1" presStyleCnt="0"/>
      <dgm:spPr/>
    </dgm:pt>
    <dgm:pt modelId="{F7C5996F-CB98-444F-98FC-186B0B3467D2}" type="pres">
      <dgm:prSet presAssocID="{524A9F0A-FF15-43CC-A59A-46DB666DEA49}" presName="tx1" presStyleLbl="revTx" presStyleIdx="1" presStyleCnt="6"/>
      <dgm:spPr/>
    </dgm:pt>
    <dgm:pt modelId="{6767ED79-DBF0-4E1F-96FC-61C82A26BA59}" type="pres">
      <dgm:prSet presAssocID="{524A9F0A-FF15-43CC-A59A-46DB666DEA49}" presName="vert1" presStyleCnt="0"/>
      <dgm:spPr/>
    </dgm:pt>
    <dgm:pt modelId="{2F91E448-4C38-47B8-A2C1-54FC40375054}" type="pres">
      <dgm:prSet presAssocID="{A3AF3541-D0F5-4409-8C86-7B8F2A8CF1FB}" presName="thickLine" presStyleLbl="alignNode1" presStyleIdx="2" presStyleCnt="6"/>
      <dgm:spPr/>
    </dgm:pt>
    <dgm:pt modelId="{4F9C4FA3-49D4-488D-A4C3-25F304ACEC26}" type="pres">
      <dgm:prSet presAssocID="{A3AF3541-D0F5-4409-8C86-7B8F2A8CF1FB}" presName="horz1" presStyleCnt="0"/>
      <dgm:spPr/>
    </dgm:pt>
    <dgm:pt modelId="{34D9E813-09CE-4980-83FF-0CE35D5DBC1A}" type="pres">
      <dgm:prSet presAssocID="{A3AF3541-D0F5-4409-8C86-7B8F2A8CF1FB}" presName="tx1" presStyleLbl="revTx" presStyleIdx="2" presStyleCnt="6"/>
      <dgm:spPr/>
    </dgm:pt>
    <dgm:pt modelId="{D3B250FD-E079-49B4-AFA2-77A5014DE2A5}" type="pres">
      <dgm:prSet presAssocID="{A3AF3541-D0F5-4409-8C86-7B8F2A8CF1FB}" presName="vert1" presStyleCnt="0"/>
      <dgm:spPr/>
    </dgm:pt>
    <dgm:pt modelId="{FC5B220F-5E49-4B5F-98AB-AF62C2B03622}" type="pres">
      <dgm:prSet presAssocID="{783EBFCC-1789-425B-B997-A149BE46E8BA}" presName="thickLine" presStyleLbl="alignNode1" presStyleIdx="3" presStyleCnt="6"/>
      <dgm:spPr/>
    </dgm:pt>
    <dgm:pt modelId="{E2F12383-5F29-4633-AFF3-AE791C129B81}" type="pres">
      <dgm:prSet presAssocID="{783EBFCC-1789-425B-B997-A149BE46E8BA}" presName="horz1" presStyleCnt="0"/>
      <dgm:spPr/>
    </dgm:pt>
    <dgm:pt modelId="{DBE94B1F-F633-4D92-84A8-7F1946A5CBEC}" type="pres">
      <dgm:prSet presAssocID="{783EBFCC-1789-425B-B997-A149BE46E8BA}" presName="tx1" presStyleLbl="revTx" presStyleIdx="3" presStyleCnt="6"/>
      <dgm:spPr/>
    </dgm:pt>
    <dgm:pt modelId="{F32C1C80-59AF-49CF-823A-AE12A5BB3F7D}" type="pres">
      <dgm:prSet presAssocID="{783EBFCC-1789-425B-B997-A149BE46E8BA}" presName="vert1" presStyleCnt="0"/>
      <dgm:spPr/>
    </dgm:pt>
    <dgm:pt modelId="{91931DEC-7C95-4D47-A8BB-BC08F7996AAC}" type="pres">
      <dgm:prSet presAssocID="{1040A909-41C0-4C5B-80DE-F90A8CE0E498}" presName="thickLine" presStyleLbl="alignNode1" presStyleIdx="4" presStyleCnt="6"/>
      <dgm:spPr/>
    </dgm:pt>
    <dgm:pt modelId="{584C39C3-C50A-43E5-83CE-70B34F467822}" type="pres">
      <dgm:prSet presAssocID="{1040A909-41C0-4C5B-80DE-F90A8CE0E498}" presName="horz1" presStyleCnt="0"/>
      <dgm:spPr/>
    </dgm:pt>
    <dgm:pt modelId="{0E3844CB-AEEB-4B86-92DD-9C6B71FBB319}" type="pres">
      <dgm:prSet presAssocID="{1040A909-41C0-4C5B-80DE-F90A8CE0E498}" presName="tx1" presStyleLbl="revTx" presStyleIdx="4" presStyleCnt="6"/>
      <dgm:spPr/>
    </dgm:pt>
    <dgm:pt modelId="{2284A88F-B62E-4CD7-8BD9-D2ABAB69F64D}" type="pres">
      <dgm:prSet presAssocID="{1040A909-41C0-4C5B-80DE-F90A8CE0E498}" presName="vert1" presStyleCnt="0"/>
      <dgm:spPr/>
    </dgm:pt>
    <dgm:pt modelId="{6F9C7078-87CD-490B-BBBA-1A58C763B844}" type="pres">
      <dgm:prSet presAssocID="{AA03F73C-5E2E-468F-8B7A-2DFCFEA44C85}" presName="thickLine" presStyleLbl="alignNode1" presStyleIdx="5" presStyleCnt="6"/>
      <dgm:spPr/>
    </dgm:pt>
    <dgm:pt modelId="{66DD88ED-1D48-4455-999D-41EDBCFDA690}" type="pres">
      <dgm:prSet presAssocID="{AA03F73C-5E2E-468F-8B7A-2DFCFEA44C85}" presName="horz1" presStyleCnt="0"/>
      <dgm:spPr/>
    </dgm:pt>
    <dgm:pt modelId="{3AB7E87C-F47C-43C2-93F1-1A56F672BE38}" type="pres">
      <dgm:prSet presAssocID="{AA03F73C-5E2E-468F-8B7A-2DFCFEA44C85}" presName="tx1" presStyleLbl="revTx" presStyleIdx="5" presStyleCnt="6"/>
      <dgm:spPr/>
    </dgm:pt>
    <dgm:pt modelId="{ED9F9711-A162-4E22-8B2B-59C892A19FD0}" type="pres">
      <dgm:prSet presAssocID="{AA03F73C-5E2E-468F-8B7A-2DFCFEA44C85}" presName="vert1" presStyleCnt="0"/>
      <dgm:spPr/>
    </dgm:pt>
  </dgm:ptLst>
  <dgm:cxnLst>
    <dgm:cxn modelId="{0D65DE0A-CC0B-4D16-8514-250679CEC97A}" srcId="{E2CC233A-3249-4318-82CA-9848A0D622F0}" destId="{0C31AC06-AA8C-48C0-A356-E37F20C323D0}" srcOrd="0" destOrd="0" parTransId="{2CC524F0-9ACA-46A1-AE8C-E1C187448179}" sibTransId="{7543E598-3CB5-41D1-B904-F5531C17DF82}"/>
    <dgm:cxn modelId="{195EAA19-882C-4236-83C8-575F263F20B8}" type="presOf" srcId="{524A9F0A-FF15-43CC-A59A-46DB666DEA49}" destId="{F7C5996F-CB98-444F-98FC-186B0B3467D2}" srcOrd="0" destOrd="0" presId="urn:microsoft.com/office/officeart/2008/layout/LinedList"/>
    <dgm:cxn modelId="{20D92F34-4719-456C-A194-6DA817A09627}" type="presOf" srcId="{0C31AC06-AA8C-48C0-A356-E37F20C323D0}" destId="{88AFA738-5C80-485F-BBAC-8C8A31047567}" srcOrd="0" destOrd="0" presId="urn:microsoft.com/office/officeart/2008/layout/LinedList"/>
    <dgm:cxn modelId="{013CBD38-F046-4536-BBEC-D707ED74A424}" srcId="{E2CC233A-3249-4318-82CA-9848A0D622F0}" destId="{1040A909-41C0-4C5B-80DE-F90A8CE0E498}" srcOrd="4" destOrd="0" parTransId="{1FE50531-41A3-4B47-ABCA-FABE60F3F2EC}" sibTransId="{C1062929-13FB-4C95-B18C-898948FD6D5A}"/>
    <dgm:cxn modelId="{5CAE825D-6979-46A2-97EB-81F57950058A}" type="presOf" srcId="{1040A909-41C0-4C5B-80DE-F90A8CE0E498}" destId="{0E3844CB-AEEB-4B86-92DD-9C6B71FBB319}" srcOrd="0" destOrd="0" presId="urn:microsoft.com/office/officeart/2008/layout/LinedList"/>
    <dgm:cxn modelId="{368AE45D-084E-4E6F-9E02-75A158176516}" srcId="{E2CC233A-3249-4318-82CA-9848A0D622F0}" destId="{A3AF3541-D0F5-4409-8C86-7B8F2A8CF1FB}" srcOrd="2" destOrd="0" parTransId="{8F49FD26-12BA-4B4D-ADDE-967B64B9F073}" sibTransId="{7B4E1C86-ECBE-4FB8-823F-4C137B3AADD7}"/>
    <dgm:cxn modelId="{129B0545-6F61-468F-8118-EDB673AA1E8C}" type="presOf" srcId="{A3AF3541-D0F5-4409-8C86-7B8F2A8CF1FB}" destId="{34D9E813-09CE-4980-83FF-0CE35D5DBC1A}" srcOrd="0" destOrd="0" presId="urn:microsoft.com/office/officeart/2008/layout/LinedList"/>
    <dgm:cxn modelId="{76A62645-BD5D-40D7-A839-213597D2F6BB}" type="presOf" srcId="{AA03F73C-5E2E-468F-8B7A-2DFCFEA44C85}" destId="{3AB7E87C-F47C-43C2-93F1-1A56F672BE38}" srcOrd="0" destOrd="0" presId="urn:microsoft.com/office/officeart/2008/layout/LinedList"/>
    <dgm:cxn modelId="{D7975171-BB6F-4297-ADF8-F685754AA259}" type="presOf" srcId="{783EBFCC-1789-425B-B997-A149BE46E8BA}" destId="{DBE94B1F-F633-4D92-84A8-7F1946A5CBEC}" srcOrd="0" destOrd="0" presId="urn:microsoft.com/office/officeart/2008/layout/LinedList"/>
    <dgm:cxn modelId="{8740797D-67F3-4052-AA52-F86AA9C8357B}" srcId="{E2CC233A-3249-4318-82CA-9848A0D622F0}" destId="{AA03F73C-5E2E-468F-8B7A-2DFCFEA44C85}" srcOrd="5" destOrd="0" parTransId="{38D6C169-CA82-462B-8194-DD0B0BE17CD3}" sibTransId="{FA42ED34-D7A7-4B3D-ACC7-F34A06291F52}"/>
    <dgm:cxn modelId="{6605B7BA-9443-4A3A-8F17-BABFB9DF076E}" type="presOf" srcId="{E2CC233A-3249-4318-82CA-9848A0D622F0}" destId="{960791FF-B2E7-4060-A806-F79D86681F8A}" srcOrd="0" destOrd="0" presId="urn:microsoft.com/office/officeart/2008/layout/LinedList"/>
    <dgm:cxn modelId="{0C369EBF-DEAE-436E-ACB3-B54C0C7CD6DD}" srcId="{E2CC233A-3249-4318-82CA-9848A0D622F0}" destId="{783EBFCC-1789-425B-B997-A149BE46E8BA}" srcOrd="3" destOrd="0" parTransId="{9CB43B06-A4A1-45A5-BD03-994991BA85CF}" sibTransId="{0CABA336-2B40-4E3E-A240-2FFA8FDC8450}"/>
    <dgm:cxn modelId="{93E4FBFF-F5BC-4022-8373-A3092052A476}" srcId="{E2CC233A-3249-4318-82CA-9848A0D622F0}" destId="{524A9F0A-FF15-43CC-A59A-46DB666DEA49}" srcOrd="1" destOrd="0" parTransId="{723D7150-BD8E-4201-9167-8433F80D47EA}" sibTransId="{AA387B3E-ED83-4154-A14B-EBE8113B4DCA}"/>
    <dgm:cxn modelId="{2C5DF168-0E00-4836-B30B-7958205E9FB7}" type="presParOf" srcId="{960791FF-B2E7-4060-A806-F79D86681F8A}" destId="{6E38C70D-CAB3-4483-AB56-0BCA276EF7AB}" srcOrd="0" destOrd="0" presId="urn:microsoft.com/office/officeart/2008/layout/LinedList"/>
    <dgm:cxn modelId="{F3F72EDE-7B1D-434A-999C-B409059F7262}" type="presParOf" srcId="{960791FF-B2E7-4060-A806-F79D86681F8A}" destId="{9C13B7F7-9617-4A83-90C6-2B40949C01EE}" srcOrd="1" destOrd="0" presId="urn:microsoft.com/office/officeart/2008/layout/LinedList"/>
    <dgm:cxn modelId="{4208C102-FBB2-4C60-A29D-EDC1D3E92CA4}" type="presParOf" srcId="{9C13B7F7-9617-4A83-90C6-2B40949C01EE}" destId="{88AFA738-5C80-485F-BBAC-8C8A31047567}" srcOrd="0" destOrd="0" presId="urn:microsoft.com/office/officeart/2008/layout/LinedList"/>
    <dgm:cxn modelId="{835449BA-740C-40FF-914C-EC8676B8A7AD}" type="presParOf" srcId="{9C13B7F7-9617-4A83-90C6-2B40949C01EE}" destId="{A057A8E4-1104-40BC-9718-12EDD90BA1EF}" srcOrd="1" destOrd="0" presId="urn:microsoft.com/office/officeart/2008/layout/LinedList"/>
    <dgm:cxn modelId="{0B3FBE32-8498-4373-8173-3936CE873C44}" type="presParOf" srcId="{960791FF-B2E7-4060-A806-F79D86681F8A}" destId="{3A124133-28A2-4F29-A3E5-A2BAB2C66953}" srcOrd="2" destOrd="0" presId="urn:microsoft.com/office/officeart/2008/layout/LinedList"/>
    <dgm:cxn modelId="{F758FAEA-12C4-4179-85BF-956A3EE547AE}" type="presParOf" srcId="{960791FF-B2E7-4060-A806-F79D86681F8A}" destId="{D350A48C-E1C9-4BF4-98F1-6B8D73A2B609}" srcOrd="3" destOrd="0" presId="urn:microsoft.com/office/officeart/2008/layout/LinedList"/>
    <dgm:cxn modelId="{502FDA94-CD47-40EC-B3CC-700AF98365F7}" type="presParOf" srcId="{D350A48C-E1C9-4BF4-98F1-6B8D73A2B609}" destId="{F7C5996F-CB98-444F-98FC-186B0B3467D2}" srcOrd="0" destOrd="0" presId="urn:microsoft.com/office/officeart/2008/layout/LinedList"/>
    <dgm:cxn modelId="{3117B85B-A54F-4CAD-B656-8763EAD814B7}" type="presParOf" srcId="{D350A48C-E1C9-4BF4-98F1-6B8D73A2B609}" destId="{6767ED79-DBF0-4E1F-96FC-61C82A26BA59}" srcOrd="1" destOrd="0" presId="urn:microsoft.com/office/officeart/2008/layout/LinedList"/>
    <dgm:cxn modelId="{5931EC9F-0AB1-47DF-B88F-4E34D11D79B9}" type="presParOf" srcId="{960791FF-B2E7-4060-A806-F79D86681F8A}" destId="{2F91E448-4C38-47B8-A2C1-54FC40375054}" srcOrd="4" destOrd="0" presId="urn:microsoft.com/office/officeart/2008/layout/LinedList"/>
    <dgm:cxn modelId="{8867D964-C4EB-477D-B911-197951E29606}" type="presParOf" srcId="{960791FF-B2E7-4060-A806-F79D86681F8A}" destId="{4F9C4FA3-49D4-488D-A4C3-25F304ACEC26}" srcOrd="5" destOrd="0" presId="urn:microsoft.com/office/officeart/2008/layout/LinedList"/>
    <dgm:cxn modelId="{38B34889-411D-44AF-910D-B8AFE2C0E0FB}" type="presParOf" srcId="{4F9C4FA3-49D4-488D-A4C3-25F304ACEC26}" destId="{34D9E813-09CE-4980-83FF-0CE35D5DBC1A}" srcOrd="0" destOrd="0" presId="urn:microsoft.com/office/officeart/2008/layout/LinedList"/>
    <dgm:cxn modelId="{22CACD47-0861-4BF4-848D-805168B0C1CE}" type="presParOf" srcId="{4F9C4FA3-49D4-488D-A4C3-25F304ACEC26}" destId="{D3B250FD-E079-49B4-AFA2-77A5014DE2A5}" srcOrd="1" destOrd="0" presId="urn:microsoft.com/office/officeart/2008/layout/LinedList"/>
    <dgm:cxn modelId="{C083E8E2-AF4E-42D5-B649-2523A57681AA}" type="presParOf" srcId="{960791FF-B2E7-4060-A806-F79D86681F8A}" destId="{FC5B220F-5E49-4B5F-98AB-AF62C2B03622}" srcOrd="6" destOrd="0" presId="urn:microsoft.com/office/officeart/2008/layout/LinedList"/>
    <dgm:cxn modelId="{33264B19-FACA-484C-809F-D41F47FA77A9}" type="presParOf" srcId="{960791FF-B2E7-4060-A806-F79D86681F8A}" destId="{E2F12383-5F29-4633-AFF3-AE791C129B81}" srcOrd="7" destOrd="0" presId="urn:microsoft.com/office/officeart/2008/layout/LinedList"/>
    <dgm:cxn modelId="{408E0531-9105-4A64-ACF0-64100C54B2A5}" type="presParOf" srcId="{E2F12383-5F29-4633-AFF3-AE791C129B81}" destId="{DBE94B1F-F633-4D92-84A8-7F1946A5CBEC}" srcOrd="0" destOrd="0" presId="urn:microsoft.com/office/officeart/2008/layout/LinedList"/>
    <dgm:cxn modelId="{FF50DE8F-5E58-4704-82F5-C9834CF7851C}" type="presParOf" srcId="{E2F12383-5F29-4633-AFF3-AE791C129B81}" destId="{F32C1C80-59AF-49CF-823A-AE12A5BB3F7D}" srcOrd="1" destOrd="0" presId="urn:microsoft.com/office/officeart/2008/layout/LinedList"/>
    <dgm:cxn modelId="{7F3BD20F-C4CE-436F-BDE8-06261E621668}" type="presParOf" srcId="{960791FF-B2E7-4060-A806-F79D86681F8A}" destId="{91931DEC-7C95-4D47-A8BB-BC08F7996AAC}" srcOrd="8" destOrd="0" presId="urn:microsoft.com/office/officeart/2008/layout/LinedList"/>
    <dgm:cxn modelId="{BB17DC6C-ECEA-4AB8-8E86-13410E7BC323}" type="presParOf" srcId="{960791FF-B2E7-4060-A806-F79D86681F8A}" destId="{584C39C3-C50A-43E5-83CE-70B34F467822}" srcOrd="9" destOrd="0" presId="urn:microsoft.com/office/officeart/2008/layout/LinedList"/>
    <dgm:cxn modelId="{212428C9-A68D-4D92-86A7-BCAB995180C8}" type="presParOf" srcId="{584C39C3-C50A-43E5-83CE-70B34F467822}" destId="{0E3844CB-AEEB-4B86-92DD-9C6B71FBB319}" srcOrd="0" destOrd="0" presId="urn:microsoft.com/office/officeart/2008/layout/LinedList"/>
    <dgm:cxn modelId="{C9B27DF8-C0EF-49A9-A39D-0C45F7E257D0}" type="presParOf" srcId="{584C39C3-C50A-43E5-83CE-70B34F467822}" destId="{2284A88F-B62E-4CD7-8BD9-D2ABAB69F64D}" srcOrd="1" destOrd="0" presId="urn:microsoft.com/office/officeart/2008/layout/LinedList"/>
    <dgm:cxn modelId="{6446BCE2-0303-4B7A-A744-DC20599155DA}" type="presParOf" srcId="{960791FF-B2E7-4060-A806-F79D86681F8A}" destId="{6F9C7078-87CD-490B-BBBA-1A58C763B844}" srcOrd="10" destOrd="0" presId="urn:microsoft.com/office/officeart/2008/layout/LinedList"/>
    <dgm:cxn modelId="{DC487379-4821-42DF-957F-38696FC4A565}" type="presParOf" srcId="{960791FF-B2E7-4060-A806-F79D86681F8A}" destId="{66DD88ED-1D48-4455-999D-41EDBCFDA690}" srcOrd="11" destOrd="0" presId="urn:microsoft.com/office/officeart/2008/layout/LinedList"/>
    <dgm:cxn modelId="{DDA2AC30-D459-4C6C-A503-90A5FA004FF0}" type="presParOf" srcId="{66DD88ED-1D48-4455-999D-41EDBCFDA690}" destId="{3AB7E87C-F47C-43C2-93F1-1A56F672BE38}" srcOrd="0" destOrd="0" presId="urn:microsoft.com/office/officeart/2008/layout/LinedList"/>
    <dgm:cxn modelId="{ECD5C10F-88CD-43AF-9A92-27C2BC11D2A7}" type="presParOf" srcId="{66DD88ED-1D48-4455-999D-41EDBCFDA690}" destId="{ED9F9711-A162-4E22-8B2B-59C892A19F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8C70D-CAB3-4483-AB56-0BCA276EF7A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FA738-5C80-485F-BBAC-8C8A31047567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AlphaGo Zero – watching 24-hours and self-play superhuman levels in Go and Chess. </a:t>
          </a:r>
          <a:r>
            <a:rPr lang="en-US" sz="1500" kern="1200" dirty="0">
              <a:hlinkClick xmlns:r="http://schemas.openxmlformats.org/officeDocument/2006/relationships" r:id="rId1"/>
            </a:rPr>
            <a:t>https://arxiv.org/pdf/1712.01815.pdf</a:t>
          </a:r>
          <a:r>
            <a:rPr lang="en-US" sz="1500" kern="1200" dirty="0"/>
            <a:t> </a:t>
          </a:r>
        </a:p>
      </dsp:txBody>
      <dsp:txXfrm>
        <a:off x="0" y="2492"/>
        <a:ext cx="6492875" cy="850069"/>
      </dsp:txXfrm>
    </dsp:sp>
    <dsp:sp modelId="{3A124133-28A2-4F29-A3E5-A2BAB2C66953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5996F-CB98-444F-98FC-186B0B3467D2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Watson Daily-Double wagering strategy</a:t>
          </a:r>
        </a:p>
      </dsp:txBody>
      <dsp:txXfrm>
        <a:off x="0" y="852561"/>
        <a:ext cx="6492875" cy="850069"/>
      </dsp:txXfrm>
    </dsp:sp>
    <dsp:sp modelId="{2F91E448-4C38-47B8-A2C1-54FC4037505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9E813-09CE-4980-83FF-0CE35D5DBC1A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Backgammon player – Tesauro ’92</a:t>
          </a:r>
        </a:p>
      </dsp:txBody>
      <dsp:txXfrm>
        <a:off x="0" y="1702630"/>
        <a:ext cx="6492875" cy="850069"/>
      </dsp:txXfrm>
    </dsp:sp>
    <dsp:sp modelId="{FC5B220F-5E49-4B5F-98AB-AF62C2B03622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94B1F-F633-4D92-84A8-7F1946A5CBEC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Personalized web services – maximize total clicks over repeated visits to a website. Formulated as an RL problem of guiding user down a ‘sales funnel’. Theocharous et al. 2015 at Adobe.</a:t>
          </a:r>
        </a:p>
      </dsp:txBody>
      <dsp:txXfrm>
        <a:off x="0" y="2552699"/>
        <a:ext cx="6492875" cy="850069"/>
      </dsp:txXfrm>
    </dsp:sp>
    <dsp:sp modelId="{91931DEC-7C95-4D47-A8BB-BC08F7996AA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844CB-AEEB-4B86-92DD-9C6B71FBB319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Learn by watching videos - </a:t>
          </a:r>
          <a:r>
            <a:rPr lang="en-US" sz="1500" kern="1200">
              <a:hlinkClick xmlns:r="http://schemas.openxmlformats.org/officeDocument/2006/relationships" r:id="rId2"/>
            </a:rPr>
            <a:t>https://www.youtube.com/watch?v=V1eYniJ0Rnk&amp;feature=youtu.be</a:t>
          </a:r>
          <a:r>
            <a:rPr lang="en-US" sz="1500" kern="1200"/>
            <a:t> </a:t>
          </a:r>
        </a:p>
      </dsp:txBody>
      <dsp:txXfrm>
        <a:off x="0" y="3402769"/>
        <a:ext cx="6492875" cy="850069"/>
      </dsp:txXfrm>
    </dsp:sp>
    <dsp:sp modelId="{6F9C7078-87CD-490B-BBBA-1A58C763B844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7E87C-F47C-43C2-93F1-1A56F672BE38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Adjusting refinery’s operations in real-time. Controller optimizes yield/cost/quality trade-off without sticking strictly to the parameters set by engineers – Sutton book.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85C1-F9A0-436C-AB2A-B932C194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B9E0F-0394-4D30-A415-94A8EB56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30DBD-17DB-4EAE-AA6C-25270646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04EAC-807C-4B1B-8A0A-A6537A1E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3AC1-F812-4944-8BBC-238BC85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3785-D74D-4E91-A8EF-4BB02A03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8B910-3B09-4C8B-912A-19046512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BB9B-B219-4352-8467-3D721DAC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9B2A-5004-4977-A09E-4EEE9F7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DF52-5D05-4A79-924C-F17C2DF5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57838-E583-4130-A0DD-A8CC991D0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F6EB7-C9B3-40FA-893B-B7888A5F3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EE89-9C4A-433D-A5AC-420F565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09C6-20A9-41A2-BB42-7A3BE809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A185-378F-4EBB-85DF-DCBBB9F5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8E7A-CCF8-4D50-B62D-996A61B9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C462-406C-4EFA-AE26-71DD2BF6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C918-1059-44CF-B751-5DFC3351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3412-AEE6-4CC0-B665-B0B9FB09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940B-0BC6-47D6-A3F9-21EE3E2C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BE67-86EC-4AE3-97C4-50FD12CF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70CC-05C3-4184-94D2-53C1C06D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A74C-086B-454B-90D0-159504E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13F7-CD2F-48FC-9684-0A590E55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E16C-9987-4D8E-85FD-BDAF0A27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E959-3C85-4C5B-8811-B9C3EDC2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8FAC-2B86-4FE3-944B-2B3C72EF8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D16B8-B360-4D81-B964-9AE0F2F5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347E4-3689-4722-9D08-8FE0B72E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EE060-5763-4D12-B52A-69F5D7FE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BD56-61CF-41D6-835E-6C6B73C8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EAF-87AE-4AE4-9BB3-F9653328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D7BD-9D00-457A-896E-7CD8D4EC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6D9F-45C7-4540-AD6D-E700AC24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7C48-4ADB-4BA0-B96F-8A6B86F0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2928F-3DF3-4F30-916A-C0477AAEF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FA3E8-770F-4259-AA26-4EC45FDE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F830-8F87-49D3-A530-FBC40E2E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BF698-76C2-4C88-87DB-6CA9E2AE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4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5BEE-BD7D-4541-8552-F882C26E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8A492-DC3C-4ECF-A7DD-802279E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BF7AE-DC23-4FBA-856D-56B0CB85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01C27-EAEC-4797-BD81-3ED4148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871C8-9215-426F-AC4A-BACA5465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EED3-7A7C-49DD-B90E-FB2E01B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27C1-1992-4EB1-AD1F-41CC8EA6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6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3D6F-3E05-4A4D-8731-5E618429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F4C6-2833-4847-8931-465E860A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07B61-7E4D-4676-A9FE-0C314AA2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787D-9A0C-435F-ADE5-754AC508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7E8C-C74D-480C-8B0C-123D197C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A84A5-BAC0-45FD-A363-070DDFCB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72A8-DF1F-4B59-A164-CD9B22E8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C340C-EC66-4E50-A4FD-D03BB8D15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9EE9-6AF3-4669-98FB-F1A731A50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33EFC-ED82-4949-B4E1-3FA482FE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1149-E45E-4A51-B1C2-F2F77E27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5B30-9D69-48C6-B1E7-C558842A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615A5-746D-482A-B96F-AA09469A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EFED-CF07-43DD-A049-357AD280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0B16-8215-452D-941C-E6D35B42A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4DA9-3019-427D-ABFB-1118B04C56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9BDB-A81F-4646-AB9A-23F6A7CE7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3EEC-A23D-4ADD-BCFC-3ED41CDE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53D7-32DE-4A37-86CF-38F6FE937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ycling.com/skills-tips/a20032688/never-make-these-7-mistakes-when-teaching-someone-to-rid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m2xKQvEkKE?start=11&amp;end=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A9AF93D-49BB-4049-9A98-B3EEC09DC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848A5-E75E-4838-BE4B-C1090899C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Land a Lunar 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B7D36-7C20-43B5-86B9-EA3DB3603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Reinforcement learning with Deep Q-learning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C607-FEA8-4163-8502-0113F086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Iteration: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14B5-DCE4-4045-9B24-D9273CF233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 Value function over 3 actions: L, R, U</a:t>
            </a:r>
          </a:p>
          <a:p>
            <a:r>
              <a:rPr lang="en-US" dirty="0"/>
              <a:t>V[10] = max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rgbClr val="FF0000"/>
                </a:solidFill>
              </a:rPr>
              <a:t>0.8 x .6 + 0.1 x 0.3 + 0.1 x 0.55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chemeClr val="accent6"/>
                </a:solidFill>
              </a:rPr>
              <a:t>0.8 x .6 + 0.1 x 0.3 + 0.1 x 0.55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i="1" dirty="0">
                <a:solidFill>
                  <a:schemeClr val="accent1"/>
                </a:solidFill>
              </a:rPr>
              <a:t>0.8 x .6 + 0.1 x 0.3 + 0.1 x 0.55</a:t>
            </a:r>
          </a:p>
          <a:p>
            <a:pPr marL="0" indent="0">
              <a:buNone/>
            </a:pPr>
            <a:r>
              <a:rPr lang="en-US" dirty="0"/>
              <a:t>} = max { 0.565, 0.55, 0.35 }</a:t>
            </a:r>
          </a:p>
          <a:p>
            <a:pPr marL="0" indent="0">
              <a:buNone/>
            </a:pPr>
            <a:r>
              <a:rPr lang="en-US" dirty="0"/>
              <a:t>Best Action =&gt; UP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9537F-51DF-4C94-A224-428A1AD83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13506"/>
              </p:ext>
            </p:extLst>
          </p:nvPr>
        </p:nvGraphicFramePr>
        <p:xfrm>
          <a:off x="6876660" y="3546846"/>
          <a:ext cx="4748248" cy="2471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062">
                  <a:extLst>
                    <a:ext uri="{9D8B030D-6E8A-4147-A177-3AD203B41FA5}">
                      <a16:colId xmlns:a16="http://schemas.microsoft.com/office/drawing/2014/main" val="1712666301"/>
                    </a:ext>
                  </a:extLst>
                </a:gridCol>
                <a:gridCol w="1187062">
                  <a:extLst>
                    <a:ext uri="{9D8B030D-6E8A-4147-A177-3AD203B41FA5}">
                      <a16:colId xmlns:a16="http://schemas.microsoft.com/office/drawing/2014/main" val="1042351333"/>
                    </a:ext>
                  </a:extLst>
                </a:gridCol>
                <a:gridCol w="1187062">
                  <a:extLst>
                    <a:ext uri="{9D8B030D-6E8A-4147-A177-3AD203B41FA5}">
                      <a16:colId xmlns:a16="http://schemas.microsoft.com/office/drawing/2014/main" val="2981198682"/>
                    </a:ext>
                  </a:extLst>
                </a:gridCol>
                <a:gridCol w="1187062">
                  <a:extLst>
                    <a:ext uri="{9D8B030D-6E8A-4147-A177-3AD203B41FA5}">
                      <a16:colId xmlns:a16="http://schemas.microsoft.com/office/drawing/2014/main" val="3385611791"/>
                    </a:ext>
                  </a:extLst>
                </a:gridCol>
              </a:tblGrid>
              <a:tr h="823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54258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81186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7037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462F0-16E9-44C1-B187-37DC599D648E}"/>
              </a:ext>
            </a:extLst>
          </p:cNvPr>
          <p:cNvSpPr/>
          <p:nvPr/>
        </p:nvSpPr>
        <p:spPr>
          <a:xfrm>
            <a:off x="10506269" y="3638943"/>
            <a:ext cx="1026368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10A613-DEB1-41D2-9ADB-3A24656EB197}"/>
              </a:ext>
            </a:extLst>
          </p:cNvPr>
          <p:cNvSpPr/>
          <p:nvPr/>
        </p:nvSpPr>
        <p:spPr>
          <a:xfrm>
            <a:off x="10506269" y="4416840"/>
            <a:ext cx="1026368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7F7D37-D9D2-4202-957A-F654F82B677F}"/>
              </a:ext>
            </a:extLst>
          </p:cNvPr>
          <p:cNvSpPr/>
          <p:nvPr/>
        </p:nvSpPr>
        <p:spPr>
          <a:xfrm>
            <a:off x="9250784" y="5682347"/>
            <a:ext cx="429208" cy="33590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10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47B4E2D-6E10-4089-9E81-47B74ABFCB87}"/>
              </a:ext>
            </a:extLst>
          </p:cNvPr>
          <p:cNvSpPr/>
          <p:nvPr/>
        </p:nvSpPr>
        <p:spPr>
          <a:xfrm>
            <a:off x="10105054" y="5384977"/>
            <a:ext cx="213049" cy="465321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18AF6D-BF7E-4FB2-9260-B57E06FD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54539"/>
            <a:ext cx="5713216" cy="9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learning to ride a bike">
            <a:extLst>
              <a:ext uri="{FF2B5EF4-FFF2-40B4-BE49-F238E27FC236}">
                <a16:creationId xmlns:a16="http://schemas.microsoft.com/office/drawing/2014/main" id="{281CA81B-C11C-43F6-8BDF-9A3616CC0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7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16F1A-791E-45B7-91BB-82C0F1B4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/>
              <a:t>What is Reinforcement Learning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8D1D-B7A8-44DE-A786-892F5CDD6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Learning by an agent</a:t>
            </a:r>
          </a:p>
          <a:p>
            <a:r>
              <a:rPr lang="en-US" sz="1800" dirty="0"/>
              <a:t>Learning from experience</a:t>
            </a:r>
          </a:p>
          <a:p>
            <a:r>
              <a:rPr lang="en-US" sz="1800" dirty="0"/>
              <a:t>Learning in an Environment</a:t>
            </a:r>
          </a:p>
          <a:p>
            <a:r>
              <a:rPr lang="en-US" sz="1800" dirty="0"/>
              <a:t>Learning from a feedback</a:t>
            </a:r>
          </a:p>
          <a:p>
            <a:r>
              <a:rPr lang="en-US" sz="1800" dirty="0"/>
              <a:t>Learn what to do in uncharted territory</a:t>
            </a:r>
          </a:p>
          <a:p>
            <a:r>
              <a:rPr lang="en-US" sz="1800" dirty="0"/>
              <a:t>Learn a sequential steps of actions, a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D3251-8ADF-4F9D-A9E3-15A7CD5C7B30}"/>
              </a:ext>
            </a:extLst>
          </p:cNvPr>
          <p:cNvSpPr/>
          <p:nvPr/>
        </p:nvSpPr>
        <p:spPr>
          <a:xfrm>
            <a:off x="8879632" y="6273644"/>
            <a:ext cx="2895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/>
              <a:t>Image source: </a:t>
            </a:r>
            <a:r>
              <a:rPr lang="en-US" sz="900" i="1" noProof="1"/>
              <a:t>shuttercock, Source: </a:t>
            </a:r>
            <a:r>
              <a:rPr lang="en-US" sz="900" noProof="1">
                <a:hlinkClick r:id="rId3"/>
              </a:rPr>
              <a:t>https://www.bicycling.com/skills-tips/a20032688/never-make-these-7-mistakes-when-teaching-someone-to-ride/</a:t>
            </a:r>
            <a:r>
              <a:rPr lang="en-US" sz="900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5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122DF347-01E1-4C0B-9CDA-FFBEEB2C32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3649" y="1042696"/>
            <a:ext cx="9134669" cy="51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CB6618F-07C8-4454-9DEB-C00BEFE4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BC09F0E2-56AE-4952-931C-AA7A0F4E4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41350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8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CB5CD-A53B-45AC-A7ED-C4F61722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Comparison w/ other learnings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2D5160-32BB-499B-BAFC-718CC38CF2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Supervised Learning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Given (x , y) pairs =&gt; decipher function f()</a:t>
                </a:r>
              </a:p>
              <a:p>
                <a:r>
                  <a:rPr lang="en-US" sz="2000" dirty="0"/>
                  <a:t>No </a:t>
                </a:r>
              </a:p>
              <a:p>
                <a:pPr lvl="1"/>
                <a:r>
                  <a:rPr lang="en-US" sz="2000" dirty="0"/>
                  <a:t>sequential process</a:t>
                </a:r>
              </a:p>
              <a:p>
                <a:pPr lvl="1"/>
                <a:r>
                  <a:rPr lang="en-US" sz="2000" dirty="0"/>
                  <a:t>Planning</a:t>
                </a:r>
              </a:p>
              <a:p>
                <a:pPr lvl="1"/>
                <a:r>
                  <a:rPr lang="en-US" sz="2000" dirty="0"/>
                  <a:t>Final Goal.</a:t>
                </a:r>
              </a:p>
              <a:p>
                <a:r>
                  <a:rPr lang="en-US" sz="2000" dirty="0"/>
                  <a:t>Only sub-problem. Not sure what to do with discovered “function”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2D5160-32BB-499B-BAFC-718CC38CF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80855" y="1412489"/>
                <a:ext cx="3427283" cy="4363844"/>
              </a:xfrm>
              <a:blipFill>
                <a:blip r:embed="rId2"/>
                <a:stretch>
                  <a:fillRect l="-195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76834-9814-4E7B-B6E5-1AFBA3D31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Reinforcement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Learning from interaction/experience</a:t>
            </a:r>
          </a:p>
          <a:p>
            <a:r>
              <a:rPr lang="en-US" sz="2000" dirty="0"/>
              <a:t>Achieve a final goal.</a:t>
            </a:r>
          </a:p>
          <a:p>
            <a:r>
              <a:rPr lang="en-US" sz="2000" dirty="0"/>
              <a:t>Agent learning from environment</a:t>
            </a:r>
          </a:p>
          <a:p>
            <a:r>
              <a:rPr lang="en-US" sz="2000" dirty="0"/>
              <a:t>Whole problem, since leads you to a “goal”.</a:t>
            </a:r>
          </a:p>
          <a:p>
            <a:r>
              <a:rPr lang="en-US" sz="2000" dirty="0"/>
              <a:t>Incremental learning</a:t>
            </a:r>
          </a:p>
        </p:txBody>
      </p:sp>
    </p:spTree>
    <p:extLst>
      <p:ext uri="{BB962C8B-B14F-4D97-AF65-F5344CB8AC3E}">
        <p14:creationId xmlns:p14="http://schemas.microsoft.com/office/powerpoint/2010/main" val="130766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B4FE58-BDB6-4037-B6C1-4A891F1A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Markov Decision Process (MDP)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C9EE5-714C-4B32-87B0-35D84F3B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noProof="1">
                <a:solidFill>
                  <a:schemeClr val="bg1"/>
                </a:solidFill>
              </a:rPr>
              <a:t>A formalism to describe problem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Past does not matter… sort of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Current state is the key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Sense =&gt; Act =&gt; Goal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Deterministic or Stochastic</a:t>
            </a:r>
          </a:p>
          <a:p>
            <a:r>
              <a:rPr lang="en-US" sz="1700" noProof="1">
                <a:solidFill>
                  <a:schemeClr val="bg1"/>
                </a:solidFill>
              </a:rPr>
              <a:t>Components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States: S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Reward: scalar, R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Action: A</a:t>
            </a:r>
          </a:p>
          <a:p>
            <a:pPr marL="742950" lvl="1" indent="-285750"/>
            <a:r>
              <a:rPr lang="en-US" sz="1700" noProof="1">
                <a:solidFill>
                  <a:schemeClr val="bg1"/>
                </a:solidFill>
              </a:rPr>
              <a:t>Model: Pr (s’ | s, a)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848C4-6000-470D-99AD-042F2276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2469367"/>
            <a:ext cx="6250769" cy="2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7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E06C-93F6-4F19-98D7-32750A51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MDP: Grid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742028-1DF1-4BA3-A0EB-5D820229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02" y="2589086"/>
            <a:ext cx="4080564" cy="275547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3B51-DE8F-4A38-9FE6-4FD812600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12 states</a:t>
            </a:r>
          </a:p>
          <a:p>
            <a:r>
              <a:rPr lang="en-US" sz="1700" dirty="0"/>
              <a:t>4 actions: </a:t>
            </a:r>
            <a:r>
              <a:rPr lang="en-US" sz="1700" i="1" dirty="0"/>
              <a:t>L, U, R, D</a:t>
            </a:r>
          </a:p>
          <a:p>
            <a:r>
              <a:rPr lang="en-US" sz="1700" dirty="0"/>
              <a:t>Wall at r2, c2</a:t>
            </a:r>
          </a:p>
          <a:p>
            <a:r>
              <a:rPr lang="en-US" sz="1700" dirty="0"/>
              <a:t>Reward at each state: -0.04</a:t>
            </a:r>
          </a:p>
          <a:p>
            <a:r>
              <a:rPr lang="en-US" sz="1700" dirty="0"/>
              <a:t>Probability of action perpendicular to desired direction: 0.1 L, 0.1 R</a:t>
            </a:r>
          </a:p>
          <a:p>
            <a:r>
              <a:rPr lang="en-US" sz="1700" i="1" dirty="0"/>
              <a:t>Objective</a:t>
            </a:r>
            <a:r>
              <a:rPr lang="en-US" sz="1700" dirty="0"/>
              <a:t> -&gt; </a:t>
            </a:r>
          </a:p>
          <a:p>
            <a:pPr lvl="1"/>
            <a:r>
              <a:rPr lang="en-US" sz="1700" i="1" dirty="0"/>
              <a:t>optimal action at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3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B628A1-3570-41FE-8764-2231BD94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MDP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1E6ED-7CEC-40CA-94C5-FFD82275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function – what’s best in the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long run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Reward: immediate. Rt</a:t>
            </a:r>
          </a:p>
          <a:p>
            <a:pPr lvl="1"/>
            <a:r>
              <a:rPr lang="en-US" dirty="0"/>
              <a:t>Long term reward: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State-value function: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Expected sum of all rewards from here on, following “optimal policy” </a:t>
            </a:r>
          </a:p>
          <a:p>
            <a:r>
              <a:rPr lang="en-US" dirty="0"/>
              <a:t>Total reward received acting “optimally” from now, starting from given state </a:t>
            </a:r>
            <a:r>
              <a:rPr lang="en-US" i="1" dirty="0"/>
              <a:t>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66173-EEAA-41C1-A307-4739F7FF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58" y="2656662"/>
            <a:ext cx="4414838" cy="660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4AD3EA-1927-4AFA-91FB-2FAE18FE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3346093"/>
            <a:ext cx="5657850" cy="6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B03B-920B-4BDE-AE3A-8C6DE0C4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Value function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9CD599-64F8-457A-AC2F-57358CBB86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062375"/>
              </p:ext>
            </p:extLst>
          </p:nvPr>
        </p:nvGraphicFramePr>
        <p:xfrm>
          <a:off x="838200" y="1825625"/>
          <a:ext cx="3472544" cy="1999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1275012137"/>
                    </a:ext>
                  </a:extLst>
                </a:gridCol>
                <a:gridCol w="868136">
                  <a:extLst>
                    <a:ext uri="{9D8B030D-6E8A-4147-A177-3AD203B41FA5}">
                      <a16:colId xmlns:a16="http://schemas.microsoft.com/office/drawing/2014/main" val="2340124739"/>
                    </a:ext>
                  </a:extLst>
                </a:gridCol>
                <a:gridCol w="868136">
                  <a:extLst>
                    <a:ext uri="{9D8B030D-6E8A-4147-A177-3AD203B41FA5}">
                      <a16:colId xmlns:a16="http://schemas.microsoft.com/office/drawing/2014/main" val="1950749546"/>
                    </a:ext>
                  </a:extLst>
                </a:gridCol>
                <a:gridCol w="868136">
                  <a:extLst>
                    <a:ext uri="{9D8B030D-6E8A-4147-A177-3AD203B41FA5}">
                      <a16:colId xmlns:a16="http://schemas.microsoft.com/office/drawing/2014/main" val="3610418200"/>
                    </a:ext>
                  </a:extLst>
                </a:gridCol>
              </a:tblGrid>
              <a:tr h="666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s</a:t>
                      </a:r>
                      <a:r>
                        <a:rPr lang="en-US" dirty="0"/>
                        <a:t> = 2, 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38183"/>
                  </a:ext>
                </a:extLst>
              </a:tr>
              <a:tr h="6666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62623"/>
                  </a:ext>
                </a:extLst>
              </a:tr>
              <a:tr h="666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438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7D03309-C13E-4B30-99E9-AFB6E0520D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10335" y="1825625"/>
                <a:ext cx="564346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.1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.1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= 0.72</a:t>
                </a:r>
              </a:p>
              <a:p>
                <a:pPr marL="0" indent="0">
                  <a:buNone/>
                </a:pPr>
                <a:r>
                  <a:rPr lang="en-US" dirty="0"/>
                  <a:t>This is for 1 action: R</a:t>
                </a:r>
              </a:p>
              <a:p>
                <a:pPr marL="0" indent="0">
                  <a:buNone/>
                </a:pPr>
                <a:r>
                  <a:rPr lang="en-US" dirty="0"/>
                  <a:t>We do this for all possible actions.</a:t>
                </a:r>
              </a:p>
              <a:p>
                <a:pPr marL="0" indent="0">
                  <a:buNone/>
                </a:pPr>
                <a:r>
                  <a:rPr lang="en-US" dirty="0"/>
                  <a:t>Take the maximum of all the actions.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]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7D03309-C13E-4B30-99E9-AFB6E0520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10335" y="1825625"/>
                <a:ext cx="5643465" cy="4351338"/>
              </a:xfrm>
              <a:blipFill>
                <a:blip r:embed="rId2"/>
                <a:stretch>
                  <a:fillRect l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F3F085-BC23-4B30-9869-9F5D427576DC}"/>
              </a:ext>
            </a:extLst>
          </p:cNvPr>
          <p:cNvSpPr/>
          <p:nvPr/>
        </p:nvSpPr>
        <p:spPr>
          <a:xfrm>
            <a:off x="3536302" y="1940767"/>
            <a:ext cx="671804" cy="4385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21DBF9-DCEC-4A70-A29A-BC5A06B07AF3}"/>
              </a:ext>
            </a:extLst>
          </p:cNvPr>
          <p:cNvSpPr/>
          <p:nvPr/>
        </p:nvSpPr>
        <p:spPr>
          <a:xfrm>
            <a:off x="3536302" y="2562515"/>
            <a:ext cx="671804" cy="4385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2348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533</Words>
  <Application>Microsoft Office PowerPoint</Application>
  <PresentationFormat>Widescreen</PresentationFormat>
  <Paragraphs>95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Land a Lunar Rover</vt:lpstr>
      <vt:lpstr>What is Reinforcement Learning</vt:lpstr>
      <vt:lpstr>PowerPoint Presentation</vt:lpstr>
      <vt:lpstr>Examples</vt:lpstr>
      <vt:lpstr>Comparison w/ other learnings</vt:lpstr>
      <vt:lpstr>Markov Decision Process (MDP)</vt:lpstr>
      <vt:lpstr>MDP: Grid World</vt:lpstr>
      <vt:lpstr>Value of MDP state</vt:lpstr>
      <vt:lpstr>Calculation of Value function</vt:lpstr>
      <vt:lpstr>Value Iteration: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a Lunar Rover</dc:title>
  <dc:creator>Chaubal, Ameet</dc:creator>
  <cp:lastModifiedBy>Chaubal, Ameet</cp:lastModifiedBy>
  <cp:revision>7</cp:revision>
  <dcterms:created xsi:type="dcterms:W3CDTF">2019-08-06T17:23:34Z</dcterms:created>
  <dcterms:modified xsi:type="dcterms:W3CDTF">2019-08-07T19:14:32Z</dcterms:modified>
</cp:coreProperties>
</file>