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77" r:id="rId2"/>
    <p:sldId id="267" r:id="rId3"/>
    <p:sldId id="278" r:id="rId4"/>
    <p:sldId id="290" r:id="rId5"/>
    <p:sldId id="279" r:id="rId6"/>
    <p:sldId id="280" r:id="rId7"/>
    <p:sldId id="287" r:id="rId8"/>
    <p:sldId id="288" r:id="rId9"/>
    <p:sldId id="296" r:id="rId10"/>
    <p:sldId id="289" r:id="rId11"/>
    <p:sldId id="297" r:id="rId12"/>
    <p:sldId id="281" r:id="rId13"/>
    <p:sldId id="282" r:id="rId14"/>
    <p:sldId id="283" r:id="rId15"/>
    <p:sldId id="294" r:id="rId16"/>
    <p:sldId id="291" r:id="rId17"/>
    <p:sldId id="293" r:id="rId18"/>
    <p:sldId id="295" r:id="rId19"/>
    <p:sldId id="285" r:id="rId20"/>
    <p:sldId id="28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94614" autoAdjust="0"/>
  </p:normalViewPr>
  <p:slideViewPr>
    <p:cSldViewPr snapToGrid="0">
      <p:cViewPr varScale="1">
        <p:scale>
          <a:sx n="108" d="100"/>
          <a:sy n="108" d="100"/>
        </p:scale>
        <p:origin x="126" y="246"/>
      </p:cViewPr>
      <p:guideLst>
        <p:guide pos="3840"/>
        <p:guide orient="horz" pos="2160"/>
      </p:guideLst>
    </p:cSldViewPr>
  </p:slideViewPr>
  <p:notesTextViewPr>
    <p:cViewPr>
      <p:scale>
        <a:sx n="1" d="1"/>
        <a:sy n="1" d="1"/>
      </p:scale>
      <p:origin x="0" y="0"/>
    </p:cViewPr>
  </p:notesTextViewPr>
  <p:notesViewPr>
    <p:cSldViewPr snapToGrid="0">
      <p:cViewPr varScale="1">
        <p:scale>
          <a:sx n="82" d="100"/>
          <a:sy n="82" d="100"/>
        </p:scale>
        <p:origin x="2994"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Book3"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stacked"/>
        <c:varyColors val="0"/>
        <c:ser>
          <c:idx val="0"/>
          <c:order val="0"/>
          <c:tx>
            <c:strRef>
              <c:f>Sheet1!$B$1</c:f>
              <c:strCache>
                <c:ptCount val="1"/>
                <c:pt idx="0">
                  <c:v>Start Date</c:v>
                </c:pt>
              </c:strCache>
            </c:strRef>
          </c:tx>
          <c:spPr>
            <a:solidFill>
              <a:schemeClr val="accent1"/>
            </a:solidFill>
            <a:ln>
              <a:noFill/>
            </a:ln>
            <a:effectLst>
              <a:glow rad="127000">
                <a:schemeClr val="accent5">
                  <a:lumMod val="40000"/>
                  <a:lumOff val="60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effectLst>
                      <a:outerShdw blurRad="50800" dist="50800" dir="5400000" sx="113000" sy="113000" algn="ctr" rotWithShape="0">
                        <a:srgbClr val="000000">
                          <a:alpha val="43137"/>
                        </a:srgbClr>
                      </a:outerShdw>
                    </a:effectLst>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Requirement Gathering</c:v>
                </c:pt>
                <c:pt idx="1">
                  <c:v>Data Set Source</c:v>
                </c:pt>
                <c:pt idx="2">
                  <c:v>Data Understanding</c:v>
                </c:pt>
                <c:pt idx="3">
                  <c:v>Data Preparation</c:v>
                </c:pt>
                <c:pt idx="4">
                  <c:v>Data Cleaning</c:v>
                </c:pt>
                <c:pt idx="5">
                  <c:v>Analysis</c:v>
                </c:pt>
                <c:pt idx="6">
                  <c:v>Validation &amp; Verification</c:v>
                </c:pt>
                <c:pt idx="7">
                  <c:v>Results</c:v>
                </c:pt>
                <c:pt idx="8">
                  <c:v>Presentation &amp; Report</c:v>
                </c:pt>
              </c:strCache>
            </c:strRef>
          </c:cat>
          <c:val>
            <c:numRef>
              <c:f>Sheet1!$B$2:$B$10</c:f>
              <c:numCache>
                <c:formatCode>[$-409]d\-mmm;@</c:formatCode>
                <c:ptCount val="9"/>
                <c:pt idx="0">
                  <c:v>43108</c:v>
                </c:pt>
                <c:pt idx="1">
                  <c:v>43123</c:v>
                </c:pt>
                <c:pt idx="2">
                  <c:v>43128</c:v>
                </c:pt>
                <c:pt idx="3">
                  <c:v>43144</c:v>
                </c:pt>
                <c:pt idx="4">
                  <c:v>43152</c:v>
                </c:pt>
                <c:pt idx="5">
                  <c:v>43166</c:v>
                </c:pt>
                <c:pt idx="6">
                  <c:v>43185</c:v>
                </c:pt>
                <c:pt idx="7">
                  <c:v>43196</c:v>
                </c:pt>
                <c:pt idx="8">
                  <c:v>43198</c:v>
                </c:pt>
              </c:numCache>
            </c:numRef>
          </c:val>
          <c:extLst>
            <c:ext xmlns:c16="http://schemas.microsoft.com/office/drawing/2014/chart" uri="{C3380CC4-5D6E-409C-BE32-E72D297353CC}">
              <c16:uniqueId val="{00000000-F010-40CC-AC0C-47487B4F9661}"/>
            </c:ext>
          </c:extLst>
        </c:ser>
        <c:ser>
          <c:idx val="1"/>
          <c:order val="1"/>
          <c:tx>
            <c:v>Duration</c:v>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Requirement Gathering</c:v>
                </c:pt>
                <c:pt idx="1">
                  <c:v>Data Set Source</c:v>
                </c:pt>
                <c:pt idx="2">
                  <c:v>Data Understanding</c:v>
                </c:pt>
                <c:pt idx="3">
                  <c:v>Data Preparation</c:v>
                </c:pt>
                <c:pt idx="4">
                  <c:v>Data Cleaning</c:v>
                </c:pt>
                <c:pt idx="5">
                  <c:v>Analysis</c:v>
                </c:pt>
                <c:pt idx="6">
                  <c:v>Validation &amp; Verification</c:v>
                </c:pt>
                <c:pt idx="7">
                  <c:v>Results</c:v>
                </c:pt>
                <c:pt idx="8">
                  <c:v>Presentation &amp; Report</c:v>
                </c:pt>
              </c:strCache>
            </c:strRef>
          </c:cat>
          <c:val>
            <c:numRef>
              <c:f>Sheet1!$D$2:$D$10</c:f>
              <c:numCache>
                <c:formatCode>General</c:formatCode>
                <c:ptCount val="9"/>
                <c:pt idx="0">
                  <c:v>20</c:v>
                </c:pt>
                <c:pt idx="1">
                  <c:v>20</c:v>
                </c:pt>
                <c:pt idx="2">
                  <c:v>15</c:v>
                </c:pt>
                <c:pt idx="3">
                  <c:v>20</c:v>
                </c:pt>
                <c:pt idx="4">
                  <c:v>40</c:v>
                </c:pt>
                <c:pt idx="5">
                  <c:v>18</c:v>
                </c:pt>
                <c:pt idx="6">
                  <c:v>10</c:v>
                </c:pt>
                <c:pt idx="7">
                  <c:v>10</c:v>
                </c:pt>
                <c:pt idx="8">
                  <c:v>5</c:v>
                </c:pt>
              </c:numCache>
            </c:numRef>
          </c:val>
          <c:extLst>
            <c:ext xmlns:c16="http://schemas.microsoft.com/office/drawing/2014/chart" uri="{C3380CC4-5D6E-409C-BE32-E72D297353CC}">
              <c16:uniqueId val="{00000001-F010-40CC-AC0C-47487B4F9661}"/>
            </c:ext>
          </c:extLst>
        </c:ser>
        <c:dLbls>
          <c:dLblPos val="ctr"/>
          <c:showLegendKey val="0"/>
          <c:showVal val="1"/>
          <c:showCatName val="0"/>
          <c:showSerName val="0"/>
          <c:showPercent val="0"/>
          <c:showBubbleSize val="0"/>
        </c:dLbls>
        <c:gapWidth val="150"/>
        <c:overlap val="100"/>
        <c:axId val="699640440"/>
        <c:axId val="699637816"/>
      </c:barChart>
      <c:catAx>
        <c:axId val="69964044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9637816"/>
        <c:crosses val="autoZero"/>
        <c:auto val="1"/>
        <c:lblAlgn val="ctr"/>
        <c:lblOffset val="100"/>
        <c:noMultiLvlLbl val="0"/>
      </c:catAx>
      <c:valAx>
        <c:axId val="699637816"/>
        <c:scaling>
          <c:orientation val="minMax"/>
        </c:scaling>
        <c:delete val="1"/>
        <c:axPos val="b"/>
        <c:majorGridlines>
          <c:spPr>
            <a:ln w="9525" cap="flat" cmpd="sng" algn="ctr">
              <a:solidFill>
                <a:schemeClr val="accent2">
                  <a:lumMod val="75000"/>
                </a:schemeClr>
              </a:solidFill>
              <a:round/>
            </a:ln>
            <a:effectLst/>
          </c:spPr>
        </c:majorGridlines>
        <c:numFmt formatCode="[$-409]d\-mmm;@" sourceLinked="1"/>
        <c:majorTickMark val="none"/>
        <c:minorTickMark val="none"/>
        <c:tickLblPos val="nextTo"/>
        <c:crossAx val="699640440"/>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5DD71D7-55AC-46BD-81B3-09AB2F9EFBD8}" type="datetimeFigureOut">
              <a:rPr lang="en-US" smtClean="0"/>
              <a:t>4/21/2018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40BD58-3BFF-4EAF-BB8B-AC67FE801E47}" type="slidenum">
              <a:rPr lang="en-US" smtClean="0"/>
              <a:t>‹#›</a:t>
            </a:fld>
            <a:endParaRPr lang="en-US"/>
          </a:p>
        </p:txBody>
      </p:sp>
    </p:spTree>
    <p:extLst>
      <p:ext uri="{BB962C8B-B14F-4D97-AF65-F5344CB8AC3E}">
        <p14:creationId xmlns:p14="http://schemas.microsoft.com/office/powerpoint/2010/main" val="40105943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89424F-BB59-4F4E-9822-4CA3E770FFD2}" type="datetimeFigureOut">
              <a:rPr lang="en-US" smtClean="0"/>
              <a:t>4/21/2018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322CDD-9D6C-4F63-9EC2-648226624108}" type="slidenum">
              <a:rPr lang="en-US" smtClean="0"/>
              <a:t>‹#›</a:t>
            </a:fld>
            <a:endParaRPr lang="en-US"/>
          </a:p>
        </p:txBody>
      </p:sp>
    </p:spTree>
    <p:extLst>
      <p:ext uri="{BB962C8B-B14F-4D97-AF65-F5344CB8AC3E}">
        <p14:creationId xmlns:p14="http://schemas.microsoft.com/office/powerpoint/2010/main" val="851026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2606040"/>
            <a:ext cx="10058400" cy="2743200"/>
          </a:xfrm>
        </p:spPr>
        <p:txBody>
          <a:bodyPr anchor="b">
            <a:normAutofit/>
          </a:bodyPr>
          <a:lstStyle>
            <a:lvl1pPr algn="l">
              <a:lnSpc>
                <a:spcPct val="80000"/>
              </a:lnSpc>
              <a:defRPr sz="6800">
                <a:solidFill>
                  <a:schemeClr val="tx1"/>
                </a:solidFill>
                <a:effectLst>
                  <a:outerShdw blurRad="38100" dist="25400" dir="18900000" algn="bl" rotWithShape="0">
                    <a:schemeClr val="bg1">
                      <a:alpha val="80000"/>
                    </a:scheme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066800" y="5360437"/>
            <a:ext cx="10058400" cy="365760"/>
          </a:xfrm>
        </p:spPr>
        <p:txBody>
          <a:bodyPr>
            <a:normAutofit/>
          </a:bodyPr>
          <a:lstStyle>
            <a:lvl1pPr marL="0" indent="0" algn="l">
              <a:spcBef>
                <a:spcPts val="0"/>
              </a:spcBef>
              <a:buNone/>
              <a:defRPr sz="2000" b="1" cap="all" baseline="0">
                <a:solidFill>
                  <a:schemeClr val="accent1">
                    <a:lumMod val="75000"/>
                  </a:schemeClr>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Rectangle 7"/>
          <p:cNvSpPr/>
          <p:nvPr userDrawn="1"/>
        </p:nvSpPr>
        <p:spPr>
          <a:xfrm>
            <a:off x="0" y="5888736"/>
            <a:ext cx="12192000" cy="109728"/>
          </a:xfrm>
          <a:prstGeom prst="rect">
            <a:avLst/>
          </a:prstGeom>
          <a:ln>
            <a:noFill/>
          </a:ln>
          <a:effectLst>
            <a:outerShdw blurRad="25400" dist="25400" dir="54000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C9872EE9-AF66-483C-961F-59B9F002993E}" type="datetime1">
              <a:rPr lang="en-US" smtClean="0"/>
              <a:pPr/>
              <a:t>4/21/2018</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25000" y="382230"/>
            <a:ext cx="1371600" cy="556136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95400" y="382230"/>
            <a:ext cx="7863840" cy="556137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C7BEAFD5-7FA3-40FB-875B-457FB46B25A4}" type="datetime1">
              <a:rPr lang="en-US" smtClean="0"/>
              <a:pPr/>
              <a:t>4/21/2018</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89AD63E2-E931-4653-BB33-A910E07D11B2}" type="datetime1">
              <a:rPr lang="en-US" smtClean="0"/>
              <a:pPr/>
              <a:t>4/21/2018</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6800" y="1565829"/>
            <a:ext cx="5943600" cy="4114800"/>
          </a:xfrm>
        </p:spPr>
        <p:txBody>
          <a:bodyPr anchor="b">
            <a:normAutofit/>
          </a:bodyPr>
          <a:lstStyle>
            <a:lvl1pPr>
              <a:lnSpc>
                <a:spcPct val="80000"/>
              </a:lnSpc>
              <a:defRPr sz="5400">
                <a:effectLst>
                  <a:outerShdw blurRad="38100" dist="25400" dir="18900000" algn="bl" rotWithShape="0">
                    <a:schemeClr val="bg1">
                      <a:alpha val="80000"/>
                    </a:schemeClr>
                  </a:outerShdw>
                </a:effectLst>
              </a:defRPr>
            </a:lvl1pPr>
          </a:lstStyle>
          <a:p>
            <a:r>
              <a:rPr lang="en-US"/>
              <a:t>Click to edit Master title style</a:t>
            </a:r>
            <a:endParaRPr lang="en-US" dirty="0"/>
          </a:p>
        </p:txBody>
      </p:sp>
      <p:sp>
        <p:nvSpPr>
          <p:cNvPr id="3" name="Text Placeholder 2"/>
          <p:cNvSpPr>
            <a:spLocks noGrp="1"/>
          </p:cNvSpPr>
          <p:nvPr>
            <p:ph type="body" idx="1"/>
          </p:nvPr>
        </p:nvSpPr>
        <p:spPr>
          <a:xfrm>
            <a:off x="1066801" y="5682343"/>
            <a:ext cx="5943600" cy="410547"/>
          </a:xfrm>
        </p:spPr>
        <p:txBody>
          <a:bodyPr>
            <a:normAutofit/>
          </a:bodyPr>
          <a:lstStyle>
            <a:lvl1pPr marL="0" indent="0">
              <a:spcBef>
                <a:spcPts val="0"/>
              </a:spcBef>
              <a:buNone/>
              <a:defRPr sz="2200" b="1" cap="all" baseline="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9" name="Rectangle 8"/>
          <p:cNvSpPr/>
          <p:nvPr userDrawn="1"/>
        </p:nvSpPr>
        <p:spPr>
          <a:xfrm>
            <a:off x="7707084" y="0"/>
            <a:ext cx="54864" cy="6858000"/>
          </a:xfrm>
          <a:prstGeom prst="rect">
            <a:avLst/>
          </a:prstGeom>
          <a:ln>
            <a:noFill/>
          </a:ln>
          <a:effectLst>
            <a:outerShdw blurRad="25400" dist="254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bwMode="hidden">
          <a:xfrm>
            <a:off x="7761948" y="283"/>
            <a:ext cx="4427508" cy="6856286"/>
          </a:xfrm>
          <a:prstGeom prst="rect">
            <a:avLst/>
          </a:prstGeom>
        </p:spPr>
      </p:pic>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5400" y="1825625"/>
            <a:ext cx="4724400" cy="4117975"/>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199" y="1825625"/>
            <a:ext cx="4724400" cy="4117975"/>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C9EA1F43-559A-4B47-A959-EFB6142CA3A9}" type="datetime1">
              <a:rPr lang="en-US" smtClean="0"/>
              <a:pPr/>
              <a:t>4/21/2018</a:t>
            </a:fld>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28800"/>
            <a:ext cx="4727448" cy="641350"/>
          </a:xfrm>
        </p:spPr>
        <p:txBody>
          <a:bodyPr anchor="ctr">
            <a:normAutofit/>
          </a:bodyPr>
          <a:lstStyle>
            <a:lvl1pPr marL="0" indent="0">
              <a:spcBef>
                <a:spcPts val="0"/>
              </a:spcBef>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2470151"/>
            <a:ext cx="4727448" cy="3473450"/>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67628" y="1828800"/>
            <a:ext cx="4727448" cy="641350"/>
          </a:xfrm>
        </p:spPr>
        <p:txBody>
          <a:bodyPr anchor="ctr">
            <a:normAutofit/>
          </a:bodyPr>
          <a:lstStyle>
            <a:lvl1pPr marL="0" indent="0">
              <a:spcBef>
                <a:spcPts val="0"/>
              </a:spcBef>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69152" y="2470151"/>
            <a:ext cx="4727448" cy="3473450"/>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F1261AED-24AE-4AC7-940D-F7106D2788A3}" type="datetime1">
              <a:rPr lang="en-US" smtClean="0"/>
              <a:pPr/>
              <a:t>4/21/2018</a:t>
            </a:fld>
            <a:endParaRPr lang="en-US" dirty="0"/>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C425771-5E10-4A19-AB0E-909293152332}" type="datetime1">
              <a:rPr lang="en-US" smtClean="0"/>
              <a:pPr/>
              <a:t>4/21/2018</a:t>
            </a:fld>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03606FD5-B03F-45D5-A178-114C548C0032}" type="datetime1">
              <a:rPr lang="en-US" smtClean="0"/>
              <a:pPr/>
              <a:t>4/21/2018</a:t>
            </a:fld>
            <a:endParaRPr lang="en-US" dirty="0"/>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bwMode="hidden">
          <a:xfrm>
            <a:off x="7766439" y="283"/>
            <a:ext cx="4435717" cy="6856286"/>
          </a:xfrm>
          <a:prstGeom prst="rect">
            <a:avLst/>
          </a:prstGeom>
        </p:spPr>
      </p:pic>
      <p:sp>
        <p:nvSpPr>
          <p:cNvPr id="2" name="Title 1"/>
          <p:cNvSpPr>
            <a:spLocks noGrp="1"/>
          </p:cNvSpPr>
          <p:nvPr>
            <p:ph type="title"/>
          </p:nvPr>
        </p:nvSpPr>
        <p:spPr>
          <a:xfrm>
            <a:off x="8229601" y="2514600"/>
            <a:ext cx="3474720" cy="1600200"/>
          </a:xfrm>
        </p:spPr>
        <p:txBody>
          <a:bodyPr anchor="b"/>
          <a:lstStyle>
            <a:lvl1pPr>
              <a:defRPr sz="3200">
                <a:solidFill>
                  <a:schemeClr val="accent1">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790302" y="685800"/>
            <a:ext cx="6126480" cy="54864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29600" y="4343400"/>
            <a:ext cx="3474720" cy="1188720"/>
          </a:xfrm>
        </p:spPr>
        <p:txBody>
          <a:bodyPr>
            <a:normAutofit/>
          </a:bodyPr>
          <a:lstStyle>
            <a:lvl1pPr marL="0" indent="0">
              <a:spcBef>
                <a:spcPts val="8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0" name="Rectangle 9"/>
          <p:cNvSpPr/>
          <p:nvPr userDrawn="1"/>
        </p:nvSpPr>
        <p:spPr>
          <a:xfrm>
            <a:off x="7711702" y="0"/>
            <a:ext cx="54864" cy="6858000"/>
          </a:xfrm>
          <a:prstGeom prst="rect">
            <a:avLst/>
          </a:prstGeom>
          <a:ln>
            <a:noFill/>
          </a:ln>
          <a:effectLst>
            <a:outerShdw blurRad="25400" dist="254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8B012C0-B102-441D-AA86-2C80DFA84E68}" type="datetime1">
              <a:rPr lang="en-US" smtClean="0"/>
              <a:pPr/>
              <a:t>4/21/2018</a:t>
            </a:fld>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bwMode="hidden">
          <a:xfrm>
            <a:off x="7766439" y="283"/>
            <a:ext cx="4435717" cy="6856286"/>
          </a:xfrm>
          <a:prstGeom prst="rect">
            <a:avLst/>
          </a:prstGeom>
        </p:spPr>
      </p:pic>
      <p:sp>
        <p:nvSpPr>
          <p:cNvPr id="2" name="Title 1"/>
          <p:cNvSpPr>
            <a:spLocks noGrp="1"/>
          </p:cNvSpPr>
          <p:nvPr>
            <p:ph type="title"/>
          </p:nvPr>
        </p:nvSpPr>
        <p:spPr>
          <a:xfrm>
            <a:off x="8229600" y="2514600"/>
            <a:ext cx="3474720" cy="1600200"/>
          </a:xfrm>
        </p:spPr>
        <p:txBody>
          <a:bodyPr anchor="b"/>
          <a:lstStyle>
            <a:lvl1pPr>
              <a:defRPr sz="3200">
                <a:solidFill>
                  <a:schemeClr val="accent1">
                    <a:lumMod val="75000"/>
                  </a:schemeClr>
                </a:solidFill>
              </a:defRPr>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0" y="1325880"/>
            <a:ext cx="6858000" cy="4206240"/>
          </a:xfrm>
          <a:solidFill>
            <a:schemeClr val="bg2"/>
          </a:solidFill>
          <a:effectLst>
            <a:outerShdw blurRad="63500" sx="101000" sy="101000" algn="ctr" rotWithShape="0">
              <a:prstClr val="black">
                <a:alpha val="15000"/>
              </a:prstClr>
            </a:outerShdw>
          </a:effectLst>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229600" y="4343400"/>
            <a:ext cx="3474720" cy="1188720"/>
          </a:xfrm>
        </p:spPr>
        <p:txBody>
          <a:bodyPr>
            <a:normAutofit/>
          </a:bodyPr>
          <a:lstStyle>
            <a:lvl1pPr marL="0" indent="0">
              <a:spcBef>
                <a:spcPts val="8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601E0B12-F9DE-47EF-A076-CF602073F1B2}" type="datetime1">
              <a:rPr lang="en-US" smtClean="0"/>
              <a:pPr/>
              <a:t>4/21/2018</a:t>
            </a:fld>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
        <p:nvSpPr>
          <p:cNvPr id="11" name="Rectangle 10"/>
          <p:cNvSpPr/>
          <p:nvPr userDrawn="1"/>
        </p:nvSpPr>
        <p:spPr>
          <a:xfrm>
            <a:off x="7711702" y="0"/>
            <a:ext cx="54864" cy="6858000"/>
          </a:xfrm>
          <a:prstGeom prst="rect">
            <a:avLst/>
          </a:prstGeom>
          <a:ln>
            <a:noFill/>
          </a:ln>
          <a:effectLst>
            <a:outerShdw blurRad="25400" dist="254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5400" y="381000"/>
            <a:ext cx="9601200" cy="11430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828800"/>
            <a:ext cx="9601200" cy="41148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95400" y="6419462"/>
            <a:ext cx="5181600" cy="238902"/>
          </a:xfrm>
          <a:prstGeom prst="rect">
            <a:avLst/>
          </a:prstGeom>
        </p:spPr>
        <p:txBody>
          <a:bodyPr vert="horz" lIns="91440" tIns="45720" rIns="91440" bIns="45720" rtlCol="0" anchor="ctr"/>
          <a:lstStyle>
            <a:lvl1pPr algn="l">
              <a:defRPr sz="110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556170" y="6419462"/>
            <a:ext cx="1351383" cy="238902"/>
          </a:xfrm>
          <a:prstGeom prst="rect">
            <a:avLst/>
          </a:prstGeom>
        </p:spPr>
        <p:txBody>
          <a:bodyPr vert="horz" lIns="91440" tIns="45720" rIns="91440" bIns="45720" rtlCol="0" anchor="ctr"/>
          <a:lstStyle>
            <a:lvl1pPr algn="r">
              <a:defRPr sz="1100">
                <a:solidFill>
                  <a:schemeClr val="tx1"/>
                </a:solidFill>
              </a:defRPr>
            </a:lvl1pPr>
          </a:lstStyle>
          <a:p>
            <a:fld id="{C8B93266-8FB4-430B-8AE3-3A53F50E1A0B}" type="datetime1">
              <a:rPr lang="en-US" smtClean="0"/>
              <a:pPr/>
              <a:t>4/21/2018</a:t>
            </a:fld>
            <a:endParaRPr lang="en-US" dirty="0"/>
          </a:p>
        </p:txBody>
      </p:sp>
      <p:sp>
        <p:nvSpPr>
          <p:cNvPr id="6" name="Slide Number Placeholder 5"/>
          <p:cNvSpPr>
            <a:spLocks noGrp="1"/>
          </p:cNvSpPr>
          <p:nvPr>
            <p:ph type="sldNum" sz="quarter" idx="4"/>
          </p:nvPr>
        </p:nvSpPr>
        <p:spPr>
          <a:xfrm>
            <a:off x="10198358" y="6419462"/>
            <a:ext cx="698241" cy="238902"/>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
        <p:nvSpPr>
          <p:cNvPr id="8" name="Rectangle 7"/>
          <p:cNvSpPr/>
          <p:nvPr userDrawn="1"/>
        </p:nvSpPr>
        <p:spPr>
          <a:xfrm>
            <a:off x="0" y="6257036"/>
            <a:ext cx="12192000" cy="54864"/>
          </a:xfrm>
          <a:prstGeom prst="rect">
            <a:avLst/>
          </a:prstGeom>
          <a:ln>
            <a:noFill/>
          </a:ln>
          <a:effectLst>
            <a:innerShdw blurRad="25400" dist="12700" dir="16200000">
              <a:schemeClr val="accent1">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cap="all" baseline="0">
          <a:solidFill>
            <a:schemeClr val="accent1"/>
          </a:solidFill>
          <a:effectLst>
            <a:outerShdw blurRad="38100" dist="25400" dir="18900000" algn="bl" rotWithShape="0">
              <a:schemeClr val="bg1">
                <a:alpha val="80000"/>
              </a:schemeClr>
            </a:outerShdw>
          </a:effectLst>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5pPr>
      <a:lvl6pPr marL="18288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1031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77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423160" indent="0" algn="l" defTabSz="914400" rtl="0" eaLnBrk="1" latinLnBrk="0" hangingPunct="1">
        <a:lnSpc>
          <a:spcPct val="90000"/>
        </a:lnSpc>
        <a:spcBef>
          <a:spcPts val="800"/>
        </a:spcBef>
        <a:buClr>
          <a:schemeClr val="accent1"/>
        </a:buClr>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10"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3917" y="265813"/>
            <a:ext cx="11642650" cy="4019107"/>
          </a:xfrm>
        </p:spPr>
        <p:txBody>
          <a:bodyPr>
            <a:normAutofit/>
          </a:bodyPr>
          <a:lstStyle/>
          <a:p>
            <a:pPr algn="ctr"/>
            <a:r>
              <a:rPr lang="en-US" sz="5400" dirty="0"/>
              <a:t>CSC 690 Capstone Project </a:t>
            </a:r>
            <a:br>
              <a:rPr lang="en-US" sz="5400" u="sng" dirty="0"/>
            </a:br>
            <a:br>
              <a:rPr lang="en-US" sz="5400" u="sng" dirty="0"/>
            </a:br>
            <a:r>
              <a:rPr lang="en-US" dirty="0"/>
              <a:t>Stream Real Time Twitter Data &amp; Analysis</a:t>
            </a:r>
          </a:p>
        </p:txBody>
      </p:sp>
      <p:sp>
        <p:nvSpPr>
          <p:cNvPr id="3" name="Subtitle 2"/>
          <p:cNvSpPr>
            <a:spLocks noGrp="1"/>
          </p:cNvSpPr>
          <p:nvPr>
            <p:ph type="subTitle" idx="1"/>
          </p:nvPr>
        </p:nvSpPr>
        <p:spPr>
          <a:xfrm>
            <a:off x="233917" y="5329957"/>
            <a:ext cx="3965943" cy="365760"/>
          </a:xfrm>
        </p:spPr>
        <p:txBody>
          <a:bodyPr>
            <a:normAutofit fontScale="92500"/>
          </a:bodyPr>
          <a:lstStyle/>
          <a:p>
            <a:r>
              <a:rPr lang="en-US" dirty="0"/>
              <a:t>Presented to: Prof. </a:t>
            </a:r>
            <a:r>
              <a:rPr lang="en-US" dirty="0" err="1"/>
              <a:t>alex</a:t>
            </a:r>
            <a:r>
              <a:rPr lang="en-US" dirty="0"/>
              <a:t> WU	</a:t>
            </a:r>
            <a:endParaRPr lang="en-US" dirty="0">
              <a:solidFill>
                <a:schemeClr val="accent1">
                  <a:lumMod val="75000"/>
                </a:schemeClr>
              </a:solidFill>
            </a:endParaRPr>
          </a:p>
        </p:txBody>
      </p:sp>
      <p:sp>
        <p:nvSpPr>
          <p:cNvPr id="4" name="Subtitle 2">
            <a:extLst>
              <a:ext uri="{FF2B5EF4-FFF2-40B4-BE49-F238E27FC236}">
                <a16:creationId xmlns:a16="http://schemas.microsoft.com/office/drawing/2014/main" id="{470FAF1D-BF92-41BE-96B4-7ABA1E3E51E5}"/>
              </a:ext>
            </a:extLst>
          </p:cNvPr>
          <p:cNvSpPr txBox="1">
            <a:spLocks/>
          </p:cNvSpPr>
          <p:nvPr/>
        </p:nvSpPr>
        <p:spPr>
          <a:xfrm>
            <a:off x="7800753" y="5354267"/>
            <a:ext cx="4157330" cy="451110"/>
          </a:xfrm>
          <a:prstGeom prst="rect">
            <a:avLst/>
          </a:prstGeom>
        </p:spPr>
        <p:txBody>
          <a:bodyPr vert="horz" lIns="91440" tIns="45720" rIns="91440" bIns="45720" rtlCol="0">
            <a:normAutofit fontScale="77500" lnSpcReduction="20000"/>
          </a:bodyPr>
          <a:lstStyle>
            <a:lvl1pPr marL="0" indent="0" algn="l" defTabSz="914400" rtl="0" eaLnBrk="1" latinLnBrk="0" hangingPunct="1">
              <a:lnSpc>
                <a:spcPct val="90000"/>
              </a:lnSpc>
              <a:spcBef>
                <a:spcPts val="0"/>
              </a:spcBef>
              <a:buClr>
                <a:schemeClr val="accent1"/>
              </a:buClr>
              <a:buFont typeface="Arial" pitchFamily="34" charset="0"/>
              <a:buNone/>
              <a:defRPr sz="2000" b="1" kern="1200" cap="all" baseline="0">
                <a:solidFill>
                  <a:schemeClr val="accent1">
                    <a:lumMod val="75000"/>
                  </a:schemeClr>
                </a:solidFill>
                <a:effectLst/>
                <a:latin typeface="+mn-lt"/>
                <a:ea typeface="+mn-ea"/>
                <a:cs typeface="+mn-cs"/>
              </a:defRPr>
            </a:lvl1pPr>
            <a:lvl2pPr marL="457200" indent="0" algn="ctr" defTabSz="914400" rtl="0" eaLnBrk="1" latinLnBrk="0" hangingPunct="1">
              <a:lnSpc>
                <a:spcPct val="90000"/>
              </a:lnSpc>
              <a:spcBef>
                <a:spcPts val="1000"/>
              </a:spcBef>
              <a:buClr>
                <a:schemeClr val="accent1"/>
              </a:buClr>
              <a:buFont typeface="Arial"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800"/>
              </a:spcBef>
              <a:buClr>
                <a:schemeClr val="accent1"/>
              </a:buClr>
              <a:buFont typeface="Arial"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9pPr>
          </a:lstStyle>
          <a:p>
            <a:r>
              <a:rPr lang="en-US" dirty="0"/>
              <a:t>Presented by: Anu Mehndiratta</a:t>
            </a:r>
          </a:p>
          <a:p>
            <a:r>
              <a:rPr lang="en-US" dirty="0"/>
              <a:t>Student Id:       92336</a:t>
            </a:r>
          </a:p>
        </p:txBody>
      </p:sp>
    </p:spTree>
    <p:extLst>
      <p:ext uri="{BB962C8B-B14F-4D97-AF65-F5344CB8AC3E}">
        <p14:creationId xmlns:p14="http://schemas.microsoft.com/office/powerpoint/2010/main" val="353226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A394F-8C8D-46EA-9D7A-DC0552AB31CF}"/>
              </a:ext>
            </a:extLst>
          </p:cNvPr>
          <p:cNvSpPr>
            <a:spLocks noGrp="1"/>
          </p:cNvSpPr>
          <p:nvPr>
            <p:ph type="title"/>
          </p:nvPr>
        </p:nvSpPr>
        <p:spPr/>
        <p:txBody>
          <a:bodyPr/>
          <a:lstStyle/>
          <a:p>
            <a:r>
              <a:rPr lang="en-US" dirty="0"/>
              <a:t>Continue..</a:t>
            </a:r>
          </a:p>
        </p:txBody>
      </p:sp>
      <p:pic>
        <p:nvPicPr>
          <p:cNvPr id="5" name="Content Placeholder 4">
            <a:extLst>
              <a:ext uri="{FF2B5EF4-FFF2-40B4-BE49-F238E27FC236}">
                <a16:creationId xmlns:a16="http://schemas.microsoft.com/office/drawing/2014/main" id="{48BCF371-20B1-4E75-B723-7040C175DCBE}"/>
              </a:ext>
            </a:extLst>
          </p:cNvPr>
          <p:cNvPicPr>
            <a:picLocks noGrp="1" noChangeAspect="1"/>
          </p:cNvPicPr>
          <p:nvPr>
            <p:ph idx="1"/>
          </p:nvPr>
        </p:nvPicPr>
        <p:blipFill>
          <a:blip r:embed="rId2"/>
          <a:stretch>
            <a:fillRect/>
          </a:stretch>
        </p:blipFill>
        <p:spPr>
          <a:xfrm>
            <a:off x="3118184" y="1828800"/>
            <a:ext cx="5955631" cy="4114800"/>
          </a:xfrm>
          <a:prstGeom prst="rect">
            <a:avLst/>
          </a:prstGeom>
        </p:spPr>
      </p:pic>
    </p:spTree>
    <p:extLst>
      <p:ext uri="{BB962C8B-B14F-4D97-AF65-F5344CB8AC3E}">
        <p14:creationId xmlns:p14="http://schemas.microsoft.com/office/powerpoint/2010/main" val="70843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EC9F6-CD99-4ABB-BEF9-08F9680FC727}"/>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CED22823-DC5A-4BCF-9081-E6E958DAF699}"/>
              </a:ext>
            </a:extLst>
          </p:cNvPr>
          <p:cNvPicPr>
            <a:picLocks noGrp="1" noChangeAspect="1"/>
          </p:cNvPicPr>
          <p:nvPr>
            <p:ph idx="1"/>
          </p:nvPr>
        </p:nvPicPr>
        <p:blipFill>
          <a:blip r:embed="rId2"/>
          <a:stretch>
            <a:fillRect/>
          </a:stretch>
        </p:blipFill>
        <p:spPr>
          <a:xfrm>
            <a:off x="2447925" y="2447925"/>
            <a:ext cx="7296150" cy="2876550"/>
          </a:xfrm>
          <a:prstGeom prst="rect">
            <a:avLst/>
          </a:prstGeom>
        </p:spPr>
      </p:pic>
    </p:spTree>
    <p:extLst>
      <p:ext uri="{BB962C8B-B14F-4D97-AF65-F5344CB8AC3E}">
        <p14:creationId xmlns:p14="http://schemas.microsoft.com/office/powerpoint/2010/main" val="4083395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0083F-B572-430B-81DD-8B53150A798B}"/>
              </a:ext>
            </a:extLst>
          </p:cNvPr>
          <p:cNvSpPr>
            <a:spLocks noGrp="1"/>
          </p:cNvSpPr>
          <p:nvPr>
            <p:ph type="title"/>
          </p:nvPr>
        </p:nvSpPr>
        <p:spPr>
          <a:xfrm>
            <a:off x="1295400" y="381000"/>
            <a:ext cx="9601200" cy="788581"/>
          </a:xfrm>
        </p:spPr>
        <p:txBody>
          <a:bodyPr/>
          <a:lstStyle/>
          <a:p>
            <a:r>
              <a:rPr lang="en-US" dirty="0"/>
              <a:t>Data cleaning	</a:t>
            </a:r>
          </a:p>
        </p:txBody>
      </p:sp>
      <p:sp>
        <p:nvSpPr>
          <p:cNvPr id="3" name="Content Placeholder 2">
            <a:extLst>
              <a:ext uri="{FF2B5EF4-FFF2-40B4-BE49-F238E27FC236}">
                <a16:creationId xmlns:a16="http://schemas.microsoft.com/office/drawing/2014/main" id="{DDCAF043-3DA1-43E7-9227-BBA63CB14491}"/>
              </a:ext>
            </a:extLst>
          </p:cNvPr>
          <p:cNvSpPr>
            <a:spLocks noGrp="1"/>
          </p:cNvSpPr>
          <p:nvPr>
            <p:ph idx="1"/>
          </p:nvPr>
        </p:nvSpPr>
        <p:spPr>
          <a:xfrm>
            <a:off x="978195" y="1244009"/>
            <a:ext cx="11100391" cy="4944139"/>
          </a:xfrm>
        </p:spPr>
        <p:txBody>
          <a:bodyPr/>
          <a:lstStyle/>
          <a:p>
            <a:r>
              <a:rPr lang="en-US" dirty="0"/>
              <a:t>Data in JSON format</a:t>
            </a:r>
          </a:p>
          <a:p>
            <a:endParaRPr lang="en-US" dirty="0"/>
          </a:p>
        </p:txBody>
      </p:sp>
      <p:pic>
        <p:nvPicPr>
          <p:cNvPr id="4" name="Picture 3">
            <a:extLst>
              <a:ext uri="{FF2B5EF4-FFF2-40B4-BE49-F238E27FC236}">
                <a16:creationId xmlns:a16="http://schemas.microsoft.com/office/drawing/2014/main" id="{241ACCF3-8187-4001-9C22-E2D2E82D4926}"/>
              </a:ext>
            </a:extLst>
          </p:cNvPr>
          <p:cNvPicPr>
            <a:picLocks noChangeAspect="1"/>
          </p:cNvPicPr>
          <p:nvPr/>
        </p:nvPicPr>
        <p:blipFill>
          <a:blip r:embed="rId2"/>
          <a:stretch>
            <a:fillRect/>
          </a:stretch>
        </p:blipFill>
        <p:spPr>
          <a:xfrm>
            <a:off x="1128712" y="1637414"/>
            <a:ext cx="10949874" cy="4550734"/>
          </a:xfrm>
          <a:prstGeom prst="rect">
            <a:avLst/>
          </a:prstGeom>
        </p:spPr>
      </p:pic>
    </p:spTree>
    <p:extLst>
      <p:ext uri="{BB962C8B-B14F-4D97-AF65-F5344CB8AC3E}">
        <p14:creationId xmlns:p14="http://schemas.microsoft.com/office/powerpoint/2010/main" val="1501788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CEDF3-3FED-4174-8C7F-66E66943FCB8}"/>
              </a:ext>
            </a:extLst>
          </p:cNvPr>
          <p:cNvSpPr>
            <a:spLocks noGrp="1"/>
          </p:cNvSpPr>
          <p:nvPr>
            <p:ph type="title"/>
          </p:nvPr>
        </p:nvSpPr>
        <p:spPr/>
        <p:txBody>
          <a:bodyPr/>
          <a:lstStyle/>
          <a:p>
            <a:r>
              <a:rPr lang="en-US" dirty="0"/>
              <a:t>Load data in Hive	</a:t>
            </a:r>
          </a:p>
        </p:txBody>
      </p:sp>
      <p:sp>
        <p:nvSpPr>
          <p:cNvPr id="3" name="Content Placeholder 2">
            <a:extLst>
              <a:ext uri="{FF2B5EF4-FFF2-40B4-BE49-F238E27FC236}">
                <a16:creationId xmlns:a16="http://schemas.microsoft.com/office/drawing/2014/main" id="{EFFF2349-BC46-4CAB-930E-2EC94611C2E5}"/>
              </a:ext>
            </a:extLst>
          </p:cNvPr>
          <p:cNvSpPr>
            <a:spLocks noGrp="1"/>
          </p:cNvSpPr>
          <p:nvPr>
            <p:ph idx="1"/>
          </p:nvPr>
        </p:nvSpPr>
        <p:spPr/>
        <p:txBody>
          <a:bodyPr/>
          <a:lstStyle/>
          <a:p>
            <a:r>
              <a:rPr lang="en-US" dirty="0"/>
              <a:t>Create table structure in Hive</a:t>
            </a:r>
          </a:p>
          <a:p>
            <a:r>
              <a:rPr lang="en-US" dirty="0"/>
              <a:t>Three main elements</a:t>
            </a:r>
          </a:p>
          <a:p>
            <a:r>
              <a:rPr lang="en-US" dirty="0"/>
              <a:t>Text : Actual Tweet text.</a:t>
            </a:r>
          </a:p>
          <a:p>
            <a:r>
              <a:rPr lang="en-US" dirty="0"/>
              <a:t>Entity: Hashtag</a:t>
            </a:r>
          </a:p>
          <a:p>
            <a:r>
              <a:rPr lang="en-US" dirty="0"/>
              <a:t>User: User information</a:t>
            </a:r>
          </a:p>
          <a:p>
            <a:r>
              <a:rPr lang="en-US" dirty="0"/>
              <a:t>Gender</a:t>
            </a:r>
          </a:p>
          <a:p>
            <a:r>
              <a:rPr lang="en-US" dirty="0"/>
              <a:t>Tweet Source</a:t>
            </a:r>
          </a:p>
          <a:p>
            <a:r>
              <a:rPr lang="en-US" dirty="0"/>
              <a:t>State</a:t>
            </a:r>
          </a:p>
          <a:p>
            <a:endParaRPr lang="en-US" dirty="0"/>
          </a:p>
          <a:p>
            <a:pPr marL="45720" indent="0">
              <a:buNone/>
            </a:pPr>
            <a:endParaRPr lang="en-US" dirty="0"/>
          </a:p>
        </p:txBody>
      </p:sp>
    </p:spTree>
    <p:extLst>
      <p:ext uri="{BB962C8B-B14F-4D97-AF65-F5344CB8AC3E}">
        <p14:creationId xmlns:p14="http://schemas.microsoft.com/office/powerpoint/2010/main" val="2248239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CE5A8-97E9-4F41-BE62-7F7650750852}"/>
              </a:ext>
            </a:extLst>
          </p:cNvPr>
          <p:cNvSpPr>
            <a:spLocks noGrp="1"/>
          </p:cNvSpPr>
          <p:nvPr>
            <p:ph type="title"/>
          </p:nvPr>
        </p:nvSpPr>
        <p:spPr/>
        <p:txBody>
          <a:bodyPr/>
          <a:lstStyle/>
          <a:p>
            <a:r>
              <a:rPr lang="en-US" dirty="0"/>
              <a:t>Data Analysis</a:t>
            </a:r>
          </a:p>
        </p:txBody>
      </p:sp>
      <p:sp>
        <p:nvSpPr>
          <p:cNvPr id="3" name="Content Placeholder 2">
            <a:extLst>
              <a:ext uri="{FF2B5EF4-FFF2-40B4-BE49-F238E27FC236}">
                <a16:creationId xmlns:a16="http://schemas.microsoft.com/office/drawing/2014/main" id="{AD350B03-FB47-4E5D-B639-786F3671D563}"/>
              </a:ext>
            </a:extLst>
          </p:cNvPr>
          <p:cNvSpPr>
            <a:spLocks noGrp="1"/>
          </p:cNvSpPr>
          <p:nvPr>
            <p:ph idx="1"/>
          </p:nvPr>
        </p:nvSpPr>
        <p:spPr/>
        <p:txBody>
          <a:bodyPr/>
          <a:lstStyle/>
          <a:p>
            <a:pPr fontAlgn="base"/>
            <a:r>
              <a:rPr lang="en-US" dirty="0"/>
              <a:t>Top 10  trending hashtags in each State</a:t>
            </a:r>
          </a:p>
          <a:p>
            <a:pPr fontAlgn="base"/>
            <a:r>
              <a:rPr lang="en-US" dirty="0"/>
              <a:t>Tweet from different sources</a:t>
            </a:r>
          </a:p>
          <a:p>
            <a:pPr fontAlgn="base"/>
            <a:r>
              <a:rPr lang="en-US" dirty="0"/>
              <a:t>Most number of user tweeted</a:t>
            </a:r>
          </a:p>
          <a:p>
            <a:pPr fontAlgn="base"/>
            <a:r>
              <a:rPr lang="en-US" dirty="0"/>
              <a:t>Derive sentiment rating</a:t>
            </a:r>
          </a:p>
          <a:p>
            <a:pPr fontAlgn="base"/>
            <a:endParaRPr lang="en-US" dirty="0"/>
          </a:p>
          <a:p>
            <a:endParaRPr lang="en-US" dirty="0"/>
          </a:p>
          <a:p>
            <a:endParaRPr lang="en-US" dirty="0"/>
          </a:p>
        </p:txBody>
      </p:sp>
    </p:spTree>
    <p:extLst>
      <p:ext uri="{BB962C8B-B14F-4D97-AF65-F5344CB8AC3E}">
        <p14:creationId xmlns:p14="http://schemas.microsoft.com/office/powerpoint/2010/main" val="1879655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2E31D-3F86-4772-8376-7DA1683F537B}"/>
              </a:ext>
            </a:extLst>
          </p:cNvPr>
          <p:cNvSpPr>
            <a:spLocks noGrp="1"/>
          </p:cNvSpPr>
          <p:nvPr>
            <p:ph type="title"/>
          </p:nvPr>
        </p:nvSpPr>
        <p:spPr/>
        <p:txBody>
          <a:bodyPr/>
          <a:lstStyle/>
          <a:p>
            <a:r>
              <a:rPr lang="en-US" dirty="0"/>
              <a:t>Results</a:t>
            </a:r>
          </a:p>
        </p:txBody>
      </p:sp>
      <p:pic>
        <p:nvPicPr>
          <p:cNvPr id="4" name="Content Placeholder 3">
            <a:extLst>
              <a:ext uri="{FF2B5EF4-FFF2-40B4-BE49-F238E27FC236}">
                <a16:creationId xmlns:a16="http://schemas.microsoft.com/office/drawing/2014/main" id="{2C8F30A2-DA55-4DCB-88D7-6C2B967DC344}"/>
              </a:ext>
            </a:extLst>
          </p:cNvPr>
          <p:cNvPicPr>
            <a:picLocks noGrp="1" noChangeAspect="1"/>
          </p:cNvPicPr>
          <p:nvPr>
            <p:ph idx="1"/>
          </p:nvPr>
        </p:nvPicPr>
        <p:blipFill>
          <a:blip r:embed="rId2"/>
          <a:stretch>
            <a:fillRect/>
          </a:stretch>
        </p:blipFill>
        <p:spPr>
          <a:xfrm>
            <a:off x="2099072" y="1828800"/>
            <a:ext cx="7993856" cy="4114800"/>
          </a:xfrm>
          <a:prstGeom prst="rect">
            <a:avLst/>
          </a:prstGeom>
        </p:spPr>
      </p:pic>
    </p:spTree>
    <p:extLst>
      <p:ext uri="{BB962C8B-B14F-4D97-AF65-F5344CB8AC3E}">
        <p14:creationId xmlns:p14="http://schemas.microsoft.com/office/powerpoint/2010/main" val="1394420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7E91D-297C-4DCF-8241-06314438A303}"/>
              </a:ext>
            </a:extLst>
          </p:cNvPr>
          <p:cNvSpPr>
            <a:spLocks noGrp="1"/>
          </p:cNvSpPr>
          <p:nvPr>
            <p:ph type="title"/>
          </p:nvPr>
        </p:nvSpPr>
        <p:spPr/>
        <p:txBody>
          <a:bodyPr/>
          <a:lstStyle/>
          <a:p>
            <a:r>
              <a:rPr lang="en-US" dirty="0"/>
              <a:t>Sentiment analysis</a:t>
            </a:r>
          </a:p>
        </p:txBody>
      </p:sp>
      <p:pic>
        <p:nvPicPr>
          <p:cNvPr id="2050" name="Picture 2">
            <a:extLst>
              <a:ext uri="{FF2B5EF4-FFF2-40B4-BE49-F238E27FC236}">
                <a16:creationId xmlns:a16="http://schemas.microsoft.com/office/drawing/2014/main" id="{799E1D58-178B-4FEE-86BE-67DE69E299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600258"/>
            <a:ext cx="5943600" cy="4016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5714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A620F-6FD2-4531-910E-7B20A3E94B4B}"/>
              </a:ext>
            </a:extLst>
          </p:cNvPr>
          <p:cNvSpPr>
            <a:spLocks noGrp="1"/>
          </p:cNvSpPr>
          <p:nvPr>
            <p:ph type="title"/>
          </p:nvPr>
        </p:nvSpPr>
        <p:spPr/>
        <p:txBody>
          <a:bodyPr/>
          <a:lstStyle/>
          <a:p>
            <a:r>
              <a:rPr lang="en-US" dirty="0"/>
              <a:t>Top 10 # tags </a:t>
            </a:r>
          </a:p>
        </p:txBody>
      </p:sp>
      <p:pic>
        <p:nvPicPr>
          <p:cNvPr id="3" name="Picture 2">
            <a:extLst>
              <a:ext uri="{FF2B5EF4-FFF2-40B4-BE49-F238E27FC236}">
                <a16:creationId xmlns:a16="http://schemas.microsoft.com/office/drawing/2014/main" id="{8E563473-B399-41E9-83A2-1E9D082DF95B}"/>
              </a:ext>
            </a:extLst>
          </p:cNvPr>
          <p:cNvPicPr>
            <a:picLocks noChangeAspect="1"/>
          </p:cNvPicPr>
          <p:nvPr/>
        </p:nvPicPr>
        <p:blipFill>
          <a:blip r:embed="rId2"/>
          <a:stretch>
            <a:fillRect/>
          </a:stretch>
        </p:blipFill>
        <p:spPr>
          <a:xfrm>
            <a:off x="542925" y="1524000"/>
            <a:ext cx="9601200" cy="4938712"/>
          </a:xfrm>
          <a:prstGeom prst="rect">
            <a:avLst/>
          </a:prstGeom>
        </p:spPr>
      </p:pic>
    </p:spTree>
    <p:extLst>
      <p:ext uri="{BB962C8B-B14F-4D97-AF65-F5344CB8AC3E}">
        <p14:creationId xmlns:p14="http://schemas.microsoft.com/office/powerpoint/2010/main" val="1122356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DD515-A37B-47F9-8AE9-E35FFF8ED850}"/>
              </a:ext>
            </a:extLst>
          </p:cNvPr>
          <p:cNvSpPr>
            <a:spLocks noGrp="1"/>
          </p:cNvSpPr>
          <p:nvPr>
            <p:ph type="title"/>
          </p:nvPr>
        </p:nvSpPr>
        <p:spPr/>
        <p:txBody>
          <a:bodyPr/>
          <a:lstStyle/>
          <a:p>
            <a:r>
              <a:rPr lang="en-US" dirty="0"/>
              <a:t>Sources of tweet</a:t>
            </a:r>
          </a:p>
        </p:txBody>
      </p:sp>
      <p:pic>
        <p:nvPicPr>
          <p:cNvPr id="4" name="Content Placeholder 3">
            <a:extLst>
              <a:ext uri="{FF2B5EF4-FFF2-40B4-BE49-F238E27FC236}">
                <a16:creationId xmlns:a16="http://schemas.microsoft.com/office/drawing/2014/main" id="{08ED5AD2-788B-41AD-855A-CD04A210572F}"/>
              </a:ext>
            </a:extLst>
          </p:cNvPr>
          <p:cNvPicPr>
            <a:picLocks noGrp="1" noChangeAspect="1"/>
          </p:cNvPicPr>
          <p:nvPr>
            <p:ph idx="1"/>
          </p:nvPr>
        </p:nvPicPr>
        <p:blipFill>
          <a:blip r:embed="rId2"/>
          <a:stretch>
            <a:fillRect/>
          </a:stretch>
        </p:blipFill>
        <p:spPr>
          <a:xfrm>
            <a:off x="1295400" y="2112867"/>
            <a:ext cx="9601200" cy="3546666"/>
          </a:xfrm>
          <a:prstGeom prst="rect">
            <a:avLst/>
          </a:prstGeom>
        </p:spPr>
      </p:pic>
    </p:spTree>
    <p:extLst>
      <p:ext uri="{BB962C8B-B14F-4D97-AF65-F5344CB8AC3E}">
        <p14:creationId xmlns:p14="http://schemas.microsoft.com/office/powerpoint/2010/main" val="1485302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39B59-BFE1-4441-BB64-AC124B7BD175}"/>
              </a:ext>
            </a:extLst>
          </p:cNvPr>
          <p:cNvSpPr>
            <a:spLocks noGrp="1"/>
          </p:cNvSpPr>
          <p:nvPr>
            <p:ph type="title"/>
          </p:nvPr>
        </p:nvSpPr>
        <p:spPr/>
        <p:txBody>
          <a:bodyPr/>
          <a:lstStyle/>
          <a:p>
            <a:r>
              <a:rPr lang="en-US" dirty="0"/>
              <a:t>Gantt chart</a:t>
            </a:r>
          </a:p>
        </p:txBody>
      </p:sp>
      <p:graphicFrame>
        <p:nvGraphicFramePr>
          <p:cNvPr id="7" name="Content Placeholder 6">
            <a:extLst>
              <a:ext uri="{FF2B5EF4-FFF2-40B4-BE49-F238E27FC236}">
                <a16:creationId xmlns:a16="http://schemas.microsoft.com/office/drawing/2014/main" id="{042F626A-576B-4D31-9D34-C03163E6ADD2}"/>
              </a:ext>
            </a:extLst>
          </p:cNvPr>
          <p:cNvGraphicFramePr>
            <a:graphicFrameLocks noGrp="1"/>
          </p:cNvGraphicFramePr>
          <p:nvPr>
            <p:ph idx="1"/>
          </p:nvPr>
        </p:nvGraphicFramePr>
        <p:xfrm>
          <a:off x="1295400" y="1828800"/>
          <a:ext cx="9601200" cy="4114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33170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Introduction</a:t>
            </a:r>
          </a:p>
          <a:p>
            <a:r>
              <a:rPr lang="en-US" dirty="0"/>
              <a:t>Configuration </a:t>
            </a:r>
          </a:p>
          <a:p>
            <a:r>
              <a:rPr lang="en-US" dirty="0"/>
              <a:t>Real Time Data Streaming.</a:t>
            </a:r>
          </a:p>
          <a:p>
            <a:r>
              <a:rPr lang="en-US" dirty="0"/>
              <a:t>Data Cleaning</a:t>
            </a:r>
          </a:p>
          <a:p>
            <a:r>
              <a:rPr lang="en-US" dirty="0"/>
              <a:t>Load data in Hive</a:t>
            </a:r>
          </a:p>
          <a:p>
            <a:r>
              <a:rPr lang="en-US" dirty="0"/>
              <a:t>Data Sentiment Analysis </a:t>
            </a:r>
          </a:p>
          <a:p>
            <a:r>
              <a:rPr lang="en-US" dirty="0"/>
              <a:t>Data Visualization via Tableau</a:t>
            </a:r>
          </a:p>
          <a:p>
            <a:r>
              <a:rPr lang="en-US" dirty="0"/>
              <a:t>Conclusion &amp; References</a:t>
            </a:r>
          </a:p>
          <a:p>
            <a:endParaRPr lang="en-US" dirty="0"/>
          </a:p>
        </p:txBody>
      </p:sp>
    </p:spTree>
    <p:extLst>
      <p:ext uri="{BB962C8B-B14F-4D97-AF65-F5344CB8AC3E}">
        <p14:creationId xmlns:p14="http://schemas.microsoft.com/office/powerpoint/2010/main" val="142462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1113B-7457-4374-8601-6D20C683567C}"/>
              </a:ext>
            </a:extLst>
          </p:cNvPr>
          <p:cNvSpPr>
            <a:spLocks noGrp="1"/>
          </p:cNvSpPr>
          <p:nvPr>
            <p:ph type="title"/>
          </p:nvPr>
        </p:nvSpPr>
        <p:spPr/>
        <p:txBody>
          <a:bodyPr/>
          <a:lstStyle/>
          <a:p>
            <a:pPr algn="ctr"/>
            <a:r>
              <a:rPr lang="en-US" dirty="0"/>
              <a:t>Thank you!</a:t>
            </a:r>
          </a:p>
        </p:txBody>
      </p:sp>
      <p:sp>
        <p:nvSpPr>
          <p:cNvPr id="3" name="Content Placeholder 2">
            <a:extLst>
              <a:ext uri="{FF2B5EF4-FFF2-40B4-BE49-F238E27FC236}">
                <a16:creationId xmlns:a16="http://schemas.microsoft.com/office/drawing/2014/main" id="{D79E2134-9848-4396-832F-CDAE1474C9E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998733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9B33-2306-46EE-A60A-44FA97DB4818}"/>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A92CEE90-F74E-4102-BEB5-D0F77EEFEAEC}"/>
              </a:ext>
            </a:extLst>
          </p:cNvPr>
          <p:cNvSpPr>
            <a:spLocks noGrp="1"/>
          </p:cNvSpPr>
          <p:nvPr>
            <p:ph idx="1"/>
          </p:nvPr>
        </p:nvSpPr>
        <p:spPr/>
        <p:txBody>
          <a:bodyPr/>
          <a:lstStyle/>
          <a:p>
            <a:r>
              <a:rPr lang="en-US" dirty="0"/>
              <a:t>Social media has become one of the most powerful tools in recent times for marketing and research that help organizations grow their business </a:t>
            </a:r>
          </a:p>
          <a:p>
            <a:r>
              <a:rPr lang="en-US" dirty="0"/>
              <a:t>For this, we need to understand and analyze the data generated in the form of tweets, status updates etc. </a:t>
            </a:r>
          </a:p>
          <a:p>
            <a:r>
              <a:rPr lang="en-US" dirty="0"/>
              <a:t>In my project, I have plan to take real time twitter data with the requisite hashtags and provide useful results in the form of the number of users who tweeted using the hashtag, number of tweets containing media, number of tweets per users(celebrities or non-celebrities) etc. This data can very well be used in various data analysis models. </a:t>
            </a:r>
          </a:p>
        </p:txBody>
      </p:sp>
    </p:spTree>
    <p:extLst>
      <p:ext uri="{BB962C8B-B14F-4D97-AF65-F5344CB8AC3E}">
        <p14:creationId xmlns:p14="http://schemas.microsoft.com/office/powerpoint/2010/main" val="1732808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806F8-E7AE-43AB-8E92-20F69BCA48F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6EB3C51-9ED3-4F31-91C1-208EE6CF0AE9}"/>
              </a:ext>
            </a:extLst>
          </p:cNvPr>
          <p:cNvSpPr>
            <a:spLocks noGrp="1"/>
          </p:cNvSpPr>
          <p:nvPr>
            <p:ph idx="1"/>
          </p:nvPr>
        </p:nvSpPr>
        <p:spPr/>
        <p:txBody>
          <a:bodyPr/>
          <a:lstStyle/>
          <a:p>
            <a:pPr marL="45720" indent="0">
              <a:buNone/>
            </a:pPr>
            <a:r>
              <a:rPr lang="en-US" dirty="0"/>
              <a:t>This project is divided in 6 parts (problems):</a:t>
            </a:r>
          </a:p>
          <a:p>
            <a:r>
              <a:rPr lang="en-US" dirty="0"/>
              <a:t>Get twitter data</a:t>
            </a:r>
          </a:p>
          <a:p>
            <a:r>
              <a:rPr lang="en-US" dirty="0"/>
              <a:t>Clean the Data </a:t>
            </a:r>
          </a:p>
          <a:p>
            <a:r>
              <a:rPr lang="en-US" dirty="0"/>
              <a:t>Load the data into HDFS</a:t>
            </a:r>
          </a:p>
          <a:p>
            <a:r>
              <a:rPr lang="en-US" dirty="0"/>
              <a:t>Convert the JSON data to Structured Data</a:t>
            </a:r>
          </a:p>
          <a:p>
            <a:r>
              <a:rPr lang="en-US" dirty="0"/>
              <a:t>Perform Analysis using Hive</a:t>
            </a:r>
          </a:p>
          <a:p>
            <a:r>
              <a:rPr lang="en-US" dirty="0"/>
              <a:t>Display the Results using </a:t>
            </a:r>
            <a:r>
              <a:rPr lang="en-US" dirty="0" err="1"/>
              <a:t>Tableu</a:t>
            </a:r>
            <a:endParaRPr lang="en-US" dirty="0"/>
          </a:p>
        </p:txBody>
      </p:sp>
    </p:spTree>
    <p:extLst>
      <p:ext uri="{BB962C8B-B14F-4D97-AF65-F5344CB8AC3E}">
        <p14:creationId xmlns:p14="http://schemas.microsoft.com/office/powerpoint/2010/main" val="522175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28AF6-8A94-47E1-9BFE-78D7E09E3784}"/>
              </a:ext>
            </a:extLst>
          </p:cNvPr>
          <p:cNvSpPr>
            <a:spLocks noGrp="1"/>
          </p:cNvSpPr>
          <p:nvPr>
            <p:ph type="title"/>
          </p:nvPr>
        </p:nvSpPr>
        <p:spPr/>
        <p:txBody>
          <a:bodyPr/>
          <a:lstStyle/>
          <a:p>
            <a:r>
              <a:rPr lang="en-US" dirty="0"/>
              <a:t>Configuration</a:t>
            </a:r>
          </a:p>
        </p:txBody>
      </p:sp>
      <p:sp>
        <p:nvSpPr>
          <p:cNvPr id="3" name="Content Placeholder 2">
            <a:extLst>
              <a:ext uri="{FF2B5EF4-FFF2-40B4-BE49-F238E27FC236}">
                <a16:creationId xmlns:a16="http://schemas.microsoft.com/office/drawing/2014/main" id="{2E0EAC86-A6A8-48B8-B931-0B3D0970AAF0}"/>
              </a:ext>
            </a:extLst>
          </p:cNvPr>
          <p:cNvSpPr>
            <a:spLocks noGrp="1"/>
          </p:cNvSpPr>
          <p:nvPr>
            <p:ph idx="1"/>
          </p:nvPr>
        </p:nvSpPr>
        <p:spPr/>
        <p:txBody>
          <a:bodyPr/>
          <a:lstStyle/>
          <a:p>
            <a:r>
              <a:rPr lang="en-US" dirty="0"/>
              <a:t>Create Twitter Application</a:t>
            </a:r>
          </a:p>
          <a:p>
            <a:r>
              <a:rPr lang="en-US" dirty="0"/>
              <a:t>Create my Access token from Twitter site</a:t>
            </a:r>
          </a:p>
          <a:p>
            <a:r>
              <a:rPr lang="en-US" dirty="0"/>
              <a:t>Consumer Key</a:t>
            </a:r>
          </a:p>
          <a:p>
            <a:r>
              <a:rPr lang="en-US" dirty="0"/>
              <a:t>Consumer Secret</a:t>
            </a:r>
          </a:p>
          <a:p>
            <a:r>
              <a:rPr lang="en-US" dirty="0"/>
              <a:t>Access Token</a:t>
            </a:r>
          </a:p>
          <a:p>
            <a:r>
              <a:rPr lang="en-US" dirty="0"/>
              <a:t>Access Token Secret </a:t>
            </a:r>
          </a:p>
          <a:p>
            <a:endParaRPr lang="en-US" dirty="0"/>
          </a:p>
        </p:txBody>
      </p:sp>
    </p:spTree>
    <p:extLst>
      <p:ext uri="{BB962C8B-B14F-4D97-AF65-F5344CB8AC3E}">
        <p14:creationId xmlns:p14="http://schemas.microsoft.com/office/powerpoint/2010/main" val="3720025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D2E55-497A-44CE-9E01-FAC756E15116}"/>
              </a:ext>
            </a:extLst>
          </p:cNvPr>
          <p:cNvSpPr>
            <a:spLocks noGrp="1"/>
          </p:cNvSpPr>
          <p:nvPr>
            <p:ph type="title"/>
          </p:nvPr>
        </p:nvSpPr>
        <p:spPr/>
        <p:txBody>
          <a:bodyPr/>
          <a:lstStyle/>
          <a:p>
            <a:r>
              <a:rPr lang="en-US" dirty="0"/>
              <a:t>Real Time Data Streaming</a:t>
            </a:r>
          </a:p>
        </p:txBody>
      </p:sp>
      <p:sp>
        <p:nvSpPr>
          <p:cNvPr id="3" name="Content Placeholder 2">
            <a:extLst>
              <a:ext uri="{FF2B5EF4-FFF2-40B4-BE49-F238E27FC236}">
                <a16:creationId xmlns:a16="http://schemas.microsoft.com/office/drawing/2014/main" id="{40582D2F-2460-4F62-B306-0BC3D03A8C87}"/>
              </a:ext>
            </a:extLst>
          </p:cNvPr>
          <p:cNvSpPr>
            <a:spLocks noGrp="1"/>
          </p:cNvSpPr>
          <p:nvPr>
            <p:ph idx="1"/>
          </p:nvPr>
        </p:nvSpPr>
        <p:spPr/>
        <p:txBody>
          <a:bodyPr/>
          <a:lstStyle/>
          <a:p>
            <a:r>
              <a:rPr lang="en-US" dirty="0"/>
              <a:t>After successful connection with Twitter, will extract the real time data using Java program &amp; load the data in HDFS system.</a:t>
            </a:r>
          </a:p>
          <a:p>
            <a:endParaRPr lang="en-US" dirty="0"/>
          </a:p>
          <a:p>
            <a:r>
              <a:rPr lang="en-US" dirty="0"/>
              <a:t>To stream the twitter data we need two jar files from twitter4J.org</a:t>
            </a:r>
          </a:p>
          <a:p>
            <a:r>
              <a:rPr lang="en-US" dirty="0"/>
              <a:t>Twitter Core</a:t>
            </a:r>
          </a:p>
          <a:p>
            <a:r>
              <a:rPr lang="en-US" dirty="0"/>
              <a:t>Twitter Stream</a:t>
            </a:r>
          </a:p>
        </p:txBody>
      </p:sp>
    </p:spTree>
    <p:extLst>
      <p:ext uri="{BB962C8B-B14F-4D97-AF65-F5344CB8AC3E}">
        <p14:creationId xmlns:p14="http://schemas.microsoft.com/office/powerpoint/2010/main" val="1641149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6CF7A-EBCF-4883-B566-8D5F4B43DF43}"/>
              </a:ext>
            </a:extLst>
          </p:cNvPr>
          <p:cNvSpPr>
            <a:spLocks noGrp="1"/>
          </p:cNvSpPr>
          <p:nvPr>
            <p:ph type="title"/>
          </p:nvPr>
        </p:nvSpPr>
        <p:spPr/>
        <p:txBody>
          <a:bodyPr/>
          <a:lstStyle/>
          <a:p>
            <a:r>
              <a:rPr lang="en-US" dirty="0"/>
              <a:t>How to </a:t>
            </a:r>
            <a:r>
              <a:rPr lang="en-US" dirty="0" err="1"/>
              <a:t>Straem</a:t>
            </a:r>
            <a:r>
              <a:rPr lang="en-US" dirty="0"/>
              <a:t> twitter data</a:t>
            </a:r>
          </a:p>
        </p:txBody>
      </p:sp>
      <p:sp>
        <p:nvSpPr>
          <p:cNvPr id="5" name="Content Placeholder 4">
            <a:extLst>
              <a:ext uri="{FF2B5EF4-FFF2-40B4-BE49-F238E27FC236}">
                <a16:creationId xmlns:a16="http://schemas.microsoft.com/office/drawing/2014/main" id="{C869DEDA-B01F-4F29-9E50-BF38DEA2531C}"/>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2A86B2A3-9036-4D01-8289-7EFDD6B8F25A}"/>
              </a:ext>
            </a:extLst>
          </p:cNvPr>
          <p:cNvPicPr/>
          <p:nvPr/>
        </p:nvPicPr>
        <p:blipFill>
          <a:blip r:embed="rId2"/>
          <a:stretch>
            <a:fillRect/>
          </a:stretch>
        </p:blipFill>
        <p:spPr>
          <a:xfrm>
            <a:off x="2369288" y="2090102"/>
            <a:ext cx="5943600" cy="3592195"/>
          </a:xfrm>
          <a:prstGeom prst="rect">
            <a:avLst/>
          </a:prstGeom>
        </p:spPr>
      </p:pic>
    </p:spTree>
    <p:extLst>
      <p:ext uri="{BB962C8B-B14F-4D97-AF65-F5344CB8AC3E}">
        <p14:creationId xmlns:p14="http://schemas.microsoft.com/office/powerpoint/2010/main" val="337758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A4B96-A742-4284-9086-0B4578BC2B85}"/>
              </a:ext>
            </a:extLst>
          </p:cNvPr>
          <p:cNvSpPr>
            <a:spLocks noGrp="1"/>
          </p:cNvSpPr>
          <p:nvPr>
            <p:ph type="title"/>
          </p:nvPr>
        </p:nvSpPr>
        <p:spPr/>
        <p:txBody>
          <a:bodyPr/>
          <a:lstStyle/>
          <a:p>
            <a:r>
              <a:rPr lang="en-US" dirty="0"/>
              <a:t>Continue…</a:t>
            </a:r>
          </a:p>
        </p:txBody>
      </p:sp>
      <p:sp>
        <p:nvSpPr>
          <p:cNvPr id="5" name="Content Placeholder 4">
            <a:extLst>
              <a:ext uri="{FF2B5EF4-FFF2-40B4-BE49-F238E27FC236}">
                <a16:creationId xmlns:a16="http://schemas.microsoft.com/office/drawing/2014/main" id="{F3401DAB-82BA-4360-BB0E-841F5F0C8325}"/>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93D9F915-0182-4F00-A65B-F3390AE4EEA5}"/>
              </a:ext>
            </a:extLst>
          </p:cNvPr>
          <p:cNvPicPr/>
          <p:nvPr/>
        </p:nvPicPr>
        <p:blipFill>
          <a:blip r:embed="rId2"/>
          <a:stretch>
            <a:fillRect/>
          </a:stretch>
        </p:blipFill>
        <p:spPr>
          <a:xfrm>
            <a:off x="3124200" y="2314257"/>
            <a:ext cx="5943600" cy="2229485"/>
          </a:xfrm>
          <a:prstGeom prst="rect">
            <a:avLst/>
          </a:prstGeom>
        </p:spPr>
      </p:pic>
    </p:spTree>
    <p:extLst>
      <p:ext uri="{BB962C8B-B14F-4D97-AF65-F5344CB8AC3E}">
        <p14:creationId xmlns:p14="http://schemas.microsoft.com/office/powerpoint/2010/main" val="416427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2BD6F-1DED-4356-B448-C752032BDD49}"/>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51E09701-5E32-4348-A314-455EA0025E6E}"/>
              </a:ext>
            </a:extLst>
          </p:cNvPr>
          <p:cNvPicPr>
            <a:picLocks noGrp="1" noChangeAspect="1"/>
          </p:cNvPicPr>
          <p:nvPr>
            <p:ph idx="1"/>
          </p:nvPr>
        </p:nvPicPr>
        <p:blipFill>
          <a:blip r:embed="rId2"/>
          <a:stretch>
            <a:fillRect/>
          </a:stretch>
        </p:blipFill>
        <p:spPr>
          <a:xfrm>
            <a:off x="2453081" y="1828800"/>
            <a:ext cx="7285838" cy="4114800"/>
          </a:xfrm>
          <a:prstGeom prst="rect">
            <a:avLst/>
          </a:prstGeom>
        </p:spPr>
      </p:pic>
    </p:spTree>
    <p:extLst>
      <p:ext uri="{BB962C8B-B14F-4D97-AF65-F5344CB8AC3E}">
        <p14:creationId xmlns:p14="http://schemas.microsoft.com/office/powerpoint/2010/main" val="1489314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Red Line Business 16x9">
  <a:themeElements>
    <a:clrScheme name="RedLineBusiness_16x9">
      <a:dk1>
        <a:srgbClr val="514A40"/>
      </a:dk1>
      <a:lt1>
        <a:sysClr val="window" lastClr="FFFFFF"/>
      </a:lt1>
      <a:dk2>
        <a:srgbClr val="000000"/>
      </a:dk2>
      <a:lt2>
        <a:srgbClr val="F9F7F3"/>
      </a:lt2>
      <a:accent1>
        <a:srgbClr val="A85229"/>
      </a:accent1>
      <a:accent2>
        <a:srgbClr val="98916E"/>
      </a:accent2>
      <a:accent3>
        <a:srgbClr val="C9A645"/>
      </a:accent3>
      <a:accent4>
        <a:srgbClr val="76A7B2"/>
      </a:accent4>
      <a:accent5>
        <a:srgbClr val="82A670"/>
      </a:accent5>
      <a:accent6>
        <a:srgbClr val="896170"/>
      </a:accent6>
      <a:hlink>
        <a:srgbClr val="A85229"/>
      </a:hlink>
      <a:folHlink>
        <a:srgbClr val="98916E"/>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red line presentation (widescreen).potx" id="{8018D45A-0B59-4186-B046-1FF8092889B6}" vid="{86C2525B-C90B-4FD6-8D61-5E85FA833A06}"/>
    </a:ext>
  </a:extLst>
</a:theme>
</file>

<file path=ppt/theme/theme2.xml><?xml version="1.0" encoding="utf-8"?>
<a:theme xmlns:a="http://schemas.openxmlformats.org/drawingml/2006/main" name="Office Theme">
  <a:themeElements>
    <a:clrScheme name="RedLineBusiness_16x9">
      <a:dk1>
        <a:srgbClr val="514A40"/>
      </a:dk1>
      <a:lt1>
        <a:sysClr val="window" lastClr="FFFFFF"/>
      </a:lt1>
      <a:dk2>
        <a:srgbClr val="000000"/>
      </a:dk2>
      <a:lt2>
        <a:srgbClr val="F9F7F3"/>
      </a:lt2>
      <a:accent1>
        <a:srgbClr val="A85229"/>
      </a:accent1>
      <a:accent2>
        <a:srgbClr val="98916E"/>
      </a:accent2>
      <a:accent3>
        <a:srgbClr val="C9A645"/>
      </a:accent3>
      <a:accent4>
        <a:srgbClr val="76A7B2"/>
      </a:accent4>
      <a:accent5>
        <a:srgbClr val="82A670"/>
      </a:accent5>
      <a:accent6>
        <a:srgbClr val="896170"/>
      </a:accent6>
      <a:hlink>
        <a:srgbClr val="A85229"/>
      </a:hlink>
      <a:folHlink>
        <a:srgbClr val="98916E"/>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RedLineBusiness_16x9">
      <a:dk1>
        <a:srgbClr val="514A40"/>
      </a:dk1>
      <a:lt1>
        <a:sysClr val="window" lastClr="FFFFFF"/>
      </a:lt1>
      <a:dk2>
        <a:srgbClr val="000000"/>
      </a:dk2>
      <a:lt2>
        <a:srgbClr val="F9F7F3"/>
      </a:lt2>
      <a:accent1>
        <a:srgbClr val="A85229"/>
      </a:accent1>
      <a:accent2>
        <a:srgbClr val="98916E"/>
      </a:accent2>
      <a:accent3>
        <a:srgbClr val="C9A645"/>
      </a:accent3>
      <a:accent4>
        <a:srgbClr val="76A7B2"/>
      </a:accent4>
      <a:accent5>
        <a:srgbClr val="82A670"/>
      </a:accent5>
      <a:accent6>
        <a:srgbClr val="896170"/>
      </a:accent6>
      <a:hlink>
        <a:srgbClr val="A85229"/>
      </a:hlink>
      <a:folHlink>
        <a:srgbClr val="98916E"/>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red line presentation (widescreen)</Template>
  <TotalTime>680</TotalTime>
  <Words>321</Words>
  <Application>Microsoft Office PowerPoint</Application>
  <PresentationFormat>Widescreen</PresentationFormat>
  <Paragraphs>63</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Cambria</vt:lpstr>
      <vt:lpstr>Red Line Business 16x9</vt:lpstr>
      <vt:lpstr>CSC 690 Capstone Project   Stream Real Time Twitter Data &amp; Analysis</vt:lpstr>
      <vt:lpstr>Agenda</vt:lpstr>
      <vt:lpstr>Introduction</vt:lpstr>
      <vt:lpstr>PowerPoint Presentation</vt:lpstr>
      <vt:lpstr>Configuration</vt:lpstr>
      <vt:lpstr>Real Time Data Streaming</vt:lpstr>
      <vt:lpstr>How to Straem twitter data</vt:lpstr>
      <vt:lpstr>Continue…</vt:lpstr>
      <vt:lpstr>PowerPoint Presentation</vt:lpstr>
      <vt:lpstr>Continue..</vt:lpstr>
      <vt:lpstr>PowerPoint Presentation</vt:lpstr>
      <vt:lpstr>Data cleaning </vt:lpstr>
      <vt:lpstr>Load data in Hive </vt:lpstr>
      <vt:lpstr>Data Analysis</vt:lpstr>
      <vt:lpstr>Results</vt:lpstr>
      <vt:lpstr>Sentiment analysis</vt:lpstr>
      <vt:lpstr>Top 10 # tags </vt:lpstr>
      <vt:lpstr>Sources of tweet</vt:lpstr>
      <vt:lpstr>Gantt chart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 690 Capstone Project   Stream Real Time Twitter Data &amp; Analysis</dc:title>
  <dc:creator>Anu</dc:creator>
  <cp:lastModifiedBy>Anu Mehndiratta</cp:lastModifiedBy>
  <cp:revision>42</cp:revision>
  <dcterms:created xsi:type="dcterms:W3CDTF">2018-02-17T23:12:00Z</dcterms:created>
  <dcterms:modified xsi:type="dcterms:W3CDTF">2018-04-22T02:26:06Z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