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62" r:id="rId3"/>
    <p:sldId id="257" r:id="rId4"/>
    <p:sldId id="261" r:id="rId5"/>
    <p:sldId id="263" r:id="rId6"/>
    <p:sldId id="285" r:id="rId7"/>
    <p:sldId id="287" r:id="rId8"/>
    <p:sldId id="299" r:id="rId9"/>
    <p:sldId id="288" r:id="rId10"/>
    <p:sldId id="289" r:id="rId11"/>
    <p:sldId id="290" r:id="rId12"/>
    <p:sldId id="292" r:id="rId13"/>
    <p:sldId id="291" r:id="rId14"/>
    <p:sldId id="276" r:id="rId15"/>
    <p:sldId id="296" r:id="rId16"/>
    <p:sldId id="295" r:id="rId17"/>
    <p:sldId id="298" r:id="rId18"/>
    <p:sldId id="278" r:id="rId19"/>
  </p:sldIdLst>
  <p:sldSz cx="9144000" cy="5143500" type="screen16x9"/>
  <p:notesSz cx="6858000" cy="9144000"/>
  <p:embeddedFontLst>
    <p:embeddedFont>
      <p:font typeface="Montserra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B261E-83A5-8498-8779-D5454D101486}" v="1" dt="2021-01-07T09:33:44.072"/>
    <p1510:client id="{550A65FF-6519-4AB2-886B-7ED9790F3D81}" v="192" dt="2021-01-07T09:31:05.184"/>
  </p1510:revLst>
</p1510:revInfo>
</file>

<file path=ppt/tableStyles.xml><?xml version="1.0" encoding="utf-8"?>
<a:tblStyleLst xmlns:a="http://schemas.openxmlformats.org/drawingml/2006/main" def="{6D11E95A-CA02-4DD2-B3AE-B5CEAF39A960}">
  <a:tblStyle styleId="{6D11E95A-CA02-4DD2-B3AE-B5CEAF39A9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09559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28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55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082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285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626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702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354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74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75a7f99e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75a7f99e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21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69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181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475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966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786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92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346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11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04.197.8.34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kaggle.com/jenny18/honey-bee-annotated-images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3472671" y="1078787"/>
            <a:ext cx="5085708" cy="30588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/>
              <a:t>Honey Bee Hive Health Detection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50040" y="4400669"/>
            <a:ext cx="6323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ts val="600"/>
              </a:spcBef>
            </a:pPr>
            <a:r>
              <a:rPr lang="en-US" sz="1600">
                <a:solidFill>
                  <a:schemeClr val="tx1"/>
                </a:solidFill>
                <a:latin typeface="Montserrat" panose="020B0604020202020204" charset="0"/>
              </a:rPr>
              <a:t>Sameer Raj | V S Subhang  1801CS42 | 1801CS59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70" y="891865"/>
            <a:ext cx="3809524" cy="36063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16543" y="152400"/>
            <a:ext cx="7936257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 overview</a:t>
            </a:r>
            <a:endParaRPr sz="400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516543" y="1295343"/>
            <a:ext cx="8154846" cy="3586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b="1" dirty="0"/>
              <a:t>Neural Network Model</a:t>
            </a:r>
          </a:p>
          <a:p>
            <a:pPr marL="0" indent="0">
              <a:buNone/>
            </a:pPr>
            <a:r>
              <a:rPr lang="en-IN" sz="1800" dirty="0"/>
              <a:t>The model was trained on different set of hyper parameters and the following </a:t>
            </a:r>
            <a:r>
              <a:rPr lang="en-IN" sz="1800" dirty="0" err="1"/>
              <a:t>config</a:t>
            </a:r>
            <a:r>
              <a:rPr lang="en-IN" sz="1800" dirty="0"/>
              <a:t> gave the best accuracy:</a:t>
            </a:r>
          </a:p>
          <a:p>
            <a:pPr marL="285750" indent="-285750"/>
            <a:r>
              <a:rPr lang="en-IN" sz="1600" dirty="0"/>
              <a:t>Two intermediate convolutional layers.</a:t>
            </a:r>
          </a:p>
          <a:p>
            <a:pPr marL="285750" indent="-285750"/>
            <a:r>
              <a:rPr lang="en-IN" sz="1600" dirty="0"/>
              <a:t>32 kernels of dimension 3 x 3.</a:t>
            </a:r>
          </a:p>
          <a:p>
            <a:pPr marL="285750" indent="-285750"/>
            <a:r>
              <a:rPr lang="en-IN" sz="1600" dirty="0"/>
              <a:t>‘</a:t>
            </a:r>
            <a:r>
              <a:rPr lang="en-IN" sz="1600" dirty="0" err="1"/>
              <a:t>relu</a:t>
            </a:r>
            <a:r>
              <a:rPr lang="en-IN" sz="1600" dirty="0"/>
              <a:t>’ activation function during convolution to remove linearity</a:t>
            </a:r>
          </a:p>
          <a:p>
            <a:pPr marL="285750" indent="-285750"/>
            <a:r>
              <a:rPr lang="en-IN" sz="1600" dirty="0"/>
              <a:t>‘</a:t>
            </a:r>
            <a:r>
              <a:rPr lang="en-IN" sz="1600" dirty="0" err="1"/>
              <a:t>softmax</a:t>
            </a:r>
            <a:r>
              <a:rPr lang="en-IN" sz="1600" dirty="0"/>
              <a:t>’ activation function during neural network training.</a:t>
            </a:r>
          </a:p>
          <a:p>
            <a:pPr marL="285750" indent="-285750"/>
            <a:r>
              <a:rPr lang="en-IN" sz="1600" dirty="0"/>
              <a:t>Batch size 128</a:t>
            </a:r>
          </a:p>
          <a:p>
            <a:pPr marL="0" indent="0">
              <a:buNone/>
            </a:pPr>
            <a:r>
              <a:rPr lang="en-IN" sz="1600" dirty="0"/>
              <a:t>The accuracy post this step was 89.6%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496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16543" y="152400"/>
            <a:ext cx="7936257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 overview</a:t>
            </a:r>
            <a:endParaRPr sz="400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516543" y="1305617"/>
            <a:ext cx="8154846" cy="3586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b="1" dirty="0"/>
              <a:t>Neural Network Model</a:t>
            </a:r>
          </a:p>
          <a:p>
            <a:pPr marL="0" indent="0">
              <a:buNone/>
            </a:pPr>
            <a:r>
              <a:rPr lang="en-IN" sz="1800" dirty="0"/>
              <a:t>The model still can be improved. Over fitting can be avoided by adding drop outs.</a:t>
            </a:r>
          </a:p>
          <a:p>
            <a:pPr marL="0" indent="0">
              <a:buNone/>
            </a:pPr>
            <a:r>
              <a:rPr lang="en-IN" sz="1800" dirty="0"/>
              <a:t>Epochs and batch size were further changed.</a:t>
            </a:r>
          </a:p>
          <a:p>
            <a:pPr marL="0" indent="0">
              <a:buNone/>
            </a:pPr>
            <a:r>
              <a:rPr lang="en-IN" sz="1800" dirty="0"/>
              <a:t>This resulted in increase of accuracy from </a:t>
            </a:r>
            <a:r>
              <a:rPr lang="en-IN" sz="1800" b="1" dirty="0"/>
              <a:t>89.6 </a:t>
            </a:r>
            <a:r>
              <a:rPr lang="en-IN" sz="1800" dirty="0"/>
              <a:t>% to </a:t>
            </a:r>
            <a:r>
              <a:rPr lang="en-IN" sz="1800" b="1" dirty="0"/>
              <a:t>94.1</a:t>
            </a:r>
            <a:r>
              <a:rPr lang="en-IN" sz="1800" dirty="0"/>
              <a:t> %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2" y="3271248"/>
            <a:ext cx="5887861" cy="11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0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16543" y="152400"/>
            <a:ext cx="7936257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Results</a:t>
            </a:r>
            <a:endParaRPr sz="400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516543" y="1305617"/>
            <a:ext cx="8154846" cy="3586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200" b="1"/>
          </a:p>
          <a:p>
            <a:pPr marL="0" indent="0">
              <a:buNone/>
            </a:pPr>
            <a:endParaRPr lang="en-US" sz="1200" b="1"/>
          </a:p>
          <a:p>
            <a:pPr marL="0" indent="0">
              <a:buNone/>
            </a:pPr>
            <a:endParaRPr lang="en-US" sz="1200" b="1"/>
          </a:p>
          <a:p>
            <a:pPr marL="0" indent="0">
              <a:buNone/>
            </a:pPr>
            <a:endParaRPr lang="en-US" sz="1200" b="1"/>
          </a:p>
          <a:p>
            <a:pPr marL="0" indent="0">
              <a:buNone/>
            </a:pPr>
            <a:endParaRPr lang="en-US" sz="1200" b="1"/>
          </a:p>
          <a:p>
            <a:pPr marL="0" indent="0">
              <a:buNone/>
            </a:pPr>
            <a:endParaRPr lang="en-US" sz="1200" b="1"/>
          </a:p>
          <a:p>
            <a:pPr marL="0" indent="0">
              <a:buNone/>
            </a:pPr>
            <a:endParaRPr lang="en-US" sz="1200" b="1"/>
          </a:p>
          <a:p>
            <a:pPr marL="0" indent="0">
              <a:buNone/>
            </a:pPr>
            <a:endParaRPr lang="en-US" sz="1200" b="1"/>
          </a:p>
          <a:p>
            <a:pPr marL="0" indent="0">
              <a:buNone/>
            </a:pPr>
            <a:endParaRPr lang="en-US" sz="1200" b="1"/>
          </a:p>
          <a:p>
            <a:pPr marL="0" indent="0">
              <a:buNone/>
            </a:pPr>
            <a:endParaRPr lang="en-US" sz="1200" b="1"/>
          </a:p>
          <a:p>
            <a:pPr marL="0" indent="0">
              <a:buNone/>
            </a:pPr>
            <a:endParaRPr lang="en-US" sz="1200" b="1"/>
          </a:p>
          <a:p>
            <a:pPr marL="0" indent="0">
              <a:buNone/>
            </a:pPr>
            <a:r>
              <a:rPr lang="en-US" sz="1200" b="1"/>
              <a:t>Recall </a:t>
            </a:r>
            <a:r>
              <a:rPr lang="en-US" sz="1200"/>
              <a:t>= Given a class, will the classifier be able to detect it?</a:t>
            </a:r>
            <a:br>
              <a:rPr lang="en-US" sz="1200"/>
            </a:br>
            <a:r>
              <a:rPr lang="en-US" sz="1200" b="1"/>
              <a:t>Precision</a:t>
            </a:r>
            <a:r>
              <a:rPr lang="en-US" sz="1200"/>
              <a:t> = Given a class prediction from a classifier, how likely is it to be correct?</a:t>
            </a:r>
            <a:br>
              <a:rPr lang="en-US" sz="1200"/>
            </a:br>
            <a:r>
              <a:rPr lang="en-US" sz="1200" b="1"/>
              <a:t>F1 Score</a:t>
            </a:r>
            <a:r>
              <a:rPr lang="en-US" sz="1200"/>
              <a:t> = The harmonic mean of the recall and precision. Essentially, it punishes extreme values.</a:t>
            </a:r>
            <a:endParaRPr lang="en-IN" sz="1200"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4" y="1340064"/>
            <a:ext cx="2985356" cy="2985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63" y="1442642"/>
            <a:ext cx="5126183" cy="226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7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16543" y="152400"/>
            <a:ext cx="7936257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Implementing as a service</a:t>
            </a:r>
            <a:endParaRPr sz="400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516543" y="1315891"/>
            <a:ext cx="8154846" cy="3586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sz="1800" dirty="0"/>
              <a:t>The prediction model was deployed as a web app and Android/</a:t>
            </a:r>
            <a:r>
              <a:rPr lang="en-IN" sz="1800" dirty="0" err="1"/>
              <a:t>iOS</a:t>
            </a:r>
            <a:r>
              <a:rPr lang="en-IN" sz="1800" dirty="0"/>
              <a:t> app.</a:t>
            </a:r>
          </a:p>
          <a:p>
            <a:pPr marL="285750" indent="-285750"/>
            <a:r>
              <a:rPr lang="en-IN" sz="1800" dirty="0"/>
              <a:t>The prediction is based on running a script on a server hosted on </a:t>
            </a:r>
            <a:r>
              <a:rPr lang="en-IN" sz="1800" b="1" dirty="0"/>
              <a:t>Google Cloud Platform</a:t>
            </a:r>
            <a:r>
              <a:rPr lang="en-IN" sz="1800" dirty="0"/>
              <a:t>.</a:t>
            </a:r>
          </a:p>
          <a:p>
            <a:pPr marL="285750" indent="-285750"/>
            <a:r>
              <a:rPr lang="en-IN" sz="1800" dirty="0"/>
              <a:t>The service IP address is: </a:t>
            </a:r>
            <a:r>
              <a:rPr lang="en-IN" sz="1800" dirty="0">
                <a:hlinkClick r:id="rId3"/>
              </a:rPr>
              <a:t>http://104.197.8.34/</a:t>
            </a:r>
            <a:endParaRPr lang="en-IN" sz="1800" dirty="0"/>
          </a:p>
          <a:p>
            <a:pPr marL="285750" indent="-285750"/>
            <a:r>
              <a:rPr lang="en-IN" sz="1800" dirty="0"/>
              <a:t>The server is primarily made using </a:t>
            </a:r>
            <a:r>
              <a:rPr lang="en-IN" sz="1800" b="1" dirty="0" err="1"/>
              <a:t>nodeJS</a:t>
            </a:r>
            <a:r>
              <a:rPr lang="en-IN" sz="1800" dirty="0"/>
              <a:t> + </a:t>
            </a:r>
            <a:r>
              <a:rPr lang="en-IN" sz="1800" b="1" dirty="0"/>
              <a:t>express.</a:t>
            </a:r>
          </a:p>
          <a:p>
            <a:pPr marL="285750" indent="-285750"/>
            <a:r>
              <a:rPr lang="en-IN" sz="1800" dirty="0"/>
              <a:t>The app is created using </a:t>
            </a:r>
            <a:r>
              <a:rPr lang="en-IN" sz="1800" b="1" dirty="0"/>
              <a:t>react-native</a:t>
            </a:r>
            <a:r>
              <a:rPr lang="en-IN" sz="1800" dirty="0"/>
              <a:t> and </a:t>
            </a:r>
            <a:r>
              <a:rPr lang="en-IN" sz="1800" b="1" dirty="0"/>
              <a:t>expo</a:t>
            </a:r>
            <a:r>
              <a:rPr lang="en-IN" sz="1800" dirty="0"/>
              <a:t> to make predictions as stated in the task.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8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>
            <a:spLocks noGrp="1"/>
          </p:cNvSpPr>
          <p:nvPr>
            <p:ph type="body" idx="4294967295"/>
          </p:nvPr>
        </p:nvSpPr>
        <p:spPr>
          <a:xfrm>
            <a:off x="355866" y="3032936"/>
            <a:ext cx="2767478" cy="11794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3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3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000" b="1"/>
              <a:t>App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000" b="1"/>
              <a:t>Screenshots</a:t>
            </a:r>
            <a:endParaRPr sz="3000" b="1"/>
          </a:p>
        </p:txBody>
      </p:sp>
      <p:sp>
        <p:nvSpPr>
          <p:cNvPr id="316" name="Google Shape;316;p31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17" name="Google Shape;317;p31"/>
          <p:cNvGrpSpPr/>
          <p:nvPr/>
        </p:nvGrpSpPr>
        <p:grpSpPr>
          <a:xfrm>
            <a:off x="537389" y="2427069"/>
            <a:ext cx="603499" cy="605867"/>
            <a:chOff x="3782700" y="1538288"/>
            <a:chExt cx="1578600" cy="1578600"/>
          </a:xfrm>
        </p:grpSpPr>
        <p:sp>
          <p:nvSpPr>
            <p:cNvPr id="318" name="Google Shape;318;p31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31"/>
          <p:cNvGrpSpPr/>
          <p:nvPr/>
        </p:nvGrpSpPr>
        <p:grpSpPr>
          <a:xfrm>
            <a:off x="684286" y="2604493"/>
            <a:ext cx="319659" cy="237367"/>
            <a:chOff x="5255200" y="3006475"/>
            <a:chExt cx="511700" cy="378575"/>
          </a:xfrm>
        </p:grpSpPr>
        <p:sp>
          <p:nvSpPr>
            <p:cNvPr id="323" name="Google Shape;323;p3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1"/>
          <p:cNvGrpSpPr/>
          <p:nvPr/>
        </p:nvGrpSpPr>
        <p:grpSpPr>
          <a:xfrm>
            <a:off x="3378117" y="102742"/>
            <a:ext cx="2385691" cy="4623373"/>
            <a:chOff x="2112475" y="238125"/>
            <a:chExt cx="3395050" cy="5238750"/>
          </a:xfrm>
        </p:grpSpPr>
        <p:sp>
          <p:nvSpPr>
            <p:cNvPr id="326" name="Google Shape;326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325;p31"/>
          <p:cNvGrpSpPr/>
          <p:nvPr/>
        </p:nvGrpSpPr>
        <p:grpSpPr>
          <a:xfrm>
            <a:off x="6081446" y="102742"/>
            <a:ext cx="2385691" cy="4674741"/>
            <a:chOff x="2112475" y="238125"/>
            <a:chExt cx="3395050" cy="5238750"/>
          </a:xfrm>
        </p:grpSpPr>
        <p:sp>
          <p:nvSpPr>
            <p:cNvPr id="20" name="Google Shape;326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7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8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9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9" b="9361"/>
          <a:stretch/>
        </p:blipFill>
        <p:spPr>
          <a:xfrm>
            <a:off x="3451256" y="517776"/>
            <a:ext cx="2250901" cy="3785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" b="12468"/>
          <a:stretch/>
        </p:blipFill>
        <p:spPr>
          <a:xfrm>
            <a:off x="6143946" y="528074"/>
            <a:ext cx="2260314" cy="38213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>
            <a:spLocks noGrp="1"/>
          </p:cNvSpPr>
          <p:nvPr>
            <p:ph type="body" idx="4294967295"/>
          </p:nvPr>
        </p:nvSpPr>
        <p:spPr>
          <a:xfrm>
            <a:off x="355866" y="3032936"/>
            <a:ext cx="2767478" cy="11794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3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3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000" b="1"/>
              <a:t>App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000" b="1"/>
              <a:t>Screenshots</a:t>
            </a:r>
            <a:endParaRPr sz="3000" b="1"/>
          </a:p>
        </p:txBody>
      </p:sp>
      <p:sp>
        <p:nvSpPr>
          <p:cNvPr id="316" name="Google Shape;316;p31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17" name="Google Shape;317;p31"/>
          <p:cNvGrpSpPr/>
          <p:nvPr/>
        </p:nvGrpSpPr>
        <p:grpSpPr>
          <a:xfrm>
            <a:off x="537389" y="2427069"/>
            <a:ext cx="603499" cy="605867"/>
            <a:chOff x="3782700" y="1538288"/>
            <a:chExt cx="1578600" cy="1578600"/>
          </a:xfrm>
        </p:grpSpPr>
        <p:sp>
          <p:nvSpPr>
            <p:cNvPr id="318" name="Google Shape;318;p31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31"/>
          <p:cNvGrpSpPr/>
          <p:nvPr/>
        </p:nvGrpSpPr>
        <p:grpSpPr>
          <a:xfrm>
            <a:off x="684286" y="2604493"/>
            <a:ext cx="319659" cy="237367"/>
            <a:chOff x="5255200" y="3006475"/>
            <a:chExt cx="511700" cy="378575"/>
          </a:xfrm>
        </p:grpSpPr>
        <p:sp>
          <p:nvSpPr>
            <p:cNvPr id="323" name="Google Shape;323;p3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1"/>
          <p:cNvGrpSpPr/>
          <p:nvPr/>
        </p:nvGrpSpPr>
        <p:grpSpPr>
          <a:xfrm>
            <a:off x="3378117" y="102742"/>
            <a:ext cx="2385691" cy="4623373"/>
            <a:chOff x="2112475" y="238125"/>
            <a:chExt cx="3395050" cy="5238750"/>
          </a:xfrm>
        </p:grpSpPr>
        <p:sp>
          <p:nvSpPr>
            <p:cNvPr id="326" name="Google Shape;326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325;p31"/>
          <p:cNvGrpSpPr/>
          <p:nvPr/>
        </p:nvGrpSpPr>
        <p:grpSpPr>
          <a:xfrm>
            <a:off x="6081446" y="102742"/>
            <a:ext cx="2385691" cy="4674741"/>
            <a:chOff x="2112475" y="238125"/>
            <a:chExt cx="3395050" cy="5238750"/>
          </a:xfrm>
        </p:grpSpPr>
        <p:sp>
          <p:nvSpPr>
            <p:cNvPr id="20" name="Google Shape;326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7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8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9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4" b="12909"/>
          <a:stretch/>
        </p:blipFill>
        <p:spPr>
          <a:xfrm>
            <a:off x="3440982" y="511892"/>
            <a:ext cx="2265112" cy="3790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 b="14806"/>
          <a:stretch/>
        </p:blipFill>
        <p:spPr>
          <a:xfrm>
            <a:off x="6143945" y="519061"/>
            <a:ext cx="2257105" cy="38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4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/>
              <a:t>Innovation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/>
              <a:t>A step towards solving real life problems and protecting nature.</a:t>
            </a:r>
          </a:p>
          <a:p>
            <a:r>
              <a:rPr lang="en-IN" sz="1800"/>
              <a:t>Increased accuracy by closely monitoring and brute forcing results on various hyper parameters and choosing the optimal one .</a:t>
            </a:r>
          </a:p>
          <a:p>
            <a:r>
              <a:rPr lang="en-IN" sz="1800"/>
              <a:t>Implementing it as ‘one of its kind’ service in form of both web app and mobile app (Android and </a:t>
            </a:r>
            <a:r>
              <a:rPr lang="en-IN" sz="1800" err="1"/>
              <a:t>iOS</a:t>
            </a:r>
            <a:r>
              <a:rPr lang="en-IN" sz="1800"/>
              <a:t>).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21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Challenges and learnings</a:t>
            </a:r>
            <a:endParaRPr sz="4400"/>
          </a:p>
        </p:txBody>
      </p:sp>
      <p:sp>
        <p:nvSpPr>
          <p:cNvPr id="68" name="Google Shape;68;p12"/>
          <p:cNvSpPr txBox="1"/>
          <p:nvPr/>
        </p:nvSpPr>
        <p:spPr>
          <a:xfrm>
            <a:off x="691200" y="1337513"/>
            <a:ext cx="3669300" cy="321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Optimization of model was the most difficult task. We brute-forced the hyper parameters to select the optimal one.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Selecting optimal server for deploying the model and ensuring server runs even after closing the console.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6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" name="Google Shape;68;p12"/>
          <p:cNvSpPr txBox="1"/>
          <p:nvPr/>
        </p:nvSpPr>
        <p:spPr>
          <a:xfrm>
            <a:off x="4761162" y="1322329"/>
            <a:ext cx="3669300" cy="321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Learnings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Various concepts like gradient descent, regression, </a:t>
            </a:r>
            <a:r>
              <a:rPr lang="en-US" sz="160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etc</a:t>
            </a:r>
            <a:r>
              <a:rPr lang="en-US"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and experience of working with python libraries.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Work experience on Google Cloud Platform to deploy model.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Work collaboration in team project.</a:t>
            </a:r>
            <a:endParaRPr sz="16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90109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3"/>
          <p:cNvSpPr txBox="1">
            <a:spLocks noGrp="1"/>
          </p:cNvSpPr>
          <p:nvPr>
            <p:ph type="ctrTitle" idx="4294967295"/>
          </p:nvPr>
        </p:nvSpPr>
        <p:spPr>
          <a:xfrm>
            <a:off x="582500" y="1164228"/>
            <a:ext cx="674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solidFill>
                  <a:schemeClr val="accent1"/>
                </a:solidFill>
              </a:rPr>
              <a:t>Thank You!</a:t>
            </a:r>
            <a:endParaRPr sz="8800">
              <a:solidFill>
                <a:schemeClr val="accent1"/>
              </a:solidFill>
            </a:endParaRPr>
          </a:p>
        </p:txBody>
      </p:sp>
      <p:sp>
        <p:nvSpPr>
          <p:cNvPr id="357" name="Google Shape;357;p33"/>
          <p:cNvSpPr txBox="1">
            <a:spLocks noGrp="1"/>
          </p:cNvSpPr>
          <p:nvPr>
            <p:ph type="subTitle" idx="4294967295"/>
          </p:nvPr>
        </p:nvSpPr>
        <p:spPr>
          <a:xfrm>
            <a:off x="701982" y="2188411"/>
            <a:ext cx="50253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/>
              <a:t>Any questions?</a:t>
            </a:r>
            <a:endParaRPr sz="4000" b="1"/>
          </a:p>
        </p:txBody>
      </p:sp>
      <p:sp>
        <p:nvSpPr>
          <p:cNvPr id="359" name="Google Shape;359;p3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360" name="Google Shape;360;p3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972900" y="631063"/>
            <a:ext cx="719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Task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4294967295"/>
          </p:nvPr>
        </p:nvSpPr>
        <p:spPr>
          <a:xfrm>
            <a:off x="1119882" y="1737108"/>
            <a:ext cx="7051217" cy="2300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>
                <a:solidFill>
                  <a:schemeClr val="tx1">
                    <a:lumMod val="75000"/>
                  </a:schemeClr>
                </a:solidFill>
              </a:rPr>
              <a:t>Predicting the health of the bee hive.</a:t>
            </a:r>
          </a:p>
          <a:p>
            <a:pPr marL="342900" indent="-342900"/>
            <a:r>
              <a:rPr lang="en-US">
                <a:solidFill>
                  <a:schemeClr val="tx1">
                    <a:lumMod val="75000"/>
                  </a:schemeClr>
                </a:solidFill>
              </a:rPr>
              <a:t>Implementing the model as a service, where images taken using a mobile phone from the hive are sent to a server for analytics and the results the sent back.</a:t>
            </a: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/>
              <a:t>Problem Definition</a:t>
            </a:r>
            <a:endParaRPr sz="4800"/>
          </a:p>
        </p:txBody>
      </p:sp>
      <p:sp>
        <p:nvSpPr>
          <p:cNvPr id="68" name="Google Shape;68;p12"/>
          <p:cNvSpPr txBox="1"/>
          <p:nvPr/>
        </p:nvSpPr>
        <p:spPr>
          <a:xfrm>
            <a:off x="691200" y="1337513"/>
            <a:ext cx="3669300" cy="321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Every third bite of food relies on pollination by bees. 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In winters, honeybee hive losses exceeds 60% in some places. How can we address this issue?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How can we better understand our bees? And most importantly, how can we save them before it's too late?</a:t>
            </a:r>
            <a:endParaRPr sz="16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68;p12"/>
          <p:cNvSpPr txBox="1"/>
          <p:nvPr/>
        </p:nvSpPr>
        <p:spPr>
          <a:xfrm>
            <a:off x="4788878" y="1294707"/>
            <a:ext cx="3669300" cy="321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While many indications of hive strength and health are visible on the inside of the hive, frequent check-ups on the hive are time-consuming and disruptive to the bees' and hive in general. 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By investigating the bees that leave the hive, we can gain a more complete understanding of the hive itself.</a:t>
            </a:r>
            <a:endParaRPr sz="16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idx="1"/>
          </p:nvPr>
        </p:nvSpPr>
        <p:spPr>
          <a:xfrm>
            <a:off x="601525" y="4020735"/>
            <a:ext cx="8229600" cy="705300"/>
          </a:xfrm>
        </p:spPr>
        <p:txBody>
          <a:bodyPr/>
          <a:lstStyle/>
          <a:p>
            <a:pPr marL="101600" indent="0">
              <a:buNone/>
            </a:pPr>
            <a:r>
              <a:rPr lang="en-IN" sz="1800"/>
              <a:t>Thus, with this task, </a:t>
            </a:r>
            <a:r>
              <a:rPr lang="en-US" sz="1800"/>
              <a:t>we pave the way for more intelligent hive monitoring or beekeeping in general.</a:t>
            </a:r>
            <a:endParaRPr lang="en-I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Solution</a:t>
            </a:r>
            <a:endParaRPr sz="480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30562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2000" lvl="0" indent="-381000" algn="l" rtl="0">
              <a:spcAft>
                <a:spcPts val="0"/>
              </a:spcAft>
              <a:buSzPts val="2400"/>
              <a:buChar char="▣"/>
            </a:pPr>
            <a:r>
              <a:rPr lang="en-IN" sz="1800" dirty="0"/>
              <a:t>Lot of information can be extracted from bee image of particular bee hive.</a:t>
            </a:r>
            <a:endParaRPr sz="1800" dirty="0"/>
          </a:p>
          <a:p>
            <a:pPr marL="432000" lvl="0" indent="-381000" algn="l" rtl="0">
              <a:spcAft>
                <a:spcPts val="0"/>
              </a:spcAft>
              <a:buSzPts val="2400"/>
              <a:buChar char="▣"/>
            </a:pPr>
            <a:r>
              <a:rPr lang="en" sz="1800" dirty="0"/>
              <a:t>We can process and analyse this data to predict the health of the bees and thus bee hive.</a:t>
            </a:r>
          </a:p>
          <a:p>
            <a:pPr marL="432000" lvl="0"/>
            <a:r>
              <a:rPr lang="en" sz="1800" dirty="0"/>
              <a:t>For ex: </a:t>
            </a:r>
            <a:r>
              <a:rPr lang="en-US" sz="1800" dirty="0"/>
              <a:t> an unhealthy hive infected with varroa mites will have bees with deformed wings or mites on their </a:t>
            </a:r>
            <a:r>
              <a:rPr lang="en-US" sz="1800" dirty="0" smtClean="0"/>
              <a:t>backs.</a:t>
            </a:r>
            <a:endParaRPr lang="en" sz="1800" dirty="0"/>
          </a:p>
          <a:p>
            <a:pPr marL="432000"/>
            <a:r>
              <a:rPr lang="en-IN" sz="1800" dirty="0"/>
              <a:t>A deep learning Convolutional neural network (CNN) model can be used for this instance.</a:t>
            </a:r>
          </a:p>
          <a:p>
            <a:pPr>
              <a:spcBef>
                <a:spcPts val="0"/>
              </a:spcBef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We futher see implementation details using Python, Keras </a:t>
            </a:r>
            <a:r>
              <a:rPr lang="en" sz="1800"/>
              <a:t>and </a:t>
            </a:r>
            <a:r>
              <a:rPr lang="en" sz="1800" smtClean="0"/>
              <a:t>TensorFlow </a:t>
            </a:r>
            <a:r>
              <a:rPr lang="en" sz="1800" dirty="0"/>
              <a:t>backend.</a:t>
            </a:r>
            <a:endParaRPr sz="18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 overview</a:t>
            </a:r>
            <a:endParaRPr sz="400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691200" y="1274797"/>
            <a:ext cx="7761600" cy="3556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Data Set:</a:t>
            </a:r>
          </a:p>
          <a:p>
            <a:pPr marL="0" lvl="0" indent="0">
              <a:buNone/>
            </a:pPr>
            <a:r>
              <a:rPr lang="en-IN" sz="1800" dirty="0"/>
              <a:t>The dataset has been taken from </a:t>
            </a:r>
            <a:r>
              <a:rPr lang="en-IN" sz="1800" dirty="0" err="1">
                <a:solidFill>
                  <a:srgbClr val="0070C0"/>
                </a:solidFill>
                <a:hlinkClick r:id="rId3"/>
              </a:rPr>
              <a:t>Kaggle</a:t>
            </a:r>
            <a:r>
              <a:rPr lang="en-IN" sz="1800" dirty="0"/>
              <a:t>: </a:t>
            </a:r>
            <a:r>
              <a:rPr lang="en-IN" sz="1800" dirty="0">
                <a:hlinkClick r:id="rId3"/>
              </a:rPr>
              <a:t>https://www.kaggle.com/jenny18/honey-bee-annotated-images</a:t>
            </a:r>
            <a:endParaRPr lang="en-IN" sz="1800" dirty="0"/>
          </a:p>
          <a:p>
            <a:pPr marL="0" lvl="0" indent="0">
              <a:buNone/>
            </a:pPr>
            <a:r>
              <a:rPr lang="en-IN" sz="1800" dirty="0"/>
              <a:t>The dataset contains over 5000+ images of bees</a:t>
            </a:r>
          </a:p>
          <a:p>
            <a:pPr marL="0" lvl="0" indent="0">
              <a:buNone/>
            </a:pPr>
            <a:r>
              <a:rPr lang="en-IN" sz="1800" dirty="0"/>
              <a:t>The bees health has been classified into:</a:t>
            </a:r>
          </a:p>
          <a:p>
            <a:pPr marL="285750" indent="-285750"/>
            <a:r>
              <a:rPr lang="en-IN" sz="1200" dirty="0"/>
              <a:t>Healthy</a:t>
            </a:r>
          </a:p>
          <a:p>
            <a:pPr marL="285750" indent="-285750"/>
            <a:r>
              <a:rPr lang="en-IN" sz="1200" dirty="0" smtClean="0"/>
              <a:t>small </a:t>
            </a:r>
            <a:r>
              <a:rPr lang="en-IN" sz="1200" dirty="0"/>
              <a:t>hive beetles</a:t>
            </a:r>
          </a:p>
          <a:p>
            <a:pPr marL="285750" indent="-285750"/>
            <a:r>
              <a:rPr lang="en-IN" sz="1200" dirty="0"/>
              <a:t>missing queen</a:t>
            </a:r>
          </a:p>
          <a:p>
            <a:pPr marL="285750" indent="-285750"/>
            <a:r>
              <a:rPr lang="en-IN" sz="1200" dirty="0"/>
              <a:t>hive being robbed</a:t>
            </a:r>
          </a:p>
          <a:p>
            <a:pPr marL="285750" indent="-285750"/>
            <a:r>
              <a:rPr lang="en-IN" sz="1200" dirty="0"/>
              <a:t>ant problems</a:t>
            </a:r>
          </a:p>
          <a:p>
            <a:pPr marL="285750" indent="-285750"/>
            <a:r>
              <a:rPr lang="en-IN" sz="1200" dirty="0" smtClean="0"/>
              <a:t>hive </a:t>
            </a:r>
            <a:r>
              <a:rPr lang="en-IN" sz="1200" dirty="0"/>
              <a:t>beetles</a:t>
            </a:r>
          </a:p>
          <a:p>
            <a:pPr marL="0" indent="0" algn="r">
              <a:buNone/>
            </a:pPr>
            <a:r>
              <a:rPr lang="en-IN" sz="1800" dirty="0"/>
              <a:t>     Few images from the dataset.</a:t>
            </a:r>
          </a:p>
          <a:p>
            <a:pPr marL="0" lvl="0" indent="0">
              <a:buNone/>
            </a:pPr>
            <a:endParaRPr lang="en-IN" sz="1800" dirty="0"/>
          </a:p>
          <a:p>
            <a:pPr marL="0" lvl="0" indent="0">
              <a:buNone/>
            </a:pPr>
            <a:endParaRPr lang="en-IN" sz="1800" dirty="0"/>
          </a:p>
          <a:p>
            <a:pPr marL="0" lvl="0" indent="0">
              <a:buNone/>
            </a:pPr>
            <a:endParaRPr lang="en-IN" sz="1800" dirty="0"/>
          </a:p>
          <a:p>
            <a:pPr marL="0" lvl="0" indent="0">
              <a:buNone/>
            </a:pPr>
            <a:endParaRPr lang="en-IN" sz="1800" dirty="0"/>
          </a:p>
          <a:p>
            <a:pPr marL="0" lvl="0" indent="0">
              <a:buNone/>
            </a:pPr>
            <a:endParaRPr lang="en-I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432" y="4056580"/>
            <a:ext cx="619125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443" y="3408876"/>
            <a:ext cx="619125" cy="647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072" y="3988082"/>
            <a:ext cx="6096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47" y="3999427"/>
            <a:ext cx="727365" cy="666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42" y="3419153"/>
            <a:ext cx="1194522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43" y="3408876"/>
            <a:ext cx="1304925" cy="590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92" y="4002210"/>
            <a:ext cx="428625" cy="6639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491" y="4019976"/>
            <a:ext cx="767386" cy="6744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 overview</a:t>
            </a:r>
            <a:endParaRPr sz="400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516542" y="1172055"/>
            <a:ext cx="4127377" cy="3556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300" b="1"/>
              <a:t>Dataset cleaning and balancing</a:t>
            </a:r>
          </a:p>
          <a:p>
            <a:pPr marL="285750" indent="-285750"/>
            <a:r>
              <a:rPr lang="en-IN" sz="1800"/>
              <a:t>We cleanse the dataset by removing bee details with missing value or bees which have no image file.</a:t>
            </a:r>
          </a:p>
          <a:p>
            <a:pPr marL="285750" indent="-285750"/>
            <a:r>
              <a:rPr lang="en-IN" sz="1800"/>
              <a:t>Further, the data set is balanced. For each health issue, the data is not equal, thus it is balanced and equated for each health to ensure no biasness in prediction.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2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12" y="2044557"/>
            <a:ext cx="4435163" cy="22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6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16543" y="152400"/>
            <a:ext cx="7936257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 overview</a:t>
            </a:r>
            <a:endParaRPr sz="400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516543" y="1305617"/>
            <a:ext cx="4240392" cy="3556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b="1"/>
              <a:t>Data Augmentation</a:t>
            </a:r>
          </a:p>
          <a:p>
            <a:pPr marL="0" lvl="0" indent="0">
              <a:buNone/>
            </a:pPr>
            <a:r>
              <a:rPr lang="en-US" sz="1800"/>
              <a:t>Data augmentation is a techniques used to increase the amount of data by adding slightly modified copies of already existing data.</a:t>
            </a:r>
          </a:p>
          <a:p>
            <a:pPr marL="0" lvl="0" indent="0">
              <a:buNone/>
            </a:pPr>
            <a:r>
              <a:rPr lang="en-US" sz="1800"/>
              <a:t>This is done through ImageDataGenerator from </a:t>
            </a:r>
            <a:r>
              <a:rPr lang="en-US" sz="1800" err="1"/>
              <a:t>Keras</a:t>
            </a:r>
            <a:r>
              <a:rPr lang="en-US" sz="1800"/>
              <a:t>. It includes various operations like rotating image by some angle, or flipping etc.</a:t>
            </a:r>
            <a:endParaRPr lang="en-IN"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" r="19044" b="4332"/>
          <a:stretch/>
        </p:blipFill>
        <p:spPr>
          <a:xfrm>
            <a:off x="4839123" y="1762470"/>
            <a:ext cx="3754918" cy="2131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14935" y="3936200"/>
            <a:ext cx="327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>
                <a:solidFill>
                  <a:schemeClr val="tx1">
                    <a:lumMod val="75000"/>
                  </a:schemeClr>
                </a:solidFill>
                <a:latin typeface="Montserrat" panose="020B0604020202020204" charset="0"/>
              </a:rPr>
              <a:t>Sample augmentation results</a:t>
            </a:r>
          </a:p>
        </p:txBody>
      </p:sp>
    </p:spTree>
    <p:extLst>
      <p:ext uri="{BB962C8B-B14F-4D97-AF65-F5344CB8AC3E}">
        <p14:creationId xmlns:p14="http://schemas.microsoft.com/office/powerpoint/2010/main" val="45806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16543" y="152400"/>
            <a:ext cx="7936257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 overview</a:t>
            </a:r>
            <a:endParaRPr sz="400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516543" y="1213151"/>
            <a:ext cx="8154846" cy="1458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b="1"/>
              <a:t>Neural Network Model</a:t>
            </a:r>
          </a:p>
          <a:p>
            <a:pPr marL="285750" indent="-285750"/>
            <a:r>
              <a:rPr lang="en-IN" sz="1800"/>
              <a:t>The model is a convolutional neural network based which is class of deep neural network, most commonly used to analyse visual imagery.</a:t>
            </a:r>
          </a:p>
          <a:p>
            <a:pPr marL="0" indent="0">
              <a:buNone/>
            </a:pPr>
            <a:endParaRPr lang="en-IN" sz="1800"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119;p18"/>
          <p:cNvSpPr txBox="1">
            <a:spLocks/>
          </p:cNvSpPr>
          <p:nvPr/>
        </p:nvSpPr>
        <p:spPr>
          <a:xfrm>
            <a:off x="474920" y="2485633"/>
            <a:ext cx="3861960" cy="249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/>
            <a:r>
              <a:rPr lang="en-IN" sz="1800"/>
              <a:t>The input image in this process is converted to fully connected flattened layer which retains most of the feature of the input image.</a:t>
            </a:r>
          </a:p>
          <a:p>
            <a:pPr marL="285750" indent="-285750"/>
            <a:r>
              <a:rPr lang="en-IN" sz="1800"/>
              <a:t>Further, weights are calculated and result is predicted.</a:t>
            </a:r>
          </a:p>
          <a:p>
            <a:pPr marL="0" indent="0">
              <a:buFont typeface="Montserrat"/>
              <a:buNone/>
            </a:pPr>
            <a:endParaRPr lang="en-IN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r="2346"/>
          <a:stretch/>
        </p:blipFill>
        <p:spPr>
          <a:xfrm>
            <a:off x="4767205" y="2365974"/>
            <a:ext cx="4376791" cy="17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5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16543" y="152400"/>
            <a:ext cx="7936257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 overview</a:t>
            </a:r>
            <a:endParaRPr sz="400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516543" y="1213151"/>
            <a:ext cx="8154846" cy="1673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b="1" dirty="0"/>
              <a:t>Neural Network Model</a:t>
            </a:r>
          </a:p>
          <a:p>
            <a:pPr marL="285750" indent="-285750"/>
            <a:r>
              <a:rPr lang="en-IN" sz="1800" dirty="0"/>
              <a:t>The intermediate steps (as shown in picture above) helps to extract features from the model.</a:t>
            </a:r>
            <a:endParaRPr lang="en-IN" dirty="0"/>
          </a:p>
          <a:p>
            <a:pPr marL="285750" indent="-285750"/>
            <a:r>
              <a:rPr lang="en-IN" sz="1800" dirty="0"/>
              <a:t>This is sequential type model which is linear stack of layers.</a:t>
            </a:r>
          </a:p>
          <a:p>
            <a:pPr marL="285750" indent="-285750"/>
            <a:r>
              <a:rPr lang="en-IN" sz="1800" dirty="0"/>
              <a:t>Various kernel extracts the major feature from the image and then activation function "</a:t>
            </a:r>
            <a:r>
              <a:rPr lang="en-IN" sz="1800" dirty="0" err="1"/>
              <a:t>relu</a:t>
            </a:r>
            <a:r>
              <a:rPr lang="en-IN" sz="1800" dirty="0"/>
              <a:t>" decreases the linearity of image.</a:t>
            </a:r>
          </a:p>
          <a:p>
            <a:pPr marL="285750" indent="-285750"/>
            <a:r>
              <a:rPr lang="en-IN" sz="1800" dirty="0"/>
              <a:t>The output of above steps is pooled. The pooling layer summarises the features present in a region of the feature map generated by a convolution layer.</a:t>
            </a:r>
          </a:p>
          <a:p>
            <a:pPr marL="285750" indent="-285750"/>
            <a:r>
              <a:rPr lang="en-IN" sz="1800" dirty="0"/>
              <a:t>Finally the layer is flattened and </a:t>
            </a:r>
            <a:r>
              <a:rPr lang="en-IN" sz="1800" dirty="0" smtClean="0"/>
              <a:t>modelled </a:t>
            </a:r>
            <a:r>
              <a:rPr lang="en-IN" sz="1800" dirty="0"/>
              <a:t>to fully connected layer and is further trained.</a:t>
            </a:r>
          </a:p>
          <a:p>
            <a:pPr marL="285750" indent="-285750"/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868197"/>
      </p:ext>
    </p:extLst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860</Words>
  <Application>Microsoft Office PowerPoint</Application>
  <PresentationFormat>On-screen Show (16:9)</PresentationFormat>
  <Paragraphs>129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Montserrat</vt:lpstr>
      <vt:lpstr>Arial</vt:lpstr>
      <vt:lpstr>Desdemona template</vt:lpstr>
      <vt:lpstr>Honey Bee Hive Health Detection</vt:lpstr>
      <vt:lpstr>Task</vt:lpstr>
      <vt:lpstr>Problem Definition</vt:lpstr>
      <vt:lpstr>Solution</vt:lpstr>
      <vt:lpstr>Implementation overview</vt:lpstr>
      <vt:lpstr>Implementation overview</vt:lpstr>
      <vt:lpstr>Implementation overview</vt:lpstr>
      <vt:lpstr>Implementation overview</vt:lpstr>
      <vt:lpstr>Implementation overview</vt:lpstr>
      <vt:lpstr>Implementation overview</vt:lpstr>
      <vt:lpstr>Implementation overview</vt:lpstr>
      <vt:lpstr>Results</vt:lpstr>
      <vt:lpstr>Implementing as a service</vt:lpstr>
      <vt:lpstr>PowerPoint Presentation</vt:lpstr>
      <vt:lpstr>PowerPoint Presentation</vt:lpstr>
      <vt:lpstr>Innovation</vt:lpstr>
      <vt:lpstr>Challenges and learnings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 Bee Health Detection</dc:title>
  <dc:creator>samraj2k</dc:creator>
  <cp:lastModifiedBy>Lenovo</cp:lastModifiedBy>
  <cp:revision>8</cp:revision>
  <dcterms:modified xsi:type="dcterms:W3CDTF">2021-01-07T10:20:46Z</dcterms:modified>
</cp:coreProperties>
</file>