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339" r:id="rId2"/>
    <p:sldId id="411" r:id="rId3"/>
    <p:sldId id="412" r:id="rId4"/>
    <p:sldId id="417" r:id="rId5"/>
    <p:sldId id="418" r:id="rId6"/>
    <p:sldId id="419" r:id="rId7"/>
    <p:sldId id="420" r:id="rId8"/>
    <p:sldId id="421" r:id="rId9"/>
    <p:sldId id="422" r:id="rId10"/>
    <p:sldId id="423" r:id="rId11"/>
    <p:sldId id="413" r:id="rId12"/>
    <p:sldId id="414" r:id="rId13"/>
    <p:sldId id="415" r:id="rId14"/>
    <p:sldId id="416" r:id="rId15"/>
    <p:sldId id="408" r:id="rId16"/>
    <p:sldId id="409" r:id="rId17"/>
    <p:sldId id="410" r:id="rId18"/>
    <p:sldId id="34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nuel Fradinho" initials="M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2C01"/>
    <a:srgbClr val="FF40FF"/>
    <a:srgbClr val="00B2A5"/>
    <a:srgbClr val="00FDFF"/>
    <a:srgbClr val="00D9C7"/>
    <a:srgbClr val="73FD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88631" autoAdjust="0"/>
  </p:normalViewPr>
  <p:slideViewPr>
    <p:cSldViewPr snapToGrid="0">
      <p:cViewPr varScale="1">
        <p:scale>
          <a:sx n="57" d="100"/>
          <a:sy n="57" d="100"/>
        </p:scale>
        <p:origin x="108" y="84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AA3E45-57A9-44A4-8D02-ECC452318D6C}" type="datetimeFigureOut">
              <a:rPr lang="en-US" smtClean="0"/>
              <a:t>3/20/2025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232A1-099D-4B50-B749-7C373A0D848E}" type="slidenum">
              <a:rPr lang="en-US" smtClean="0"/>
              <a:t>‹#›</a:t>
            </a:fld>
            <a:endParaRPr lang="en-US"/>
          </a:p>
        </p:txBody>
      </p:sp>
    </p:spTree>
    <p:extLst>
      <p:ext uri="{BB962C8B-B14F-4D97-AF65-F5344CB8AC3E}">
        <p14:creationId xmlns:p14="http://schemas.microsoft.com/office/powerpoint/2010/main" val="263854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https://networklessons.com/quality-of-service/introduction-qos-quality-service</a:t>
            </a:r>
            <a:endParaRPr lang="en-US" dirty="0"/>
          </a:p>
        </p:txBody>
      </p:sp>
      <p:sp>
        <p:nvSpPr>
          <p:cNvPr id="4" name="Slide Number Placeholder 3"/>
          <p:cNvSpPr>
            <a:spLocks noGrp="1"/>
          </p:cNvSpPr>
          <p:nvPr>
            <p:ph type="sldNum" sz="quarter" idx="10"/>
          </p:nvPr>
        </p:nvSpPr>
        <p:spPr/>
        <p:txBody>
          <a:bodyPr/>
          <a:lstStyle/>
          <a:p>
            <a:fld id="{A6B232A1-099D-4B50-B749-7C373A0D848E}" type="slidenum">
              <a:rPr lang="en-US" smtClean="0"/>
              <a:t>3</a:t>
            </a:fld>
            <a:endParaRPr lang="en-US"/>
          </a:p>
        </p:txBody>
      </p:sp>
    </p:spTree>
    <p:extLst>
      <p:ext uri="{BB962C8B-B14F-4D97-AF65-F5344CB8AC3E}">
        <p14:creationId xmlns:p14="http://schemas.microsoft.com/office/powerpoint/2010/main" val="3583232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https://www.cisco.com/c/en/us/td/docs/ios/solutions_docs/qos_solutions/QoSVoIP/QoSVoIP.html</a:t>
            </a:r>
            <a:endParaRPr lang="en-US" dirty="0"/>
          </a:p>
        </p:txBody>
      </p:sp>
      <p:sp>
        <p:nvSpPr>
          <p:cNvPr id="4" name="Slide Number Placeholder 3"/>
          <p:cNvSpPr>
            <a:spLocks noGrp="1"/>
          </p:cNvSpPr>
          <p:nvPr>
            <p:ph type="sldNum" sz="quarter" idx="10"/>
          </p:nvPr>
        </p:nvSpPr>
        <p:spPr/>
        <p:txBody>
          <a:bodyPr/>
          <a:lstStyle/>
          <a:p>
            <a:fld id="{A6B232A1-099D-4B50-B749-7C373A0D848E}" type="slidenum">
              <a:rPr lang="en-US" smtClean="0"/>
              <a:t>6</a:t>
            </a:fld>
            <a:endParaRPr lang="en-US"/>
          </a:p>
        </p:txBody>
      </p:sp>
    </p:spTree>
    <p:extLst>
      <p:ext uri="{BB962C8B-B14F-4D97-AF65-F5344CB8AC3E}">
        <p14:creationId xmlns:p14="http://schemas.microsoft.com/office/powerpoint/2010/main" val="2385874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https://networklessons.com/quality-of-service/introduction-qos-quality-service</a:t>
            </a:r>
            <a:endParaRPr lang="en-US" dirty="0"/>
          </a:p>
        </p:txBody>
      </p:sp>
      <p:sp>
        <p:nvSpPr>
          <p:cNvPr id="4" name="Slide Number Placeholder 3"/>
          <p:cNvSpPr>
            <a:spLocks noGrp="1"/>
          </p:cNvSpPr>
          <p:nvPr>
            <p:ph type="sldNum" sz="quarter" idx="10"/>
          </p:nvPr>
        </p:nvSpPr>
        <p:spPr/>
        <p:txBody>
          <a:bodyPr/>
          <a:lstStyle/>
          <a:p>
            <a:fld id="{A6B232A1-099D-4B50-B749-7C373A0D848E}" type="slidenum">
              <a:rPr lang="en-US" smtClean="0"/>
              <a:t>15</a:t>
            </a:fld>
            <a:endParaRPr lang="en-US"/>
          </a:p>
        </p:txBody>
      </p:sp>
    </p:spTree>
    <p:extLst>
      <p:ext uri="{BB962C8B-B14F-4D97-AF65-F5344CB8AC3E}">
        <p14:creationId xmlns:p14="http://schemas.microsoft.com/office/powerpoint/2010/main" val="138837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16735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81033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90849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58064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28CD25-4015-481E-94C9-A931395C8E35}"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255502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28CD25-4015-481E-94C9-A931395C8E35}"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525557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28CD25-4015-481E-94C9-A931395C8E35}" type="datetimeFigureOut">
              <a:rPr lang="en-US" smtClean="0"/>
              <a:t>3/20/2025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48262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28CD25-4015-481E-94C9-A931395C8E35}" type="datetimeFigureOut">
              <a:rPr lang="en-US" smtClean="0"/>
              <a:t>3/20/2025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63555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8CD25-4015-481E-94C9-A931395C8E35}" type="datetimeFigureOut">
              <a:rPr lang="en-US" smtClean="0"/>
              <a:t>3/20/2025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98050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28CD25-4015-481E-94C9-A931395C8E35}"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479311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28CD25-4015-481E-94C9-A931395C8E35}"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466610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8CD25-4015-481E-94C9-A931395C8E35}" type="datetimeFigureOut">
              <a:rPr lang="en-US" smtClean="0"/>
              <a:t>3/20/2025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35205-7406-4E96-85E9-F173CE5CBA86}" type="slidenum">
              <a:rPr lang="en-US" smtClean="0"/>
              <a:t>‹#›</a:t>
            </a:fld>
            <a:endParaRPr lang="en-US"/>
          </a:p>
        </p:txBody>
      </p:sp>
    </p:spTree>
    <p:extLst>
      <p:ext uri="{BB962C8B-B14F-4D97-AF65-F5344CB8AC3E}">
        <p14:creationId xmlns:p14="http://schemas.microsoft.com/office/powerpoint/2010/main" val="33831171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p:cNvPicPr>
            <a:picLocks noGrp="1" noChangeAspect="1"/>
          </p:cNvPicPr>
          <p:nvPr>
            <p:ph idx="1"/>
          </p:nvPr>
        </p:nvPicPr>
        <p:blipFill>
          <a:blip r:embed="rId2"/>
          <a:stretch>
            <a:fillRect/>
          </a:stretch>
        </p:blipFill>
        <p:spPr>
          <a:xfrm>
            <a:off x="46290" y="549166"/>
            <a:ext cx="1980634" cy="1262343"/>
          </a:xfrm>
          <a:prstGeom prst="rect">
            <a:avLst/>
          </a:prstGeom>
        </p:spPr>
      </p:pic>
      <p:sp>
        <p:nvSpPr>
          <p:cNvPr id="15" name="Rectangle 14"/>
          <p:cNvSpPr/>
          <p:nvPr/>
        </p:nvSpPr>
        <p:spPr>
          <a:xfrm>
            <a:off x="9202455" y="6066229"/>
            <a:ext cx="2811352" cy="420756"/>
          </a:xfrm>
          <a:prstGeom prst="rect">
            <a:avLst/>
          </a:prstGeom>
        </p:spPr>
        <p:txBody>
          <a:bodyPr wrap="square">
            <a:spAutoFit/>
          </a:bodyPr>
          <a:lstStyle/>
          <a:p>
            <a:r>
              <a:rPr lang="en-US" sz="1067" dirty="0"/>
              <a:t>https://www.youtube.com/@AmelOline/videos</a:t>
            </a:r>
          </a:p>
        </p:txBody>
      </p:sp>
      <p:sp>
        <p:nvSpPr>
          <p:cNvPr id="16" name="Rectangle 15"/>
          <p:cNvSpPr/>
          <p:nvPr/>
        </p:nvSpPr>
        <p:spPr>
          <a:xfrm>
            <a:off x="10158153" y="5809684"/>
            <a:ext cx="1782399" cy="256545"/>
          </a:xfrm>
          <a:prstGeom prst="rect">
            <a:avLst/>
          </a:prstGeom>
        </p:spPr>
        <p:txBody>
          <a:bodyPr wrap="square">
            <a:spAutoFit/>
          </a:bodyPr>
          <a:lstStyle/>
          <a:p>
            <a:r>
              <a:rPr lang="en-US" sz="1067" dirty="0"/>
              <a:t>https://github.com/siagianp</a:t>
            </a:r>
          </a:p>
        </p:txBody>
      </p:sp>
      <p:sp>
        <p:nvSpPr>
          <p:cNvPr id="17" name="Rectangle 16"/>
          <p:cNvSpPr/>
          <p:nvPr/>
        </p:nvSpPr>
        <p:spPr>
          <a:xfrm>
            <a:off x="8085399" y="6276607"/>
            <a:ext cx="4023019" cy="256545"/>
          </a:xfrm>
          <a:prstGeom prst="rect">
            <a:avLst/>
          </a:prstGeom>
        </p:spPr>
        <p:txBody>
          <a:bodyPr wrap="square">
            <a:spAutoFit/>
          </a:bodyPr>
          <a:lstStyle/>
          <a:p>
            <a:r>
              <a:rPr lang="en-US" sz="1067" dirty="0"/>
              <a:t>https://github.com/amelcharolinesgn2/IoT_simulator-mqtt-NodeRed</a:t>
            </a:r>
          </a:p>
        </p:txBody>
      </p:sp>
      <p:pic>
        <p:nvPicPr>
          <p:cNvPr id="30" name="Picture 29"/>
          <p:cNvPicPr>
            <a:picLocks noChangeAspect="1"/>
          </p:cNvPicPr>
          <p:nvPr/>
        </p:nvPicPr>
        <p:blipFill rotWithShape="1">
          <a:blip r:embed="rId3"/>
          <a:srcRect l="8646" t="12924" r="16013" b="9596"/>
          <a:stretch/>
        </p:blipFill>
        <p:spPr>
          <a:xfrm>
            <a:off x="348892" y="2278144"/>
            <a:ext cx="1209868" cy="1244217"/>
          </a:xfrm>
          <a:prstGeom prst="rect">
            <a:avLst/>
          </a:prstGeom>
          <a:ln>
            <a:noFill/>
          </a:ln>
          <a:effectLst>
            <a:softEdge rad="112500"/>
          </a:effectLst>
        </p:spPr>
      </p:pic>
      <p:pic>
        <p:nvPicPr>
          <p:cNvPr id="31" name="Picture 30"/>
          <p:cNvPicPr>
            <a:picLocks noChangeAspect="1"/>
          </p:cNvPicPr>
          <p:nvPr/>
        </p:nvPicPr>
        <p:blipFill rotWithShape="1">
          <a:blip r:embed="rId4"/>
          <a:srcRect t="31519" b="32047"/>
          <a:stretch/>
        </p:blipFill>
        <p:spPr>
          <a:xfrm>
            <a:off x="478321" y="2904448"/>
            <a:ext cx="1018759" cy="323944"/>
          </a:xfrm>
          <a:prstGeom prst="rect">
            <a:avLst/>
          </a:prstGeom>
          <a:ln>
            <a:noFill/>
          </a:ln>
          <a:effectLst>
            <a:softEdge rad="112500"/>
          </a:effectLst>
        </p:spPr>
      </p:pic>
      <p:pic>
        <p:nvPicPr>
          <p:cNvPr id="6" name="Picture 5"/>
          <p:cNvPicPr>
            <a:picLocks noChangeAspect="1"/>
          </p:cNvPicPr>
          <p:nvPr/>
        </p:nvPicPr>
        <p:blipFill>
          <a:blip r:embed="rId5"/>
          <a:stretch>
            <a:fillRect/>
          </a:stretch>
        </p:blipFill>
        <p:spPr>
          <a:xfrm>
            <a:off x="306070" y="1596944"/>
            <a:ext cx="1896069" cy="213322"/>
          </a:xfrm>
          <a:prstGeom prst="rect">
            <a:avLst/>
          </a:prstGeom>
        </p:spPr>
      </p:pic>
      <p:grpSp>
        <p:nvGrpSpPr>
          <p:cNvPr id="8" name="Group 7">
            <a:extLst>
              <a:ext uri="{FF2B5EF4-FFF2-40B4-BE49-F238E27FC236}">
                <a16:creationId xmlns:a16="http://schemas.microsoft.com/office/drawing/2014/main" id="{2AABCB87-2ECC-4C03-B5BB-6EE11C8A4485}"/>
              </a:ext>
            </a:extLst>
          </p:cNvPr>
          <p:cNvGrpSpPr/>
          <p:nvPr/>
        </p:nvGrpSpPr>
        <p:grpSpPr>
          <a:xfrm>
            <a:off x="477502" y="1251268"/>
            <a:ext cx="976966" cy="369285"/>
            <a:chOff x="4853562" y="1589418"/>
            <a:chExt cx="2609520" cy="1291565"/>
          </a:xfrm>
        </p:grpSpPr>
        <p:sp>
          <p:nvSpPr>
            <p:cNvPr id="13" name="Freeform 12">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373" tIns="54187" rIns="108373" bIns="54187" numCol="1" spcCol="0" rtlCol="0" fromWordArt="0" anchor="ctr" anchorCtr="0" forceAA="0" compatLnSpc="1">
              <a:prstTxWarp prst="textNoShape">
                <a:avLst/>
              </a:prstTxWarp>
              <a:noAutofit/>
            </a:bodyPr>
            <a:lstStyle/>
            <a:p>
              <a:pPr algn="ctr"/>
              <a:endParaRPr lang="ko-KR" altLang="en-US" sz="3201">
                <a:solidFill>
                  <a:schemeClr val="tx1"/>
                </a:solidFill>
              </a:endParaRPr>
            </a:p>
          </p:txBody>
        </p:sp>
        <p:sp>
          <p:nvSpPr>
            <p:cNvPr id="14" name="Freeform 13">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373" tIns="54187" rIns="108373" bIns="54187" numCol="1" spcCol="0" rtlCol="0" fromWordArt="0" anchor="ctr" anchorCtr="0" forceAA="0" compatLnSpc="1">
              <a:prstTxWarp prst="textNoShape">
                <a:avLst/>
              </a:prstTxWarp>
              <a:noAutofit/>
            </a:bodyPr>
            <a:lstStyle/>
            <a:p>
              <a:pPr algn="ctr"/>
              <a:endParaRPr lang="ko-KR" altLang="en-US" sz="3201" dirty="0">
                <a:solidFill>
                  <a:schemeClr val="tx1"/>
                </a:solidFill>
              </a:endParaRPr>
            </a:p>
          </p:txBody>
        </p:sp>
      </p:grpSp>
      <p:grpSp>
        <p:nvGrpSpPr>
          <p:cNvPr id="9" name="Group 8">
            <a:extLst>
              <a:ext uri="{FF2B5EF4-FFF2-40B4-BE49-F238E27FC236}">
                <a16:creationId xmlns:a16="http://schemas.microsoft.com/office/drawing/2014/main" id="{AB8BC7BC-BF58-402E-9A69-AA9226DE7CAA}"/>
              </a:ext>
            </a:extLst>
          </p:cNvPr>
          <p:cNvGrpSpPr/>
          <p:nvPr/>
        </p:nvGrpSpPr>
        <p:grpSpPr>
          <a:xfrm>
            <a:off x="431212" y="1225859"/>
            <a:ext cx="336493" cy="171515"/>
            <a:chOff x="7439031" y="1585639"/>
            <a:chExt cx="2143740" cy="996849"/>
          </a:xfrm>
          <a:solidFill>
            <a:schemeClr val="accent6"/>
          </a:solidFill>
        </p:grpSpPr>
        <p:sp>
          <p:nvSpPr>
            <p:cNvPr id="11"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33" dirty="0"/>
            </a:p>
          </p:txBody>
        </p:sp>
        <p:sp>
          <p:nvSpPr>
            <p:cNvPr id="12"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p>
          </p:txBody>
        </p:sp>
      </p:grpSp>
      <p:sp>
        <p:nvSpPr>
          <p:cNvPr id="10" name="Subtitle 2">
            <a:extLst>
              <a:ext uri="{FF2B5EF4-FFF2-40B4-BE49-F238E27FC236}">
                <a16:creationId xmlns:a16="http://schemas.microsoft.com/office/drawing/2014/main" id="{53858C97-DA2F-8866-47CC-CDF4077BBF9D}"/>
              </a:ext>
            </a:extLst>
          </p:cNvPr>
          <p:cNvSpPr txBox="1">
            <a:spLocks/>
          </p:cNvSpPr>
          <p:nvPr/>
        </p:nvSpPr>
        <p:spPr>
          <a:xfrm>
            <a:off x="469976" y="1256395"/>
            <a:ext cx="365801" cy="125217"/>
          </a:xfrm>
          <a:prstGeom prst="rect">
            <a:avLst/>
          </a:prstGeom>
        </p:spPr>
        <p:txBody>
          <a:bodyPr vert="horz" lIns="81280" tIns="40640" rIns="81280" bIns="4064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22" dirty="0">
                <a:solidFill>
                  <a:srgbClr val="7030A0"/>
                </a:solidFill>
              </a:rPr>
              <a:t>PDS</a:t>
            </a:r>
          </a:p>
        </p:txBody>
      </p:sp>
      <p:pic>
        <p:nvPicPr>
          <p:cNvPr id="18" name="Picture 17"/>
          <p:cNvPicPr>
            <a:picLocks noChangeAspect="1"/>
          </p:cNvPicPr>
          <p:nvPr/>
        </p:nvPicPr>
        <p:blipFill>
          <a:blip r:embed="rId6"/>
          <a:stretch>
            <a:fillRect/>
          </a:stretch>
        </p:blipFill>
        <p:spPr>
          <a:xfrm>
            <a:off x="1489692" y="1368919"/>
            <a:ext cx="195549" cy="278741"/>
          </a:xfrm>
          <a:prstGeom prst="rect">
            <a:avLst/>
          </a:prstGeom>
        </p:spPr>
      </p:pic>
      <p:pic>
        <p:nvPicPr>
          <p:cNvPr id="19" name="Picture 18"/>
          <p:cNvPicPr>
            <a:picLocks noChangeAspect="1"/>
          </p:cNvPicPr>
          <p:nvPr/>
        </p:nvPicPr>
        <p:blipFill>
          <a:blip r:embed="rId7"/>
          <a:stretch>
            <a:fillRect/>
          </a:stretch>
        </p:blipFill>
        <p:spPr>
          <a:xfrm>
            <a:off x="928964" y="1347118"/>
            <a:ext cx="268890" cy="255445"/>
          </a:xfrm>
          <a:prstGeom prst="rect">
            <a:avLst/>
          </a:prstGeom>
        </p:spPr>
      </p:pic>
      <p:pic>
        <p:nvPicPr>
          <p:cNvPr id="20" name="Picture 19"/>
          <p:cNvPicPr>
            <a:picLocks noChangeAspect="1"/>
          </p:cNvPicPr>
          <p:nvPr/>
        </p:nvPicPr>
        <p:blipFill>
          <a:blip r:embed="rId8"/>
          <a:stretch>
            <a:fillRect/>
          </a:stretch>
        </p:blipFill>
        <p:spPr>
          <a:xfrm>
            <a:off x="668583" y="1380076"/>
            <a:ext cx="262872" cy="253181"/>
          </a:xfrm>
          <a:prstGeom prst="rect">
            <a:avLst/>
          </a:prstGeom>
        </p:spPr>
      </p:pic>
      <p:sp>
        <p:nvSpPr>
          <p:cNvPr id="7" name="Title 4">
            <a:extLst>
              <a:ext uri="{FF2B5EF4-FFF2-40B4-BE49-F238E27FC236}">
                <a16:creationId xmlns:a16="http://schemas.microsoft.com/office/drawing/2014/main" id="{27228BAE-048B-681E-DD8D-BD96B22560E0}"/>
              </a:ext>
            </a:extLst>
          </p:cNvPr>
          <p:cNvSpPr txBox="1">
            <a:spLocks/>
          </p:cNvSpPr>
          <p:nvPr/>
        </p:nvSpPr>
        <p:spPr>
          <a:xfrm>
            <a:off x="258279" y="1456524"/>
            <a:ext cx="1837447" cy="261117"/>
          </a:xfrm>
          <a:prstGeom prst="rect">
            <a:avLst/>
          </a:prstGeom>
        </p:spPr>
        <p:txBody>
          <a:bodyPr vert="horz" lIns="81280" tIns="40640" rIns="81280" bIns="4064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1867" dirty="0">
                <a:solidFill>
                  <a:schemeClr val="accent1">
                    <a:lumMod val="75000"/>
                  </a:schemeClr>
                </a:solidFill>
              </a:rPr>
              <a:t>Computer </a:t>
            </a:r>
            <a:r>
              <a:rPr lang="en-US" sz="1867" dirty="0">
                <a:solidFill>
                  <a:srgbClr val="00B0F0"/>
                </a:solidFill>
              </a:rPr>
              <a:t>Vision</a:t>
            </a:r>
          </a:p>
        </p:txBody>
      </p:sp>
      <p:sp>
        <p:nvSpPr>
          <p:cNvPr id="28" name="Title 1"/>
          <p:cNvSpPr txBox="1">
            <a:spLocks/>
          </p:cNvSpPr>
          <p:nvPr/>
        </p:nvSpPr>
        <p:spPr>
          <a:xfrm>
            <a:off x="6403824" y="4344608"/>
            <a:ext cx="3825765" cy="451201"/>
          </a:xfrm>
          <a:prstGeom prst="rect">
            <a:avLst/>
          </a:prstGeom>
        </p:spPr>
        <p:txBody>
          <a:bodyPr vert="horz" lIns="81280" tIns="40640" rIns="81280" bIns="4064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133" b="1" dirty="0">
                <a:solidFill>
                  <a:schemeClr val="bg1">
                    <a:lumMod val="75000"/>
                  </a:schemeClr>
                </a:solidFill>
              </a:rPr>
              <a:t>@ P. </a:t>
            </a:r>
            <a:r>
              <a:rPr lang="en-US" sz="2133" b="1" dirty="0" err="1">
                <a:solidFill>
                  <a:schemeClr val="bg1">
                    <a:lumMod val="75000"/>
                  </a:schemeClr>
                </a:solidFill>
              </a:rPr>
              <a:t>Siagian</a:t>
            </a:r>
            <a:endParaRPr lang="en-US" sz="2133" b="1" dirty="0">
              <a:solidFill>
                <a:schemeClr val="bg1">
                  <a:lumMod val="75000"/>
                </a:schemeClr>
              </a:solidFill>
            </a:endParaRPr>
          </a:p>
        </p:txBody>
      </p:sp>
      <p:sp>
        <p:nvSpPr>
          <p:cNvPr id="22" name="Rectangle 21"/>
          <p:cNvSpPr/>
          <p:nvPr/>
        </p:nvSpPr>
        <p:spPr>
          <a:xfrm>
            <a:off x="8085399" y="6425847"/>
            <a:ext cx="3388876" cy="338554"/>
          </a:xfrm>
          <a:prstGeom prst="rect">
            <a:avLst/>
          </a:prstGeom>
        </p:spPr>
        <p:txBody>
          <a:bodyPr wrap="none">
            <a:spAutoFit/>
          </a:bodyPr>
          <a:lstStyle/>
          <a:p>
            <a:r>
              <a:rPr lang="en-US" sz="1600" dirty="0"/>
              <a:t>github.com/amelcharolinesgn2/ANJAR</a:t>
            </a:r>
          </a:p>
        </p:txBody>
      </p:sp>
      <p:sp>
        <p:nvSpPr>
          <p:cNvPr id="2" name="Rectangle 1"/>
          <p:cNvSpPr/>
          <p:nvPr/>
        </p:nvSpPr>
        <p:spPr>
          <a:xfrm>
            <a:off x="2356505" y="2183132"/>
            <a:ext cx="2023311" cy="584775"/>
          </a:xfrm>
          <a:prstGeom prst="rect">
            <a:avLst/>
          </a:prstGeom>
        </p:spPr>
        <p:txBody>
          <a:bodyPr wrap="none">
            <a:spAutoFit/>
          </a:bodyPr>
          <a:lstStyle/>
          <a:p>
            <a:r>
              <a:rPr lang="en-ID" sz="3200" dirty="0" smtClean="0">
                <a:solidFill>
                  <a:srgbClr val="000000"/>
                </a:solidFill>
                <a:latin typeface="Segoe UI Symbol" panose="020B0502040204020203" pitchFamily="34" charset="0"/>
                <a:ea typeface="Segoe UI Symbol" panose="020B0502040204020203" pitchFamily="34" charset="0"/>
                <a:cs typeface="Arial" panose="020B0604020202020204" pitchFamily="34" charset="0"/>
              </a:rPr>
              <a:t>Lab </a:t>
            </a:r>
            <a:r>
              <a:rPr lang="en-ID" sz="3200" dirty="0" err="1" smtClean="0">
                <a:solidFill>
                  <a:srgbClr val="000000"/>
                </a:solidFill>
                <a:latin typeface="Segoe UI Symbol" panose="020B0502040204020203" pitchFamily="34" charset="0"/>
                <a:ea typeface="Segoe UI Symbol" panose="020B0502040204020203" pitchFamily="34" charset="0"/>
                <a:cs typeface="Arial" panose="020B0604020202020204" pitchFamily="34" charset="0"/>
              </a:rPr>
              <a:t>QoS</a:t>
            </a:r>
            <a:r>
              <a:rPr lang="en-ID" sz="3200" dirty="0" smtClean="0">
                <a:solidFill>
                  <a:srgbClr val="000000"/>
                </a:solidFill>
                <a:latin typeface="Segoe UI Symbol" panose="020B0502040204020203" pitchFamily="34" charset="0"/>
                <a:ea typeface="Segoe UI Symbol" panose="020B0502040204020203" pitchFamily="34" charset="0"/>
                <a:cs typeface="Arial" panose="020B0604020202020204" pitchFamily="34" charset="0"/>
              </a:rPr>
              <a:t> </a:t>
            </a:r>
            <a:r>
              <a:rPr lang="en-ID" sz="3200" dirty="0">
                <a:solidFill>
                  <a:srgbClr val="000000"/>
                </a:solidFill>
                <a:latin typeface="Segoe UI Symbol" panose="020B0502040204020203" pitchFamily="34" charset="0"/>
                <a:ea typeface="Segoe UI Symbol" panose="020B0502040204020203" pitchFamily="34" charset="0"/>
                <a:cs typeface="Arial" panose="020B0604020202020204" pitchFamily="34" charset="0"/>
              </a:rPr>
              <a:t>: </a:t>
            </a:r>
            <a:endParaRPr lang="en-US" sz="3200" dirty="0"/>
          </a:p>
        </p:txBody>
      </p:sp>
      <p:sp>
        <p:nvSpPr>
          <p:cNvPr id="24" name="Rectangle 23"/>
          <p:cNvSpPr/>
          <p:nvPr/>
        </p:nvSpPr>
        <p:spPr>
          <a:xfrm>
            <a:off x="2947791" y="2889838"/>
            <a:ext cx="3794437" cy="338554"/>
          </a:xfrm>
          <a:prstGeom prst="rect">
            <a:avLst/>
          </a:prstGeom>
        </p:spPr>
        <p:txBody>
          <a:bodyPr wrap="none">
            <a:spAutoFit/>
          </a:bodyPr>
          <a:lstStyle/>
          <a:p>
            <a:r>
              <a:rPr lang="en-US" sz="1600" dirty="0" smtClean="0"/>
              <a:t>github.com/amelcharolinesgn2/ANJAR/</a:t>
            </a:r>
            <a:r>
              <a:rPr lang="en-US" sz="1600" dirty="0" err="1" smtClean="0"/>
              <a:t>Qos</a:t>
            </a:r>
            <a:endParaRPr lang="en-US" sz="1600" dirty="0"/>
          </a:p>
        </p:txBody>
      </p:sp>
    </p:spTree>
    <p:extLst>
      <p:ext uri="{BB962C8B-B14F-4D97-AF65-F5344CB8AC3E}">
        <p14:creationId xmlns:p14="http://schemas.microsoft.com/office/powerpoint/2010/main" val="3016832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866" y="348193"/>
            <a:ext cx="10515600" cy="566208"/>
          </a:xfrm>
        </p:spPr>
        <p:txBody>
          <a:bodyPr>
            <a:noAutofit/>
          </a:bodyPr>
          <a:lstStyle/>
          <a:p>
            <a:r>
              <a:rPr lang="en-US" sz="2000" dirty="0"/>
              <a:t>I</a:t>
            </a:r>
            <a:r>
              <a:rPr lang="en-US" sz="2000" dirty="0" smtClean="0"/>
              <a:t>llustration </a:t>
            </a:r>
            <a:r>
              <a:rPr lang="en-US" sz="2000" dirty="0"/>
              <a:t>to help you visualize classification and marking</a:t>
            </a:r>
            <a:endParaRPr lang="en-US" sz="2000" dirty="0"/>
          </a:p>
        </p:txBody>
      </p:sp>
      <p:pic>
        <p:nvPicPr>
          <p:cNvPr id="1026" name="Picture 2" descr="cisco switch doing classification and mar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109" y="1193270"/>
            <a:ext cx="8029575" cy="44386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943600" y="5053592"/>
            <a:ext cx="6096000" cy="1477328"/>
          </a:xfrm>
          <a:prstGeom prst="rect">
            <a:avLst/>
          </a:prstGeom>
        </p:spPr>
        <p:txBody>
          <a:bodyPr>
            <a:spAutoFit/>
          </a:bodyPr>
          <a:lstStyle/>
          <a:p>
            <a:pPr algn="just"/>
            <a:r>
              <a:rPr lang="en-US" dirty="0"/>
              <a:t>Above we see a switch with two hosts and one phone. The switch receives a number of packets from the hosts and phone and is configured to classify these packets using an access-list on its interfaces. The switch then marks the IP packets using the </a:t>
            </a:r>
            <a:r>
              <a:rPr lang="en-US" dirty="0" err="1"/>
              <a:t>ToS</a:t>
            </a:r>
            <a:r>
              <a:rPr lang="en-US" dirty="0"/>
              <a:t> field in the IP header.</a:t>
            </a:r>
          </a:p>
        </p:txBody>
      </p:sp>
    </p:spTree>
    <p:extLst>
      <p:ext uri="{BB962C8B-B14F-4D97-AF65-F5344CB8AC3E}">
        <p14:creationId xmlns:p14="http://schemas.microsoft.com/office/powerpoint/2010/main" val="1569844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1600" dirty="0"/>
              <a:t>This forwarding logic is called </a:t>
            </a:r>
            <a:r>
              <a:rPr lang="en-US" sz="1600" b="1" dirty="0"/>
              <a:t>best effort</a:t>
            </a:r>
            <a:r>
              <a:rPr lang="en-US" sz="1600" dirty="0"/>
              <a:t> or </a:t>
            </a:r>
            <a:r>
              <a:rPr lang="en-US" sz="1600" b="1" dirty="0"/>
              <a:t>FIFO (First In First Out)</a:t>
            </a:r>
            <a:endParaRPr lang="en-US" sz="1600" dirty="0"/>
          </a:p>
        </p:txBody>
      </p:sp>
      <p:pic>
        <p:nvPicPr>
          <p:cNvPr id="3" name="Picture 2"/>
          <p:cNvPicPr>
            <a:picLocks noChangeAspect="1"/>
          </p:cNvPicPr>
          <p:nvPr/>
        </p:nvPicPr>
        <p:blipFill>
          <a:blip r:embed="rId2"/>
          <a:stretch>
            <a:fillRect/>
          </a:stretch>
        </p:blipFill>
        <p:spPr>
          <a:xfrm>
            <a:off x="838200" y="914400"/>
            <a:ext cx="6200775" cy="5105400"/>
          </a:xfrm>
          <a:prstGeom prst="rect">
            <a:avLst/>
          </a:prstGeom>
        </p:spPr>
      </p:pic>
      <p:sp>
        <p:nvSpPr>
          <p:cNvPr id="4" name="Rectangle 3"/>
          <p:cNvSpPr/>
          <p:nvPr/>
        </p:nvSpPr>
        <p:spPr>
          <a:xfrm>
            <a:off x="7057664" y="241540"/>
            <a:ext cx="4881293" cy="6463308"/>
          </a:xfrm>
          <a:prstGeom prst="rect">
            <a:avLst/>
          </a:prstGeom>
        </p:spPr>
        <p:txBody>
          <a:bodyPr wrap="square">
            <a:spAutoFit/>
          </a:bodyPr>
          <a:lstStyle/>
          <a:p>
            <a:pPr algn="just"/>
            <a:r>
              <a:rPr lang="en-US" dirty="0"/>
              <a:t>Above we see a small network with two routers, two switches, two host devices and two IP phones. We use Gigabit Ethernet everywhere except between the two routers; this is a slow serial link of, let’s say 1.54 Mbps.</a:t>
            </a:r>
          </a:p>
          <a:p>
            <a:pPr algn="just"/>
            <a:endParaRPr lang="en-US" dirty="0"/>
          </a:p>
          <a:p>
            <a:pPr algn="just"/>
            <a:r>
              <a:rPr lang="en-US" dirty="0"/>
              <a:t>When the host and IP phone transmit data and voice packets destined for the host and IP phone on the other side, it is likely that we get congestion on the serial link. The router will queue packets that are waiting to be transmitted but the queue is not unlimited. What should the router do when the queue is full? drop the data packets? the voice packets? When you drop voice packets, the user on the other side will complain about poor voice quality. When you drop data packets, a user might complain that transfer speeds are poor.</a:t>
            </a:r>
          </a:p>
          <a:p>
            <a:pPr algn="just"/>
            <a:endParaRPr lang="en-US" dirty="0"/>
          </a:p>
          <a:p>
            <a:pPr algn="just"/>
            <a:r>
              <a:rPr lang="en-US" dirty="0" err="1"/>
              <a:t>QoS</a:t>
            </a:r>
            <a:r>
              <a:rPr lang="en-US" dirty="0"/>
              <a:t> is about using tools to change how the router or switch deals with different packets. For example, we can configure the router so that voice traffic is prioritized before data traffic.</a:t>
            </a:r>
          </a:p>
        </p:txBody>
      </p:sp>
    </p:spTree>
    <p:extLst>
      <p:ext uri="{BB962C8B-B14F-4D97-AF65-F5344CB8AC3E}">
        <p14:creationId xmlns:p14="http://schemas.microsoft.com/office/powerpoint/2010/main" val="4022116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a:t>
            </a:r>
            <a:r>
              <a:rPr lang="en-US" dirty="0"/>
              <a:t>of network traffic</a:t>
            </a:r>
          </a:p>
        </p:txBody>
      </p:sp>
      <p:sp>
        <p:nvSpPr>
          <p:cNvPr id="3" name="Rectangle 2"/>
          <p:cNvSpPr/>
          <p:nvPr/>
        </p:nvSpPr>
        <p:spPr>
          <a:xfrm>
            <a:off x="1978325" y="1690688"/>
            <a:ext cx="6096000" cy="2554545"/>
          </a:xfrm>
          <a:prstGeom prst="rect">
            <a:avLst/>
          </a:prstGeom>
        </p:spPr>
        <p:txBody>
          <a:bodyPr>
            <a:spAutoFit/>
          </a:bodyPr>
          <a:lstStyle/>
          <a:p>
            <a:pPr marL="742950" indent="-742950">
              <a:buFont typeface="+mj-lt"/>
              <a:buAutoNum type="arabicPeriod"/>
            </a:pPr>
            <a:r>
              <a:rPr lang="en-US" sz="4000" dirty="0">
                <a:latin typeface="+mj-lt"/>
              </a:rPr>
              <a:t>Bandwidth</a:t>
            </a:r>
          </a:p>
          <a:p>
            <a:pPr marL="742950" indent="-742950">
              <a:buFont typeface="+mj-lt"/>
              <a:buAutoNum type="arabicPeriod"/>
            </a:pPr>
            <a:r>
              <a:rPr lang="en-US" sz="4000" dirty="0">
                <a:latin typeface="+mj-lt"/>
              </a:rPr>
              <a:t>Delay</a:t>
            </a:r>
          </a:p>
          <a:p>
            <a:pPr marL="742950" indent="-742950">
              <a:buFont typeface="+mj-lt"/>
              <a:buAutoNum type="arabicPeriod"/>
            </a:pPr>
            <a:r>
              <a:rPr lang="en-US" sz="4000" dirty="0">
                <a:latin typeface="+mj-lt"/>
              </a:rPr>
              <a:t>Jitter</a:t>
            </a:r>
          </a:p>
          <a:p>
            <a:pPr marL="742950" indent="-742950">
              <a:buFont typeface="+mj-lt"/>
              <a:buAutoNum type="arabicPeriod"/>
            </a:pPr>
            <a:r>
              <a:rPr lang="en-US" sz="4000" dirty="0">
                <a:latin typeface="+mj-lt"/>
              </a:rPr>
              <a:t>Loss</a:t>
            </a:r>
          </a:p>
        </p:txBody>
      </p:sp>
    </p:spTree>
    <p:extLst>
      <p:ext uri="{BB962C8B-B14F-4D97-AF65-F5344CB8AC3E}">
        <p14:creationId xmlns:p14="http://schemas.microsoft.com/office/powerpoint/2010/main" val="1977379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a:t>
            </a:r>
            <a:r>
              <a:rPr lang="en-US" dirty="0" smtClean="0"/>
              <a:t>Application</a:t>
            </a:r>
            <a:endParaRPr lang="en-US" dirty="0"/>
          </a:p>
        </p:txBody>
      </p:sp>
      <p:pic>
        <p:nvPicPr>
          <p:cNvPr id="3" name="Picture 2"/>
          <p:cNvPicPr>
            <a:picLocks noChangeAspect="1"/>
          </p:cNvPicPr>
          <p:nvPr/>
        </p:nvPicPr>
        <p:blipFill>
          <a:blip r:embed="rId2"/>
          <a:stretch>
            <a:fillRect/>
          </a:stretch>
        </p:blipFill>
        <p:spPr>
          <a:xfrm>
            <a:off x="2249877" y="1690688"/>
            <a:ext cx="7692246" cy="4882221"/>
          </a:xfrm>
          <a:prstGeom prst="rect">
            <a:avLst/>
          </a:prstGeom>
        </p:spPr>
      </p:pic>
    </p:spTree>
    <p:extLst>
      <p:ext uri="{BB962C8B-B14F-4D97-AF65-F5344CB8AC3E}">
        <p14:creationId xmlns:p14="http://schemas.microsoft.com/office/powerpoint/2010/main" val="2121491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Interactive Application</a:t>
            </a:r>
          </a:p>
        </p:txBody>
      </p:sp>
      <p:pic>
        <p:nvPicPr>
          <p:cNvPr id="3" name="Picture 2"/>
          <p:cNvPicPr>
            <a:picLocks noChangeAspect="1"/>
          </p:cNvPicPr>
          <p:nvPr/>
        </p:nvPicPr>
        <p:blipFill>
          <a:blip r:embed="rId2"/>
          <a:stretch>
            <a:fillRect/>
          </a:stretch>
        </p:blipFill>
        <p:spPr>
          <a:xfrm>
            <a:off x="2065936" y="1444311"/>
            <a:ext cx="8060127" cy="4728608"/>
          </a:xfrm>
          <a:prstGeom prst="rect">
            <a:avLst/>
          </a:prstGeom>
        </p:spPr>
      </p:pic>
    </p:spTree>
    <p:extLst>
      <p:ext uri="{BB962C8B-B14F-4D97-AF65-F5344CB8AC3E}">
        <p14:creationId xmlns:p14="http://schemas.microsoft.com/office/powerpoint/2010/main" val="40673974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652" y="16334"/>
            <a:ext cx="10515600" cy="954628"/>
          </a:xfrm>
        </p:spPr>
        <p:txBody>
          <a:bodyPr/>
          <a:lstStyle/>
          <a:p>
            <a:r>
              <a:rPr lang="en-US" dirty="0" smtClean="0"/>
              <a:t>Lab </a:t>
            </a:r>
            <a:r>
              <a:rPr lang="en-US" dirty="0" err="1" smtClean="0"/>
              <a:t>Qos</a:t>
            </a:r>
            <a:endParaRPr lang="en-US" dirty="0"/>
          </a:p>
        </p:txBody>
      </p:sp>
      <p:sp>
        <p:nvSpPr>
          <p:cNvPr id="3" name="Title 1"/>
          <p:cNvSpPr txBox="1">
            <a:spLocks/>
          </p:cNvSpPr>
          <p:nvPr/>
        </p:nvSpPr>
        <p:spPr>
          <a:xfrm>
            <a:off x="715652" y="855320"/>
            <a:ext cx="10515600" cy="539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smtClean="0"/>
              <a:t>Topology</a:t>
            </a:r>
            <a:endParaRPr lang="en-US" sz="2000" dirty="0"/>
          </a:p>
        </p:txBody>
      </p:sp>
      <p:pic>
        <p:nvPicPr>
          <p:cNvPr id="4" name="Picture 3"/>
          <p:cNvPicPr>
            <a:picLocks noChangeAspect="1"/>
          </p:cNvPicPr>
          <p:nvPr/>
        </p:nvPicPr>
        <p:blipFill>
          <a:blip r:embed="rId3"/>
          <a:stretch>
            <a:fillRect/>
          </a:stretch>
        </p:blipFill>
        <p:spPr>
          <a:xfrm>
            <a:off x="1206433" y="1973462"/>
            <a:ext cx="9534038" cy="2251200"/>
          </a:xfrm>
          <a:prstGeom prst="rect">
            <a:avLst/>
          </a:prstGeom>
        </p:spPr>
      </p:pic>
      <p:sp>
        <p:nvSpPr>
          <p:cNvPr id="5" name="Title 1"/>
          <p:cNvSpPr txBox="1">
            <a:spLocks/>
          </p:cNvSpPr>
          <p:nvPr/>
        </p:nvSpPr>
        <p:spPr>
          <a:xfrm>
            <a:off x="809920" y="1395168"/>
            <a:ext cx="10515600" cy="539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err="1" smtClean="0"/>
              <a:t>Qos.Pkt</a:t>
            </a:r>
            <a:endParaRPr lang="en-US" sz="2000" b="1" dirty="0"/>
          </a:p>
        </p:txBody>
      </p:sp>
    </p:spTree>
    <p:extLst>
      <p:ext uri="{BB962C8B-B14F-4D97-AF65-F5344CB8AC3E}">
        <p14:creationId xmlns:p14="http://schemas.microsoft.com/office/powerpoint/2010/main" val="3649630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77072"/>
            <a:ext cx="2143125" cy="2143125"/>
          </a:xfrm>
          <a:prstGeom prst="rect">
            <a:avLst/>
          </a:prstGeom>
        </p:spPr>
      </p:pic>
      <p:sp>
        <p:nvSpPr>
          <p:cNvPr id="2" name="Title 1"/>
          <p:cNvSpPr>
            <a:spLocks noGrp="1"/>
          </p:cNvSpPr>
          <p:nvPr>
            <p:ph type="title"/>
          </p:nvPr>
        </p:nvSpPr>
        <p:spPr>
          <a:xfrm>
            <a:off x="348006" y="280285"/>
            <a:ext cx="2310353" cy="96787"/>
          </a:xfrm>
        </p:spPr>
        <p:txBody>
          <a:bodyPr>
            <a:noAutofit/>
          </a:bodyPr>
          <a:lstStyle/>
          <a:p>
            <a:r>
              <a:rPr lang="en-US" sz="2400" dirty="0" smtClean="0"/>
              <a:t>How to process:</a:t>
            </a:r>
            <a:endParaRPr lang="en-US" sz="2400" dirty="0"/>
          </a:p>
        </p:txBody>
      </p:sp>
      <p:sp>
        <p:nvSpPr>
          <p:cNvPr id="3" name="Rectangle 2"/>
          <p:cNvSpPr/>
          <p:nvPr/>
        </p:nvSpPr>
        <p:spPr>
          <a:xfrm>
            <a:off x="842126" y="537328"/>
            <a:ext cx="11205329" cy="4893647"/>
          </a:xfrm>
          <a:prstGeom prst="rect">
            <a:avLst/>
          </a:prstGeom>
        </p:spPr>
        <p:txBody>
          <a:bodyPr wrap="square">
            <a:spAutoFit/>
          </a:bodyPr>
          <a:lstStyle/>
          <a:p>
            <a:pPr algn="just"/>
            <a:r>
              <a:rPr lang="en-US" sz="1200" dirty="0"/>
              <a:t>In packet </a:t>
            </a:r>
            <a:r>
              <a:rPr lang="en-US" sz="1200" dirty="0" smtClean="0"/>
              <a:t>trace on </a:t>
            </a:r>
            <a:r>
              <a:rPr lang="en-US" sz="1200" b="1" dirty="0" err="1" smtClean="0">
                <a:solidFill>
                  <a:srgbClr val="7030A0"/>
                </a:solidFill>
              </a:rPr>
              <a:t>QoS.pkt</a:t>
            </a:r>
            <a:endParaRPr lang="en-US" sz="1200" b="1" dirty="0" smtClean="0">
              <a:solidFill>
                <a:srgbClr val="7030A0"/>
              </a:solidFill>
            </a:endParaRPr>
          </a:p>
          <a:p>
            <a:pPr algn="just"/>
            <a:endParaRPr lang="en-US" sz="1200" dirty="0"/>
          </a:p>
          <a:p>
            <a:pPr algn="just"/>
            <a:r>
              <a:rPr lang="en-US" sz="1200" dirty="0" smtClean="0"/>
              <a:t>We are </a:t>
            </a:r>
            <a:r>
              <a:rPr lang="en-US" sz="1200" dirty="0"/>
              <a:t>going to start simulation mode and then on PC1 </a:t>
            </a:r>
            <a:r>
              <a:rPr lang="en-US" sz="1200" dirty="0" smtClean="0"/>
              <a:t>we’re </a:t>
            </a:r>
            <a:r>
              <a:rPr lang="en-US" sz="1200" dirty="0"/>
              <a:t>going to open up a web browser and go to </a:t>
            </a:r>
            <a:r>
              <a:rPr lang="en-US" sz="1200" dirty="0" smtClean="0"/>
              <a:t>sysco.com. Now </a:t>
            </a:r>
            <a:r>
              <a:rPr lang="en-US" sz="1200" dirty="0"/>
              <a:t>the first thing the PC needs to do is determine the IP address of </a:t>
            </a:r>
            <a:r>
              <a:rPr lang="en-US" sz="1200" dirty="0" smtClean="0"/>
              <a:t>sysco.com. So </a:t>
            </a:r>
            <a:r>
              <a:rPr lang="en-US" sz="1200" dirty="0"/>
              <a:t>it's going to send out a DNS request message for </a:t>
            </a:r>
            <a:r>
              <a:rPr lang="en-US" sz="1200" dirty="0" smtClean="0"/>
              <a:t>sysco.com. So </a:t>
            </a:r>
            <a:r>
              <a:rPr lang="en-US" sz="1200" dirty="0"/>
              <a:t>scrolling down here notice we've got a DNS query for </a:t>
            </a:r>
            <a:r>
              <a:rPr lang="en-US" sz="1200" dirty="0" smtClean="0"/>
              <a:t>sysco.com. Capture </a:t>
            </a:r>
            <a:r>
              <a:rPr lang="en-US" sz="1200" dirty="0"/>
              <a:t>forward that gets sent to the router when it gets sent across the serial </a:t>
            </a:r>
            <a:r>
              <a:rPr lang="en-US" sz="1200" dirty="0" smtClean="0"/>
              <a:t>link, Notice </a:t>
            </a:r>
            <a:r>
              <a:rPr lang="en-US" sz="1200" dirty="0"/>
              <a:t>the DSCP is set to zero. No quality of service is applied to this </a:t>
            </a:r>
            <a:r>
              <a:rPr lang="en-US" sz="1200" dirty="0" smtClean="0"/>
              <a:t>packet. So </a:t>
            </a:r>
            <a:r>
              <a:rPr lang="en-US" sz="1200" dirty="0"/>
              <a:t>that will go to the DNS server. DNS server will reply </a:t>
            </a:r>
            <a:r>
              <a:rPr lang="en-US" sz="1200" dirty="0" err="1"/>
              <a:t>back.Packet</a:t>
            </a:r>
            <a:r>
              <a:rPr lang="en-US" sz="1200" dirty="0"/>
              <a:t> will go back to the PC and now the PC can send TCP traffic to the router</a:t>
            </a:r>
            <a:r>
              <a:rPr lang="en-US" sz="1200" dirty="0" smtClean="0"/>
              <a:t>. PC </a:t>
            </a:r>
            <a:r>
              <a:rPr lang="en-US" sz="1200" dirty="0"/>
              <a:t>is going through the three way handshake. Notice now we get HTTP </a:t>
            </a:r>
            <a:r>
              <a:rPr lang="en-US" sz="1200" dirty="0" err="1"/>
              <a:t>traffic.Notice</a:t>
            </a:r>
            <a:r>
              <a:rPr lang="en-US" sz="1200" dirty="0"/>
              <a:t> on inbound HTTP traffic. In this case we've got an HTTP </a:t>
            </a:r>
            <a:r>
              <a:rPr lang="en-US" sz="1200" dirty="0" err="1"/>
              <a:t>request.It</a:t>
            </a:r>
            <a:r>
              <a:rPr lang="en-US" sz="1200" dirty="0"/>
              <a:t> doesn't have DSCP markings but on outbound out of the router the DSCP is </a:t>
            </a:r>
            <a:r>
              <a:rPr lang="en-US" sz="1200" dirty="0" err="1"/>
              <a:t>set.So</a:t>
            </a:r>
            <a:r>
              <a:rPr lang="en-US" sz="1200" dirty="0"/>
              <a:t> capture forward notice how this packet has a little square here showing us that DSCP was set on ingress</a:t>
            </a:r>
            <a:r>
              <a:rPr lang="en-US" sz="1200" dirty="0" smtClean="0"/>
              <a:t>. DSCP </a:t>
            </a:r>
            <a:r>
              <a:rPr lang="en-US" sz="1200" dirty="0"/>
              <a:t>is also set on address. So capture forward what you'll notice is we have this little square to </a:t>
            </a:r>
            <a:r>
              <a:rPr lang="en-US" sz="1200" dirty="0" err="1"/>
              <a:t>indicatethat</a:t>
            </a:r>
            <a:r>
              <a:rPr lang="en-US" sz="1200" dirty="0"/>
              <a:t> a quality of service value has been specified on the packet. Inbound and outbound shows us the DSCP </a:t>
            </a:r>
            <a:r>
              <a:rPr lang="en-US" sz="1200" dirty="0" err="1"/>
              <a:t>marking.On</a:t>
            </a:r>
            <a:r>
              <a:rPr lang="en-US" sz="1200" dirty="0"/>
              <a:t> the return no quality of service has been applied because we applied the policy inbound on this interface and outbound on this </a:t>
            </a:r>
            <a:r>
              <a:rPr lang="en-US" sz="1200" dirty="0" err="1"/>
              <a:t>interface.So</a:t>
            </a:r>
            <a:r>
              <a:rPr lang="en-US" sz="1200" dirty="0"/>
              <a:t> on router one notice no quality of service is configured on the packet. You have to think about your direction when configuring quality of </a:t>
            </a:r>
            <a:r>
              <a:rPr lang="en-US" sz="1200" dirty="0" err="1"/>
              <a:t>service.No</a:t>
            </a:r>
            <a:r>
              <a:rPr lang="en-US" sz="1200" dirty="0"/>
              <a:t> quality of service is configured here. But notice on this packet going from the inside PC to the outside </a:t>
            </a:r>
            <a:r>
              <a:rPr lang="en-US" sz="1200" dirty="0" err="1"/>
              <a:t>PC.Ingress</a:t>
            </a:r>
            <a:r>
              <a:rPr lang="en-US" sz="1200" dirty="0"/>
              <a:t> has no DSCP, egress however does have a DSCP marking configured</a:t>
            </a:r>
            <a:r>
              <a:rPr lang="en-US" sz="1200" dirty="0" smtClean="0"/>
              <a:t>. So </a:t>
            </a:r>
            <a:r>
              <a:rPr lang="en-US" sz="1200" dirty="0"/>
              <a:t>quality of service has been configured. Ingress on router two and egress on router </a:t>
            </a:r>
            <a:r>
              <a:rPr lang="en-US" sz="1200" dirty="0" err="1"/>
              <a:t>two.So</a:t>
            </a:r>
            <a:r>
              <a:rPr lang="en-US" sz="1200" dirty="0"/>
              <a:t> that was HTTP. Let's try the same thing using ICMP. So ping sysco.com. I'll put this to simulation </a:t>
            </a:r>
            <a:r>
              <a:rPr lang="en-US" sz="1200" dirty="0" err="1"/>
              <a:t>mode.Press</a:t>
            </a:r>
            <a:r>
              <a:rPr lang="en-US" sz="1200" dirty="0"/>
              <a:t> enter. Notice we have a DNS message. No quality of service is applied on this </a:t>
            </a:r>
            <a:r>
              <a:rPr lang="en-US" sz="1200" dirty="0" err="1"/>
              <a:t>packet.So</a:t>
            </a:r>
            <a:r>
              <a:rPr lang="en-US" sz="1200" dirty="0"/>
              <a:t> the packet receive from router one doesn't have the DSCP configured and router two is not setting DSCP on </a:t>
            </a:r>
            <a:r>
              <a:rPr lang="en-US" sz="1200" dirty="0" err="1"/>
              <a:t>egress.Because</a:t>
            </a:r>
            <a:r>
              <a:rPr lang="en-US" sz="1200" dirty="0"/>
              <a:t> back to the PC here's our ICMP message. Notice inbound no DSCP marking but outbound out of the router we do have a DSCP </a:t>
            </a:r>
            <a:r>
              <a:rPr lang="en-US" sz="1200" dirty="0" err="1"/>
              <a:t>marking.And</a:t>
            </a:r>
            <a:r>
              <a:rPr lang="en-US" sz="1200" dirty="0"/>
              <a:t> you can see the color here. Notice the little pink square. Inbound we've got this DSCP marking outbound. We don't have a DSCP </a:t>
            </a:r>
            <a:r>
              <a:rPr lang="en-US" sz="1200" dirty="0" err="1"/>
              <a:t>marking.And</a:t>
            </a:r>
            <a:r>
              <a:rPr lang="en-US" sz="1200" dirty="0"/>
              <a:t> that's because we configured the router to reset the DSCP or IP precedence of value to zero on </a:t>
            </a:r>
            <a:r>
              <a:rPr lang="en-US" sz="1200" dirty="0" err="1"/>
              <a:t>egress.This</a:t>
            </a:r>
            <a:r>
              <a:rPr lang="en-US" sz="1200" dirty="0"/>
              <a:t> is set to zero. Ingress a DSCP value is </a:t>
            </a:r>
            <a:r>
              <a:rPr lang="en-US" sz="1200" dirty="0" err="1"/>
              <a:t>configured.Now</a:t>
            </a:r>
            <a:r>
              <a:rPr lang="en-US" sz="1200" dirty="0"/>
              <a:t> these values can be difficult to read. Remember the type of service field is 8 bits in </a:t>
            </a:r>
            <a:r>
              <a:rPr lang="en-US" sz="1200" dirty="0" err="1"/>
              <a:t>length.So</a:t>
            </a:r>
            <a:r>
              <a:rPr lang="en-US" sz="1200" dirty="0"/>
              <a:t> you'd have to convert this into your DSCP value of AF11. AF11 has a decimal value of 10 or hexadecimal value of A</a:t>
            </a:r>
            <a:r>
              <a:rPr lang="en-US" sz="1200" dirty="0" smtClean="0"/>
              <a:t>. we </a:t>
            </a:r>
            <a:r>
              <a:rPr lang="en-US" sz="1200" dirty="0"/>
              <a:t>can get details of all those calculations in </a:t>
            </a:r>
            <a:r>
              <a:rPr lang="en-US" sz="1200" dirty="0" smtClean="0"/>
              <a:t>and we </a:t>
            </a:r>
            <a:r>
              <a:rPr lang="en-US" sz="1200" dirty="0"/>
              <a:t>can have a look online</a:t>
            </a:r>
            <a:r>
              <a:rPr lang="en-US" sz="1200" dirty="0" smtClean="0"/>
              <a:t>. Capture </a:t>
            </a:r>
            <a:r>
              <a:rPr lang="en-US" sz="1200" dirty="0"/>
              <a:t>forward for that ICMP packet. There is no DSCP value. No precedence value because we reset it to </a:t>
            </a:r>
            <a:r>
              <a:rPr lang="en-US" sz="1200" dirty="0" err="1"/>
              <a:t>zero.Let's</a:t>
            </a:r>
            <a:r>
              <a:rPr lang="en-US" sz="1200" dirty="0"/>
              <a:t> do something similar with PC2. So in PC2 </a:t>
            </a:r>
            <a:r>
              <a:rPr lang="en-US" sz="1200" dirty="0" err="1" smtClean="0"/>
              <a:t>w'll</a:t>
            </a:r>
            <a:r>
              <a:rPr lang="en-US" sz="1200" dirty="0" smtClean="0"/>
              <a:t> </a:t>
            </a:r>
            <a:r>
              <a:rPr lang="en-US" sz="1200" dirty="0"/>
              <a:t>ping facebook.com</a:t>
            </a:r>
            <a:r>
              <a:rPr lang="en-US" sz="1200" dirty="0" smtClean="0"/>
              <a:t>. First </a:t>
            </a:r>
            <a:r>
              <a:rPr lang="en-US" sz="1200" dirty="0"/>
              <a:t>packet generated is DNS. DNS will not have DSCP values configured because we didn't configure that in our policy</a:t>
            </a:r>
            <a:r>
              <a:rPr lang="en-US" sz="1200" dirty="0" smtClean="0"/>
              <a:t>. But </a:t>
            </a:r>
            <a:r>
              <a:rPr lang="en-US" sz="1200" dirty="0"/>
              <a:t>notice now when an ICMP packet hits a router 1, ingress DSCP 0, egress or outbound the DSCP value has been </a:t>
            </a:r>
            <a:r>
              <a:rPr lang="en-US" sz="1200" dirty="0" err="1"/>
              <a:t>configured.Capture</a:t>
            </a:r>
            <a:r>
              <a:rPr lang="en-US" sz="1200" dirty="0"/>
              <a:t> forward when it gets to router 2, ingress a value is </a:t>
            </a:r>
            <a:r>
              <a:rPr lang="en-US" sz="1200" dirty="0" err="1"/>
              <a:t>this.Egress</a:t>
            </a:r>
            <a:r>
              <a:rPr lang="en-US" sz="1200" dirty="0"/>
              <a:t> a value is set to zero because we overwrote it once </a:t>
            </a:r>
            <a:r>
              <a:rPr lang="en-US" sz="1200" dirty="0" err="1"/>
              <a:t>again.Let's</a:t>
            </a:r>
            <a:r>
              <a:rPr lang="en-US" sz="1200" dirty="0"/>
              <a:t> do something similar with HTTP. So in PC2 open up a web browser. Go to </a:t>
            </a:r>
            <a:r>
              <a:rPr lang="en-US" sz="1200" dirty="0" err="1"/>
              <a:t>facebook.com.First</a:t>
            </a:r>
            <a:r>
              <a:rPr lang="en-US" sz="1200" dirty="0"/>
              <a:t> packet generated is DNS. No quality of service is configured on this packet </a:t>
            </a:r>
            <a:r>
              <a:rPr lang="en-US" sz="1200" dirty="0" err="1"/>
              <a:t>again.But</a:t>
            </a:r>
            <a:r>
              <a:rPr lang="en-US" sz="1200" dirty="0"/>
              <a:t> when we get the HTTP packet from PC2 the DSCP value is configured accordingly to 1A, which is AF31.When it gets to router 2, ingress is DSCP 0x1A. Egress is DSCP 0x18.And that's forwarded into the internet. Not that the internet would do anything with the quality of service </a:t>
            </a:r>
            <a:r>
              <a:rPr lang="en-US" sz="1200" dirty="0" err="1"/>
              <a:t>markings.But</a:t>
            </a:r>
            <a:r>
              <a:rPr lang="en-US" sz="1200" dirty="0"/>
              <a:t> the slab shows you how to configure quality of service markings in packet </a:t>
            </a:r>
            <a:r>
              <a:rPr lang="en-US" sz="1200" dirty="0" err="1"/>
              <a:t>tracer.So</a:t>
            </a:r>
            <a:r>
              <a:rPr lang="en-US" sz="1200" dirty="0"/>
              <a:t> were you able to complete the slab? Were you able to configure quality of service in your </a:t>
            </a:r>
            <a:r>
              <a:rPr lang="en-US" sz="1200" dirty="0" err="1"/>
              <a:t>network?Did</a:t>
            </a:r>
            <a:r>
              <a:rPr lang="en-US" sz="1200" dirty="0"/>
              <a:t> you prove that it worked correctly?</a:t>
            </a:r>
          </a:p>
        </p:txBody>
      </p:sp>
      <p:sp>
        <p:nvSpPr>
          <p:cNvPr id="5" name="TextBox 4"/>
          <p:cNvSpPr txBox="1"/>
          <p:nvPr/>
        </p:nvSpPr>
        <p:spPr>
          <a:xfrm>
            <a:off x="122549" y="1263968"/>
            <a:ext cx="845103" cy="369332"/>
          </a:xfrm>
          <a:prstGeom prst="rect">
            <a:avLst/>
          </a:prstGeom>
          <a:noFill/>
        </p:spPr>
        <p:txBody>
          <a:bodyPr wrap="none" rtlCol="0">
            <a:spAutoFit/>
          </a:bodyPr>
          <a:lstStyle/>
          <a:p>
            <a:r>
              <a:rPr lang="en-US" dirty="0" smtClean="0"/>
              <a:t>English</a:t>
            </a:r>
            <a:endParaRPr lang="en-US" dirty="0"/>
          </a:p>
        </p:txBody>
      </p:sp>
    </p:spTree>
    <p:extLst>
      <p:ext uri="{BB962C8B-B14F-4D97-AF65-F5344CB8AC3E}">
        <p14:creationId xmlns:p14="http://schemas.microsoft.com/office/powerpoint/2010/main" val="4088526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0075" y="340959"/>
            <a:ext cx="6096000" cy="3416320"/>
          </a:xfrm>
          <a:prstGeom prst="rect">
            <a:avLst/>
          </a:prstGeom>
        </p:spPr>
        <p:txBody>
          <a:bodyPr>
            <a:spAutoFit/>
          </a:bodyPr>
          <a:lstStyle/>
          <a:p>
            <a:r>
              <a:rPr lang="en-US" sz="1200" dirty="0" smtClean="0"/>
              <a:t>Setting Router1</a:t>
            </a:r>
            <a:r>
              <a:rPr lang="en-US" sz="1200" dirty="0"/>
              <a:t>:</a:t>
            </a:r>
          </a:p>
          <a:p>
            <a:endParaRPr lang="en-US" sz="1200" dirty="0"/>
          </a:p>
          <a:p>
            <a:r>
              <a:rPr lang="en-US" sz="1200" dirty="0" smtClean="0"/>
              <a:t>a) </a:t>
            </a:r>
            <a:r>
              <a:rPr lang="en-US" sz="1200" dirty="0"/>
              <a:t>Match traffic:</a:t>
            </a:r>
          </a:p>
          <a:p>
            <a:r>
              <a:rPr lang="en-US" sz="1200" dirty="0" smtClean="0"/>
              <a:t>    O Voice </a:t>
            </a:r>
            <a:r>
              <a:rPr lang="en-US" sz="1200" dirty="0"/>
              <a:t>traffic using NBAR (</a:t>
            </a:r>
            <a:r>
              <a:rPr lang="en-US" sz="1200" dirty="0" err="1"/>
              <a:t>rtp</a:t>
            </a:r>
            <a:r>
              <a:rPr lang="en-US" sz="1200" dirty="0"/>
              <a:t>)</a:t>
            </a:r>
          </a:p>
          <a:p>
            <a:r>
              <a:rPr lang="en-US" sz="1200" dirty="0"/>
              <a:t> </a:t>
            </a:r>
            <a:r>
              <a:rPr lang="en-US" sz="1200" dirty="0" smtClean="0"/>
              <a:t>         </a:t>
            </a:r>
            <a:r>
              <a:rPr lang="en-US" sz="1200" dirty="0" smtClean="0">
                <a:sym typeface="Wingdings" panose="05000000000000000000" pitchFamily="2" charset="2"/>
              </a:rPr>
              <a:t></a:t>
            </a:r>
            <a:r>
              <a:rPr lang="en-US" sz="1200" dirty="0" smtClean="0"/>
              <a:t> </a:t>
            </a:r>
            <a:r>
              <a:rPr lang="en-US" sz="1200" dirty="0"/>
              <a:t>Set DSCP to EF</a:t>
            </a:r>
          </a:p>
          <a:p>
            <a:r>
              <a:rPr lang="en-US" sz="1200" dirty="0"/>
              <a:t> </a:t>
            </a:r>
            <a:r>
              <a:rPr lang="en-US" sz="1200" dirty="0" smtClean="0"/>
              <a:t>   O HTTP </a:t>
            </a:r>
            <a:r>
              <a:rPr lang="en-US" sz="1200" dirty="0"/>
              <a:t>using NBAR (http)</a:t>
            </a:r>
          </a:p>
          <a:p>
            <a:r>
              <a:rPr lang="en-US" sz="1200" dirty="0"/>
              <a:t> </a:t>
            </a:r>
            <a:r>
              <a:rPr lang="en-US" sz="1200" dirty="0" smtClean="0"/>
              <a:t>        </a:t>
            </a:r>
            <a:r>
              <a:rPr lang="en-US" sz="1200" dirty="0" smtClean="0">
                <a:sym typeface="Wingdings" panose="05000000000000000000" pitchFamily="2" charset="2"/>
              </a:rPr>
              <a:t></a:t>
            </a:r>
            <a:r>
              <a:rPr lang="en-US" sz="1200" dirty="0" smtClean="0"/>
              <a:t> </a:t>
            </a:r>
            <a:r>
              <a:rPr lang="en-US" sz="1200" dirty="0"/>
              <a:t>Set DSCP to AF31</a:t>
            </a:r>
          </a:p>
          <a:p>
            <a:r>
              <a:rPr lang="en-US" sz="1200" dirty="0" smtClean="0"/>
              <a:t>    O ICMP </a:t>
            </a:r>
            <a:r>
              <a:rPr lang="en-US" sz="1200" dirty="0"/>
              <a:t>using NBAR (</a:t>
            </a:r>
            <a:r>
              <a:rPr lang="en-US" sz="1200" dirty="0" err="1"/>
              <a:t>icmp</a:t>
            </a:r>
            <a:r>
              <a:rPr lang="en-US" sz="1200" dirty="0"/>
              <a:t>)</a:t>
            </a:r>
          </a:p>
          <a:p>
            <a:r>
              <a:rPr lang="en-US" sz="1200" dirty="0" smtClean="0"/>
              <a:t>         </a:t>
            </a:r>
            <a:r>
              <a:rPr lang="en-US" sz="1200" dirty="0" smtClean="0">
                <a:sym typeface="Wingdings" panose="05000000000000000000" pitchFamily="2" charset="2"/>
              </a:rPr>
              <a:t></a:t>
            </a:r>
            <a:r>
              <a:rPr lang="en-US" sz="1200" dirty="0" smtClean="0"/>
              <a:t> </a:t>
            </a:r>
            <a:r>
              <a:rPr lang="en-US" sz="1200" dirty="0"/>
              <a:t>Set DSCP to AF11</a:t>
            </a:r>
          </a:p>
          <a:p>
            <a:r>
              <a:rPr lang="en-US" sz="1200" dirty="0" smtClean="0"/>
              <a:t> b) </a:t>
            </a:r>
            <a:r>
              <a:rPr lang="en-US" sz="1200" dirty="0"/>
              <a:t>Bind outbound on </a:t>
            </a:r>
            <a:r>
              <a:rPr lang="en-US" sz="1200" dirty="0" smtClean="0"/>
              <a:t>S0/1/0</a:t>
            </a:r>
            <a:endParaRPr lang="en-US" sz="1200" dirty="0"/>
          </a:p>
          <a:p>
            <a:pPr lvl="1"/>
            <a:r>
              <a:rPr lang="en-US" sz="1200" dirty="0" smtClean="0"/>
              <a:t>O </a:t>
            </a:r>
            <a:r>
              <a:rPr lang="en-US" sz="1200" dirty="0"/>
              <a:t>Voice should get priority bandwidth of 100kbps</a:t>
            </a:r>
          </a:p>
          <a:p>
            <a:pPr lvl="1"/>
            <a:r>
              <a:rPr lang="en-US" sz="1200" dirty="0" smtClean="0"/>
              <a:t>O HTTP </a:t>
            </a:r>
            <a:r>
              <a:rPr lang="en-US" sz="1200" dirty="0"/>
              <a:t>should get minimum bandwidth of 50kbps</a:t>
            </a:r>
          </a:p>
          <a:p>
            <a:pPr lvl="1"/>
            <a:r>
              <a:rPr lang="en-US" sz="1200" dirty="0" smtClean="0"/>
              <a:t>O ICMP </a:t>
            </a:r>
            <a:r>
              <a:rPr lang="en-US" sz="1200" dirty="0"/>
              <a:t>should get minimum bandwidth of 25kbps</a:t>
            </a:r>
          </a:p>
          <a:p>
            <a:endParaRPr lang="en-US" sz="1200" dirty="0"/>
          </a:p>
          <a:p>
            <a:r>
              <a:rPr lang="en-US" sz="1200" dirty="0" smtClean="0"/>
              <a:t>Note: </a:t>
            </a:r>
            <a:endParaRPr lang="en-US" sz="1200" dirty="0"/>
          </a:p>
          <a:p>
            <a:r>
              <a:rPr lang="en-US" sz="1200" dirty="0" smtClean="0"/>
              <a:t>1. TCP </a:t>
            </a:r>
            <a:r>
              <a:rPr lang="en-US" sz="1200" dirty="0"/>
              <a:t>packet is being marked when it exits Router1's S0/1/0.</a:t>
            </a:r>
          </a:p>
          <a:p>
            <a:r>
              <a:rPr lang="en-US" sz="1200" dirty="0" smtClean="0"/>
              <a:t>      Why </a:t>
            </a:r>
            <a:r>
              <a:rPr lang="en-US" sz="1200" dirty="0"/>
              <a:t>is it doing this?</a:t>
            </a:r>
          </a:p>
          <a:p>
            <a:r>
              <a:rPr lang="en-US" sz="1200" dirty="0" smtClean="0"/>
              <a:t>      </a:t>
            </a:r>
            <a:r>
              <a:rPr lang="en-US" sz="1200" dirty="0" err="1" smtClean="0"/>
              <a:t>Anwered</a:t>
            </a:r>
            <a:r>
              <a:rPr lang="en-US" sz="1200" dirty="0" smtClean="0"/>
              <a:t> : And </a:t>
            </a:r>
            <a:r>
              <a:rPr lang="en-US" sz="1200" dirty="0"/>
              <a:t>can we tell what DSCP value it is by the Hex value of "0x1a"?</a:t>
            </a:r>
          </a:p>
        </p:txBody>
      </p:sp>
      <p:sp>
        <p:nvSpPr>
          <p:cNvPr id="4" name="Rectangle 3"/>
          <p:cNvSpPr/>
          <p:nvPr/>
        </p:nvSpPr>
        <p:spPr>
          <a:xfrm>
            <a:off x="1155662" y="3664945"/>
            <a:ext cx="1596644" cy="276999"/>
          </a:xfrm>
          <a:prstGeom prst="rect">
            <a:avLst/>
          </a:prstGeom>
        </p:spPr>
        <p:txBody>
          <a:bodyPr wrap="none">
            <a:spAutoFit/>
          </a:bodyPr>
          <a:lstStyle/>
          <a:p>
            <a:r>
              <a:rPr lang="en-US" sz="1200" dirty="0">
                <a:solidFill>
                  <a:srgbClr val="58585B"/>
                </a:solidFill>
                <a:latin typeface="CiscoSans-Light"/>
              </a:rPr>
              <a:t>Hex 0x1a is 26 in decimal</a:t>
            </a:r>
            <a:endParaRPr lang="en-US" sz="1200" dirty="0"/>
          </a:p>
        </p:txBody>
      </p:sp>
      <p:pic>
        <p:nvPicPr>
          <p:cNvPr id="5" name="Picture 4"/>
          <p:cNvPicPr>
            <a:picLocks noChangeAspect="1"/>
          </p:cNvPicPr>
          <p:nvPr/>
        </p:nvPicPr>
        <p:blipFill>
          <a:blip r:embed="rId2"/>
          <a:stretch>
            <a:fillRect/>
          </a:stretch>
        </p:blipFill>
        <p:spPr>
          <a:xfrm>
            <a:off x="831217" y="3941944"/>
            <a:ext cx="2245533" cy="2634465"/>
          </a:xfrm>
          <a:prstGeom prst="rect">
            <a:avLst/>
          </a:prstGeom>
        </p:spPr>
      </p:pic>
      <p:sp>
        <p:nvSpPr>
          <p:cNvPr id="6" name="Rectangle 5"/>
          <p:cNvSpPr/>
          <p:nvPr/>
        </p:nvSpPr>
        <p:spPr>
          <a:xfrm>
            <a:off x="5170099" y="482928"/>
            <a:ext cx="6096000" cy="1938992"/>
          </a:xfrm>
          <a:prstGeom prst="rect">
            <a:avLst/>
          </a:prstGeom>
        </p:spPr>
        <p:txBody>
          <a:bodyPr>
            <a:spAutoFit/>
          </a:bodyPr>
          <a:lstStyle/>
          <a:p>
            <a:r>
              <a:rPr lang="en-US" sz="1200" dirty="0" smtClean="0"/>
              <a:t>2. HTTP </a:t>
            </a:r>
            <a:r>
              <a:rPr lang="en-US" sz="1200" dirty="0"/>
              <a:t>protocol uses TCP as its transport. If it is TCP with destination port 80, then it is HTTP, that's why it is matching the policy and is getting marked</a:t>
            </a:r>
            <a:r>
              <a:rPr lang="en-US" sz="1200" dirty="0" smtClean="0"/>
              <a:t>.</a:t>
            </a:r>
          </a:p>
          <a:p>
            <a:endParaRPr lang="en-US" sz="1200" dirty="0"/>
          </a:p>
          <a:p>
            <a:pPr lvl="1" algn="just"/>
            <a:r>
              <a:rPr lang="en-US" sz="1200" dirty="0"/>
              <a:t>this packet is marked with AF31 when it entered Router1. But why? The </a:t>
            </a:r>
            <a:r>
              <a:rPr lang="en-US" sz="1200" dirty="0" err="1"/>
              <a:t>QoS</a:t>
            </a:r>
            <a:r>
              <a:rPr lang="en-US" sz="1200" dirty="0"/>
              <a:t> rule says only HTTP should be marked with AF31. This packet is TCP. I believe it's doing handshaking to establish communication with the web server before web data transfer. But it's not HTTP. So why is it marked with AF31</a:t>
            </a:r>
            <a:r>
              <a:rPr lang="en-US" sz="1200" dirty="0" smtClean="0"/>
              <a:t>?</a:t>
            </a:r>
          </a:p>
          <a:p>
            <a:pPr lvl="1" algn="just"/>
            <a:endParaRPr lang="en-US" sz="1200" dirty="0"/>
          </a:p>
          <a:p>
            <a:pPr lvl="1" algn="just"/>
            <a:r>
              <a:rPr lang="en-US" sz="1200" dirty="0"/>
              <a:t>HTTP protocol uses TCP as its transport. If it is TCP with destination port 80, then it is HTTP, that's why it is matching the policy and is getting marked.</a:t>
            </a:r>
          </a:p>
        </p:txBody>
      </p:sp>
      <p:sp>
        <p:nvSpPr>
          <p:cNvPr id="7" name="Rectangle 6"/>
          <p:cNvSpPr/>
          <p:nvPr/>
        </p:nvSpPr>
        <p:spPr>
          <a:xfrm>
            <a:off x="3201598" y="3941944"/>
            <a:ext cx="3043927" cy="2677656"/>
          </a:xfrm>
          <a:prstGeom prst="rect">
            <a:avLst/>
          </a:prstGeom>
        </p:spPr>
        <p:txBody>
          <a:bodyPr wrap="square">
            <a:spAutoFit/>
          </a:bodyPr>
          <a:lstStyle/>
          <a:p>
            <a:pPr algn="just"/>
            <a:r>
              <a:rPr lang="en-US" sz="1200" dirty="0"/>
              <a:t>The 0x1a in Hex is 31 decimal. And why do you say that seeing a market packet on the egress is unexpected? Once the packet is marked with DSCP value, it is unchanged until the packet arrives to another device which does re-marking it. So, as packet enters the router, it gets marked with whatever value you set in your policy and that value stays in the packet when it exits the router. Everything is as expected here. I think your mistake is in marking the packet with the value of 31, when what is required is to set value to AF31 and that is not the same as just decimal 31. AF31 is 26 in decimal</a:t>
            </a:r>
            <a:r>
              <a:rPr lang="en-US" sz="1200" dirty="0" smtClean="0"/>
              <a:t>.</a:t>
            </a:r>
            <a:endParaRPr lang="en-US" sz="1200" dirty="0"/>
          </a:p>
        </p:txBody>
      </p:sp>
    </p:spTree>
    <p:extLst>
      <p:ext uri="{BB962C8B-B14F-4D97-AF65-F5344CB8AC3E}">
        <p14:creationId xmlns:p14="http://schemas.microsoft.com/office/powerpoint/2010/main" val="17259071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Tiga orang berbicara — Foto Stok © orlaimagen #620576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197" y="1808970"/>
            <a:ext cx="4110803" cy="3083102"/>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p:cNvPicPr>
            <a:picLocks noGrp="1" noChangeAspect="1"/>
          </p:cNvPicPr>
          <p:nvPr>
            <p:ph idx="1"/>
          </p:nvPr>
        </p:nvPicPr>
        <p:blipFill>
          <a:blip r:embed="rId3"/>
          <a:stretch>
            <a:fillRect/>
          </a:stretch>
        </p:blipFill>
        <p:spPr>
          <a:xfrm rot="10800000">
            <a:off x="4086419" y="3508349"/>
            <a:ext cx="1807135" cy="1562275"/>
          </a:xfrm>
          <a:prstGeom prst="ellipse">
            <a:avLst/>
          </a:prstGeom>
          <a:ln>
            <a:noFill/>
          </a:ln>
          <a:effectLst>
            <a:softEdge rad="112500"/>
          </a:effectLst>
        </p:spPr>
      </p:pic>
      <p:sp>
        <p:nvSpPr>
          <p:cNvPr id="5" name="Rectangle 4"/>
          <p:cNvSpPr/>
          <p:nvPr/>
        </p:nvSpPr>
        <p:spPr>
          <a:xfrm>
            <a:off x="838200" y="5374342"/>
            <a:ext cx="9708776" cy="788894"/>
          </a:xfrm>
          <a:prstGeom prst="rect">
            <a:avLst/>
          </a:prstGeom>
          <a:solidFill>
            <a:schemeClr val="bg1">
              <a:lumMod val="75000"/>
            </a:schemeClr>
          </a:solidFill>
          <a:ln>
            <a:solidFill>
              <a:schemeClr val="bg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200"/>
          </a:p>
        </p:txBody>
      </p:sp>
      <p:pic>
        <p:nvPicPr>
          <p:cNvPr id="6" name="Picture 5"/>
          <p:cNvPicPr>
            <a:picLocks noChangeAspect="1"/>
          </p:cNvPicPr>
          <p:nvPr/>
        </p:nvPicPr>
        <p:blipFill>
          <a:blip r:embed="rId4"/>
          <a:stretch>
            <a:fillRect/>
          </a:stretch>
        </p:blipFill>
        <p:spPr>
          <a:xfrm>
            <a:off x="977153" y="5451525"/>
            <a:ext cx="812987" cy="634526"/>
          </a:xfrm>
          <a:prstGeom prst="rect">
            <a:avLst/>
          </a:prstGeom>
        </p:spPr>
      </p:pic>
    </p:spTree>
    <p:extLst>
      <p:ext uri="{BB962C8B-B14F-4D97-AF65-F5344CB8AC3E}">
        <p14:creationId xmlns:p14="http://schemas.microsoft.com/office/powerpoint/2010/main" val="2527886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132" y="173397"/>
            <a:ext cx="10515600" cy="739056"/>
          </a:xfrm>
        </p:spPr>
        <p:txBody>
          <a:bodyPr/>
          <a:lstStyle/>
          <a:p>
            <a:r>
              <a:rPr lang="en-US" dirty="0" err="1" smtClean="0"/>
              <a:t>QoS</a:t>
            </a:r>
            <a:endParaRPr lang="en-US" dirty="0"/>
          </a:p>
        </p:txBody>
      </p:sp>
      <p:pic>
        <p:nvPicPr>
          <p:cNvPr id="3" name="Picture 2"/>
          <p:cNvPicPr>
            <a:picLocks noChangeAspect="1"/>
          </p:cNvPicPr>
          <p:nvPr/>
        </p:nvPicPr>
        <p:blipFill>
          <a:blip r:embed="rId2"/>
          <a:stretch>
            <a:fillRect/>
          </a:stretch>
        </p:blipFill>
        <p:spPr>
          <a:xfrm>
            <a:off x="5759777" y="1766722"/>
            <a:ext cx="3370724" cy="3792510"/>
          </a:xfrm>
          <a:prstGeom prst="rect">
            <a:avLst/>
          </a:prstGeom>
        </p:spPr>
      </p:pic>
      <p:pic>
        <p:nvPicPr>
          <p:cNvPr id="4" name="Picture 3"/>
          <p:cNvPicPr>
            <a:picLocks noChangeAspect="1"/>
          </p:cNvPicPr>
          <p:nvPr/>
        </p:nvPicPr>
        <p:blipFill>
          <a:blip r:embed="rId3"/>
          <a:stretch>
            <a:fillRect/>
          </a:stretch>
        </p:blipFill>
        <p:spPr>
          <a:xfrm>
            <a:off x="1273261" y="1498861"/>
            <a:ext cx="2968802" cy="4524866"/>
          </a:xfrm>
          <a:prstGeom prst="rect">
            <a:avLst/>
          </a:prstGeom>
        </p:spPr>
      </p:pic>
    </p:spTree>
    <p:extLst>
      <p:ext uri="{BB962C8B-B14F-4D97-AF65-F5344CB8AC3E}">
        <p14:creationId xmlns:p14="http://schemas.microsoft.com/office/powerpoint/2010/main" val="545687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574587" y="1932393"/>
            <a:ext cx="966160" cy="785113"/>
          </a:xfrm>
          <a:prstGeom prst="rect">
            <a:avLst/>
          </a:prstGeom>
        </p:spPr>
      </p:pic>
      <p:pic>
        <p:nvPicPr>
          <p:cNvPr id="4" name="Picture 3"/>
          <p:cNvPicPr>
            <a:picLocks noChangeAspect="1"/>
          </p:cNvPicPr>
          <p:nvPr/>
        </p:nvPicPr>
        <p:blipFill>
          <a:blip r:embed="rId3"/>
          <a:stretch>
            <a:fillRect/>
          </a:stretch>
        </p:blipFill>
        <p:spPr>
          <a:xfrm>
            <a:off x="6945374" y="1946420"/>
            <a:ext cx="983412" cy="799133"/>
          </a:xfrm>
          <a:prstGeom prst="rect">
            <a:avLst/>
          </a:prstGeom>
        </p:spPr>
      </p:pic>
      <p:sp>
        <p:nvSpPr>
          <p:cNvPr id="5" name="Title 1"/>
          <p:cNvSpPr>
            <a:spLocks noGrp="1"/>
          </p:cNvSpPr>
          <p:nvPr>
            <p:ph type="title"/>
          </p:nvPr>
        </p:nvSpPr>
        <p:spPr>
          <a:xfrm>
            <a:off x="424132" y="173397"/>
            <a:ext cx="10515600" cy="739056"/>
          </a:xfrm>
        </p:spPr>
        <p:txBody>
          <a:bodyPr/>
          <a:lstStyle/>
          <a:p>
            <a:r>
              <a:rPr lang="en-US" dirty="0" err="1" smtClean="0"/>
              <a:t>VoiP</a:t>
            </a:r>
            <a:endParaRPr lang="en-US" dirty="0"/>
          </a:p>
        </p:txBody>
      </p:sp>
      <p:pic>
        <p:nvPicPr>
          <p:cNvPr id="7" name="Picture 6"/>
          <p:cNvPicPr>
            <a:picLocks noChangeAspect="1"/>
          </p:cNvPicPr>
          <p:nvPr/>
        </p:nvPicPr>
        <p:blipFill rotWithShape="1">
          <a:blip r:embed="rId4"/>
          <a:srcRect t="9282" b="9550"/>
          <a:stretch/>
        </p:blipFill>
        <p:spPr>
          <a:xfrm>
            <a:off x="2810055" y="1700323"/>
            <a:ext cx="947387" cy="672860"/>
          </a:xfrm>
          <a:prstGeom prst="rect">
            <a:avLst/>
          </a:prstGeom>
        </p:spPr>
      </p:pic>
      <p:pic>
        <p:nvPicPr>
          <p:cNvPr id="8" name="Picture 7"/>
          <p:cNvPicPr>
            <a:picLocks noChangeAspect="1"/>
          </p:cNvPicPr>
          <p:nvPr/>
        </p:nvPicPr>
        <p:blipFill>
          <a:blip r:embed="rId5"/>
          <a:stretch>
            <a:fillRect/>
          </a:stretch>
        </p:blipFill>
        <p:spPr>
          <a:xfrm>
            <a:off x="2999836" y="2601067"/>
            <a:ext cx="1092933" cy="743194"/>
          </a:xfrm>
          <a:prstGeom prst="rect">
            <a:avLst/>
          </a:prstGeom>
        </p:spPr>
      </p:pic>
      <p:pic>
        <p:nvPicPr>
          <p:cNvPr id="9" name="Picture 8"/>
          <p:cNvPicPr>
            <a:picLocks noChangeAspect="1"/>
          </p:cNvPicPr>
          <p:nvPr/>
        </p:nvPicPr>
        <p:blipFill>
          <a:blip r:embed="rId5"/>
          <a:stretch>
            <a:fillRect/>
          </a:stretch>
        </p:blipFill>
        <p:spPr>
          <a:xfrm>
            <a:off x="8530764" y="1946420"/>
            <a:ext cx="1092933" cy="743194"/>
          </a:xfrm>
          <a:prstGeom prst="rect">
            <a:avLst/>
          </a:prstGeom>
        </p:spPr>
      </p:pic>
      <p:pic>
        <p:nvPicPr>
          <p:cNvPr id="10" name="Picture 9"/>
          <p:cNvPicPr>
            <a:picLocks noChangeAspect="1"/>
          </p:cNvPicPr>
          <p:nvPr/>
        </p:nvPicPr>
        <p:blipFill rotWithShape="1">
          <a:blip r:embed="rId4"/>
          <a:srcRect t="9282" b="9550"/>
          <a:stretch/>
        </p:blipFill>
        <p:spPr>
          <a:xfrm>
            <a:off x="9904699" y="1363893"/>
            <a:ext cx="947387" cy="672860"/>
          </a:xfrm>
          <a:prstGeom prst="rect">
            <a:avLst/>
          </a:prstGeom>
        </p:spPr>
      </p:pic>
      <p:pic>
        <p:nvPicPr>
          <p:cNvPr id="11" name="Picture 10"/>
          <p:cNvPicPr>
            <a:picLocks noChangeAspect="1"/>
          </p:cNvPicPr>
          <p:nvPr/>
        </p:nvPicPr>
        <p:blipFill>
          <a:blip r:embed="rId6"/>
          <a:stretch>
            <a:fillRect/>
          </a:stretch>
        </p:blipFill>
        <p:spPr>
          <a:xfrm>
            <a:off x="3003684" y="4061797"/>
            <a:ext cx="1105758" cy="1213637"/>
          </a:xfrm>
          <a:prstGeom prst="rect">
            <a:avLst/>
          </a:prstGeom>
        </p:spPr>
      </p:pic>
      <p:pic>
        <p:nvPicPr>
          <p:cNvPr id="12" name="Picture 11"/>
          <p:cNvPicPr>
            <a:picLocks noChangeAspect="1"/>
          </p:cNvPicPr>
          <p:nvPr/>
        </p:nvPicPr>
        <p:blipFill>
          <a:blip r:embed="rId6"/>
          <a:stretch>
            <a:fillRect/>
          </a:stretch>
        </p:blipFill>
        <p:spPr>
          <a:xfrm>
            <a:off x="10004541" y="3227094"/>
            <a:ext cx="1105758" cy="1213637"/>
          </a:xfrm>
          <a:prstGeom prst="rect">
            <a:avLst/>
          </a:prstGeom>
        </p:spPr>
      </p:pic>
      <p:cxnSp>
        <p:nvCxnSpPr>
          <p:cNvPr id="14" name="Straight Connector 13"/>
          <p:cNvCxnSpPr/>
          <p:nvPr/>
        </p:nvCxnSpPr>
        <p:spPr>
          <a:xfrm flipH="1">
            <a:off x="3283748" y="2301326"/>
            <a:ext cx="1" cy="599481"/>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546303" y="3375455"/>
            <a:ext cx="10260" cy="106527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3757443" y="2689614"/>
            <a:ext cx="2152470" cy="35567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7837759" y="2373183"/>
            <a:ext cx="993826" cy="12222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9304413" y="1930474"/>
            <a:ext cx="1092933" cy="22850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9358233" y="2504046"/>
            <a:ext cx="1092932" cy="90861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Curved Connector 28"/>
          <p:cNvCxnSpPr>
            <a:stCxn id="3" idx="3"/>
          </p:cNvCxnSpPr>
          <p:nvPr/>
        </p:nvCxnSpPr>
        <p:spPr>
          <a:xfrm>
            <a:off x="6540747" y="2324950"/>
            <a:ext cx="402465" cy="109345"/>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p:nvCxnSpPr>
        <p:spPr>
          <a:xfrm>
            <a:off x="2885949" y="2373878"/>
            <a:ext cx="2319078" cy="343628"/>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p:nvCxnSpPr>
        <p:spPr>
          <a:xfrm flipV="1">
            <a:off x="3314625" y="3161053"/>
            <a:ext cx="2259962" cy="601776"/>
          </a:xfrm>
          <a:prstGeom prst="curved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757442" y="2158978"/>
            <a:ext cx="1478290" cy="461665"/>
          </a:xfrm>
          <a:prstGeom prst="rect">
            <a:avLst/>
          </a:prstGeom>
          <a:noFill/>
        </p:spPr>
        <p:txBody>
          <a:bodyPr wrap="none" rtlCol="0">
            <a:spAutoFit/>
          </a:bodyPr>
          <a:lstStyle/>
          <a:p>
            <a:r>
              <a:rPr lang="en-US" sz="2400" dirty="0" smtClean="0">
                <a:solidFill>
                  <a:srgbClr val="FF40FF"/>
                </a:solidFill>
              </a:rPr>
              <a:t>1000 </a:t>
            </a:r>
            <a:r>
              <a:rPr lang="en-US" sz="2400" dirty="0" err="1" smtClean="0">
                <a:solidFill>
                  <a:srgbClr val="FF40FF"/>
                </a:solidFill>
              </a:rPr>
              <a:t>MBit</a:t>
            </a:r>
            <a:endParaRPr lang="en-US" sz="2400" dirty="0">
              <a:solidFill>
                <a:srgbClr val="FF40FF"/>
              </a:solidFill>
            </a:endParaRPr>
          </a:p>
        </p:txBody>
      </p:sp>
      <p:sp>
        <p:nvSpPr>
          <p:cNvPr id="36" name="TextBox 35"/>
          <p:cNvSpPr txBox="1"/>
          <p:nvPr/>
        </p:nvSpPr>
        <p:spPr>
          <a:xfrm>
            <a:off x="6035103" y="1609321"/>
            <a:ext cx="1125629" cy="461665"/>
          </a:xfrm>
          <a:prstGeom prst="rect">
            <a:avLst/>
          </a:prstGeom>
          <a:noFill/>
        </p:spPr>
        <p:txBody>
          <a:bodyPr wrap="none" rtlCol="0">
            <a:spAutoFit/>
          </a:bodyPr>
          <a:lstStyle/>
          <a:p>
            <a:r>
              <a:rPr lang="en-US" sz="2400" dirty="0" smtClean="0">
                <a:solidFill>
                  <a:srgbClr val="FF40FF"/>
                </a:solidFill>
              </a:rPr>
              <a:t>256kbit</a:t>
            </a:r>
            <a:endParaRPr lang="en-US" sz="2400" dirty="0">
              <a:solidFill>
                <a:srgbClr val="FF40FF"/>
              </a:solidFill>
            </a:endParaRPr>
          </a:p>
        </p:txBody>
      </p:sp>
      <p:sp>
        <p:nvSpPr>
          <p:cNvPr id="37" name="TextBox 36"/>
          <p:cNvSpPr txBox="1"/>
          <p:nvPr/>
        </p:nvSpPr>
        <p:spPr>
          <a:xfrm>
            <a:off x="9019695" y="2587660"/>
            <a:ext cx="1478290" cy="461665"/>
          </a:xfrm>
          <a:prstGeom prst="rect">
            <a:avLst/>
          </a:prstGeom>
          <a:noFill/>
        </p:spPr>
        <p:txBody>
          <a:bodyPr wrap="none" rtlCol="0">
            <a:spAutoFit/>
          </a:bodyPr>
          <a:lstStyle/>
          <a:p>
            <a:r>
              <a:rPr lang="en-US" sz="2400" dirty="0" smtClean="0">
                <a:solidFill>
                  <a:srgbClr val="FF40FF"/>
                </a:solidFill>
              </a:rPr>
              <a:t>1000 </a:t>
            </a:r>
            <a:r>
              <a:rPr lang="en-US" sz="2400" dirty="0" err="1" smtClean="0">
                <a:solidFill>
                  <a:srgbClr val="FF40FF"/>
                </a:solidFill>
              </a:rPr>
              <a:t>MBit</a:t>
            </a:r>
            <a:endParaRPr lang="en-US" sz="2400" dirty="0">
              <a:solidFill>
                <a:srgbClr val="FF40FF"/>
              </a:solidFill>
            </a:endParaRPr>
          </a:p>
        </p:txBody>
      </p:sp>
    </p:spTree>
    <p:extLst>
      <p:ext uri="{BB962C8B-B14F-4D97-AF65-F5344CB8AC3E}">
        <p14:creationId xmlns:p14="http://schemas.microsoft.com/office/powerpoint/2010/main" val="2496059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t>Voice and Video Application</a:t>
            </a:r>
            <a:br>
              <a:rPr lang="en-US" dirty="0"/>
            </a:br>
            <a:endParaRPr lang="en-US" dirty="0"/>
          </a:p>
        </p:txBody>
      </p:sp>
      <p:pic>
        <p:nvPicPr>
          <p:cNvPr id="3" name="Picture 2"/>
          <p:cNvPicPr>
            <a:picLocks noChangeAspect="1"/>
          </p:cNvPicPr>
          <p:nvPr/>
        </p:nvPicPr>
        <p:blipFill>
          <a:blip r:embed="rId2"/>
          <a:stretch>
            <a:fillRect/>
          </a:stretch>
        </p:blipFill>
        <p:spPr>
          <a:xfrm>
            <a:off x="234352" y="1397677"/>
            <a:ext cx="4889740" cy="2276475"/>
          </a:xfrm>
          <a:prstGeom prst="rect">
            <a:avLst/>
          </a:prstGeom>
        </p:spPr>
      </p:pic>
      <p:sp>
        <p:nvSpPr>
          <p:cNvPr id="4" name="Rectangle 3"/>
          <p:cNvSpPr/>
          <p:nvPr/>
        </p:nvSpPr>
        <p:spPr>
          <a:xfrm>
            <a:off x="5409212" y="534838"/>
            <a:ext cx="6782787" cy="5509200"/>
          </a:xfrm>
          <a:prstGeom prst="rect">
            <a:avLst/>
          </a:prstGeom>
        </p:spPr>
        <p:txBody>
          <a:bodyPr wrap="square">
            <a:spAutoFit/>
          </a:bodyPr>
          <a:lstStyle/>
          <a:p>
            <a:pPr algn="just"/>
            <a:r>
              <a:rPr lang="en-US" sz="1600" dirty="0"/>
              <a:t>Above we have a user that is speaking. With VoIP, we use a codec that processes the analog sound into a digital signal. The analog sound is digitized for a certain time period which is usually 20 </a:t>
            </a:r>
            <a:r>
              <a:rPr lang="en-US" sz="1600" dirty="0" err="1"/>
              <a:t>ms.</a:t>
            </a:r>
            <a:r>
              <a:rPr lang="en-US" sz="1600" dirty="0"/>
              <a:t> With the G711 codec, each 20 </a:t>
            </a:r>
            <a:r>
              <a:rPr lang="en-US" sz="1600" dirty="0" err="1"/>
              <a:t>ms</a:t>
            </a:r>
            <a:r>
              <a:rPr lang="en-US" sz="1600" dirty="0"/>
              <a:t> of audio is 160 bytes of data.</a:t>
            </a:r>
          </a:p>
          <a:p>
            <a:pPr algn="just"/>
            <a:endParaRPr lang="en-US" sz="1600" dirty="0"/>
          </a:p>
          <a:p>
            <a:pPr algn="just"/>
            <a:r>
              <a:rPr lang="en-US" sz="1600" dirty="0"/>
              <a:t>The phone will then create a new IP packet with an UDP and RTP (</a:t>
            </a:r>
            <a:r>
              <a:rPr lang="en-US" sz="1600" dirty="0" err="1"/>
              <a:t>Realtime</a:t>
            </a:r>
            <a:r>
              <a:rPr lang="en-US" sz="1600" dirty="0"/>
              <a:t> Transport Protocol) header, adds the voice data to it and forwards the IP packet to the destination. The IP, UDP and RTP header add 40 bytes of overhead so the IP packet will be 200 bytes in total.</a:t>
            </a:r>
          </a:p>
          <a:p>
            <a:pPr algn="just"/>
            <a:endParaRPr lang="en-US" sz="1600" dirty="0"/>
          </a:p>
          <a:p>
            <a:pPr algn="just"/>
            <a:r>
              <a:rPr lang="en-US" sz="1600" dirty="0"/>
              <a:t>For one second of audio, the phone will create 50 IP packets. 50 IP packets * 200 bytes = 10000 bytes per second. That’s 80 Kbps. The G.729 codec requires less bandwidth (but with reduced audio quality) and requires only about 24 Kbps.</a:t>
            </a:r>
          </a:p>
          <a:p>
            <a:pPr algn="just"/>
            <a:endParaRPr lang="en-US" sz="1600" dirty="0"/>
          </a:p>
          <a:p>
            <a:pPr algn="just"/>
            <a:r>
              <a:rPr lang="en-US" sz="1600" dirty="0"/>
              <a:t>Bandwidth isn’t much of an issue for VoIP but delay is. If you are speaking with someone on the phone, you expect it to be real-time. If the delay is too high, the conversation becomes a bit like a </a:t>
            </a:r>
            <a:r>
              <a:rPr lang="en-US" sz="1600" dirty="0" err="1"/>
              <a:t>walkie</a:t>
            </a:r>
            <a:r>
              <a:rPr lang="en-US" sz="1600" dirty="0"/>
              <a:t> talkie conversation where you have to wait a few seconds before you get a reply. Jitter is an issue because the codec expects a steady stream of IP packets with voice data that it must convert back into an analog signal. Codecs can work a bit around jitter but there are limitations</a:t>
            </a:r>
            <a:r>
              <a:rPr lang="en-US" sz="1600" dirty="0" smtClean="0"/>
              <a:t>.</a:t>
            </a:r>
            <a:endParaRPr lang="en-US" sz="1600" dirty="0"/>
          </a:p>
        </p:txBody>
      </p:sp>
    </p:spTree>
    <p:extLst>
      <p:ext uri="{BB962C8B-B14F-4D97-AF65-F5344CB8AC3E}">
        <p14:creationId xmlns:p14="http://schemas.microsoft.com/office/powerpoint/2010/main" val="1885573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8317" y="0"/>
            <a:ext cx="6096000" cy="7294305"/>
          </a:xfrm>
          <a:prstGeom prst="rect">
            <a:avLst/>
          </a:prstGeom>
        </p:spPr>
        <p:txBody>
          <a:bodyPr>
            <a:spAutoFit/>
          </a:bodyPr>
          <a:lstStyle/>
          <a:p>
            <a:pPr algn="just"/>
            <a:endParaRPr lang="en-US" dirty="0"/>
          </a:p>
          <a:p>
            <a:pPr algn="just"/>
            <a:r>
              <a:rPr lang="en-US" dirty="0"/>
              <a:t>Packet loss is also an issue, too many lost packets and your conversations will have gaps in it. Voice traffic on a data network is possible but you will need </a:t>
            </a:r>
            <a:r>
              <a:rPr lang="en-US" dirty="0" err="1"/>
              <a:t>QoS</a:t>
            </a:r>
            <a:r>
              <a:rPr lang="en-US" dirty="0"/>
              <a:t> to ensure there is enough bandwidth and to keep the delay, jitter and packet loss under control. Here are some guidelines you can follow for voice traffic:</a:t>
            </a:r>
          </a:p>
          <a:p>
            <a:pPr algn="just"/>
            <a:endParaRPr lang="en-US" dirty="0"/>
          </a:p>
          <a:p>
            <a:pPr algn="just"/>
            <a:r>
              <a:rPr lang="en-US" dirty="0"/>
              <a:t>One-way delay: &lt; 150 </a:t>
            </a:r>
            <a:r>
              <a:rPr lang="en-US" dirty="0" err="1"/>
              <a:t>ms.</a:t>
            </a:r>
            <a:endParaRPr lang="en-US" dirty="0"/>
          </a:p>
          <a:p>
            <a:pPr algn="just"/>
            <a:r>
              <a:rPr lang="en-US" dirty="0"/>
              <a:t>Jitter: &lt;30 </a:t>
            </a:r>
            <a:r>
              <a:rPr lang="en-US" dirty="0" err="1"/>
              <a:t>ms.</a:t>
            </a:r>
            <a:endParaRPr lang="en-US" dirty="0"/>
          </a:p>
          <a:p>
            <a:pPr algn="just"/>
            <a:r>
              <a:rPr lang="en-US" dirty="0"/>
              <a:t>Loss: &lt; 1</a:t>
            </a:r>
            <a:r>
              <a:rPr lang="en-US" dirty="0" smtClean="0"/>
              <a:t>%</a:t>
            </a:r>
          </a:p>
          <a:p>
            <a:pPr algn="just"/>
            <a:endParaRPr lang="en-US" dirty="0"/>
          </a:p>
          <a:p>
            <a:pPr algn="just"/>
            <a:r>
              <a:rPr lang="en-US" dirty="0"/>
              <a:t>(Interactive) video traffic has similar requirements to voice traffic. Video traffic requires more bandwidth than voice traffic but this really depends on the codec and the type of video you are streaming. For example, if I record a video of my router console, 90% of the screen remains the same. The background image remains the same, only the text changes every now and then. A video with a lot of action, like a sports video, requires more bandwidth. Like voice traffic, interactive video traffic is sensitive to delay, jitter and packet loss. Here are some guidelines:</a:t>
            </a:r>
          </a:p>
          <a:p>
            <a:pPr algn="just"/>
            <a:r>
              <a:rPr lang="en-US" dirty="0"/>
              <a:t>One-way delay: 200 – 400 </a:t>
            </a:r>
            <a:r>
              <a:rPr lang="en-US" dirty="0" err="1"/>
              <a:t>ms.</a:t>
            </a:r>
            <a:endParaRPr lang="en-US" dirty="0"/>
          </a:p>
          <a:p>
            <a:pPr algn="just"/>
            <a:r>
              <a:rPr lang="en-US" dirty="0"/>
              <a:t>Jitter: 30 – 50 </a:t>
            </a:r>
            <a:r>
              <a:rPr lang="en-US" dirty="0" err="1"/>
              <a:t>ms.</a:t>
            </a:r>
            <a:endParaRPr lang="en-US" dirty="0"/>
          </a:p>
          <a:p>
            <a:pPr algn="just"/>
            <a:r>
              <a:rPr lang="en-US" dirty="0"/>
              <a:t>Loss: 0.1% – 1%</a:t>
            </a:r>
          </a:p>
          <a:p>
            <a:pPr algn="just"/>
            <a:endParaRPr lang="en-US" dirty="0"/>
          </a:p>
        </p:txBody>
      </p:sp>
    </p:spTree>
    <p:extLst>
      <p:ext uri="{BB962C8B-B14F-4D97-AF65-F5344CB8AC3E}">
        <p14:creationId xmlns:p14="http://schemas.microsoft.com/office/powerpoint/2010/main" val="3560618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34" y="-125761"/>
            <a:ext cx="10515600" cy="1385218"/>
          </a:xfrm>
        </p:spPr>
        <p:txBody>
          <a:bodyPr/>
          <a:lstStyle/>
          <a:p>
            <a:r>
              <a:rPr lang="en-US" dirty="0" err="1"/>
              <a:t>QoS</a:t>
            </a:r>
            <a:r>
              <a:rPr lang="en-US" dirty="0"/>
              <a:t> Tools</a:t>
            </a:r>
          </a:p>
        </p:txBody>
      </p:sp>
      <p:sp>
        <p:nvSpPr>
          <p:cNvPr id="3" name="Rectangle 2"/>
          <p:cNvSpPr/>
          <p:nvPr/>
        </p:nvSpPr>
        <p:spPr>
          <a:xfrm>
            <a:off x="1012166" y="1462525"/>
            <a:ext cx="3801374" cy="4801314"/>
          </a:xfrm>
          <a:prstGeom prst="rect">
            <a:avLst/>
          </a:prstGeom>
        </p:spPr>
        <p:txBody>
          <a:bodyPr wrap="square">
            <a:spAutoFit/>
          </a:bodyPr>
          <a:lstStyle/>
          <a:p>
            <a:pPr algn="just"/>
            <a:r>
              <a:rPr lang="en-US" dirty="0" smtClean="0"/>
              <a:t>The </a:t>
            </a:r>
            <a:r>
              <a:rPr lang="en-US" dirty="0"/>
              <a:t>actual tools we can use to implement </a:t>
            </a:r>
            <a:r>
              <a:rPr lang="en-US" dirty="0" err="1"/>
              <a:t>QoS</a:t>
            </a:r>
            <a:r>
              <a:rPr lang="en-US" dirty="0"/>
              <a:t>:</a:t>
            </a:r>
          </a:p>
          <a:p>
            <a:pPr algn="just"/>
            <a:endParaRPr lang="en-US" dirty="0"/>
          </a:p>
          <a:p>
            <a:pPr algn="just"/>
            <a:r>
              <a:rPr lang="en-US" dirty="0"/>
              <a:t>Classification and marking: if we want to give certain packets a different treatment, we have to identify and mark them.</a:t>
            </a:r>
          </a:p>
          <a:p>
            <a:pPr algn="just"/>
            <a:r>
              <a:rPr lang="en-US" dirty="0"/>
              <a:t>Queuing – Congestion Management: instead of having one big queue where packets are treated with FIFO, we can create multiple queues with different priorities.</a:t>
            </a:r>
          </a:p>
          <a:p>
            <a:pPr algn="just"/>
            <a:r>
              <a:rPr lang="en-US" dirty="0"/>
              <a:t>Shaping and Policing: these two tools are used to rate-limit your traffic.</a:t>
            </a:r>
          </a:p>
          <a:p>
            <a:pPr algn="just"/>
            <a:r>
              <a:rPr lang="en-US" dirty="0"/>
              <a:t>Congestion Avoidance: there are some tools we can use to manage packet loss and to reduce congestion.</a:t>
            </a:r>
          </a:p>
        </p:txBody>
      </p:sp>
      <p:sp>
        <p:nvSpPr>
          <p:cNvPr id="4" name="Rectangle 3"/>
          <p:cNvSpPr/>
          <p:nvPr/>
        </p:nvSpPr>
        <p:spPr>
          <a:xfrm>
            <a:off x="5371262" y="152301"/>
            <a:ext cx="6194003" cy="769441"/>
          </a:xfrm>
          <a:prstGeom prst="rect">
            <a:avLst/>
          </a:prstGeom>
        </p:spPr>
        <p:txBody>
          <a:bodyPr wrap="none">
            <a:spAutoFit/>
          </a:bodyPr>
          <a:lstStyle/>
          <a:p>
            <a:r>
              <a:rPr lang="en-US" sz="4400" dirty="0"/>
              <a:t>Classification and Marking</a:t>
            </a:r>
          </a:p>
        </p:txBody>
      </p:sp>
      <p:sp>
        <p:nvSpPr>
          <p:cNvPr id="5" name="Rectangle 4"/>
          <p:cNvSpPr/>
          <p:nvPr/>
        </p:nvSpPr>
        <p:spPr>
          <a:xfrm>
            <a:off x="5756694" y="1052582"/>
            <a:ext cx="5423140" cy="646331"/>
          </a:xfrm>
          <a:prstGeom prst="rect">
            <a:avLst/>
          </a:prstGeom>
        </p:spPr>
        <p:txBody>
          <a:bodyPr wrap="square">
            <a:spAutoFit/>
          </a:bodyPr>
          <a:lstStyle/>
          <a:p>
            <a:r>
              <a:rPr lang="en-US" dirty="0"/>
              <a:t>https://www.cisco.com/c/en/us/td/docs/ios/solutions_docs/qos_solutions/QoSVoIP/QoSVoIP.html</a:t>
            </a:r>
          </a:p>
        </p:txBody>
      </p:sp>
      <p:pic>
        <p:nvPicPr>
          <p:cNvPr id="6" name="Picture 5"/>
          <p:cNvPicPr>
            <a:picLocks noChangeAspect="1"/>
          </p:cNvPicPr>
          <p:nvPr/>
        </p:nvPicPr>
        <p:blipFill>
          <a:blip r:embed="rId3"/>
          <a:stretch>
            <a:fillRect/>
          </a:stretch>
        </p:blipFill>
        <p:spPr>
          <a:xfrm>
            <a:off x="5922034" y="1706910"/>
            <a:ext cx="5372100" cy="2705100"/>
          </a:xfrm>
          <a:prstGeom prst="rect">
            <a:avLst/>
          </a:prstGeom>
        </p:spPr>
      </p:pic>
      <p:pic>
        <p:nvPicPr>
          <p:cNvPr id="7" name="Picture 6"/>
          <p:cNvPicPr>
            <a:picLocks noChangeAspect="1"/>
          </p:cNvPicPr>
          <p:nvPr/>
        </p:nvPicPr>
        <p:blipFill>
          <a:blip r:embed="rId4"/>
          <a:stretch>
            <a:fillRect/>
          </a:stretch>
        </p:blipFill>
        <p:spPr>
          <a:xfrm>
            <a:off x="8134154" y="5105149"/>
            <a:ext cx="969348" cy="786452"/>
          </a:xfrm>
          <a:prstGeom prst="rect">
            <a:avLst/>
          </a:prstGeom>
        </p:spPr>
      </p:pic>
      <p:cxnSp>
        <p:nvCxnSpPr>
          <p:cNvPr id="9" name="Straight Arrow Connector 8"/>
          <p:cNvCxnSpPr/>
          <p:nvPr/>
        </p:nvCxnSpPr>
        <p:spPr>
          <a:xfrm>
            <a:off x="7047225" y="5636398"/>
            <a:ext cx="10869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9103502" y="5636398"/>
            <a:ext cx="10869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564254" y="5891601"/>
            <a:ext cx="738995" cy="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4" name="Rectangle 13"/>
          <p:cNvSpPr/>
          <p:nvPr/>
        </p:nvSpPr>
        <p:spPr>
          <a:xfrm>
            <a:off x="7610320" y="5981529"/>
            <a:ext cx="646862" cy="37223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dirty="0" smtClean="0"/>
              <a:t>ACL</a:t>
            </a:r>
            <a:endParaRPr lang="en-US" dirty="0"/>
          </a:p>
        </p:txBody>
      </p:sp>
      <p:pic>
        <p:nvPicPr>
          <p:cNvPr id="16" name="Picture 15"/>
          <p:cNvPicPr>
            <a:picLocks noChangeAspect="1"/>
          </p:cNvPicPr>
          <p:nvPr/>
        </p:nvPicPr>
        <p:blipFill>
          <a:blip r:embed="rId5"/>
          <a:stretch>
            <a:fillRect/>
          </a:stretch>
        </p:blipFill>
        <p:spPr>
          <a:xfrm>
            <a:off x="6955006" y="5267858"/>
            <a:ext cx="1114425" cy="304800"/>
          </a:xfrm>
          <a:prstGeom prst="rect">
            <a:avLst/>
          </a:prstGeom>
        </p:spPr>
      </p:pic>
      <p:pic>
        <p:nvPicPr>
          <p:cNvPr id="17" name="Picture 16"/>
          <p:cNvPicPr>
            <a:picLocks noChangeAspect="1"/>
          </p:cNvPicPr>
          <p:nvPr/>
        </p:nvPicPr>
        <p:blipFill rotWithShape="1">
          <a:blip r:embed="rId5"/>
          <a:srcRect l="49559" t="32985" r="29169" b="-5363"/>
          <a:stretch/>
        </p:blipFill>
        <p:spPr>
          <a:xfrm>
            <a:off x="6483062" y="5094842"/>
            <a:ext cx="240805" cy="224085"/>
          </a:xfrm>
          <a:prstGeom prst="rect">
            <a:avLst/>
          </a:prstGeom>
        </p:spPr>
      </p:pic>
      <p:pic>
        <p:nvPicPr>
          <p:cNvPr id="18" name="Picture 17"/>
          <p:cNvPicPr>
            <a:picLocks noChangeAspect="1"/>
          </p:cNvPicPr>
          <p:nvPr/>
        </p:nvPicPr>
        <p:blipFill rotWithShape="1">
          <a:blip r:embed="rId5"/>
          <a:srcRect l="49559" t="32985" r="29169" b="-5363"/>
          <a:stretch/>
        </p:blipFill>
        <p:spPr>
          <a:xfrm>
            <a:off x="6723867" y="5373907"/>
            <a:ext cx="240805" cy="224085"/>
          </a:xfrm>
          <a:prstGeom prst="rect">
            <a:avLst/>
          </a:prstGeom>
        </p:spPr>
      </p:pic>
      <p:pic>
        <p:nvPicPr>
          <p:cNvPr id="19" name="Picture 18"/>
          <p:cNvPicPr>
            <a:picLocks noChangeAspect="1"/>
          </p:cNvPicPr>
          <p:nvPr/>
        </p:nvPicPr>
        <p:blipFill rotWithShape="1">
          <a:blip r:embed="rId5"/>
          <a:srcRect l="49559" t="32985" r="29169" b="-5363"/>
          <a:stretch/>
        </p:blipFill>
        <p:spPr>
          <a:xfrm>
            <a:off x="6450700" y="5369990"/>
            <a:ext cx="240805" cy="224085"/>
          </a:xfrm>
          <a:prstGeom prst="rect">
            <a:avLst/>
          </a:prstGeom>
        </p:spPr>
      </p:pic>
      <p:pic>
        <p:nvPicPr>
          <p:cNvPr id="20" name="Picture 19"/>
          <p:cNvPicPr>
            <a:picLocks noChangeAspect="1"/>
          </p:cNvPicPr>
          <p:nvPr/>
        </p:nvPicPr>
        <p:blipFill rotWithShape="1">
          <a:blip r:embed="rId5"/>
          <a:srcRect l="49559" t="32985" r="29169" b="-5363"/>
          <a:stretch/>
        </p:blipFill>
        <p:spPr>
          <a:xfrm>
            <a:off x="7861210" y="5086837"/>
            <a:ext cx="240805" cy="224085"/>
          </a:xfrm>
          <a:prstGeom prst="rect">
            <a:avLst/>
          </a:prstGeom>
        </p:spPr>
      </p:pic>
      <p:pic>
        <p:nvPicPr>
          <p:cNvPr id="21" name="Picture 20"/>
          <p:cNvPicPr>
            <a:picLocks noChangeAspect="1"/>
          </p:cNvPicPr>
          <p:nvPr/>
        </p:nvPicPr>
        <p:blipFill>
          <a:blip r:embed="rId5"/>
          <a:stretch>
            <a:fillRect/>
          </a:stretch>
        </p:blipFill>
        <p:spPr>
          <a:xfrm>
            <a:off x="6723867" y="4987238"/>
            <a:ext cx="1114425" cy="304800"/>
          </a:xfrm>
          <a:prstGeom prst="rect">
            <a:avLst/>
          </a:prstGeom>
        </p:spPr>
      </p:pic>
    </p:spTree>
    <p:extLst>
      <p:ext uri="{BB962C8B-B14F-4D97-AF65-F5344CB8AC3E}">
        <p14:creationId xmlns:p14="http://schemas.microsoft.com/office/powerpoint/2010/main" val="231104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3593" y="317162"/>
            <a:ext cx="6096000" cy="6463308"/>
          </a:xfrm>
          <a:prstGeom prst="rect">
            <a:avLst/>
          </a:prstGeom>
        </p:spPr>
        <p:txBody>
          <a:bodyPr>
            <a:spAutoFit/>
          </a:bodyPr>
          <a:lstStyle/>
          <a:p>
            <a:r>
              <a:rPr lang="en-US" dirty="0"/>
              <a:t>access-list 100 permit </a:t>
            </a:r>
            <a:r>
              <a:rPr lang="en-US" dirty="0" err="1"/>
              <a:t>udp</a:t>
            </a:r>
            <a:r>
              <a:rPr lang="en-US" dirty="0"/>
              <a:t> any </a:t>
            </a:r>
            <a:r>
              <a:rPr lang="en-US" dirty="0" err="1"/>
              <a:t>any</a:t>
            </a:r>
            <a:r>
              <a:rPr lang="en-US" dirty="0"/>
              <a:t> range 16384 32000</a:t>
            </a:r>
          </a:p>
          <a:p>
            <a:r>
              <a:rPr lang="en-US" dirty="0"/>
              <a:t>access-list 100 permit </a:t>
            </a:r>
            <a:r>
              <a:rPr lang="en-US" dirty="0" err="1"/>
              <a:t>tcp</a:t>
            </a:r>
            <a:r>
              <a:rPr lang="en-US" dirty="0"/>
              <a:t> any </a:t>
            </a:r>
            <a:r>
              <a:rPr lang="en-US" dirty="0" err="1"/>
              <a:t>any</a:t>
            </a:r>
            <a:r>
              <a:rPr lang="en-US" dirty="0"/>
              <a:t> </a:t>
            </a:r>
            <a:r>
              <a:rPr lang="en-US" dirty="0" err="1"/>
              <a:t>eq</a:t>
            </a:r>
            <a:r>
              <a:rPr lang="en-US" dirty="0"/>
              <a:t> 1720</a:t>
            </a:r>
          </a:p>
          <a:p>
            <a:r>
              <a:rPr lang="en-US" dirty="0"/>
              <a:t>access-list 101 permit </a:t>
            </a:r>
            <a:r>
              <a:rPr lang="en-US" dirty="0" err="1"/>
              <a:t>tcp</a:t>
            </a:r>
            <a:r>
              <a:rPr lang="en-US" dirty="0"/>
              <a:t> any </a:t>
            </a:r>
            <a:r>
              <a:rPr lang="en-US" dirty="0" err="1"/>
              <a:t>any</a:t>
            </a:r>
            <a:r>
              <a:rPr lang="en-US" dirty="0"/>
              <a:t> </a:t>
            </a:r>
            <a:r>
              <a:rPr lang="en-US" dirty="0" err="1"/>
              <a:t>eq</a:t>
            </a:r>
            <a:r>
              <a:rPr lang="en-US" dirty="0"/>
              <a:t> 80</a:t>
            </a:r>
          </a:p>
          <a:p>
            <a:r>
              <a:rPr lang="en-US" dirty="0"/>
              <a:t>access-list 102 permit </a:t>
            </a:r>
            <a:r>
              <a:rPr lang="en-US" dirty="0" err="1"/>
              <a:t>tcp</a:t>
            </a:r>
            <a:r>
              <a:rPr lang="en-US" dirty="0"/>
              <a:t> any </a:t>
            </a:r>
            <a:r>
              <a:rPr lang="en-US" dirty="0" err="1"/>
              <a:t>any</a:t>
            </a:r>
            <a:r>
              <a:rPr lang="en-US" dirty="0"/>
              <a:t> </a:t>
            </a:r>
            <a:r>
              <a:rPr lang="en-US" dirty="0" err="1"/>
              <a:t>eq</a:t>
            </a:r>
            <a:r>
              <a:rPr lang="en-US" dirty="0"/>
              <a:t> 23</a:t>
            </a:r>
          </a:p>
          <a:p>
            <a:r>
              <a:rPr lang="en-US" dirty="0"/>
              <a:t>!</a:t>
            </a:r>
          </a:p>
          <a:p>
            <a:r>
              <a:rPr lang="en-US" dirty="0"/>
              <a:t>class-map </a:t>
            </a:r>
            <a:r>
              <a:rPr lang="en-US" dirty="0" err="1"/>
              <a:t>voip</a:t>
            </a:r>
            <a:r>
              <a:rPr lang="en-US" dirty="0"/>
              <a:t> </a:t>
            </a:r>
          </a:p>
          <a:p>
            <a:r>
              <a:rPr lang="en-US" dirty="0"/>
              <a:t> match access-group 100</a:t>
            </a:r>
          </a:p>
          <a:p>
            <a:r>
              <a:rPr lang="en-US" dirty="0"/>
              <a:t>class-map data1</a:t>
            </a:r>
          </a:p>
          <a:p>
            <a:r>
              <a:rPr lang="en-US" dirty="0"/>
              <a:t> match protocol</a:t>
            </a:r>
          </a:p>
          <a:p>
            <a:r>
              <a:rPr lang="en-US" dirty="0"/>
              <a:t>class-map data2 </a:t>
            </a:r>
          </a:p>
          <a:p>
            <a:r>
              <a:rPr lang="en-US" dirty="0"/>
              <a:t> match access-group </a:t>
            </a:r>
            <a:r>
              <a:rPr lang="en-US" dirty="0" smtClean="0"/>
              <a:t>102!</a:t>
            </a:r>
            <a:endParaRPr lang="en-US" dirty="0"/>
          </a:p>
          <a:p>
            <a:r>
              <a:rPr lang="en-US" dirty="0"/>
              <a:t>policy-map </a:t>
            </a:r>
            <a:r>
              <a:rPr lang="en-US" dirty="0" err="1"/>
              <a:t>llq</a:t>
            </a:r>
            <a:r>
              <a:rPr lang="en-US" dirty="0"/>
              <a:t> </a:t>
            </a:r>
          </a:p>
          <a:p>
            <a:r>
              <a:rPr lang="en-US" dirty="0"/>
              <a:t> class </a:t>
            </a:r>
            <a:r>
              <a:rPr lang="en-US" dirty="0" err="1"/>
              <a:t>voip</a:t>
            </a:r>
            <a:r>
              <a:rPr lang="en-US" dirty="0"/>
              <a:t> </a:t>
            </a:r>
          </a:p>
          <a:p>
            <a:r>
              <a:rPr lang="en-US" dirty="0"/>
              <a:t>  priority 32 </a:t>
            </a:r>
          </a:p>
          <a:p>
            <a:r>
              <a:rPr lang="en-US" dirty="0"/>
              <a:t> class data1 </a:t>
            </a:r>
          </a:p>
          <a:p>
            <a:r>
              <a:rPr lang="en-US" dirty="0"/>
              <a:t>  bandwidth 64 </a:t>
            </a:r>
          </a:p>
          <a:p>
            <a:r>
              <a:rPr lang="en-US" dirty="0"/>
              <a:t> class data2 </a:t>
            </a:r>
          </a:p>
          <a:p>
            <a:r>
              <a:rPr lang="en-US" dirty="0"/>
              <a:t>  bandwidth 32 </a:t>
            </a:r>
          </a:p>
          <a:p>
            <a:r>
              <a:rPr lang="en-US" dirty="0"/>
              <a:t> class class-default </a:t>
            </a:r>
          </a:p>
          <a:p>
            <a:r>
              <a:rPr lang="en-US" dirty="0"/>
              <a:t>  </a:t>
            </a:r>
            <a:r>
              <a:rPr lang="en-US" dirty="0" smtClean="0"/>
              <a:t>fair-queue !</a:t>
            </a:r>
            <a:endParaRPr lang="en-US" dirty="0"/>
          </a:p>
          <a:p>
            <a:r>
              <a:rPr lang="en-US" dirty="0"/>
              <a:t>interface Serial1/0 </a:t>
            </a:r>
          </a:p>
          <a:p>
            <a:r>
              <a:rPr lang="en-US" dirty="0"/>
              <a:t> bandwidth 256 </a:t>
            </a:r>
          </a:p>
          <a:p>
            <a:r>
              <a:rPr lang="en-US" dirty="0"/>
              <a:t>service-policy output </a:t>
            </a:r>
            <a:r>
              <a:rPr lang="en-US" dirty="0" err="1"/>
              <a:t>llq</a:t>
            </a:r>
            <a:endParaRPr lang="en-US" dirty="0"/>
          </a:p>
        </p:txBody>
      </p:sp>
    </p:spTree>
    <p:extLst>
      <p:ext uri="{BB962C8B-B14F-4D97-AF65-F5344CB8AC3E}">
        <p14:creationId xmlns:p14="http://schemas.microsoft.com/office/powerpoint/2010/main" val="2595935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270" y="195793"/>
            <a:ext cx="10515600" cy="667808"/>
          </a:xfrm>
        </p:spPr>
        <p:txBody>
          <a:bodyPr>
            <a:normAutofit/>
          </a:bodyPr>
          <a:lstStyle/>
          <a:p>
            <a:r>
              <a:rPr lang="en-US" sz="2000" dirty="0"/>
              <a:t>A</a:t>
            </a:r>
            <a:r>
              <a:rPr lang="en-US" sz="2000" dirty="0" smtClean="0"/>
              <a:t>ccess-list </a:t>
            </a:r>
            <a:r>
              <a:rPr lang="en-US" sz="2000" dirty="0"/>
              <a:t>that matches on TCP destination port 80 is a quick way to classify all HTTP traffic.</a:t>
            </a:r>
            <a:endParaRPr lang="en-US" sz="2000" dirty="0"/>
          </a:p>
        </p:txBody>
      </p:sp>
      <p:pic>
        <p:nvPicPr>
          <p:cNvPr id="3" name="Picture 2"/>
          <p:cNvPicPr>
            <a:picLocks noChangeAspect="1"/>
          </p:cNvPicPr>
          <p:nvPr/>
        </p:nvPicPr>
        <p:blipFill>
          <a:blip r:embed="rId2"/>
          <a:stretch>
            <a:fillRect/>
          </a:stretch>
        </p:blipFill>
        <p:spPr>
          <a:xfrm>
            <a:off x="601132" y="863601"/>
            <a:ext cx="9667875" cy="1133475"/>
          </a:xfrm>
          <a:prstGeom prst="rect">
            <a:avLst/>
          </a:prstGeom>
        </p:spPr>
      </p:pic>
      <p:sp>
        <p:nvSpPr>
          <p:cNvPr id="4" name="Rectangle 3"/>
          <p:cNvSpPr/>
          <p:nvPr/>
        </p:nvSpPr>
        <p:spPr>
          <a:xfrm>
            <a:off x="795866" y="2267003"/>
            <a:ext cx="11192933" cy="1200329"/>
          </a:xfrm>
          <a:prstGeom prst="rect">
            <a:avLst/>
          </a:prstGeom>
        </p:spPr>
        <p:txBody>
          <a:bodyPr wrap="square">
            <a:spAutoFit/>
          </a:bodyPr>
          <a:lstStyle/>
          <a:p>
            <a:pPr algn="just"/>
            <a:r>
              <a:rPr lang="en-US" dirty="0" smtClean="0"/>
              <a:t>Once </a:t>
            </a:r>
            <a:r>
              <a:rPr lang="en-US" dirty="0"/>
              <a:t>the traffic is classified, it’s best practice to mark the packet.</a:t>
            </a:r>
          </a:p>
          <a:p>
            <a:pPr algn="just"/>
            <a:endParaRPr lang="en-US" dirty="0"/>
          </a:p>
          <a:p>
            <a:pPr algn="just"/>
            <a:r>
              <a:rPr lang="en-US" dirty="0"/>
              <a:t>Marking means we change one or more of the header fields in a packet or frame. For example, an IP packet has the </a:t>
            </a:r>
            <a:r>
              <a:rPr lang="en-US" dirty="0" err="1"/>
              <a:t>ToS</a:t>
            </a:r>
            <a:r>
              <a:rPr lang="en-US" dirty="0"/>
              <a:t> (Type of Service) field that we can use to mark the packet:</a:t>
            </a:r>
          </a:p>
        </p:txBody>
      </p:sp>
      <p:pic>
        <p:nvPicPr>
          <p:cNvPr id="5" name="Picture 4"/>
          <p:cNvPicPr>
            <a:picLocks noChangeAspect="1"/>
          </p:cNvPicPr>
          <p:nvPr/>
        </p:nvPicPr>
        <p:blipFill>
          <a:blip r:embed="rId3"/>
          <a:stretch>
            <a:fillRect/>
          </a:stretch>
        </p:blipFill>
        <p:spPr>
          <a:xfrm>
            <a:off x="786347" y="3737259"/>
            <a:ext cx="11202452" cy="1657349"/>
          </a:xfrm>
          <a:prstGeom prst="rect">
            <a:avLst/>
          </a:prstGeom>
        </p:spPr>
      </p:pic>
    </p:spTree>
    <p:extLst>
      <p:ext uri="{BB962C8B-B14F-4D97-AF65-F5344CB8AC3E}">
        <p14:creationId xmlns:p14="http://schemas.microsoft.com/office/powerpoint/2010/main" val="4041541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7446" y="1038754"/>
            <a:ext cx="11444854" cy="4413780"/>
          </a:xfrm>
          <a:prstGeom prst="rect">
            <a:avLst/>
          </a:prstGeom>
        </p:spPr>
      </p:pic>
    </p:spTree>
    <p:extLst>
      <p:ext uri="{BB962C8B-B14F-4D97-AF65-F5344CB8AC3E}">
        <p14:creationId xmlns:p14="http://schemas.microsoft.com/office/powerpoint/2010/main" val="3002868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1469</TotalTime>
  <Words>2104</Words>
  <Application>Microsoft Office PowerPoint</Application>
  <PresentationFormat>Widescreen</PresentationFormat>
  <Paragraphs>124</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맑은 고딕</vt:lpstr>
      <vt:lpstr>Arial</vt:lpstr>
      <vt:lpstr>Calibri</vt:lpstr>
      <vt:lpstr>Calibri Light</vt:lpstr>
      <vt:lpstr>CiscoSans-Light</vt:lpstr>
      <vt:lpstr>Segoe UI Symbol</vt:lpstr>
      <vt:lpstr>Wingdings</vt:lpstr>
      <vt:lpstr>Office Theme</vt:lpstr>
      <vt:lpstr>PowerPoint Presentation</vt:lpstr>
      <vt:lpstr>QoS</vt:lpstr>
      <vt:lpstr>VoiP</vt:lpstr>
      <vt:lpstr>Voice and Video Application </vt:lpstr>
      <vt:lpstr>PowerPoint Presentation</vt:lpstr>
      <vt:lpstr>QoS Tools</vt:lpstr>
      <vt:lpstr>PowerPoint Presentation</vt:lpstr>
      <vt:lpstr>Access-list that matches on TCP destination port 80 is a quick way to classify all HTTP traffic.</vt:lpstr>
      <vt:lpstr>PowerPoint Presentation</vt:lpstr>
      <vt:lpstr>Illustration to help you visualize classification and marking</vt:lpstr>
      <vt:lpstr>This forwarding logic is called best effort or FIFO (First In First Out)</vt:lpstr>
      <vt:lpstr>Characteristics of network traffic</vt:lpstr>
      <vt:lpstr>Batch Application</vt:lpstr>
      <vt:lpstr>Interactive Application</vt:lpstr>
      <vt:lpstr>Lab Qos</vt:lpstr>
      <vt:lpstr>How to process: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pds</dc:creator>
  <cp:lastModifiedBy>Gde</cp:lastModifiedBy>
  <cp:revision>65</cp:revision>
  <dcterms:created xsi:type="dcterms:W3CDTF">2022-08-25T13:17:53Z</dcterms:created>
  <dcterms:modified xsi:type="dcterms:W3CDTF">2025-03-20T03:20:39Z</dcterms:modified>
</cp:coreProperties>
</file>