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sldIdLst>
    <p:sldId id="339" r:id="rId2"/>
    <p:sldId id="392"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383" r:id="rId19"/>
    <p:sldId id="384" r:id="rId20"/>
    <p:sldId id="385" r:id="rId21"/>
    <p:sldId id="386" r:id="rId22"/>
    <p:sldId id="387" r:id="rId23"/>
    <p:sldId id="388" r:id="rId24"/>
    <p:sldId id="389" r:id="rId25"/>
    <p:sldId id="39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 id="411" r:id="rId69"/>
    <p:sldId id="412" r:id="rId70"/>
    <p:sldId id="417" r:id="rId71"/>
    <p:sldId id="418" r:id="rId72"/>
    <p:sldId id="419" r:id="rId73"/>
    <p:sldId id="420" r:id="rId74"/>
    <p:sldId id="413" r:id="rId75"/>
    <p:sldId id="414" r:id="rId76"/>
    <p:sldId id="415" r:id="rId77"/>
    <p:sldId id="416" r:id="rId78"/>
    <p:sldId id="408" r:id="rId79"/>
    <p:sldId id="409" r:id="rId80"/>
    <p:sldId id="410" r:id="rId81"/>
    <p:sldId id="340"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uel Fradinho" initials="M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2C01"/>
    <a:srgbClr val="FF40FF"/>
    <a:srgbClr val="00B2A5"/>
    <a:srgbClr val="00FDFF"/>
    <a:srgbClr val="00D9C7"/>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88631" autoAdjust="0"/>
  </p:normalViewPr>
  <p:slideViewPr>
    <p:cSldViewPr snapToGrid="0">
      <p:cViewPr varScale="1">
        <p:scale>
          <a:sx n="102" d="100"/>
          <a:sy n="102" d="100"/>
        </p:scale>
        <p:origin x="143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7T21:20:41.922" idx="1">
    <p:pos x="10" y="10"/>
    <p:text>Illustration of Consistency issues by having three different hosts illustrating casual consistency with differences in the updates of an avatar. The host B is the owner of the avatar. In host A, there is a slight delay but then the avatar synchronizes by apparently moving faster than in Host B. The same concerning Host C, where the delay is even greater than in A.
</p:tex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F90A8-5EA2-F14F-B80B-73A42425884E}" type="doc">
      <dgm:prSet loTypeId="urn:microsoft.com/office/officeart/2005/8/layout/radial5" loCatId="" qsTypeId="urn:microsoft.com/office/officeart/2005/8/quickstyle/simple4" qsCatId="simple" csTypeId="urn:microsoft.com/office/officeart/2005/8/colors/accent0_3" csCatId="mainScheme" phldr="1"/>
      <dgm:spPr/>
      <dgm:t>
        <a:bodyPr/>
        <a:lstStyle/>
        <a:p>
          <a:endParaRPr lang="en-US"/>
        </a:p>
      </dgm:t>
    </dgm:pt>
    <dgm:pt modelId="{3FB9EE99-EB6B-B145-A328-7D4144D56DCE}">
      <dgm:prSet phldrT="[Text]"/>
      <dgm:spPr/>
      <dgm:t>
        <a:bodyPr/>
        <a:lstStyle/>
        <a:p>
          <a:r>
            <a:rPr lang="en-US" dirty="0">
              <a:latin typeface="Segoe UI Symbol" panose="020B0502040204020203" pitchFamily="34" charset="0"/>
              <a:ea typeface="Segoe UI Symbol" panose="020B0502040204020203" pitchFamily="34" charset="0"/>
            </a:rPr>
            <a:t>Quality of Services</a:t>
          </a:r>
        </a:p>
      </dgm:t>
    </dgm:pt>
    <dgm:pt modelId="{BF0C1EAC-4800-824C-B966-EBC341779993}" type="parTrans" cxnId="{84A7D26E-B89F-3141-8F05-1E97A7814F05}">
      <dgm:prSet/>
      <dgm:spPr/>
      <dgm:t>
        <a:bodyPr/>
        <a:lstStyle/>
        <a:p>
          <a:endParaRPr lang="en-US"/>
        </a:p>
      </dgm:t>
    </dgm:pt>
    <dgm:pt modelId="{48C68E2D-F105-0D4C-A4BA-CE21372B315C}" type="sibTrans" cxnId="{84A7D26E-B89F-3141-8F05-1E97A7814F05}">
      <dgm:prSet/>
      <dgm:spPr/>
      <dgm:t>
        <a:bodyPr/>
        <a:lstStyle/>
        <a:p>
          <a:endParaRPr lang="en-US"/>
        </a:p>
      </dgm:t>
    </dgm:pt>
    <dgm:pt modelId="{4EA9A211-CE2A-4543-93C2-F1875D7B4491}">
      <dgm:prSet phldrT="[Text]"/>
      <dgm:spPr/>
      <dgm:t>
        <a:bodyPr/>
        <a:lstStyle/>
        <a:p>
          <a:r>
            <a:rPr lang="en-US" dirty="0"/>
            <a:t>Bandwidth</a:t>
          </a:r>
        </a:p>
      </dgm:t>
    </dgm:pt>
    <dgm:pt modelId="{F40BD3A3-A623-9143-8759-177FF91DE968}" type="parTrans" cxnId="{B5BB41F6-4D58-B84B-A45D-2C8FC4E9EBD3}">
      <dgm:prSet/>
      <dgm:spPr/>
      <dgm:t>
        <a:bodyPr/>
        <a:lstStyle/>
        <a:p>
          <a:endParaRPr lang="en-US"/>
        </a:p>
      </dgm:t>
    </dgm:pt>
    <dgm:pt modelId="{C990D9E7-8446-7044-9DD8-60DFE828A834}" type="sibTrans" cxnId="{B5BB41F6-4D58-B84B-A45D-2C8FC4E9EBD3}">
      <dgm:prSet/>
      <dgm:spPr/>
      <dgm:t>
        <a:bodyPr/>
        <a:lstStyle/>
        <a:p>
          <a:endParaRPr lang="en-US"/>
        </a:p>
      </dgm:t>
    </dgm:pt>
    <dgm:pt modelId="{4766EFD5-4DE4-4B41-B009-1F490A76BE56}">
      <dgm:prSet phldrT="[Text]"/>
      <dgm:spPr/>
      <dgm:t>
        <a:bodyPr/>
        <a:lstStyle/>
        <a:p>
          <a:r>
            <a:rPr lang="en-US" dirty="0"/>
            <a:t>Throughput</a:t>
          </a:r>
        </a:p>
      </dgm:t>
    </dgm:pt>
    <dgm:pt modelId="{2CB4AA3B-CE10-DD4E-B0C9-0A83514AB03B}" type="parTrans" cxnId="{FCA591B7-124A-0047-8080-6D3C95DF27B7}">
      <dgm:prSet/>
      <dgm:spPr/>
      <dgm:t>
        <a:bodyPr/>
        <a:lstStyle/>
        <a:p>
          <a:endParaRPr lang="en-US"/>
        </a:p>
      </dgm:t>
    </dgm:pt>
    <dgm:pt modelId="{41DE56AD-7373-9F46-A300-1F71EA250FEF}" type="sibTrans" cxnId="{FCA591B7-124A-0047-8080-6D3C95DF27B7}">
      <dgm:prSet/>
      <dgm:spPr/>
      <dgm:t>
        <a:bodyPr/>
        <a:lstStyle/>
        <a:p>
          <a:endParaRPr lang="en-US"/>
        </a:p>
      </dgm:t>
    </dgm:pt>
    <dgm:pt modelId="{F7C70153-20E4-394B-9C30-8540AC543056}">
      <dgm:prSet phldrT="[Text]"/>
      <dgm:spPr/>
      <dgm:t>
        <a:bodyPr/>
        <a:lstStyle/>
        <a:p>
          <a:r>
            <a:rPr lang="en-US" dirty="0"/>
            <a:t>Jitter</a:t>
          </a:r>
        </a:p>
      </dgm:t>
    </dgm:pt>
    <dgm:pt modelId="{5FFB7969-4336-4A47-913F-BBCA4CCF639A}" type="parTrans" cxnId="{E3477BF7-1DE1-F840-97A2-FFAA5D97B535}">
      <dgm:prSet/>
      <dgm:spPr/>
      <dgm:t>
        <a:bodyPr/>
        <a:lstStyle/>
        <a:p>
          <a:endParaRPr lang="en-US"/>
        </a:p>
      </dgm:t>
    </dgm:pt>
    <dgm:pt modelId="{7C87FA5E-D885-734D-A85F-FDDBE12E720E}" type="sibTrans" cxnId="{E3477BF7-1DE1-F840-97A2-FFAA5D97B535}">
      <dgm:prSet/>
      <dgm:spPr/>
      <dgm:t>
        <a:bodyPr/>
        <a:lstStyle/>
        <a:p>
          <a:endParaRPr lang="en-US"/>
        </a:p>
      </dgm:t>
    </dgm:pt>
    <dgm:pt modelId="{1212124A-A6C5-9D4C-91F6-FA14D8BB83C0}">
      <dgm:prSet phldrT="[Text]"/>
      <dgm:spPr/>
      <dgm:t>
        <a:bodyPr/>
        <a:lstStyle/>
        <a:p>
          <a:r>
            <a:rPr lang="en-US" dirty="0"/>
            <a:t>Packet Loss</a:t>
          </a:r>
        </a:p>
      </dgm:t>
    </dgm:pt>
    <dgm:pt modelId="{A7E5EDB2-560E-994E-9B98-E04DFB9EAE39}" type="parTrans" cxnId="{441C55AC-B3D9-C94F-AE2A-604DFCAAE400}">
      <dgm:prSet/>
      <dgm:spPr/>
      <dgm:t>
        <a:bodyPr/>
        <a:lstStyle/>
        <a:p>
          <a:endParaRPr lang="en-US"/>
        </a:p>
      </dgm:t>
    </dgm:pt>
    <dgm:pt modelId="{FC0A5D25-BD1D-444C-BA33-F8BC97A01160}" type="sibTrans" cxnId="{441C55AC-B3D9-C94F-AE2A-604DFCAAE400}">
      <dgm:prSet/>
      <dgm:spPr/>
      <dgm:t>
        <a:bodyPr/>
        <a:lstStyle/>
        <a:p>
          <a:endParaRPr lang="en-US"/>
        </a:p>
      </dgm:t>
    </dgm:pt>
    <dgm:pt modelId="{A1878B75-8284-4045-B46F-F4A130813F0B}">
      <dgm:prSet/>
      <dgm:spPr/>
      <dgm:t>
        <a:bodyPr/>
        <a:lstStyle/>
        <a:p>
          <a:r>
            <a:rPr lang="en-US" dirty="0"/>
            <a:t>Latency</a:t>
          </a:r>
        </a:p>
      </dgm:t>
    </dgm:pt>
    <dgm:pt modelId="{AE6B5E30-6C6A-9B4B-9262-FC681868AEED}" type="parTrans" cxnId="{5B9FCF95-6F6F-C940-A2C6-5B0C8B7FB49A}">
      <dgm:prSet/>
      <dgm:spPr/>
      <dgm:t>
        <a:bodyPr/>
        <a:lstStyle/>
        <a:p>
          <a:endParaRPr lang="en-US"/>
        </a:p>
      </dgm:t>
    </dgm:pt>
    <dgm:pt modelId="{74730F01-0D9C-8249-99F0-417DEB33AA03}" type="sibTrans" cxnId="{5B9FCF95-6F6F-C940-A2C6-5B0C8B7FB49A}">
      <dgm:prSet/>
      <dgm:spPr/>
      <dgm:t>
        <a:bodyPr/>
        <a:lstStyle/>
        <a:p>
          <a:endParaRPr lang="en-US"/>
        </a:p>
      </dgm:t>
    </dgm:pt>
    <dgm:pt modelId="{4BBF6B1D-48C6-8540-9027-D1CED2A7A03F}" type="pres">
      <dgm:prSet presAssocID="{1BEF90A8-5EA2-F14F-B80B-73A42425884E}" presName="Name0" presStyleCnt="0">
        <dgm:presLayoutVars>
          <dgm:chMax val="1"/>
          <dgm:dir/>
          <dgm:animLvl val="ctr"/>
          <dgm:resizeHandles val="exact"/>
        </dgm:presLayoutVars>
      </dgm:prSet>
      <dgm:spPr/>
      <dgm:t>
        <a:bodyPr/>
        <a:lstStyle/>
        <a:p>
          <a:endParaRPr lang="en-US"/>
        </a:p>
      </dgm:t>
    </dgm:pt>
    <dgm:pt modelId="{D6DDF52A-DD5F-8442-975D-47CAA71C58BF}" type="pres">
      <dgm:prSet presAssocID="{3FB9EE99-EB6B-B145-A328-7D4144D56DCE}" presName="centerShape" presStyleLbl="node0" presStyleIdx="0" presStyleCnt="1"/>
      <dgm:spPr/>
      <dgm:t>
        <a:bodyPr/>
        <a:lstStyle/>
        <a:p>
          <a:endParaRPr lang="en-US"/>
        </a:p>
      </dgm:t>
    </dgm:pt>
    <dgm:pt modelId="{A29D917D-9F79-F447-B695-8ACD952D44F6}" type="pres">
      <dgm:prSet presAssocID="{F40BD3A3-A623-9143-8759-177FF91DE968}" presName="parTrans" presStyleLbl="sibTrans2D1" presStyleIdx="0" presStyleCnt="5"/>
      <dgm:spPr/>
      <dgm:t>
        <a:bodyPr/>
        <a:lstStyle/>
        <a:p>
          <a:endParaRPr lang="en-US"/>
        </a:p>
      </dgm:t>
    </dgm:pt>
    <dgm:pt modelId="{C4FAC08C-26F4-064D-9F1F-5D5058EF685D}" type="pres">
      <dgm:prSet presAssocID="{F40BD3A3-A623-9143-8759-177FF91DE968}" presName="connectorText" presStyleLbl="sibTrans2D1" presStyleIdx="0" presStyleCnt="5"/>
      <dgm:spPr/>
      <dgm:t>
        <a:bodyPr/>
        <a:lstStyle/>
        <a:p>
          <a:endParaRPr lang="en-US"/>
        </a:p>
      </dgm:t>
    </dgm:pt>
    <dgm:pt modelId="{8538394D-F872-7747-9B0D-67C363AF3C54}" type="pres">
      <dgm:prSet presAssocID="{4EA9A211-CE2A-4543-93C2-F1875D7B4491}" presName="node" presStyleLbl="node1" presStyleIdx="0" presStyleCnt="5">
        <dgm:presLayoutVars>
          <dgm:bulletEnabled val="1"/>
        </dgm:presLayoutVars>
      </dgm:prSet>
      <dgm:spPr/>
      <dgm:t>
        <a:bodyPr/>
        <a:lstStyle/>
        <a:p>
          <a:endParaRPr lang="en-US"/>
        </a:p>
      </dgm:t>
    </dgm:pt>
    <dgm:pt modelId="{00CED256-0BC7-BC40-A9C1-9603B6C11022}" type="pres">
      <dgm:prSet presAssocID="{2CB4AA3B-CE10-DD4E-B0C9-0A83514AB03B}" presName="parTrans" presStyleLbl="sibTrans2D1" presStyleIdx="1" presStyleCnt="5"/>
      <dgm:spPr/>
      <dgm:t>
        <a:bodyPr/>
        <a:lstStyle/>
        <a:p>
          <a:endParaRPr lang="en-US"/>
        </a:p>
      </dgm:t>
    </dgm:pt>
    <dgm:pt modelId="{8334F419-577C-B041-A56A-4ADB8F969F60}" type="pres">
      <dgm:prSet presAssocID="{2CB4AA3B-CE10-DD4E-B0C9-0A83514AB03B}" presName="connectorText" presStyleLbl="sibTrans2D1" presStyleIdx="1" presStyleCnt="5"/>
      <dgm:spPr/>
      <dgm:t>
        <a:bodyPr/>
        <a:lstStyle/>
        <a:p>
          <a:endParaRPr lang="en-US"/>
        </a:p>
      </dgm:t>
    </dgm:pt>
    <dgm:pt modelId="{CF519C4F-DD22-BF47-B1D2-754D9C55566A}" type="pres">
      <dgm:prSet presAssocID="{4766EFD5-4DE4-4B41-B009-1F490A76BE56}" presName="node" presStyleLbl="node1" presStyleIdx="1" presStyleCnt="5">
        <dgm:presLayoutVars>
          <dgm:bulletEnabled val="1"/>
        </dgm:presLayoutVars>
      </dgm:prSet>
      <dgm:spPr/>
      <dgm:t>
        <a:bodyPr/>
        <a:lstStyle/>
        <a:p>
          <a:endParaRPr lang="en-US"/>
        </a:p>
      </dgm:t>
    </dgm:pt>
    <dgm:pt modelId="{ECB71A68-E17D-E542-A163-03460D5D534A}" type="pres">
      <dgm:prSet presAssocID="{5FFB7969-4336-4A47-913F-BBCA4CCF639A}" presName="parTrans" presStyleLbl="sibTrans2D1" presStyleIdx="2" presStyleCnt="5"/>
      <dgm:spPr/>
      <dgm:t>
        <a:bodyPr/>
        <a:lstStyle/>
        <a:p>
          <a:endParaRPr lang="en-US"/>
        </a:p>
      </dgm:t>
    </dgm:pt>
    <dgm:pt modelId="{D99C6B1A-6B71-E54C-A9E2-CD4531E70DA7}" type="pres">
      <dgm:prSet presAssocID="{5FFB7969-4336-4A47-913F-BBCA4CCF639A}" presName="connectorText" presStyleLbl="sibTrans2D1" presStyleIdx="2" presStyleCnt="5"/>
      <dgm:spPr/>
      <dgm:t>
        <a:bodyPr/>
        <a:lstStyle/>
        <a:p>
          <a:endParaRPr lang="en-US"/>
        </a:p>
      </dgm:t>
    </dgm:pt>
    <dgm:pt modelId="{A6671E93-AA53-9D42-99FF-11784B8D830A}" type="pres">
      <dgm:prSet presAssocID="{F7C70153-20E4-394B-9C30-8540AC543056}" presName="node" presStyleLbl="node1" presStyleIdx="2" presStyleCnt="5">
        <dgm:presLayoutVars>
          <dgm:bulletEnabled val="1"/>
        </dgm:presLayoutVars>
      </dgm:prSet>
      <dgm:spPr/>
      <dgm:t>
        <a:bodyPr/>
        <a:lstStyle/>
        <a:p>
          <a:endParaRPr lang="en-US"/>
        </a:p>
      </dgm:t>
    </dgm:pt>
    <dgm:pt modelId="{A16FB7C3-587F-6C42-8CE1-E59DE46EF07D}" type="pres">
      <dgm:prSet presAssocID="{A7E5EDB2-560E-994E-9B98-E04DFB9EAE39}" presName="parTrans" presStyleLbl="sibTrans2D1" presStyleIdx="3" presStyleCnt="5"/>
      <dgm:spPr/>
      <dgm:t>
        <a:bodyPr/>
        <a:lstStyle/>
        <a:p>
          <a:endParaRPr lang="en-US"/>
        </a:p>
      </dgm:t>
    </dgm:pt>
    <dgm:pt modelId="{B40C99F4-E103-BA46-A565-08D7A7B54318}" type="pres">
      <dgm:prSet presAssocID="{A7E5EDB2-560E-994E-9B98-E04DFB9EAE39}" presName="connectorText" presStyleLbl="sibTrans2D1" presStyleIdx="3" presStyleCnt="5"/>
      <dgm:spPr/>
      <dgm:t>
        <a:bodyPr/>
        <a:lstStyle/>
        <a:p>
          <a:endParaRPr lang="en-US"/>
        </a:p>
      </dgm:t>
    </dgm:pt>
    <dgm:pt modelId="{5B7CF947-A298-804D-8351-890793A02144}" type="pres">
      <dgm:prSet presAssocID="{1212124A-A6C5-9D4C-91F6-FA14D8BB83C0}" presName="node" presStyleLbl="node1" presStyleIdx="3" presStyleCnt="5">
        <dgm:presLayoutVars>
          <dgm:bulletEnabled val="1"/>
        </dgm:presLayoutVars>
      </dgm:prSet>
      <dgm:spPr/>
      <dgm:t>
        <a:bodyPr/>
        <a:lstStyle/>
        <a:p>
          <a:endParaRPr lang="en-US"/>
        </a:p>
      </dgm:t>
    </dgm:pt>
    <dgm:pt modelId="{61A82D80-4B44-EA41-863C-6F6D2A0AFB74}" type="pres">
      <dgm:prSet presAssocID="{AE6B5E30-6C6A-9B4B-9262-FC681868AEED}" presName="parTrans" presStyleLbl="sibTrans2D1" presStyleIdx="4" presStyleCnt="5"/>
      <dgm:spPr/>
      <dgm:t>
        <a:bodyPr/>
        <a:lstStyle/>
        <a:p>
          <a:endParaRPr lang="en-US"/>
        </a:p>
      </dgm:t>
    </dgm:pt>
    <dgm:pt modelId="{BF2B01EB-7596-2A4D-B421-20150103BBE2}" type="pres">
      <dgm:prSet presAssocID="{AE6B5E30-6C6A-9B4B-9262-FC681868AEED}" presName="connectorText" presStyleLbl="sibTrans2D1" presStyleIdx="4" presStyleCnt="5"/>
      <dgm:spPr/>
      <dgm:t>
        <a:bodyPr/>
        <a:lstStyle/>
        <a:p>
          <a:endParaRPr lang="en-US"/>
        </a:p>
      </dgm:t>
    </dgm:pt>
    <dgm:pt modelId="{D7C1F09E-7E1A-734A-B8B9-AF974C6A3A88}" type="pres">
      <dgm:prSet presAssocID="{A1878B75-8284-4045-B46F-F4A130813F0B}" presName="node" presStyleLbl="node1" presStyleIdx="4" presStyleCnt="5">
        <dgm:presLayoutVars>
          <dgm:bulletEnabled val="1"/>
        </dgm:presLayoutVars>
      </dgm:prSet>
      <dgm:spPr/>
      <dgm:t>
        <a:bodyPr/>
        <a:lstStyle/>
        <a:p>
          <a:endParaRPr lang="en-US"/>
        </a:p>
      </dgm:t>
    </dgm:pt>
  </dgm:ptLst>
  <dgm:cxnLst>
    <dgm:cxn modelId="{441C55AC-B3D9-C94F-AE2A-604DFCAAE400}" srcId="{3FB9EE99-EB6B-B145-A328-7D4144D56DCE}" destId="{1212124A-A6C5-9D4C-91F6-FA14D8BB83C0}" srcOrd="3" destOrd="0" parTransId="{A7E5EDB2-560E-994E-9B98-E04DFB9EAE39}" sibTransId="{FC0A5D25-BD1D-444C-BA33-F8BC97A01160}"/>
    <dgm:cxn modelId="{ADCB311A-A33E-3843-81B9-40A604D804ED}" type="presOf" srcId="{F7C70153-20E4-394B-9C30-8540AC543056}" destId="{A6671E93-AA53-9D42-99FF-11784B8D830A}" srcOrd="0" destOrd="0" presId="urn:microsoft.com/office/officeart/2005/8/layout/radial5"/>
    <dgm:cxn modelId="{66899283-BE9A-EE4A-94A6-12862C3BAE31}" type="presOf" srcId="{A1878B75-8284-4045-B46F-F4A130813F0B}" destId="{D7C1F09E-7E1A-734A-B8B9-AF974C6A3A88}" srcOrd="0" destOrd="0" presId="urn:microsoft.com/office/officeart/2005/8/layout/radial5"/>
    <dgm:cxn modelId="{47EC9CC4-B6F2-7149-B382-FD5542EAF564}" type="presOf" srcId="{4766EFD5-4DE4-4B41-B009-1F490A76BE56}" destId="{CF519C4F-DD22-BF47-B1D2-754D9C55566A}" srcOrd="0" destOrd="0" presId="urn:microsoft.com/office/officeart/2005/8/layout/radial5"/>
    <dgm:cxn modelId="{9CD1A3B6-3391-BC45-ACBC-31AA1B1436A5}" type="presOf" srcId="{AE6B5E30-6C6A-9B4B-9262-FC681868AEED}" destId="{61A82D80-4B44-EA41-863C-6F6D2A0AFB74}" srcOrd="0" destOrd="0" presId="urn:microsoft.com/office/officeart/2005/8/layout/radial5"/>
    <dgm:cxn modelId="{41D9AD86-D50E-BA43-99AA-69FC976F9284}" type="presOf" srcId="{5FFB7969-4336-4A47-913F-BBCA4CCF639A}" destId="{D99C6B1A-6B71-E54C-A9E2-CD4531E70DA7}" srcOrd="1" destOrd="0" presId="urn:microsoft.com/office/officeart/2005/8/layout/radial5"/>
    <dgm:cxn modelId="{7F55A921-F336-E34C-919E-9DF974190462}" type="presOf" srcId="{2CB4AA3B-CE10-DD4E-B0C9-0A83514AB03B}" destId="{00CED256-0BC7-BC40-A9C1-9603B6C11022}" srcOrd="0" destOrd="0" presId="urn:microsoft.com/office/officeart/2005/8/layout/radial5"/>
    <dgm:cxn modelId="{E3477BF7-1DE1-F840-97A2-FFAA5D97B535}" srcId="{3FB9EE99-EB6B-B145-A328-7D4144D56DCE}" destId="{F7C70153-20E4-394B-9C30-8540AC543056}" srcOrd="2" destOrd="0" parTransId="{5FFB7969-4336-4A47-913F-BBCA4CCF639A}" sibTransId="{7C87FA5E-D885-734D-A85F-FDDBE12E720E}"/>
    <dgm:cxn modelId="{B5BB41F6-4D58-B84B-A45D-2C8FC4E9EBD3}" srcId="{3FB9EE99-EB6B-B145-A328-7D4144D56DCE}" destId="{4EA9A211-CE2A-4543-93C2-F1875D7B4491}" srcOrd="0" destOrd="0" parTransId="{F40BD3A3-A623-9143-8759-177FF91DE968}" sibTransId="{C990D9E7-8446-7044-9DD8-60DFE828A834}"/>
    <dgm:cxn modelId="{4D007331-28E4-644D-8A06-DA615E3D8C01}" type="presOf" srcId="{3FB9EE99-EB6B-B145-A328-7D4144D56DCE}" destId="{D6DDF52A-DD5F-8442-975D-47CAA71C58BF}" srcOrd="0" destOrd="0" presId="urn:microsoft.com/office/officeart/2005/8/layout/radial5"/>
    <dgm:cxn modelId="{88879507-DECA-9446-B4D8-AE8ED7291C37}" type="presOf" srcId="{4EA9A211-CE2A-4543-93C2-F1875D7B4491}" destId="{8538394D-F872-7747-9B0D-67C363AF3C54}" srcOrd="0" destOrd="0" presId="urn:microsoft.com/office/officeart/2005/8/layout/radial5"/>
    <dgm:cxn modelId="{7947530B-6C0A-374D-9962-44D662A04682}" type="presOf" srcId="{F40BD3A3-A623-9143-8759-177FF91DE968}" destId="{A29D917D-9F79-F447-B695-8ACD952D44F6}" srcOrd="0" destOrd="0" presId="urn:microsoft.com/office/officeart/2005/8/layout/radial5"/>
    <dgm:cxn modelId="{602DDEEE-B647-2D4F-BA4C-75DD42F7AB03}" type="presOf" srcId="{A7E5EDB2-560E-994E-9B98-E04DFB9EAE39}" destId="{B40C99F4-E103-BA46-A565-08D7A7B54318}" srcOrd="1" destOrd="0" presId="urn:microsoft.com/office/officeart/2005/8/layout/radial5"/>
    <dgm:cxn modelId="{DA834E6F-2CAE-9745-9541-53B476EDBD25}" type="presOf" srcId="{F40BD3A3-A623-9143-8759-177FF91DE968}" destId="{C4FAC08C-26F4-064D-9F1F-5D5058EF685D}" srcOrd="1" destOrd="0" presId="urn:microsoft.com/office/officeart/2005/8/layout/radial5"/>
    <dgm:cxn modelId="{F3C9B2E8-F080-6C48-AF43-0F3C1D91CBC7}" type="presOf" srcId="{1BEF90A8-5EA2-F14F-B80B-73A42425884E}" destId="{4BBF6B1D-48C6-8540-9027-D1CED2A7A03F}" srcOrd="0" destOrd="0" presId="urn:microsoft.com/office/officeart/2005/8/layout/radial5"/>
    <dgm:cxn modelId="{E68B747C-4ACE-E74F-A80C-846744E20AFE}" type="presOf" srcId="{2CB4AA3B-CE10-DD4E-B0C9-0A83514AB03B}" destId="{8334F419-577C-B041-A56A-4ADB8F969F60}" srcOrd="1" destOrd="0" presId="urn:microsoft.com/office/officeart/2005/8/layout/radial5"/>
    <dgm:cxn modelId="{64CAF4A5-F51D-1C41-BC26-8F932E9FC65A}" type="presOf" srcId="{AE6B5E30-6C6A-9B4B-9262-FC681868AEED}" destId="{BF2B01EB-7596-2A4D-B421-20150103BBE2}" srcOrd="1" destOrd="0" presId="urn:microsoft.com/office/officeart/2005/8/layout/radial5"/>
    <dgm:cxn modelId="{5B9FCF95-6F6F-C940-A2C6-5B0C8B7FB49A}" srcId="{3FB9EE99-EB6B-B145-A328-7D4144D56DCE}" destId="{A1878B75-8284-4045-B46F-F4A130813F0B}" srcOrd="4" destOrd="0" parTransId="{AE6B5E30-6C6A-9B4B-9262-FC681868AEED}" sibTransId="{74730F01-0D9C-8249-99F0-417DEB33AA03}"/>
    <dgm:cxn modelId="{B6E2293E-4168-1A48-8A47-16E7D49F8669}" type="presOf" srcId="{1212124A-A6C5-9D4C-91F6-FA14D8BB83C0}" destId="{5B7CF947-A298-804D-8351-890793A02144}" srcOrd="0" destOrd="0" presId="urn:microsoft.com/office/officeart/2005/8/layout/radial5"/>
    <dgm:cxn modelId="{84A7D26E-B89F-3141-8F05-1E97A7814F05}" srcId="{1BEF90A8-5EA2-F14F-B80B-73A42425884E}" destId="{3FB9EE99-EB6B-B145-A328-7D4144D56DCE}" srcOrd="0" destOrd="0" parTransId="{BF0C1EAC-4800-824C-B966-EBC341779993}" sibTransId="{48C68E2D-F105-0D4C-A4BA-CE21372B315C}"/>
    <dgm:cxn modelId="{4CEFFBBB-6FCC-F444-97B0-CAF1026DEBB5}" type="presOf" srcId="{A7E5EDB2-560E-994E-9B98-E04DFB9EAE39}" destId="{A16FB7C3-587F-6C42-8CE1-E59DE46EF07D}" srcOrd="0" destOrd="0" presId="urn:microsoft.com/office/officeart/2005/8/layout/radial5"/>
    <dgm:cxn modelId="{5033E4C7-865C-4844-9608-102FCDD1B410}" type="presOf" srcId="{5FFB7969-4336-4A47-913F-BBCA4CCF639A}" destId="{ECB71A68-E17D-E542-A163-03460D5D534A}" srcOrd="0" destOrd="0" presId="urn:microsoft.com/office/officeart/2005/8/layout/radial5"/>
    <dgm:cxn modelId="{FCA591B7-124A-0047-8080-6D3C95DF27B7}" srcId="{3FB9EE99-EB6B-B145-A328-7D4144D56DCE}" destId="{4766EFD5-4DE4-4B41-B009-1F490A76BE56}" srcOrd="1" destOrd="0" parTransId="{2CB4AA3B-CE10-DD4E-B0C9-0A83514AB03B}" sibTransId="{41DE56AD-7373-9F46-A300-1F71EA250FEF}"/>
    <dgm:cxn modelId="{02A23DB2-E49F-6C43-83CF-9E999E00E2E2}" type="presParOf" srcId="{4BBF6B1D-48C6-8540-9027-D1CED2A7A03F}" destId="{D6DDF52A-DD5F-8442-975D-47CAA71C58BF}" srcOrd="0" destOrd="0" presId="urn:microsoft.com/office/officeart/2005/8/layout/radial5"/>
    <dgm:cxn modelId="{70B98717-E22C-444E-96C5-CE9D67EC04C7}" type="presParOf" srcId="{4BBF6B1D-48C6-8540-9027-D1CED2A7A03F}" destId="{A29D917D-9F79-F447-B695-8ACD952D44F6}" srcOrd="1" destOrd="0" presId="urn:microsoft.com/office/officeart/2005/8/layout/radial5"/>
    <dgm:cxn modelId="{A85A2AA0-6A37-DB43-BB47-2E961495EE53}" type="presParOf" srcId="{A29D917D-9F79-F447-B695-8ACD952D44F6}" destId="{C4FAC08C-26F4-064D-9F1F-5D5058EF685D}" srcOrd="0" destOrd="0" presId="urn:microsoft.com/office/officeart/2005/8/layout/radial5"/>
    <dgm:cxn modelId="{2EF2F411-1DBB-DF4E-8947-1A396D9D79BA}" type="presParOf" srcId="{4BBF6B1D-48C6-8540-9027-D1CED2A7A03F}" destId="{8538394D-F872-7747-9B0D-67C363AF3C54}" srcOrd="2" destOrd="0" presId="urn:microsoft.com/office/officeart/2005/8/layout/radial5"/>
    <dgm:cxn modelId="{CC656EE3-4BB3-1C45-A951-23D8F5CE0108}" type="presParOf" srcId="{4BBF6B1D-48C6-8540-9027-D1CED2A7A03F}" destId="{00CED256-0BC7-BC40-A9C1-9603B6C11022}" srcOrd="3" destOrd="0" presId="urn:microsoft.com/office/officeart/2005/8/layout/radial5"/>
    <dgm:cxn modelId="{A499C2EF-5D44-CD45-A642-2B09C8BED1F7}" type="presParOf" srcId="{00CED256-0BC7-BC40-A9C1-9603B6C11022}" destId="{8334F419-577C-B041-A56A-4ADB8F969F60}" srcOrd="0" destOrd="0" presId="urn:microsoft.com/office/officeart/2005/8/layout/radial5"/>
    <dgm:cxn modelId="{8684270E-210B-894D-B867-3BA7FB83624C}" type="presParOf" srcId="{4BBF6B1D-48C6-8540-9027-D1CED2A7A03F}" destId="{CF519C4F-DD22-BF47-B1D2-754D9C55566A}" srcOrd="4" destOrd="0" presId="urn:microsoft.com/office/officeart/2005/8/layout/radial5"/>
    <dgm:cxn modelId="{293CE602-9763-F044-9F19-E0C22BB551C3}" type="presParOf" srcId="{4BBF6B1D-48C6-8540-9027-D1CED2A7A03F}" destId="{ECB71A68-E17D-E542-A163-03460D5D534A}" srcOrd="5" destOrd="0" presId="urn:microsoft.com/office/officeart/2005/8/layout/radial5"/>
    <dgm:cxn modelId="{6882AC6A-E6E6-4741-B8E6-7AF42676B03D}" type="presParOf" srcId="{ECB71A68-E17D-E542-A163-03460D5D534A}" destId="{D99C6B1A-6B71-E54C-A9E2-CD4531E70DA7}" srcOrd="0" destOrd="0" presId="urn:microsoft.com/office/officeart/2005/8/layout/radial5"/>
    <dgm:cxn modelId="{0240102F-6A9E-2F40-BC09-9A462FE2ECAB}" type="presParOf" srcId="{4BBF6B1D-48C6-8540-9027-D1CED2A7A03F}" destId="{A6671E93-AA53-9D42-99FF-11784B8D830A}" srcOrd="6" destOrd="0" presId="urn:microsoft.com/office/officeart/2005/8/layout/radial5"/>
    <dgm:cxn modelId="{AEB55E0D-7008-4045-A04E-6A617012BE94}" type="presParOf" srcId="{4BBF6B1D-48C6-8540-9027-D1CED2A7A03F}" destId="{A16FB7C3-587F-6C42-8CE1-E59DE46EF07D}" srcOrd="7" destOrd="0" presId="urn:microsoft.com/office/officeart/2005/8/layout/radial5"/>
    <dgm:cxn modelId="{14336033-1807-744A-A4EA-5340CB690D84}" type="presParOf" srcId="{A16FB7C3-587F-6C42-8CE1-E59DE46EF07D}" destId="{B40C99F4-E103-BA46-A565-08D7A7B54318}" srcOrd="0" destOrd="0" presId="urn:microsoft.com/office/officeart/2005/8/layout/radial5"/>
    <dgm:cxn modelId="{93EB6D4E-42F0-CC4F-B698-FAB8F2A9E9F2}" type="presParOf" srcId="{4BBF6B1D-48C6-8540-9027-D1CED2A7A03F}" destId="{5B7CF947-A298-804D-8351-890793A02144}" srcOrd="8" destOrd="0" presId="urn:microsoft.com/office/officeart/2005/8/layout/radial5"/>
    <dgm:cxn modelId="{CF0A22F6-4E59-3F4D-830A-0F57DA6A41E9}" type="presParOf" srcId="{4BBF6B1D-48C6-8540-9027-D1CED2A7A03F}" destId="{61A82D80-4B44-EA41-863C-6F6D2A0AFB74}" srcOrd="9" destOrd="0" presId="urn:microsoft.com/office/officeart/2005/8/layout/radial5"/>
    <dgm:cxn modelId="{F91435D6-660F-3D44-9A24-D7612EA0673F}" type="presParOf" srcId="{61A82D80-4B44-EA41-863C-6F6D2A0AFB74}" destId="{BF2B01EB-7596-2A4D-B421-20150103BBE2}" srcOrd="0" destOrd="0" presId="urn:microsoft.com/office/officeart/2005/8/layout/radial5"/>
    <dgm:cxn modelId="{5749499F-BC65-6943-84B2-C7D6FE9153F0}" type="presParOf" srcId="{4BBF6B1D-48C6-8540-9027-D1CED2A7A03F}" destId="{D7C1F09E-7E1A-734A-B8B9-AF974C6A3A88}"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DF52A-DD5F-8442-975D-47CAA71C58BF}">
      <dsp:nvSpPr>
        <dsp:cNvPr id="0" name=""/>
        <dsp:cNvSpPr/>
      </dsp:nvSpPr>
      <dsp:spPr>
        <a:xfrm>
          <a:off x="3298031" y="2148196"/>
          <a:ext cx="1531937" cy="1531937"/>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latin typeface="Segoe UI Symbol" panose="020B0502040204020203" pitchFamily="34" charset="0"/>
              <a:ea typeface="Segoe UI Symbol" panose="020B0502040204020203" pitchFamily="34" charset="0"/>
            </a:rPr>
            <a:t>Quality of Services</a:t>
          </a:r>
        </a:p>
      </dsp:txBody>
      <dsp:txXfrm>
        <a:off x="3522378" y="2372543"/>
        <a:ext cx="1083243" cy="1083243"/>
      </dsp:txXfrm>
    </dsp:sp>
    <dsp:sp modelId="{A29D917D-9F79-F447-B695-8ACD952D44F6}">
      <dsp:nvSpPr>
        <dsp:cNvPr id="0" name=""/>
        <dsp:cNvSpPr/>
      </dsp:nvSpPr>
      <dsp:spPr>
        <a:xfrm rot="16200000">
          <a:off x="3901531" y="1590418"/>
          <a:ext cx="324937" cy="520858"/>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3950272" y="1743331"/>
        <a:ext cx="227456" cy="312514"/>
      </dsp:txXfrm>
    </dsp:sp>
    <dsp:sp modelId="{8538394D-F872-7747-9B0D-67C363AF3C54}">
      <dsp:nvSpPr>
        <dsp:cNvPr id="0" name=""/>
        <dsp:cNvSpPr/>
      </dsp:nvSpPr>
      <dsp:spPr>
        <a:xfrm>
          <a:off x="3298031" y="3169"/>
          <a:ext cx="1531937" cy="1531937"/>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Bandwidth</a:t>
          </a:r>
        </a:p>
      </dsp:txBody>
      <dsp:txXfrm>
        <a:off x="3522378" y="227516"/>
        <a:ext cx="1083243" cy="1083243"/>
      </dsp:txXfrm>
    </dsp:sp>
    <dsp:sp modelId="{00CED256-0BC7-BC40-A9C1-9603B6C11022}">
      <dsp:nvSpPr>
        <dsp:cNvPr id="0" name=""/>
        <dsp:cNvSpPr/>
      </dsp:nvSpPr>
      <dsp:spPr>
        <a:xfrm rot="20520000">
          <a:off x="4912806" y="2325152"/>
          <a:ext cx="324937" cy="520858"/>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915192" y="2444386"/>
        <a:ext cx="227456" cy="312514"/>
      </dsp:txXfrm>
    </dsp:sp>
    <dsp:sp modelId="{CF519C4F-DD22-BF47-B1D2-754D9C55566A}">
      <dsp:nvSpPr>
        <dsp:cNvPr id="0" name=""/>
        <dsp:cNvSpPr/>
      </dsp:nvSpPr>
      <dsp:spPr>
        <a:xfrm>
          <a:off x="5338073" y="1485346"/>
          <a:ext cx="1531937" cy="1531937"/>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Throughput</a:t>
          </a:r>
        </a:p>
      </dsp:txBody>
      <dsp:txXfrm>
        <a:off x="5562420" y="1709693"/>
        <a:ext cx="1083243" cy="1083243"/>
      </dsp:txXfrm>
    </dsp:sp>
    <dsp:sp modelId="{ECB71A68-E17D-E542-A163-03460D5D534A}">
      <dsp:nvSpPr>
        <dsp:cNvPr id="0" name=""/>
        <dsp:cNvSpPr/>
      </dsp:nvSpPr>
      <dsp:spPr>
        <a:xfrm rot="3240000">
          <a:off x="4526533" y="3513977"/>
          <a:ext cx="324937" cy="520858"/>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546625" y="3578717"/>
        <a:ext cx="227456" cy="312514"/>
      </dsp:txXfrm>
    </dsp:sp>
    <dsp:sp modelId="{A6671E93-AA53-9D42-99FF-11784B8D830A}">
      <dsp:nvSpPr>
        <dsp:cNvPr id="0" name=""/>
        <dsp:cNvSpPr/>
      </dsp:nvSpPr>
      <dsp:spPr>
        <a:xfrm>
          <a:off x="4558846" y="3883560"/>
          <a:ext cx="1531937" cy="1531937"/>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Jitter</a:t>
          </a:r>
        </a:p>
      </dsp:txBody>
      <dsp:txXfrm>
        <a:off x="4783193" y="4107907"/>
        <a:ext cx="1083243" cy="1083243"/>
      </dsp:txXfrm>
    </dsp:sp>
    <dsp:sp modelId="{A16FB7C3-587F-6C42-8CE1-E59DE46EF07D}">
      <dsp:nvSpPr>
        <dsp:cNvPr id="0" name=""/>
        <dsp:cNvSpPr/>
      </dsp:nvSpPr>
      <dsp:spPr>
        <a:xfrm rot="7560000">
          <a:off x="3276528" y="3513977"/>
          <a:ext cx="324937" cy="520858"/>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3353917" y="3578717"/>
        <a:ext cx="227456" cy="312514"/>
      </dsp:txXfrm>
    </dsp:sp>
    <dsp:sp modelId="{5B7CF947-A298-804D-8351-890793A02144}">
      <dsp:nvSpPr>
        <dsp:cNvPr id="0" name=""/>
        <dsp:cNvSpPr/>
      </dsp:nvSpPr>
      <dsp:spPr>
        <a:xfrm>
          <a:off x="2037215" y="3883560"/>
          <a:ext cx="1531937" cy="1531937"/>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Packet Loss</a:t>
          </a:r>
        </a:p>
      </dsp:txBody>
      <dsp:txXfrm>
        <a:off x="2261562" y="4107907"/>
        <a:ext cx="1083243" cy="1083243"/>
      </dsp:txXfrm>
    </dsp:sp>
    <dsp:sp modelId="{61A82D80-4B44-EA41-863C-6F6D2A0AFB74}">
      <dsp:nvSpPr>
        <dsp:cNvPr id="0" name=""/>
        <dsp:cNvSpPr/>
      </dsp:nvSpPr>
      <dsp:spPr>
        <a:xfrm rot="11880000">
          <a:off x="2890256" y="2325152"/>
          <a:ext cx="324937" cy="520858"/>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2985351" y="2444386"/>
        <a:ext cx="227456" cy="312514"/>
      </dsp:txXfrm>
    </dsp:sp>
    <dsp:sp modelId="{D7C1F09E-7E1A-734A-B8B9-AF974C6A3A88}">
      <dsp:nvSpPr>
        <dsp:cNvPr id="0" name=""/>
        <dsp:cNvSpPr/>
      </dsp:nvSpPr>
      <dsp:spPr>
        <a:xfrm>
          <a:off x="1257988" y="1485346"/>
          <a:ext cx="1531937" cy="1531937"/>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Latency</a:t>
          </a:r>
        </a:p>
      </dsp:txBody>
      <dsp:txXfrm>
        <a:off x="1482335" y="1709693"/>
        <a:ext cx="1083243" cy="108324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3E45-57A9-44A4-8D02-ECC452318D6C}" type="datetimeFigureOut">
              <a:rPr lang="en-US" smtClean="0"/>
              <a:t>3/20/2025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232A1-099D-4B50-B749-7C373A0D848E}" type="slidenum">
              <a:rPr lang="en-US" smtClean="0"/>
              <a:t>‹#›</a:t>
            </a:fld>
            <a:endParaRPr lang="en-US"/>
          </a:p>
        </p:txBody>
      </p:sp>
    </p:spTree>
    <p:extLst>
      <p:ext uri="{BB962C8B-B14F-4D97-AF65-F5344CB8AC3E}">
        <p14:creationId xmlns:p14="http://schemas.microsoft.com/office/powerpoint/2010/main" val="26385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buananetpbun/Login-Hotspot-Dengan-QR-Scan-Barcod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ItQ3dAABdOU&amp;list=PLyx101r52fx7jqx3gHLP9T83HwaJSULEn&amp;index=1&amp;pp=iAQB"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https://study-ccna.com/cisco-bandwidth-command-clock-rate-speed/</a:t>
            </a:r>
            <a:endParaRPr lang="en-US" dirty="0"/>
          </a:p>
        </p:txBody>
      </p:sp>
      <p:sp>
        <p:nvSpPr>
          <p:cNvPr id="4" name="Slide Number Placeholder 3"/>
          <p:cNvSpPr>
            <a:spLocks noGrp="1"/>
          </p:cNvSpPr>
          <p:nvPr>
            <p:ph type="sldNum" sz="quarter" idx="10"/>
          </p:nvPr>
        </p:nvSpPr>
        <p:spPr/>
        <p:txBody>
          <a:bodyPr/>
          <a:lstStyle/>
          <a:p>
            <a:fld id="{A6B232A1-099D-4B50-B749-7C373A0D848E}" type="slidenum">
              <a:rPr lang="en-US" smtClean="0"/>
              <a:t>2</a:t>
            </a:fld>
            <a:endParaRPr lang="en-US"/>
          </a:p>
        </p:txBody>
      </p:sp>
    </p:spTree>
    <p:extLst>
      <p:ext uri="{BB962C8B-B14F-4D97-AF65-F5344CB8AC3E}">
        <p14:creationId xmlns:p14="http://schemas.microsoft.com/office/powerpoint/2010/main" val="56663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https://github.com/buananetpbun/mikrotik-port-scanner</a:t>
            </a:r>
            <a:endParaRPr lang="en-US" dirty="0"/>
          </a:p>
        </p:txBody>
      </p:sp>
      <p:sp>
        <p:nvSpPr>
          <p:cNvPr id="4" name="Slide Number Placeholder 3"/>
          <p:cNvSpPr>
            <a:spLocks noGrp="1"/>
          </p:cNvSpPr>
          <p:nvPr>
            <p:ph type="sldNum" sz="quarter" idx="10"/>
          </p:nvPr>
        </p:nvSpPr>
        <p:spPr/>
        <p:txBody>
          <a:bodyPr/>
          <a:lstStyle/>
          <a:p>
            <a:fld id="{372875A6-9D03-4636-B619-E0857D04C032}" type="slidenum">
              <a:rPr lang="en-US" smtClean="0"/>
              <a:t>17</a:t>
            </a:fld>
            <a:endParaRPr lang="en-US"/>
          </a:p>
        </p:txBody>
      </p:sp>
    </p:spTree>
    <p:extLst>
      <p:ext uri="{BB962C8B-B14F-4D97-AF65-F5344CB8AC3E}">
        <p14:creationId xmlns:p14="http://schemas.microsoft.com/office/powerpoint/2010/main" val="857291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sz="2200">
                <a:solidFill>
                  <a:schemeClr val="tx1"/>
                </a:solidFill>
                <a:latin typeface="Arial" charset="0"/>
                <a:ea typeface="ＭＳ Ｐゴシック" charset="0"/>
                <a:cs typeface="Arial" charset="0"/>
              </a:defRPr>
            </a:lvl1pPr>
            <a:lvl2pPr marL="35014775" indent="-34592734" defTabSz="914423" eaLnBrk="0" hangingPunct="0">
              <a:defRPr sz="2200">
                <a:solidFill>
                  <a:schemeClr val="tx1"/>
                </a:solidFill>
                <a:latin typeface="Arial" charset="0"/>
                <a:ea typeface="Arial" charset="0"/>
                <a:cs typeface="Arial" charset="0"/>
              </a:defRPr>
            </a:lvl2pPr>
            <a:lvl3pPr eaLnBrk="0" hangingPunct="0">
              <a:defRPr sz="2200">
                <a:solidFill>
                  <a:schemeClr val="tx1"/>
                </a:solidFill>
                <a:latin typeface="Arial" charset="0"/>
                <a:ea typeface="Arial" charset="0"/>
                <a:cs typeface="Arial" charset="0"/>
              </a:defRPr>
            </a:lvl3pPr>
            <a:lvl4pPr eaLnBrk="0" hangingPunct="0">
              <a:defRPr sz="2200">
                <a:solidFill>
                  <a:schemeClr val="tx1"/>
                </a:solidFill>
                <a:latin typeface="Arial" charset="0"/>
                <a:ea typeface="Arial" charset="0"/>
                <a:cs typeface="Arial" charset="0"/>
              </a:defRPr>
            </a:lvl4pPr>
            <a:lvl5pPr eaLnBrk="0" hangingPunct="0">
              <a:defRPr sz="2200">
                <a:solidFill>
                  <a:schemeClr val="tx1"/>
                </a:solidFill>
                <a:latin typeface="Arial" charset="0"/>
                <a:ea typeface="Arial" charset="0"/>
                <a:cs typeface="Arial" charset="0"/>
              </a:defRPr>
            </a:lvl5pPr>
            <a:lvl6pPr marL="422041" eaLnBrk="0" fontAlgn="base" hangingPunct="0">
              <a:spcBef>
                <a:spcPct val="0"/>
              </a:spcBef>
              <a:spcAft>
                <a:spcPct val="0"/>
              </a:spcAft>
              <a:defRPr sz="2200">
                <a:solidFill>
                  <a:schemeClr val="tx1"/>
                </a:solidFill>
                <a:latin typeface="Arial" charset="0"/>
                <a:ea typeface="Arial" charset="0"/>
                <a:cs typeface="Arial" charset="0"/>
              </a:defRPr>
            </a:lvl6pPr>
            <a:lvl7pPr marL="844083" eaLnBrk="0" fontAlgn="base" hangingPunct="0">
              <a:spcBef>
                <a:spcPct val="0"/>
              </a:spcBef>
              <a:spcAft>
                <a:spcPct val="0"/>
              </a:spcAft>
              <a:defRPr sz="2200">
                <a:solidFill>
                  <a:schemeClr val="tx1"/>
                </a:solidFill>
                <a:latin typeface="Arial" charset="0"/>
                <a:ea typeface="Arial" charset="0"/>
                <a:cs typeface="Arial" charset="0"/>
              </a:defRPr>
            </a:lvl7pPr>
            <a:lvl8pPr marL="1266124" eaLnBrk="0" fontAlgn="base" hangingPunct="0">
              <a:spcBef>
                <a:spcPct val="0"/>
              </a:spcBef>
              <a:spcAft>
                <a:spcPct val="0"/>
              </a:spcAft>
              <a:defRPr sz="2200">
                <a:solidFill>
                  <a:schemeClr val="tx1"/>
                </a:solidFill>
                <a:latin typeface="Arial" charset="0"/>
                <a:ea typeface="Arial" charset="0"/>
                <a:cs typeface="Arial" charset="0"/>
              </a:defRPr>
            </a:lvl8pPr>
            <a:lvl9pPr marL="1688165" eaLnBrk="0" fontAlgn="base" hangingPunct="0">
              <a:spcBef>
                <a:spcPct val="0"/>
              </a:spcBef>
              <a:spcAft>
                <a:spcPct val="0"/>
              </a:spcAft>
              <a:defRPr sz="2200">
                <a:solidFill>
                  <a:schemeClr val="tx1"/>
                </a:solidFill>
                <a:latin typeface="Arial" charset="0"/>
                <a:ea typeface="Arial" charset="0"/>
                <a:cs typeface="Arial" charset="0"/>
              </a:defRPr>
            </a:lvl9pPr>
          </a:lstStyle>
          <a:p>
            <a:pPr eaLnBrk="1" hangingPunct="1"/>
            <a:fld id="{ABDA568A-06DA-6044-9409-FD657B64B261}" type="slidenum">
              <a:rPr lang="en-GB" sz="1200"/>
              <a:pPr eaLnBrk="1" hangingPunct="1"/>
              <a:t>27</a:t>
            </a:fld>
            <a:endParaRPr lang="en-GB"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313147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Illustration of Consistency</a:t>
            </a:r>
            <a:r>
              <a:rPr lang="en-GB" baseline="0" dirty="0" smtClean="0"/>
              <a:t> issues by having three different hosts illustrating casual consistency with differences in the updates of an avatar. The host B is the owner of the avatar. In host A, there is a slight delay but then the avatar synchronizes by apparently moving faster than in Host B. The same concerning Host C, where the delay is even greater than in A.</a:t>
            </a:r>
            <a:endParaRPr lang="en-GB" dirty="0"/>
          </a:p>
        </p:txBody>
      </p:sp>
      <p:sp>
        <p:nvSpPr>
          <p:cNvPr id="4" name="Slide Number Placeholder 3"/>
          <p:cNvSpPr>
            <a:spLocks noGrp="1"/>
          </p:cNvSpPr>
          <p:nvPr>
            <p:ph type="sldNum" sz="quarter" idx="10"/>
          </p:nvPr>
        </p:nvSpPr>
        <p:spPr/>
        <p:txBody>
          <a:bodyPr/>
          <a:lstStyle/>
          <a:p>
            <a:fld id="{A117CC82-431F-4865-A7B1-A713A8729853}" type="slidenum">
              <a:rPr lang="en-GB" smtClean="0"/>
              <a:pPr/>
              <a:t>30</a:t>
            </a:fld>
            <a:endParaRPr lang="en-GB"/>
          </a:p>
        </p:txBody>
      </p:sp>
    </p:spTree>
    <p:extLst>
      <p:ext uri="{BB962C8B-B14F-4D97-AF65-F5344CB8AC3E}">
        <p14:creationId xmlns:p14="http://schemas.microsoft.com/office/powerpoint/2010/main" val="3435260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a:latin typeface="Calibri" charset="0"/>
              </a:rPr>
              <a:t>Figure 10.1 (Top)</a:t>
            </a: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7685D0-5A05-A74B-B3C9-7DC18FF62A09}" type="slidenum">
              <a:rPr lang="en-US" sz="1200">
                <a:latin typeface="Calibri" charset="0"/>
              </a:rPr>
              <a:pPr eaLnBrk="1" hangingPunct="1"/>
              <a:t>35</a:t>
            </a:fld>
            <a:endParaRPr lang="en-US" sz="1200">
              <a:latin typeface="Calibri" charset="0"/>
            </a:endParaRPr>
          </a:p>
        </p:txBody>
      </p:sp>
    </p:spTree>
    <p:extLst>
      <p:ext uri="{BB962C8B-B14F-4D97-AF65-F5344CB8AC3E}">
        <p14:creationId xmlns:p14="http://schemas.microsoft.com/office/powerpoint/2010/main" val="1756760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a:latin typeface="Calibri" charset="0"/>
              </a:rPr>
              <a:t>Figure 10.1 (Bottom)</a:t>
            </a: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8ABDFD-1F60-FF49-9DF9-4632019119E9}" type="slidenum">
              <a:rPr lang="en-US" sz="1200">
                <a:latin typeface="Calibri" charset="0"/>
              </a:rPr>
              <a:pPr eaLnBrk="1" hangingPunct="1"/>
              <a:t>36</a:t>
            </a:fld>
            <a:endParaRPr lang="en-US" sz="1200">
              <a:latin typeface="Calibri" charset="0"/>
            </a:endParaRPr>
          </a:p>
        </p:txBody>
      </p:sp>
    </p:spTree>
    <p:extLst>
      <p:ext uri="{BB962C8B-B14F-4D97-AF65-F5344CB8AC3E}">
        <p14:creationId xmlns:p14="http://schemas.microsoft.com/office/powerpoint/2010/main" val="488514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Sources of latency:</a:t>
            </a:r>
          </a:p>
          <a:p>
            <a:pPr marL="171450" indent="-171450">
              <a:buFontTx/>
              <a:buChar char="-"/>
            </a:pPr>
            <a:r>
              <a:rPr lang="en-GB" dirty="0" smtClean="0"/>
              <a:t>Input queue : Queuing</a:t>
            </a:r>
            <a:r>
              <a:rPr lang="en-GB" baseline="0" dirty="0" smtClean="0"/>
              <a:t> latency</a:t>
            </a:r>
            <a:endParaRPr lang="en-GB" dirty="0" smtClean="0"/>
          </a:p>
          <a:p>
            <a:pPr marL="171450" indent="-171450">
              <a:buFontTx/>
              <a:buChar char="-"/>
            </a:pPr>
            <a:r>
              <a:rPr lang="en-GB" dirty="0" smtClean="0"/>
              <a:t>Processing</a:t>
            </a:r>
            <a:r>
              <a:rPr lang="en-GB" baseline="0" dirty="0" smtClean="0"/>
              <a:t> and error bit checking</a:t>
            </a:r>
          </a:p>
          <a:p>
            <a:pPr marL="171450" indent="-171450">
              <a:buFontTx/>
              <a:buChar char="-"/>
            </a:pPr>
            <a:r>
              <a:rPr lang="en-GB" baseline="0" dirty="0" smtClean="0"/>
              <a:t>Output queue : Queuing latency</a:t>
            </a:r>
            <a:endParaRPr lang="en-GB" dirty="0"/>
          </a:p>
        </p:txBody>
      </p:sp>
      <p:sp>
        <p:nvSpPr>
          <p:cNvPr id="4" name="Slide Number Placeholder 3"/>
          <p:cNvSpPr>
            <a:spLocks noGrp="1"/>
          </p:cNvSpPr>
          <p:nvPr>
            <p:ph type="sldNum" sz="quarter" idx="10"/>
          </p:nvPr>
        </p:nvSpPr>
        <p:spPr/>
        <p:txBody>
          <a:bodyPr/>
          <a:lstStyle/>
          <a:p>
            <a:fld id="{A117CC82-431F-4865-A7B1-A713A8729853}" type="slidenum">
              <a:rPr lang="en-GB" smtClean="0"/>
              <a:pPr/>
              <a:t>38</a:t>
            </a:fld>
            <a:endParaRPr lang="en-GB"/>
          </a:p>
        </p:txBody>
      </p:sp>
    </p:spTree>
    <p:extLst>
      <p:ext uri="{BB962C8B-B14F-4D97-AF65-F5344CB8AC3E}">
        <p14:creationId xmlns:p14="http://schemas.microsoft.com/office/powerpoint/2010/main" val="1016035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a:latin typeface="Calibri" charset="0"/>
              </a:rPr>
              <a:t>Figure 10.2</a:t>
            </a: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C50861-365C-4F49-B7D7-4389B5359E8D}" type="slidenum">
              <a:rPr lang="en-US" sz="1200">
                <a:latin typeface="Calibri" charset="0"/>
              </a:rPr>
              <a:pPr eaLnBrk="1" hangingPunct="1"/>
              <a:t>39</a:t>
            </a:fld>
            <a:endParaRPr lang="en-US" sz="1200">
              <a:latin typeface="Calibri" charset="0"/>
            </a:endParaRPr>
          </a:p>
        </p:txBody>
      </p:sp>
    </p:spTree>
    <p:extLst>
      <p:ext uri="{BB962C8B-B14F-4D97-AF65-F5344CB8AC3E}">
        <p14:creationId xmlns:p14="http://schemas.microsoft.com/office/powerpoint/2010/main" val="1596870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0"/>
                <a:cs typeface="ＭＳ Ｐゴシック" charset="0"/>
              </a:defRPr>
            </a:lvl1pPr>
            <a:lvl2pPr marL="37931725" indent="-37474525" defTabSz="9239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C0326D13-269A-D948-A300-9B327DBA5345}" type="slidenum">
              <a:rPr lang="en-US" sz="1200"/>
              <a:pPr/>
              <a:t>40</a:t>
            </a:fld>
            <a:endParaRPr 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4107945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0"/>
                <a:cs typeface="ＭＳ Ｐゴシック" charset="0"/>
              </a:defRPr>
            </a:lvl1pPr>
            <a:lvl2pPr marL="37931725" indent="-37474525" defTabSz="9239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F705B890-A742-B34F-B323-77B4D82F2B66}" type="slidenum">
              <a:rPr lang="en-US" sz="1200"/>
              <a:pPr/>
              <a:t>41</a:t>
            </a:fld>
            <a:endParaRPr 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320517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0"/>
                <a:cs typeface="ＭＳ Ｐゴシック" charset="0"/>
              </a:defRPr>
            </a:lvl1pPr>
            <a:lvl2pPr marL="37931725" indent="-37474525" defTabSz="9239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8BE55256-6006-5B48-849E-90342CBBB35A}" type="slidenum">
              <a:rPr lang="en-US" sz="1200"/>
              <a:pPr/>
              <a:t>42</a:t>
            </a:fld>
            <a:endParaRPr 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76481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https://forum.mikrotik.com/viewtopic.php?t=210807</a:t>
            </a:r>
            <a:endParaRPr lang="en-US"/>
          </a:p>
        </p:txBody>
      </p:sp>
      <p:sp>
        <p:nvSpPr>
          <p:cNvPr id="4" name="Slide Number Placeholder 3"/>
          <p:cNvSpPr>
            <a:spLocks noGrp="1"/>
          </p:cNvSpPr>
          <p:nvPr>
            <p:ph type="sldNum" sz="quarter" idx="10"/>
          </p:nvPr>
        </p:nvSpPr>
        <p:spPr/>
        <p:txBody>
          <a:bodyPr/>
          <a:lstStyle/>
          <a:p>
            <a:fld id="{372875A6-9D03-4636-B619-E0857D04C032}" type="slidenum">
              <a:rPr lang="en-US" smtClean="0"/>
              <a:t>5</a:t>
            </a:fld>
            <a:endParaRPr lang="en-US"/>
          </a:p>
        </p:txBody>
      </p:sp>
    </p:spTree>
    <p:extLst>
      <p:ext uri="{BB962C8B-B14F-4D97-AF65-F5344CB8AC3E}">
        <p14:creationId xmlns:p14="http://schemas.microsoft.com/office/powerpoint/2010/main" val="2114322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0"/>
                <a:cs typeface="ＭＳ Ｐゴシック" charset="0"/>
              </a:defRPr>
            </a:lvl1pPr>
            <a:lvl2pPr marL="37931725" indent="-37474525" defTabSz="9239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563899D9-5549-B645-A1E7-A9B6DCA5A867}" type="slidenum">
              <a:rPr lang="en-US" sz="1200"/>
              <a:pPr/>
              <a:t>43</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711148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0"/>
                <a:cs typeface="ＭＳ Ｐゴシック" charset="0"/>
              </a:defRPr>
            </a:lvl1pPr>
            <a:lvl2pPr marL="37931725" indent="-37474525" defTabSz="9239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4CC0882D-FDA7-344E-884C-9FC816F59D4E}" type="slidenum">
              <a:rPr lang="en-US" sz="1200"/>
              <a:pPr/>
              <a:t>44</a:t>
            </a:fld>
            <a:endParaRPr 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373466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0"/>
                <a:cs typeface="ＭＳ Ｐゴシック" charset="0"/>
              </a:defRPr>
            </a:lvl1pPr>
            <a:lvl2pPr marL="37931725" indent="-37474525" defTabSz="9239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16DB5E33-F9B8-EE4B-B051-5DFE9BB637D6}" type="slidenum">
              <a:rPr lang="en-US" sz="1200"/>
              <a:pPr/>
              <a:t>45</a:t>
            </a:fld>
            <a:endParaRPr 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821779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0"/>
                <a:cs typeface="ＭＳ Ｐゴシック" charset="0"/>
              </a:defRPr>
            </a:lvl1pPr>
            <a:lvl2pPr marL="37931725" indent="-37474525" defTabSz="9239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7860684E-23C9-7341-B3A0-258B1401008A}" type="slidenum">
              <a:rPr lang="en-US" sz="1200"/>
              <a:pPr/>
              <a:t>46</a:t>
            </a:fld>
            <a:endParaRPr 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389205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a:latin typeface="Calibri" charset="0"/>
              </a:rPr>
              <a:t>Figure 10.4</a:t>
            </a: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204E24B-AF82-E944-9573-B9CBCFEBE65C}" type="slidenum">
              <a:rPr lang="en-US" sz="1200">
                <a:latin typeface="Calibri" charset="0"/>
              </a:rPr>
              <a:pPr eaLnBrk="1" hangingPunct="1"/>
              <a:t>49</a:t>
            </a:fld>
            <a:endParaRPr lang="en-US" sz="1200">
              <a:latin typeface="Calibri" charset="0"/>
            </a:endParaRPr>
          </a:p>
        </p:txBody>
      </p:sp>
    </p:spTree>
    <p:extLst>
      <p:ext uri="{BB962C8B-B14F-4D97-AF65-F5344CB8AC3E}">
        <p14:creationId xmlns:p14="http://schemas.microsoft.com/office/powerpoint/2010/main" val="1848400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a:latin typeface="Calibri" charset="0"/>
              </a:rPr>
              <a:t>Figure 10.6</a:t>
            </a: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BC0ED2B-54A1-E349-A90A-A0A2532E1FE7}" type="slidenum">
              <a:rPr lang="en-US" sz="1200">
                <a:latin typeface="Calibri" charset="0"/>
              </a:rPr>
              <a:pPr eaLnBrk="1" hangingPunct="1"/>
              <a:t>53</a:t>
            </a:fld>
            <a:endParaRPr lang="en-US" sz="1200">
              <a:latin typeface="Calibri" charset="0"/>
            </a:endParaRPr>
          </a:p>
        </p:txBody>
      </p:sp>
    </p:spTree>
    <p:extLst>
      <p:ext uri="{BB962C8B-B14F-4D97-AF65-F5344CB8AC3E}">
        <p14:creationId xmlns:p14="http://schemas.microsoft.com/office/powerpoint/2010/main" val="3605487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a:latin typeface="Calibri" charset="0"/>
              </a:rPr>
              <a:t>Figure 10.4</a:t>
            </a: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204E24B-AF82-E944-9573-B9CBCFEBE65C}" type="slidenum">
              <a:rPr lang="en-US" sz="1200">
                <a:latin typeface="Calibri" charset="0"/>
              </a:rPr>
              <a:pPr eaLnBrk="1" hangingPunct="1"/>
              <a:t>54</a:t>
            </a:fld>
            <a:endParaRPr lang="en-US" sz="1200">
              <a:latin typeface="Calibri" charset="0"/>
            </a:endParaRPr>
          </a:p>
        </p:txBody>
      </p:sp>
    </p:spTree>
    <p:extLst>
      <p:ext uri="{BB962C8B-B14F-4D97-AF65-F5344CB8AC3E}">
        <p14:creationId xmlns:p14="http://schemas.microsoft.com/office/powerpoint/2010/main" val="2734401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Queue</a:t>
            </a:r>
            <a:r>
              <a:rPr lang="en-GB" baseline="0" dirty="0" smtClean="0"/>
              <a:t> is full, packet is dropped</a:t>
            </a:r>
            <a:endParaRPr lang="en-GB" dirty="0"/>
          </a:p>
        </p:txBody>
      </p:sp>
      <p:sp>
        <p:nvSpPr>
          <p:cNvPr id="4" name="Slide Number Placeholder 3"/>
          <p:cNvSpPr>
            <a:spLocks noGrp="1"/>
          </p:cNvSpPr>
          <p:nvPr>
            <p:ph type="sldNum" sz="quarter" idx="10"/>
          </p:nvPr>
        </p:nvSpPr>
        <p:spPr/>
        <p:txBody>
          <a:bodyPr/>
          <a:lstStyle/>
          <a:p>
            <a:fld id="{A117CC82-431F-4865-A7B1-A713A8729853}" type="slidenum">
              <a:rPr lang="en-GB" smtClean="0"/>
              <a:pPr/>
              <a:t>58</a:t>
            </a:fld>
            <a:endParaRPr lang="en-GB"/>
          </a:p>
        </p:txBody>
      </p:sp>
    </p:spTree>
    <p:extLst>
      <p:ext uri="{BB962C8B-B14F-4D97-AF65-F5344CB8AC3E}">
        <p14:creationId xmlns:p14="http://schemas.microsoft.com/office/powerpoint/2010/main" val="2710954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0"/>
                <a:cs typeface="ＭＳ Ｐゴシック" charset="0"/>
              </a:defRPr>
            </a:lvl1pPr>
            <a:lvl2pPr marL="37931725" indent="-37474525" defTabSz="9239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460CB9B3-A8F3-3D44-9F48-2E9CE8C606F4}" type="slidenum">
              <a:rPr lang="en-US" sz="1200"/>
              <a:pPr/>
              <a:t>59</a:t>
            </a:fld>
            <a:endParaRPr 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559438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https://networklessons.com/quality-of-service/introduction-qos-quality-service</a:t>
            </a:r>
            <a:endParaRPr lang="en-US" dirty="0"/>
          </a:p>
        </p:txBody>
      </p:sp>
      <p:sp>
        <p:nvSpPr>
          <p:cNvPr id="4" name="Slide Number Placeholder 3"/>
          <p:cNvSpPr>
            <a:spLocks noGrp="1"/>
          </p:cNvSpPr>
          <p:nvPr>
            <p:ph type="sldNum" sz="quarter" idx="10"/>
          </p:nvPr>
        </p:nvSpPr>
        <p:spPr/>
        <p:txBody>
          <a:bodyPr/>
          <a:lstStyle/>
          <a:p>
            <a:fld id="{A6B232A1-099D-4B50-B749-7C373A0D848E}" type="slidenum">
              <a:rPr lang="en-US" smtClean="0"/>
              <a:t>69</a:t>
            </a:fld>
            <a:endParaRPr lang="en-US"/>
          </a:p>
        </p:txBody>
      </p:sp>
    </p:spTree>
    <p:extLst>
      <p:ext uri="{BB962C8B-B14F-4D97-AF65-F5344CB8AC3E}">
        <p14:creationId xmlns:p14="http://schemas.microsoft.com/office/powerpoint/2010/main" val="358323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https://universe.roboflow.com/search?q=class%3Agourami</a:t>
            </a:r>
          </a:p>
          <a:p>
            <a:endParaRPr lang="en-US" dirty="0" smtClean="0"/>
          </a:p>
          <a:p>
            <a:r>
              <a:rPr lang="en-US" dirty="0" smtClean="0"/>
              <a:t>https://universe.roboflow.com/search?q=class%3Agourami</a:t>
            </a:r>
          </a:p>
          <a:p>
            <a:r>
              <a:rPr lang="en-US" dirty="0" smtClean="0"/>
              <a:t>https://portal.fishial.ai/search/by-fishial-recognition</a:t>
            </a:r>
          </a:p>
          <a:p>
            <a:endParaRPr lang="en-US" dirty="0" smtClean="0"/>
          </a:p>
          <a:p>
            <a:endParaRPr lang="en-US" dirty="0" smtClean="0"/>
          </a:p>
          <a:p>
            <a:endParaRPr lang="en-US" dirty="0" smtClean="0"/>
          </a:p>
          <a:p>
            <a:endParaRPr lang="en-US" dirty="0" smtClean="0"/>
          </a:p>
          <a:p>
            <a:r>
              <a:rPr lang="en-US" dirty="0" smtClean="0"/>
              <a:t>https://www.fao.org/fishery/en/culturedspecies/osphronemus_goramy/en</a:t>
            </a:r>
          </a:p>
          <a:p>
            <a:r>
              <a:rPr lang="en-US" dirty="0" smtClean="0"/>
              <a:t>https://github.com/fishial/fish-identification/tree/main/train_scripts</a:t>
            </a:r>
            <a:endParaRPr lang="en-US" dirty="0"/>
          </a:p>
        </p:txBody>
      </p:sp>
      <p:sp>
        <p:nvSpPr>
          <p:cNvPr id="4" name="Slide Number Placeholder 3"/>
          <p:cNvSpPr>
            <a:spLocks noGrp="1"/>
          </p:cNvSpPr>
          <p:nvPr>
            <p:ph type="sldNum" sz="quarter" idx="10"/>
          </p:nvPr>
        </p:nvSpPr>
        <p:spPr/>
        <p:txBody>
          <a:bodyPr/>
          <a:lstStyle/>
          <a:p>
            <a:fld id="{9DE1C05B-6C55-4E8A-99CF-2677D986F951}" type="slidenum">
              <a:rPr lang="en-US" smtClean="0"/>
              <a:t>6</a:t>
            </a:fld>
            <a:endParaRPr lang="en-US"/>
          </a:p>
        </p:txBody>
      </p:sp>
    </p:spTree>
    <p:extLst>
      <p:ext uri="{BB962C8B-B14F-4D97-AF65-F5344CB8AC3E}">
        <p14:creationId xmlns:p14="http://schemas.microsoft.com/office/powerpoint/2010/main" val="184848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https://www.cisco.com/c/en/us/td/docs/ios/solutions_docs/qos_solutions/QoSVoIP/QoSVoIP.html</a:t>
            </a:r>
            <a:endParaRPr lang="en-US" dirty="0"/>
          </a:p>
        </p:txBody>
      </p:sp>
      <p:sp>
        <p:nvSpPr>
          <p:cNvPr id="4" name="Slide Number Placeholder 3"/>
          <p:cNvSpPr>
            <a:spLocks noGrp="1"/>
          </p:cNvSpPr>
          <p:nvPr>
            <p:ph type="sldNum" sz="quarter" idx="10"/>
          </p:nvPr>
        </p:nvSpPr>
        <p:spPr/>
        <p:txBody>
          <a:bodyPr/>
          <a:lstStyle/>
          <a:p>
            <a:fld id="{A6B232A1-099D-4B50-B749-7C373A0D848E}" type="slidenum">
              <a:rPr lang="en-US" smtClean="0"/>
              <a:t>72</a:t>
            </a:fld>
            <a:endParaRPr lang="en-US"/>
          </a:p>
        </p:txBody>
      </p:sp>
    </p:spTree>
    <p:extLst>
      <p:ext uri="{BB962C8B-B14F-4D97-AF65-F5344CB8AC3E}">
        <p14:creationId xmlns:p14="http://schemas.microsoft.com/office/powerpoint/2010/main" val="2385874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https://networklessons.com/quality-of-service/introduction-qos-quality-service</a:t>
            </a:r>
            <a:endParaRPr lang="en-US" dirty="0"/>
          </a:p>
        </p:txBody>
      </p:sp>
      <p:sp>
        <p:nvSpPr>
          <p:cNvPr id="4" name="Slide Number Placeholder 3"/>
          <p:cNvSpPr>
            <a:spLocks noGrp="1"/>
          </p:cNvSpPr>
          <p:nvPr>
            <p:ph type="sldNum" sz="quarter" idx="10"/>
          </p:nvPr>
        </p:nvSpPr>
        <p:spPr/>
        <p:txBody>
          <a:bodyPr/>
          <a:lstStyle/>
          <a:p>
            <a:fld id="{A6B232A1-099D-4B50-B749-7C373A0D848E}" type="slidenum">
              <a:rPr lang="en-US" smtClean="0"/>
              <a:t>78</a:t>
            </a:fld>
            <a:endParaRPr lang="en-US"/>
          </a:p>
        </p:txBody>
      </p:sp>
    </p:spTree>
    <p:extLst>
      <p:ext uri="{BB962C8B-B14F-4D97-AF65-F5344CB8AC3E}">
        <p14:creationId xmlns:p14="http://schemas.microsoft.com/office/powerpoint/2010/main" val="138837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https://github.com/ahmadafif-codaff/anmik</a:t>
            </a:r>
          </a:p>
          <a:p>
            <a:r>
              <a:rPr lang="en-US" dirty="0" smtClean="0"/>
              <a:t>https://github.com/buananetpbun/Mikrotik-Bandwidth-Monitoring-Script</a:t>
            </a:r>
          </a:p>
          <a:p>
            <a:endParaRPr lang="en-US" dirty="0" smtClean="0"/>
          </a:p>
          <a:p>
            <a:r>
              <a:rPr lang="en-US" sz="1200" i="0" u="none" strike="noStrike" kern="1200" dirty="0" smtClean="0">
                <a:solidFill>
                  <a:schemeClr val="tx1"/>
                </a:solidFill>
                <a:effectLst/>
                <a:latin typeface="+mn-lt"/>
                <a:ea typeface="+mn-ea"/>
                <a:cs typeface="+mn-cs"/>
                <a:hlinkClick r:id="rId3"/>
              </a:rPr>
              <a:t>Login-Hotspot-</a:t>
            </a:r>
            <a:r>
              <a:rPr lang="en-US" sz="1200" i="0" u="none" strike="noStrike" kern="1200" dirty="0" err="1" smtClean="0">
                <a:solidFill>
                  <a:schemeClr val="tx1"/>
                </a:solidFill>
                <a:effectLst/>
                <a:latin typeface="+mn-lt"/>
                <a:ea typeface="+mn-ea"/>
                <a:cs typeface="+mn-cs"/>
                <a:hlinkClick r:id="rId3"/>
              </a:rPr>
              <a:t>Dengan</a:t>
            </a:r>
            <a:r>
              <a:rPr lang="en-US" sz="1200" i="0" u="none" strike="noStrike" kern="1200" dirty="0" smtClean="0">
                <a:solidFill>
                  <a:schemeClr val="tx1"/>
                </a:solidFill>
                <a:effectLst/>
                <a:latin typeface="+mn-lt"/>
                <a:ea typeface="+mn-ea"/>
                <a:cs typeface="+mn-cs"/>
                <a:hlinkClick r:id="rId3"/>
              </a:rPr>
              <a:t>-QR-Scan-Barcode</a:t>
            </a:r>
            <a:r>
              <a:rPr lang="en-US" sz="1200" i="0" u="none" strike="noStrike" kern="1200" dirty="0" smtClean="0">
                <a:solidFill>
                  <a:schemeClr val="tx1"/>
                </a:solidFill>
                <a:effectLst/>
                <a:latin typeface="+mn-lt"/>
                <a:ea typeface="+mn-ea"/>
                <a:cs typeface="+mn-cs"/>
              </a:rPr>
              <a:t> </a:t>
            </a:r>
            <a:r>
              <a:rPr lang="en-US" dirty="0" smtClean="0"/>
              <a:t>https://github.com/buananetpbun</a:t>
            </a:r>
            <a:endParaRPr lang="en-US" dirty="0"/>
          </a:p>
        </p:txBody>
      </p:sp>
      <p:sp>
        <p:nvSpPr>
          <p:cNvPr id="4" name="Slide Number Placeholder 3"/>
          <p:cNvSpPr>
            <a:spLocks noGrp="1"/>
          </p:cNvSpPr>
          <p:nvPr>
            <p:ph type="sldNum" sz="quarter" idx="10"/>
          </p:nvPr>
        </p:nvSpPr>
        <p:spPr/>
        <p:txBody>
          <a:bodyPr/>
          <a:lstStyle/>
          <a:p>
            <a:fld id="{372875A6-9D03-4636-B619-E0857D04C032}" type="slidenum">
              <a:rPr lang="en-US" smtClean="0"/>
              <a:t>7</a:t>
            </a:fld>
            <a:endParaRPr lang="en-US"/>
          </a:p>
        </p:txBody>
      </p:sp>
    </p:spTree>
    <p:extLst>
      <p:ext uri="{BB962C8B-B14F-4D97-AF65-F5344CB8AC3E}">
        <p14:creationId xmlns:p14="http://schemas.microsoft.com/office/powerpoint/2010/main" val="381144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875A6-9D03-4636-B619-E0857D04C032}" type="slidenum">
              <a:rPr lang="en-US" smtClean="0"/>
              <a:t>9</a:t>
            </a:fld>
            <a:endParaRPr lang="en-US"/>
          </a:p>
        </p:txBody>
      </p:sp>
    </p:spTree>
    <p:extLst>
      <p:ext uri="{BB962C8B-B14F-4D97-AF65-F5344CB8AC3E}">
        <p14:creationId xmlns:p14="http://schemas.microsoft.com/office/powerpoint/2010/main" val="616281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https://www.kentik.com/kentipedia/latency-vs-throughput-vs-bandwidth/</a:t>
            </a:r>
            <a:endParaRPr lang="en-US" dirty="0"/>
          </a:p>
        </p:txBody>
      </p:sp>
      <p:sp>
        <p:nvSpPr>
          <p:cNvPr id="4" name="Slide Number Placeholder 3"/>
          <p:cNvSpPr>
            <a:spLocks noGrp="1"/>
          </p:cNvSpPr>
          <p:nvPr>
            <p:ph type="sldNum" sz="quarter" idx="10"/>
          </p:nvPr>
        </p:nvSpPr>
        <p:spPr/>
        <p:txBody>
          <a:bodyPr/>
          <a:lstStyle/>
          <a:p>
            <a:fld id="{372875A6-9D03-4636-B619-E0857D04C032}" type="slidenum">
              <a:rPr lang="en-US" smtClean="0"/>
              <a:t>10</a:t>
            </a:fld>
            <a:endParaRPr lang="en-US"/>
          </a:p>
        </p:txBody>
      </p:sp>
    </p:spTree>
    <p:extLst>
      <p:ext uri="{BB962C8B-B14F-4D97-AF65-F5344CB8AC3E}">
        <p14:creationId xmlns:p14="http://schemas.microsoft.com/office/powerpoint/2010/main" val="264995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https://www.rumahweb.com/journal/throughput-adalah/</a:t>
            </a:r>
            <a:endParaRPr lang="en-US" dirty="0"/>
          </a:p>
        </p:txBody>
      </p:sp>
      <p:sp>
        <p:nvSpPr>
          <p:cNvPr id="4" name="Slide Number Placeholder 3"/>
          <p:cNvSpPr>
            <a:spLocks noGrp="1"/>
          </p:cNvSpPr>
          <p:nvPr>
            <p:ph type="sldNum" sz="quarter" idx="10"/>
          </p:nvPr>
        </p:nvSpPr>
        <p:spPr/>
        <p:txBody>
          <a:bodyPr/>
          <a:lstStyle/>
          <a:p>
            <a:fld id="{372875A6-9D03-4636-B619-E0857D04C032}" type="slidenum">
              <a:rPr lang="en-US" smtClean="0"/>
              <a:t>11</a:t>
            </a:fld>
            <a:endParaRPr lang="en-US"/>
          </a:p>
        </p:txBody>
      </p:sp>
    </p:spTree>
    <p:extLst>
      <p:ext uri="{BB962C8B-B14F-4D97-AF65-F5344CB8AC3E}">
        <p14:creationId xmlns:p14="http://schemas.microsoft.com/office/powerpoint/2010/main" val="1535017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https://forum.mikrotik.com/viewtopic.php?t=99658</a:t>
            </a:r>
          </a:p>
          <a:p>
            <a:r>
              <a:rPr lang="en-US" dirty="0" smtClean="0"/>
              <a:t>https://github.com/gns3/gns3-gui/releases</a:t>
            </a:r>
          </a:p>
          <a:p>
            <a:r>
              <a:rPr lang="en-US" dirty="0" smtClean="0"/>
              <a:t>https://forum.mikrotik.com/viewtopic.php?t=99658</a:t>
            </a:r>
          </a:p>
          <a:p>
            <a:endParaRPr lang="en-US" dirty="0" smtClean="0"/>
          </a:p>
          <a:p>
            <a:r>
              <a:rPr lang="en-US" dirty="0" smtClean="0"/>
              <a:t>https://github.com/cs-uob/COMS20012/blob/master/docs/lectures/2025/Week%205%20-%20Security%20protocols%20and%20Private%20Network.pptx</a:t>
            </a:r>
            <a:endParaRPr lang="en-US" dirty="0"/>
          </a:p>
        </p:txBody>
      </p:sp>
      <p:sp>
        <p:nvSpPr>
          <p:cNvPr id="4" name="Slide Number Placeholder 3"/>
          <p:cNvSpPr>
            <a:spLocks noGrp="1"/>
          </p:cNvSpPr>
          <p:nvPr>
            <p:ph type="sldNum" sz="quarter" idx="10"/>
          </p:nvPr>
        </p:nvSpPr>
        <p:spPr/>
        <p:txBody>
          <a:bodyPr/>
          <a:lstStyle/>
          <a:p>
            <a:fld id="{372875A6-9D03-4636-B619-E0857D04C032}" type="slidenum">
              <a:rPr lang="en-US" smtClean="0"/>
              <a:t>15</a:t>
            </a:fld>
            <a:endParaRPr lang="en-US"/>
          </a:p>
        </p:txBody>
      </p:sp>
    </p:spTree>
    <p:extLst>
      <p:ext uri="{BB962C8B-B14F-4D97-AF65-F5344CB8AC3E}">
        <p14:creationId xmlns:p14="http://schemas.microsoft.com/office/powerpoint/2010/main" val="3477166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https://github.com/cdhtlr/MikroTik-Speedtest</a:t>
            </a:r>
          </a:p>
          <a:p>
            <a:r>
              <a:rPr lang="en-US" dirty="0" smtClean="0"/>
              <a:t>https://github.com/cdhtlr/MikroTik-Speedtest</a:t>
            </a:r>
          </a:p>
          <a:p>
            <a:r>
              <a:rPr lang="en-US" u="none" strike="noStrike" dirty="0" smtClean="0">
                <a:effectLst/>
                <a:hlinkClick r:id="rId3"/>
              </a:rPr>
              <a:t>15.02</a:t>
            </a:r>
          </a:p>
          <a:p>
            <a:r>
              <a:rPr lang="en-US" u="none" strike="noStrike" dirty="0" err="1" smtClean="0">
                <a:effectLst/>
                <a:hlinkClick r:id="rId3"/>
              </a:rPr>
              <a:t>Sedang</a:t>
            </a:r>
            <a:r>
              <a:rPr lang="en-US" u="none" strike="noStrike" dirty="0" smtClean="0">
                <a:effectLst/>
                <a:hlinkClick r:id="rId3"/>
              </a:rPr>
              <a:t> </a:t>
            </a:r>
            <a:r>
              <a:rPr lang="en-US" u="none" strike="noStrike" dirty="0" err="1" smtClean="0">
                <a:effectLst/>
                <a:hlinkClick r:id="rId3"/>
              </a:rPr>
              <a:t>diputar</a:t>
            </a:r>
            <a:endParaRPr lang="en-US" u="none" strike="noStrike" dirty="0" smtClean="0">
              <a:effectLst/>
              <a:hlinkClick r:id="rId3"/>
            </a:endParaRPr>
          </a:p>
          <a:p>
            <a:r>
              <a:rPr lang="en-US" sz="1200" b="0" i="0" u="none" strike="noStrike" kern="1200" dirty="0" err="1" smtClean="0">
                <a:solidFill>
                  <a:schemeClr val="tx1"/>
                </a:solidFill>
                <a:effectLst/>
                <a:latin typeface="+mn-lt"/>
                <a:ea typeface="+mn-ea"/>
                <a:cs typeface="+mn-cs"/>
                <a:hlinkClick r:id="rId3" tooltip="MikroTik Ookla Speedtest Based Failover part 1 - Router Setup"/>
              </a:rPr>
              <a:t>MikroTik</a:t>
            </a:r>
            <a:r>
              <a:rPr lang="en-US" sz="1200" b="0" i="0" u="none" strike="noStrike" kern="1200" dirty="0" smtClean="0">
                <a:solidFill>
                  <a:schemeClr val="tx1"/>
                </a:solidFill>
                <a:effectLst/>
                <a:latin typeface="+mn-lt"/>
                <a:ea typeface="+mn-ea"/>
                <a:cs typeface="+mn-cs"/>
                <a:hlinkClick r:id="rId3" tooltip="MikroTik Ookla Speedtest Based Failover part 1 - Router Setup"/>
              </a:rPr>
              <a:t> </a:t>
            </a:r>
            <a:r>
              <a:rPr lang="en-US" sz="1200" b="0" i="0" u="none" strike="noStrike" kern="1200" dirty="0" err="1" smtClean="0">
                <a:solidFill>
                  <a:schemeClr val="tx1"/>
                </a:solidFill>
                <a:effectLst/>
                <a:latin typeface="+mn-lt"/>
                <a:ea typeface="+mn-ea"/>
                <a:cs typeface="+mn-cs"/>
                <a:hlinkClick r:id="rId3" tooltip="MikroTik Ookla Speedtest Based Failover part 1 - Router Setup"/>
              </a:rPr>
              <a:t>Ookla</a:t>
            </a:r>
            <a:r>
              <a:rPr lang="en-US" sz="1200" b="0" i="0" u="none" strike="noStrike" kern="1200" dirty="0" smtClean="0">
                <a:solidFill>
                  <a:schemeClr val="tx1"/>
                </a:solidFill>
                <a:effectLst/>
                <a:latin typeface="+mn-lt"/>
                <a:ea typeface="+mn-ea"/>
                <a:cs typeface="+mn-cs"/>
                <a:hlinkClick r:id="rId3" tooltip="MikroTik Ookla Speedtest Based Failover part 1 - Router Setup"/>
              </a:rPr>
              <a:t> </a:t>
            </a:r>
            <a:r>
              <a:rPr lang="en-US" sz="1200" b="0" i="0" u="none" strike="noStrike" kern="1200" dirty="0" err="1" smtClean="0">
                <a:solidFill>
                  <a:schemeClr val="tx1"/>
                </a:solidFill>
                <a:effectLst/>
                <a:latin typeface="+mn-lt"/>
                <a:ea typeface="+mn-ea"/>
                <a:cs typeface="+mn-cs"/>
                <a:hlinkClick r:id="rId3" tooltip="MikroTik Ookla Speedtest Based Failover part 1 - Router Setup"/>
              </a:rPr>
              <a:t>Speedtest</a:t>
            </a:r>
            <a:r>
              <a:rPr lang="en-US" sz="1200" b="0" i="0" u="none" strike="noStrike" kern="1200" dirty="0" smtClean="0">
                <a:solidFill>
                  <a:schemeClr val="tx1"/>
                </a:solidFill>
                <a:effectLst/>
                <a:latin typeface="+mn-lt"/>
                <a:ea typeface="+mn-ea"/>
                <a:cs typeface="+mn-cs"/>
                <a:hlinkClick r:id="rId3" tooltip="MikroTik Ookla Speedtest Based Failover part 1 - Router Setup"/>
              </a:rPr>
              <a:t> Based Failover part 1 - Router Setup</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2875A6-9D03-4636-B619-E0857D04C032}" type="slidenum">
              <a:rPr lang="en-US" smtClean="0"/>
              <a:t>16</a:t>
            </a:fld>
            <a:endParaRPr lang="en-US"/>
          </a:p>
        </p:txBody>
      </p:sp>
    </p:spTree>
    <p:extLst>
      <p:ext uri="{BB962C8B-B14F-4D97-AF65-F5344CB8AC3E}">
        <p14:creationId xmlns:p14="http://schemas.microsoft.com/office/powerpoint/2010/main" val="4189242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16735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8103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0849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5806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25550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28CD25-4015-481E-94C9-A931395C8E35}"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52555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28CD25-4015-481E-94C9-A931395C8E35}"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48262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28CD25-4015-481E-94C9-A931395C8E35}"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63555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8CD25-4015-481E-94C9-A931395C8E35}"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8050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47931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46661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8CD25-4015-481E-94C9-A931395C8E35}" type="datetimeFigureOut">
              <a:rPr lang="en-US" smtClean="0"/>
              <a:t>3/20/2025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35205-7406-4E96-85E9-F173CE5CBA86}" type="slidenum">
              <a:rPr lang="en-US" smtClean="0"/>
              <a:t>‹#›</a:t>
            </a:fld>
            <a:endParaRPr lang="en-US"/>
          </a:p>
        </p:txBody>
      </p:sp>
    </p:spTree>
    <p:extLst>
      <p:ext uri="{BB962C8B-B14F-4D97-AF65-F5344CB8AC3E}">
        <p14:creationId xmlns:p14="http://schemas.microsoft.com/office/powerpoint/2010/main" val="3383117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rumahweb.com/unlimited-hos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forum.mikrotik.com/viewtopic.php?t=9965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9.gif"/><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4.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4.w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4.w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24.wmf"/><Relationship Id="rId4"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24.wmf"/><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3" Type="http://schemas.openxmlformats.org/officeDocument/2006/relationships/hyperlink" Target="https://fast.com/i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3.bin"/><Relationship Id="rId4" Type="http://schemas.openxmlformats.org/officeDocument/2006/relationships/image" Target="../media/image24.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file:///\\localhost\Users\anthonysteed\Desktop\Macintosh%20HD:Users:anthonysteed:Dropbox:netbook:chapter%2010.docx!OLE_LINK3" TargetMode="External"/><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7.emf"/></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hyperlink" Target="https://blog.rumahweb.com/jaringan-komputer-adalah/"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stretch>
            <a:fillRect/>
          </a:stretch>
        </p:blipFill>
        <p:spPr>
          <a:xfrm>
            <a:off x="46290" y="549166"/>
            <a:ext cx="1980634" cy="1262343"/>
          </a:xfrm>
          <a:prstGeom prst="rect">
            <a:avLst/>
          </a:prstGeom>
        </p:spPr>
      </p:pic>
      <p:sp>
        <p:nvSpPr>
          <p:cNvPr id="15" name="Rectangle 14"/>
          <p:cNvSpPr/>
          <p:nvPr/>
        </p:nvSpPr>
        <p:spPr>
          <a:xfrm>
            <a:off x="9202455" y="6066229"/>
            <a:ext cx="2811352" cy="420756"/>
          </a:xfrm>
          <a:prstGeom prst="rect">
            <a:avLst/>
          </a:prstGeom>
        </p:spPr>
        <p:txBody>
          <a:bodyPr wrap="square">
            <a:spAutoFit/>
          </a:bodyPr>
          <a:lstStyle/>
          <a:p>
            <a:r>
              <a:rPr lang="en-US" sz="1067" dirty="0"/>
              <a:t>https://www.youtube.com/@AmelOline/videos</a:t>
            </a:r>
          </a:p>
        </p:txBody>
      </p:sp>
      <p:sp>
        <p:nvSpPr>
          <p:cNvPr id="16" name="Rectangle 15"/>
          <p:cNvSpPr/>
          <p:nvPr/>
        </p:nvSpPr>
        <p:spPr>
          <a:xfrm>
            <a:off x="10158153" y="5809684"/>
            <a:ext cx="1782399" cy="256545"/>
          </a:xfrm>
          <a:prstGeom prst="rect">
            <a:avLst/>
          </a:prstGeom>
        </p:spPr>
        <p:txBody>
          <a:bodyPr wrap="square">
            <a:spAutoFit/>
          </a:bodyPr>
          <a:lstStyle/>
          <a:p>
            <a:r>
              <a:rPr lang="en-US" sz="1067" dirty="0"/>
              <a:t>https://github.com/siagianp</a:t>
            </a:r>
          </a:p>
        </p:txBody>
      </p:sp>
      <p:sp>
        <p:nvSpPr>
          <p:cNvPr id="17" name="Rectangle 16"/>
          <p:cNvSpPr/>
          <p:nvPr/>
        </p:nvSpPr>
        <p:spPr>
          <a:xfrm>
            <a:off x="8085399" y="6276607"/>
            <a:ext cx="4023019" cy="256545"/>
          </a:xfrm>
          <a:prstGeom prst="rect">
            <a:avLst/>
          </a:prstGeom>
        </p:spPr>
        <p:txBody>
          <a:bodyPr wrap="square">
            <a:spAutoFit/>
          </a:bodyPr>
          <a:lstStyle/>
          <a:p>
            <a:r>
              <a:rPr lang="en-US" sz="1067" dirty="0"/>
              <a:t>https://github.com/amelcharolinesgn2/IoT_simulator-mqtt-NodeRed</a:t>
            </a:r>
          </a:p>
        </p:txBody>
      </p:sp>
      <p:pic>
        <p:nvPicPr>
          <p:cNvPr id="30" name="Picture 29"/>
          <p:cNvPicPr>
            <a:picLocks noChangeAspect="1"/>
          </p:cNvPicPr>
          <p:nvPr/>
        </p:nvPicPr>
        <p:blipFill rotWithShape="1">
          <a:blip r:embed="rId3"/>
          <a:srcRect l="8646" t="12924" r="16013" b="9596"/>
          <a:stretch/>
        </p:blipFill>
        <p:spPr>
          <a:xfrm>
            <a:off x="348892" y="2278144"/>
            <a:ext cx="1209868" cy="1244217"/>
          </a:xfrm>
          <a:prstGeom prst="rect">
            <a:avLst/>
          </a:prstGeom>
          <a:ln>
            <a:noFill/>
          </a:ln>
          <a:effectLst>
            <a:softEdge rad="112500"/>
          </a:effectLst>
        </p:spPr>
      </p:pic>
      <p:pic>
        <p:nvPicPr>
          <p:cNvPr id="31" name="Picture 30"/>
          <p:cNvPicPr>
            <a:picLocks noChangeAspect="1"/>
          </p:cNvPicPr>
          <p:nvPr/>
        </p:nvPicPr>
        <p:blipFill rotWithShape="1">
          <a:blip r:embed="rId4"/>
          <a:srcRect t="31519" b="32047"/>
          <a:stretch/>
        </p:blipFill>
        <p:spPr>
          <a:xfrm>
            <a:off x="478321" y="2904448"/>
            <a:ext cx="1018759" cy="323944"/>
          </a:xfrm>
          <a:prstGeom prst="rect">
            <a:avLst/>
          </a:prstGeom>
          <a:ln>
            <a:noFill/>
          </a:ln>
          <a:effectLst>
            <a:softEdge rad="112500"/>
          </a:effectLst>
        </p:spPr>
      </p:pic>
      <p:pic>
        <p:nvPicPr>
          <p:cNvPr id="6" name="Picture 5"/>
          <p:cNvPicPr>
            <a:picLocks noChangeAspect="1"/>
          </p:cNvPicPr>
          <p:nvPr/>
        </p:nvPicPr>
        <p:blipFill>
          <a:blip r:embed="rId5"/>
          <a:stretch>
            <a:fillRect/>
          </a:stretch>
        </p:blipFill>
        <p:spPr>
          <a:xfrm>
            <a:off x="306070" y="1596944"/>
            <a:ext cx="1896069" cy="213322"/>
          </a:xfrm>
          <a:prstGeom prst="rect">
            <a:avLst/>
          </a:prstGeom>
        </p:spPr>
      </p:pic>
      <p:grpSp>
        <p:nvGrpSpPr>
          <p:cNvPr id="8" name="Group 7">
            <a:extLst>
              <a:ext uri="{FF2B5EF4-FFF2-40B4-BE49-F238E27FC236}">
                <a16:creationId xmlns:a16="http://schemas.microsoft.com/office/drawing/2014/main" id="{2AABCB87-2ECC-4C03-B5BB-6EE11C8A4485}"/>
              </a:ext>
            </a:extLst>
          </p:cNvPr>
          <p:cNvGrpSpPr/>
          <p:nvPr/>
        </p:nvGrpSpPr>
        <p:grpSpPr>
          <a:xfrm>
            <a:off x="477502" y="1251268"/>
            <a:ext cx="976966" cy="369285"/>
            <a:chOff x="4853562" y="1589418"/>
            <a:chExt cx="2609520" cy="1291565"/>
          </a:xfrm>
        </p:grpSpPr>
        <p:sp>
          <p:nvSpPr>
            <p:cNvPr id="13" name="Freeform 12">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a:solidFill>
                  <a:schemeClr val="tx1"/>
                </a:solidFill>
              </a:endParaRPr>
            </a:p>
          </p:txBody>
        </p:sp>
        <p:sp>
          <p:nvSpPr>
            <p:cNvPr id="14" name="Freeform 13">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dirty="0">
                <a:solidFill>
                  <a:schemeClr val="tx1"/>
                </a:solidFill>
              </a:endParaRPr>
            </a:p>
          </p:txBody>
        </p:sp>
      </p:grpSp>
      <p:grpSp>
        <p:nvGrpSpPr>
          <p:cNvPr id="9" name="Group 8">
            <a:extLst>
              <a:ext uri="{FF2B5EF4-FFF2-40B4-BE49-F238E27FC236}">
                <a16:creationId xmlns:a16="http://schemas.microsoft.com/office/drawing/2014/main" id="{AB8BC7BC-BF58-402E-9A69-AA9226DE7CAA}"/>
              </a:ext>
            </a:extLst>
          </p:cNvPr>
          <p:cNvGrpSpPr/>
          <p:nvPr/>
        </p:nvGrpSpPr>
        <p:grpSpPr>
          <a:xfrm>
            <a:off x="431212" y="1225859"/>
            <a:ext cx="336493" cy="171515"/>
            <a:chOff x="7439031" y="1585639"/>
            <a:chExt cx="2143740" cy="996849"/>
          </a:xfrm>
          <a:solidFill>
            <a:schemeClr val="accent6"/>
          </a:solidFill>
        </p:grpSpPr>
        <p:sp>
          <p:nvSpPr>
            <p:cNvPr id="11"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33" dirty="0"/>
            </a:p>
          </p:txBody>
        </p:sp>
        <p:sp>
          <p:nvSpPr>
            <p:cNvPr id="12"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grpSp>
      <p:sp>
        <p:nvSpPr>
          <p:cNvPr id="10" name="Subtitle 2">
            <a:extLst>
              <a:ext uri="{FF2B5EF4-FFF2-40B4-BE49-F238E27FC236}">
                <a16:creationId xmlns:a16="http://schemas.microsoft.com/office/drawing/2014/main" id="{53858C97-DA2F-8866-47CC-CDF4077BBF9D}"/>
              </a:ext>
            </a:extLst>
          </p:cNvPr>
          <p:cNvSpPr txBox="1">
            <a:spLocks/>
          </p:cNvSpPr>
          <p:nvPr/>
        </p:nvSpPr>
        <p:spPr>
          <a:xfrm>
            <a:off x="469976" y="1256395"/>
            <a:ext cx="365801" cy="125217"/>
          </a:xfrm>
          <a:prstGeom prst="rect">
            <a:avLst/>
          </a:prstGeom>
        </p:spPr>
        <p:txBody>
          <a:bodyPr vert="horz" lIns="81280" tIns="40640" rIns="81280" bIns="406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22" dirty="0">
                <a:solidFill>
                  <a:srgbClr val="7030A0"/>
                </a:solidFill>
              </a:rPr>
              <a:t>PDS</a:t>
            </a:r>
          </a:p>
        </p:txBody>
      </p:sp>
      <p:pic>
        <p:nvPicPr>
          <p:cNvPr id="18" name="Picture 17"/>
          <p:cNvPicPr>
            <a:picLocks noChangeAspect="1"/>
          </p:cNvPicPr>
          <p:nvPr/>
        </p:nvPicPr>
        <p:blipFill>
          <a:blip r:embed="rId6"/>
          <a:stretch>
            <a:fillRect/>
          </a:stretch>
        </p:blipFill>
        <p:spPr>
          <a:xfrm>
            <a:off x="1489692" y="1368919"/>
            <a:ext cx="195549" cy="278741"/>
          </a:xfrm>
          <a:prstGeom prst="rect">
            <a:avLst/>
          </a:prstGeom>
        </p:spPr>
      </p:pic>
      <p:pic>
        <p:nvPicPr>
          <p:cNvPr id="19" name="Picture 18"/>
          <p:cNvPicPr>
            <a:picLocks noChangeAspect="1"/>
          </p:cNvPicPr>
          <p:nvPr/>
        </p:nvPicPr>
        <p:blipFill>
          <a:blip r:embed="rId7"/>
          <a:stretch>
            <a:fillRect/>
          </a:stretch>
        </p:blipFill>
        <p:spPr>
          <a:xfrm>
            <a:off x="928964" y="1347118"/>
            <a:ext cx="268890" cy="255445"/>
          </a:xfrm>
          <a:prstGeom prst="rect">
            <a:avLst/>
          </a:prstGeom>
        </p:spPr>
      </p:pic>
      <p:pic>
        <p:nvPicPr>
          <p:cNvPr id="20" name="Picture 19"/>
          <p:cNvPicPr>
            <a:picLocks noChangeAspect="1"/>
          </p:cNvPicPr>
          <p:nvPr/>
        </p:nvPicPr>
        <p:blipFill>
          <a:blip r:embed="rId8"/>
          <a:stretch>
            <a:fillRect/>
          </a:stretch>
        </p:blipFill>
        <p:spPr>
          <a:xfrm>
            <a:off x="668583" y="1380076"/>
            <a:ext cx="262872" cy="253181"/>
          </a:xfrm>
          <a:prstGeom prst="rect">
            <a:avLst/>
          </a:prstGeom>
        </p:spPr>
      </p:pic>
      <p:sp>
        <p:nvSpPr>
          <p:cNvPr id="7" name="Title 4">
            <a:extLst>
              <a:ext uri="{FF2B5EF4-FFF2-40B4-BE49-F238E27FC236}">
                <a16:creationId xmlns:a16="http://schemas.microsoft.com/office/drawing/2014/main" id="{27228BAE-048B-681E-DD8D-BD96B22560E0}"/>
              </a:ext>
            </a:extLst>
          </p:cNvPr>
          <p:cNvSpPr txBox="1">
            <a:spLocks/>
          </p:cNvSpPr>
          <p:nvPr/>
        </p:nvSpPr>
        <p:spPr>
          <a:xfrm>
            <a:off x="258279" y="1456524"/>
            <a:ext cx="1837447" cy="261117"/>
          </a:xfrm>
          <a:prstGeom prst="rect">
            <a:avLst/>
          </a:prstGeom>
        </p:spPr>
        <p:txBody>
          <a:bodyPr vert="horz" lIns="81280" tIns="40640" rIns="81280" bIns="4064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1867" dirty="0">
                <a:solidFill>
                  <a:schemeClr val="accent1">
                    <a:lumMod val="75000"/>
                  </a:schemeClr>
                </a:solidFill>
              </a:rPr>
              <a:t>Computer </a:t>
            </a:r>
            <a:r>
              <a:rPr lang="en-US" sz="1867" dirty="0">
                <a:solidFill>
                  <a:srgbClr val="00B0F0"/>
                </a:solidFill>
              </a:rPr>
              <a:t>Vision</a:t>
            </a:r>
          </a:p>
        </p:txBody>
      </p:sp>
      <p:sp>
        <p:nvSpPr>
          <p:cNvPr id="28" name="Title 1"/>
          <p:cNvSpPr txBox="1">
            <a:spLocks/>
          </p:cNvSpPr>
          <p:nvPr/>
        </p:nvSpPr>
        <p:spPr>
          <a:xfrm>
            <a:off x="6403824" y="4344608"/>
            <a:ext cx="3825765" cy="451201"/>
          </a:xfrm>
          <a:prstGeom prst="rect">
            <a:avLst/>
          </a:prstGeom>
        </p:spPr>
        <p:txBody>
          <a:bodyPr vert="horz" lIns="81280" tIns="40640" rIns="81280" bIns="4064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133" b="1" dirty="0">
                <a:solidFill>
                  <a:schemeClr val="bg1">
                    <a:lumMod val="75000"/>
                  </a:schemeClr>
                </a:solidFill>
              </a:rPr>
              <a:t>@ P. </a:t>
            </a:r>
            <a:r>
              <a:rPr lang="en-US" sz="2133" b="1" dirty="0" err="1">
                <a:solidFill>
                  <a:schemeClr val="bg1">
                    <a:lumMod val="75000"/>
                  </a:schemeClr>
                </a:solidFill>
              </a:rPr>
              <a:t>Siagian</a:t>
            </a:r>
            <a:endParaRPr lang="en-US" sz="2133" b="1" dirty="0">
              <a:solidFill>
                <a:schemeClr val="bg1">
                  <a:lumMod val="75000"/>
                </a:schemeClr>
              </a:solidFill>
            </a:endParaRPr>
          </a:p>
        </p:txBody>
      </p:sp>
      <p:sp>
        <p:nvSpPr>
          <p:cNvPr id="23" name="Title 1"/>
          <p:cNvSpPr txBox="1">
            <a:spLocks/>
          </p:cNvSpPr>
          <p:nvPr/>
        </p:nvSpPr>
        <p:spPr>
          <a:xfrm>
            <a:off x="2356505" y="2863810"/>
            <a:ext cx="9347200" cy="1178278"/>
          </a:xfrm>
          <a:prstGeom prst="rect">
            <a:avLst/>
          </a:prstGeom>
        </p:spPr>
        <p:txBody>
          <a:bodyPr vert="horz" lIns="81280" tIns="40640" rIns="81280" bIns="4064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b="1" dirty="0" err="1" smtClean="0">
                <a:ln w="9525">
                  <a:solidFill>
                    <a:schemeClr val="bg1"/>
                  </a:solidFill>
                  <a:prstDash val="solid"/>
                </a:ln>
                <a:effectLst>
                  <a:outerShdw blurRad="12700" dist="38100" dir="2700000" algn="tl" rotWithShape="0">
                    <a:schemeClr val="bg1">
                      <a:lumMod val="50000"/>
                    </a:schemeClr>
                  </a:outerShdw>
                </a:effectLst>
              </a:rPr>
              <a:t>Bandwith</a:t>
            </a:r>
            <a:endParaRPr lang="en-US" sz="5400" b="1" dirty="0" smtClean="0">
              <a:ln w="9525">
                <a:solidFill>
                  <a:schemeClr val="bg1"/>
                </a:solidFill>
                <a:prstDash val="solid"/>
              </a:ln>
              <a:effectLst>
                <a:outerShdw blurRad="12700" dist="38100" dir="2700000" algn="tl" rotWithShape="0">
                  <a:schemeClr val="bg1">
                    <a:lumMod val="50000"/>
                  </a:schemeClr>
                </a:outerShdw>
              </a:effectLst>
            </a:endParaRPr>
          </a:p>
          <a:p>
            <a:pPr algn="l"/>
            <a:r>
              <a:rPr lang="en-US" sz="5400" b="1" dirty="0" smtClean="0">
                <a:ln w="9525">
                  <a:solidFill>
                    <a:schemeClr val="bg1"/>
                  </a:solidFill>
                  <a:prstDash val="solid"/>
                </a:ln>
                <a:effectLst>
                  <a:outerShdw blurRad="12700" dist="38100" dir="2700000" algn="tl" rotWithShape="0">
                    <a:schemeClr val="bg1">
                      <a:lumMod val="50000"/>
                    </a:schemeClr>
                  </a:outerShdw>
                </a:effectLst>
              </a:rPr>
              <a:t>Congestion</a:t>
            </a:r>
            <a:endParaRPr lang="en-US" sz="5400" b="1" dirty="0">
              <a:ln w="9525">
                <a:solidFill>
                  <a:schemeClr val="bg1"/>
                </a:solidFill>
                <a:prstDash val="solid"/>
              </a:ln>
              <a:effectLst>
                <a:outerShdw blurRad="12700" dist="38100" dir="2700000" algn="tl" rotWithShape="0">
                  <a:schemeClr val="bg1">
                    <a:lumMod val="50000"/>
                  </a:schemeClr>
                </a:outerShdw>
              </a:effectLst>
            </a:endParaRPr>
          </a:p>
          <a:p>
            <a:pPr algn="l"/>
            <a:r>
              <a:rPr lang="en-ID" sz="5400" dirty="0" smtClean="0">
                <a:solidFill>
                  <a:srgbClr val="000000"/>
                </a:solidFill>
                <a:latin typeface="Segoe UI Symbol" panose="020B0502040204020203" pitchFamily="34" charset="0"/>
                <a:ea typeface="Segoe UI Symbol" panose="020B0502040204020203" pitchFamily="34" charset="0"/>
                <a:cs typeface="Arial" panose="020B0604020202020204" pitchFamily="34" charset="0"/>
              </a:rPr>
              <a:t>Network </a:t>
            </a:r>
            <a:r>
              <a:rPr lang="en-ID" sz="5400" dirty="0">
                <a:solidFill>
                  <a:srgbClr val="000000"/>
                </a:solidFill>
                <a:latin typeface="Segoe UI Symbol" panose="020B0502040204020203" pitchFamily="34" charset="0"/>
                <a:ea typeface="Segoe UI Symbol" panose="020B0502040204020203" pitchFamily="34" charset="0"/>
                <a:cs typeface="Arial" panose="020B0604020202020204" pitchFamily="34" charset="0"/>
              </a:rPr>
              <a:t>Performance</a:t>
            </a:r>
            <a:endParaRPr lang="en-US" sz="5334" b="1" dirty="0">
              <a:solidFill>
                <a:schemeClr val="bg1">
                  <a:lumMod val="75000"/>
                </a:schemeClr>
              </a:solidFill>
            </a:endParaRPr>
          </a:p>
        </p:txBody>
      </p:sp>
      <p:sp>
        <p:nvSpPr>
          <p:cNvPr id="22" name="Rectangle 21"/>
          <p:cNvSpPr/>
          <p:nvPr/>
        </p:nvSpPr>
        <p:spPr>
          <a:xfrm>
            <a:off x="8085399" y="6425847"/>
            <a:ext cx="3388876" cy="338554"/>
          </a:xfrm>
          <a:prstGeom prst="rect">
            <a:avLst/>
          </a:prstGeom>
        </p:spPr>
        <p:txBody>
          <a:bodyPr wrap="none">
            <a:spAutoFit/>
          </a:bodyPr>
          <a:lstStyle/>
          <a:p>
            <a:r>
              <a:rPr lang="en-US" sz="1600" dirty="0"/>
              <a:t>github.com/amelcharolinesgn2/ANJAR</a:t>
            </a:r>
          </a:p>
        </p:txBody>
      </p:sp>
      <p:sp>
        <p:nvSpPr>
          <p:cNvPr id="2" name="Rectangle 1"/>
          <p:cNvSpPr/>
          <p:nvPr/>
        </p:nvSpPr>
        <p:spPr>
          <a:xfrm>
            <a:off x="2356505" y="2183132"/>
            <a:ext cx="1266693" cy="584775"/>
          </a:xfrm>
          <a:prstGeom prst="rect">
            <a:avLst/>
          </a:prstGeom>
        </p:spPr>
        <p:txBody>
          <a:bodyPr wrap="none">
            <a:spAutoFit/>
          </a:bodyPr>
          <a:lstStyle/>
          <a:p>
            <a:r>
              <a:rPr lang="en-ID" sz="3200" dirty="0" err="1">
                <a:solidFill>
                  <a:srgbClr val="000000"/>
                </a:solidFill>
                <a:latin typeface="Segoe UI Symbol" panose="020B0502040204020203" pitchFamily="34" charset="0"/>
                <a:ea typeface="Segoe UI Symbol" panose="020B0502040204020203" pitchFamily="34" charset="0"/>
                <a:cs typeface="Arial" panose="020B0604020202020204" pitchFamily="34" charset="0"/>
              </a:rPr>
              <a:t>QoS</a:t>
            </a:r>
            <a:r>
              <a:rPr lang="en-ID" sz="3200" dirty="0">
                <a:solidFill>
                  <a:srgbClr val="000000"/>
                </a:solidFill>
                <a:latin typeface="Segoe UI Symbol" panose="020B0502040204020203" pitchFamily="34" charset="0"/>
                <a:ea typeface="Segoe UI Symbol" panose="020B0502040204020203" pitchFamily="34" charset="0"/>
                <a:cs typeface="Arial" panose="020B0604020202020204" pitchFamily="34" charset="0"/>
              </a:rPr>
              <a:t> : </a:t>
            </a:r>
            <a:endParaRPr lang="en-US" sz="3200" dirty="0"/>
          </a:p>
        </p:txBody>
      </p:sp>
    </p:spTree>
    <p:extLst>
      <p:ext uri="{BB962C8B-B14F-4D97-AF65-F5344CB8AC3E}">
        <p14:creationId xmlns:p14="http://schemas.microsoft.com/office/powerpoint/2010/main" val="301683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616" y="619840"/>
            <a:ext cx="1572866" cy="276999"/>
          </a:xfrm>
          <a:prstGeom prst="rect">
            <a:avLst/>
          </a:prstGeom>
        </p:spPr>
        <p:txBody>
          <a:bodyPr wrap="none">
            <a:spAutoFit/>
          </a:bodyPr>
          <a:lstStyle/>
          <a:p>
            <a:pPr fontAlgn="base"/>
            <a:r>
              <a:rPr lang="en-US" sz="1200" b="1" dirty="0" err="1">
                <a:solidFill>
                  <a:srgbClr val="000000"/>
                </a:solidFill>
                <a:latin typeface="Source Sans Pro"/>
              </a:rPr>
              <a:t>Kinerja</a:t>
            </a:r>
            <a:r>
              <a:rPr lang="en-US" sz="1200" b="1" dirty="0">
                <a:solidFill>
                  <a:srgbClr val="000000"/>
                </a:solidFill>
                <a:latin typeface="Source Sans Pro"/>
              </a:rPr>
              <a:t> throughput</a:t>
            </a:r>
          </a:p>
        </p:txBody>
      </p:sp>
      <p:sp>
        <p:nvSpPr>
          <p:cNvPr id="5" name="Rectangle 4"/>
          <p:cNvSpPr/>
          <p:nvPr/>
        </p:nvSpPr>
        <p:spPr>
          <a:xfrm>
            <a:off x="400050" y="866061"/>
            <a:ext cx="11658601" cy="4031104"/>
          </a:xfrm>
          <a:prstGeom prst="rect">
            <a:avLst/>
          </a:prstGeom>
        </p:spPr>
        <p:txBody>
          <a:bodyPr wrap="square">
            <a:spAutoFit/>
          </a:bodyPr>
          <a:lstStyle/>
          <a:p>
            <a:pPr algn="just"/>
            <a:r>
              <a:rPr lang="en-US" sz="2133" dirty="0"/>
              <a:t>Several factors can influence throughput, including:</a:t>
            </a:r>
          </a:p>
          <a:p>
            <a:pPr algn="just"/>
            <a:r>
              <a:rPr lang="en-US" sz="2133" b="1" dirty="0"/>
              <a:t>Bandwidth</a:t>
            </a:r>
            <a:r>
              <a:rPr lang="en-US" sz="2133" dirty="0"/>
              <a:t>: Bandwidth is the maximum capacity of a network connection to transfer data. Higher bandwidth typically enables higher throughput. However, bandwidth is only a potential rate, and the actual throughput could be lower due to other factors.</a:t>
            </a:r>
          </a:p>
          <a:p>
            <a:pPr algn="just"/>
            <a:r>
              <a:rPr lang="en-US" sz="2133" b="1" dirty="0"/>
              <a:t>Latency</a:t>
            </a:r>
            <a:r>
              <a:rPr lang="en-US" sz="2133" dirty="0"/>
              <a:t>: Higher network latency can reduce throughput because it takes longer for data packets to travel across the network.</a:t>
            </a:r>
          </a:p>
          <a:p>
            <a:pPr algn="just"/>
            <a:r>
              <a:rPr lang="en-US" sz="2133" b="1" dirty="0"/>
              <a:t>Packet loss</a:t>
            </a:r>
            <a:r>
              <a:rPr lang="en-US" sz="2133" dirty="0"/>
              <a:t>: When data packets fail to reach their destination, the sending device often needs to resend them, which can lower the overall throughput.</a:t>
            </a:r>
          </a:p>
          <a:p>
            <a:pPr algn="just"/>
            <a:r>
              <a:rPr lang="en-US" sz="2133" b="1" dirty="0"/>
              <a:t>Network congestion</a:t>
            </a:r>
            <a:r>
              <a:rPr lang="en-US" sz="2133" dirty="0"/>
              <a:t>: When many data packets are trying to travel over the network simultaneously, it can lead to congestion and a decrease in throughput.</a:t>
            </a:r>
          </a:p>
          <a:p>
            <a:pPr algn="just"/>
            <a:r>
              <a:rPr lang="en-US" sz="2133" b="1" dirty="0"/>
              <a:t>Hardware and infrastructure</a:t>
            </a:r>
            <a:r>
              <a:rPr lang="en-US" sz="2133" dirty="0"/>
              <a:t>: The performance and efficiency of network hardware, such as routers and switches, can impact throughput.</a:t>
            </a:r>
          </a:p>
        </p:txBody>
      </p:sp>
    </p:spTree>
    <p:extLst>
      <p:ext uri="{BB962C8B-B14F-4D97-AF65-F5344CB8AC3E}">
        <p14:creationId xmlns:p14="http://schemas.microsoft.com/office/powerpoint/2010/main" val="3279229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rbedaan Throughput dan Bandwid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68" y="628651"/>
            <a:ext cx="3458633" cy="2324099"/>
          </a:xfrm>
          <a:prstGeom prst="rect">
            <a:avLst/>
          </a:prstGeom>
          <a:noFill/>
          <a:ln>
            <a:solidFill>
              <a:schemeClr val="accent3">
                <a:lumMod val="40000"/>
                <a:lumOff val="60000"/>
              </a:schemeClr>
            </a:solidFill>
          </a:ln>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nvPr>
        </p:nvGraphicFramePr>
        <p:xfrm>
          <a:off x="4343398" y="881148"/>
          <a:ext cx="7391402" cy="4433803"/>
        </p:xfrm>
        <a:graphic>
          <a:graphicData uri="http://schemas.openxmlformats.org/drawingml/2006/table">
            <a:tbl>
              <a:tblPr/>
              <a:tblGrid>
                <a:gridCol w="3695701">
                  <a:extLst>
                    <a:ext uri="{9D8B030D-6E8A-4147-A177-3AD203B41FA5}">
                      <a16:colId xmlns:a16="http://schemas.microsoft.com/office/drawing/2014/main" val="53127183"/>
                    </a:ext>
                  </a:extLst>
                </a:gridCol>
                <a:gridCol w="3695701">
                  <a:extLst>
                    <a:ext uri="{9D8B030D-6E8A-4147-A177-3AD203B41FA5}">
                      <a16:colId xmlns:a16="http://schemas.microsoft.com/office/drawing/2014/main" val="2151806284"/>
                    </a:ext>
                  </a:extLst>
                </a:gridCol>
              </a:tblGrid>
              <a:tr h="348585">
                <a:tc>
                  <a:txBody>
                    <a:bodyPr/>
                    <a:lstStyle/>
                    <a:p>
                      <a:r>
                        <a:rPr lang="en-US" sz="1600" b="1">
                          <a:effectLst/>
                        </a:rPr>
                        <a:t>Bandwidth</a:t>
                      </a:r>
                      <a:endParaRPr lang="en-US" sz="1600">
                        <a:effectLst/>
                      </a:endParaRPr>
                    </a:p>
                  </a:txBody>
                  <a:tcPr marL="60441" marR="60441" marT="30221" marB="30221" anchor="ctr">
                    <a:lnL w="9525" cap="flat" cmpd="sng" algn="ctr">
                      <a:solidFill>
                        <a:srgbClr val="80857D"/>
                      </a:solidFill>
                      <a:prstDash val="solid"/>
                      <a:round/>
                      <a:headEnd type="none" w="med" len="med"/>
                      <a:tailEnd type="none" w="med" len="med"/>
                    </a:lnL>
                    <a:lnR w="9525" cap="flat" cmpd="sng" algn="ctr">
                      <a:solidFill>
                        <a:srgbClr val="80857D"/>
                      </a:solidFill>
                      <a:prstDash val="solid"/>
                      <a:round/>
                      <a:headEnd type="none" w="med" len="med"/>
                      <a:tailEnd type="none" w="med" len="med"/>
                    </a:lnR>
                    <a:lnT w="9525" cap="flat" cmpd="sng" algn="ctr">
                      <a:solidFill>
                        <a:srgbClr val="80857D"/>
                      </a:solidFill>
                      <a:prstDash val="solid"/>
                      <a:round/>
                      <a:headEnd type="none" w="med" len="med"/>
                      <a:tailEnd type="none" w="med" len="med"/>
                    </a:lnT>
                    <a:lnB w="9525" cap="flat" cmpd="sng" algn="ctr">
                      <a:solidFill>
                        <a:srgbClr val="80857D"/>
                      </a:solidFill>
                      <a:prstDash val="solid"/>
                      <a:round/>
                      <a:headEnd type="none" w="med" len="med"/>
                      <a:tailEnd type="none" w="med" len="med"/>
                    </a:lnB>
                    <a:solidFill>
                      <a:srgbClr val="FFFFFF"/>
                    </a:solidFill>
                  </a:tcPr>
                </a:tc>
                <a:tc>
                  <a:txBody>
                    <a:bodyPr/>
                    <a:lstStyle/>
                    <a:p>
                      <a:r>
                        <a:rPr lang="en-US" sz="1600" b="1">
                          <a:effectLst/>
                        </a:rPr>
                        <a:t>Throughput</a:t>
                      </a:r>
                      <a:endParaRPr lang="en-US" sz="1600">
                        <a:effectLst/>
                      </a:endParaRPr>
                    </a:p>
                  </a:txBody>
                  <a:tcPr marL="60441" marR="60441" marT="30221" marB="30221" anchor="ctr">
                    <a:lnL w="9525" cap="flat" cmpd="sng" algn="ctr">
                      <a:solidFill>
                        <a:srgbClr val="80857D"/>
                      </a:solidFill>
                      <a:prstDash val="solid"/>
                      <a:round/>
                      <a:headEnd type="none" w="med" len="med"/>
                      <a:tailEnd type="none" w="med" len="med"/>
                    </a:lnL>
                    <a:lnR w="9525" cap="flat" cmpd="sng" algn="ctr">
                      <a:solidFill>
                        <a:srgbClr val="B8857D"/>
                      </a:solidFill>
                      <a:prstDash val="solid"/>
                      <a:round/>
                      <a:headEnd type="none" w="med" len="med"/>
                      <a:tailEnd type="none" w="med" len="med"/>
                    </a:lnR>
                    <a:lnT w="9525" cap="flat" cmpd="sng" algn="ctr">
                      <a:solidFill>
                        <a:srgbClr val="80857D"/>
                      </a:solidFill>
                      <a:prstDash val="solid"/>
                      <a:round/>
                      <a:headEnd type="none" w="med" len="med"/>
                      <a:tailEnd type="none" w="med" len="med"/>
                    </a:lnT>
                    <a:lnB w="9525" cap="flat" cmpd="sng" algn="ctr">
                      <a:solidFill>
                        <a:srgbClr val="80857D"/>
                      </a:solidFill>
                      <a:prstDash val="solid"/>
                      <a:round/>
                      <a:headEnd type="none" w="med" len="med"/>
                      <a:tailEnd type="none" w="med" len="med"/>
                    </a:lnB>
                    <a:solidFill>
                      <a:srgbClr val="FFFFFF"/>
                    </a:solidFill>
                  </a:tcPr>
                </a:tc>
                <a:extLst>
                  <a:ext uri="{0D108BD9-81ED-4DB2-BD59-A6C34878D82A}">
                    <a16:rowId xmlns:a16="http://schemas.microsoft.com/office/drawing/2014/main" val="528130641"/>
                  </a:ext>
                </a:extLst>
              </a:tr>
              <a:tr h="1454061">
                <a:tc>
                  <a:txBody>
                    <a:bodyPr/>
                    <a:lstStyle/>
                    <a:p>
                      <a:r>
                        <a:rPr lang="nn-NO" sz="1600" i="1">
                          <a:effectLst/>
                        </a:rPr>
                        <a:t>Bandwidth </a:t>
                      </a:r>
                      <a:r>
                        <a:rPr lang="nn-NO" sz="1600">
                          <a:effectLst/>
                        </a:rPr>
                        <a:t>adalah data maksimal yang</a:t>
                      </a:r>
                      <a:br>
                        <a:rPr lang="nn-NO" sz="1600">
                          <a:effectLst/>
                        </a:rPr>
                      </a:br>
                      <a:r>
                        <a:rPr lang="nn-NO" sz="1600">
                          <a:effectLst/>
                        </a:rPr>
                        <a:t>dapat ditransmisikan melalui koneksi</a:t>
                      </a:r>
                      <a:br>
                        <a:rPr lang="nn-NO" sz="1600">
                          <a:effectLst/>
                        </a:rPr>
                      </a:br>
                      <a:r>
                        <a:rPr lang="nn-NO" sz="1600">
                          <a:effectLst/>
                        </a:rPr>
                        <a:t>internet sepanjang waktu.</a:t>
                      </a:r>
                    </a:p>
                  </a:txBody>
                  <a:tcPr marL="60441" marR="60441" marT="30221" marB="30221" anchor="ctr">
                    <a:lnL w="9525" cap="flat" cmpd="sng" algn="ctr">
                      <a:solidFill>
                        <a:srgbClr val="80857D"/>
                      </a:solidFill>
                      <a:prstDash val="solid"/>
                      <a:round/>
                      <a:headEnd type="none" w="med" len="med"/>
                      <a:tailEnd type="none" w="med" len="med"/>
                    </a:lnL>
                    <a:lnR w="9525" cap="flat" cmpd="sng" algn="ctr">
                      <a:solidFill>
                        <a:srgbClr val="80857D"/>
                      </a:solidFill>
                      <a:prstDash val="solid"/>
                      <a:round/>
                      <a:headEnd type="none" w="med" len="med"/>
                      <a:tailEnd type="none" w="med" len="med"/>
                    </a:lnR>
                    <a:lnT w="9525" cap="flat" cmpd="sng" algn="ctr">
                      <a:solidFill>
                        <a:srgbClr val="80857D"/>
                      </a:solidFill>
                      <a:prstDash val="solid"/>
                      <a:round/>
                      <a:headEnd type="none" w="med" len="med"/>
                      <a:tailEnd type="none" w="med" len="med"/>
                    </a:lnT>
                    <a:lnB w="9525" cap="flat" cmpd="sng" algn="ctr">
                      <a:solidFill>
                        <a:srgbClr val="80857D"/>
                      </a:solidFill>
                      <a:prstDash val="solid"/>
                      <a:round/>
                      <a:headEnd type="none" w="med" len="med"/>
                      <a:tailEnd type="none" w="med" len="med"/>
                    </a:lnB>
                    <a:solidFill>
                      <a:srgbClr val="FFFFFF"/>
                    </a:solidFill>
                  </a:tcPr>
                </a:tc>
                <a:tc>
                  <a:txBody>
                    <a:bodyPr/>
                    <a:lstStyle/>
                    <a:p>
                      <a:r>
                        <a:rPr lang="en-US" sz="1600" i="1">
                          <a:effectLst/>
                        </a:rPr>
                        <a:t>Throughput</a:t>
                      </a:r>
                      <a:r>
                        <a:rPr lang="en-US" sz="1600">
                          <a:effectLst/>
                        </a:rPr>
                        <a:t> lebih pada nilai data yang</a:t>
                      </a:r>
                      <a:br>
                        <a:rPr lang="en-US" sz="1600">
                          <a:effectLst/>
                        </a:rPr>
                      </a:br>
                      <a:r>
                        <a:rPr lang="en-US" sz="1600">
                          <a:effectLst/>
                        </a:rPr>
                        <a:t>sesungguhnya dalam transmisi dan</a:t>
                      </a:r>
                      <a:br>
                        <a:rPr lang="en-US" sz="1600">
                          <a:effectLst/>
                        </a:rPr>
                      </a:br>
                      <a:r>
                        <a:rPr lang="en-US" sz="1600">
                          <a:effectLst/>
                        </a:rPr>
                        <a:t>proses disisi network.</a:t>
                      </a:r>
                    </a:p>
                  </a:txBody>
                  <a:tcPr marL="60441" marR="60441" marT="30221" marB="30221" anchor="ctr">
                    <a:lnL w="9525" cap="flat" cmpd="sng" algn="ctr">
                      <a:solidFill>
                        <a:srgbClr val="80857D"/>
                      </a:solidFill>
                      <a:prstDash val="solid"/>
                      <a:round/>
                      <a:headEnd type="none" w="med" len="med"/>
                      <a:tailEnd type="none" w="med" len="med"/>
                    </a:lnL>
                    <a:lnR w="9525" cap="flat" cmpd="sng" algn="ctr">
                      <a:solidFill>
                        <a:srgbClr val="B8857D"/>
                      </a:solidFill>
                      <a:prstDash val="solid"/>
                      <a:round/>
                      <a:headEnd type="none" w="med" len="med"/>
                      <a:tailEnd type="none" w="med" len="med"/>
                    </a:lnR>
                    <a:lnT w="9525" cap="flat" cmpd="sng" algn="ctr">
                      <a:solidFill>
                        <a:srgbClr val="80857D"/>
                      </a:solidFill>
                      <a:prstDash val="solid"/>
                      <a:round/>
                      <a:headEnd type="none" w="med" len="med"/>
                      <a:tailEnd type="none" w="med" len="med"/>
                    </a:lnT>
                    <a:lnB w="9525" cap="flat" cmpd="sng" algn="ctr">
                      <a:solidFill>
                        <a:srgbClr val="80857D"/>
                      </a:solidFill>
                      <a:prstDash val="solid"/>
                      <a:round/>
                      <a:headEnd type="none" w="med" len="med"/>
                      <a:tailEnd type="none" w="med" len="med"/>
                    </a:lnB>
                    <a:solidFill>
                      <a:srgbClr val="FFFFFF"/>
                    </a:solidFill>
                  </a:tcPr>
                </a:tc>
                <a:extLst>
                  <a:ext uri="{0D108BD9-81ED-4DB2-BD59-A6C34878D82A}">
                    <a16:rowId xmlns:a16="http://schemas.microsoft.com/office/drawing/2014/main" val="1625600726"/>
                  </a:ext>
                </a:extLst>
              </a:tr>
              <a:tr h="1731024">
                <a:tc>
                  <a:txBody>
                    <a:bodyPr/>
                    <a:lstStyle/>
                    <a:p>
                      <a:r>
                        <a:rPr lang="fi-FI" sz="1600" i="1">
                          <a:effectLst/>
                        </a:rPr>
                        <a:t>Bandwidth </a:t>
                      </a:r>
                      <a:r>
                        <a:rPr lang="fi-FI" sz="1600">
                          <a:effectLst/>
                        </a:rPr>
                        <a:t>berkaitan dengan teori</a:t>
                      </a:r>
                      <a:br>
                        <a:rPr lang="fi-FI" sz="1600">
                          <a:effectLst/>
                        </a:rPr>
                      </a:br>
                      <a:r>
                        <a:rPr lang="fi-FI" sz="1600">
                          <a:effectLst/>
                        </a:rPr>
                        <a:t>kecepatan maksimal dari koneksi.</a:t>
                      </a:r>
                    </a:p>
                  </a:txBody>
                  <a:tcPr marL="60441" marR="60441" marT="30221" marB="30221" anchor="ctr">
                    <a:lnL w="9525" cap="flat" cmpd="sng" algn="ctr">
                      <a:solidFill>
                        <a:srgbClr val="80857D"/>
                      </a:solidFill>
                      <a:prstDash val="solid"/>
                      <a:round/>
                      <a:headEnd type="none" w="med" len="med"/>
                      <a:tailEnd type="none" w="med" len="med"/>
                    </a:lnL>
                    <a:lnR w="9525" cap="flat" cmpd="sng" algn="ctr">
                      <a:solidFill>
                        <a:srgbClr val="80857D"/>
                      </a:solidFill>
                      <a:prstDash val="solid"/>
                      <a:round/>
                      <a:headEnd type="none" w="med" len="med"/>
                      <a:tailEnd type="none" w="med" len="med"/>
                    </a:lnR>
                    <a:lnT w="9525" cap="flat" cmpd="sng" algn="ctr">
                      <a:solidFill>
                        <a:srgbClr val="80857D"/>
                      </a:solidFill>
                      <a:prstDash val="solid"/>
                      <a:round/>
                      <a:headEnd type="none" w="med" len="med"/>
                      <a:tailEnd type="none" w="med" len="med"/>
                    </a:lnT>
                    <a:lnB w="9525" cap="flat" cmpd="sng" algn="ctr">
                      <a:solidFill>
                        <a:srgbClr val="80857D"/>
                      </a:solidFill>
                      <a:prstDash val="solid"/>
                      <a:round/>
                      <a:headEnd type="none" w="med" len="med"/>
                      <a:tailEnd type="none" w="med" len="med"/>
                    </a:lnB>
                    <a:solidFill>
                      <a:srgbClr val="FFFFFF"/>
                    </a:solidFill>
                  </a:tcPr>
                </a:tc>
                <a:tc>
                  <a:txBody>
                    <a:bodyPr/>
                    <a:lstStyle/>
                    <a:p>
                      <a:r>
                        <a:rPr lang="en-US" sz="1600">
                          <a:effectLst/>
                        </a:rPr>
                        <a:t>Sedangkan </a:t>
                      </a:r>
                      <a:r>
                        <a:rPr lang="en-US" sz="1600" i="1">
                          <a:effectLst/>
                        </a:rPr>
                        <a:t>Throughput </a:t>
                      </a:r>
                      <a:r>
                        <a:rPr lang="en-US" sz="1600">
                          <a:effectLst/>
                        </a:rPr>
                        <a:t>adalah</a:t>
                      </a:r>
                      <a:br>
                        <a:rPr lang="en-US" sz="1600">
                          <a:effectLst/>
                        </a:rPr>
                      </a:br>
                      <a:r>
                        <a:rPr lang="en-US" sz="1600">
                          <a:effectLst/>
                        </a:rPr>
                        <a:t>gambaran sebenarnya dari kecepatan</a:t>
                      </a:r>
                      <a:br>
                        <a:rPr lang="en-US" sz="1600">
                          <a:effectLst/>
                        </a:rPr>
                      </a:br>
                      <a:r>
                        <a:rPr lang="en-US" sz="1600">
                          <a:effectLst/>
                        </a:rPr>
                        <a:t>data yang sedang berlangsung.</a:t>
                      </a:r>
                    </a:p>
                  </a:txBody>
                  <a:tcPr marL="60441" marR="60441" marT="30221" marB="30221" anchor="ctr">
                    <a:lnL w="9525" cap="flat" cmpd="sng" algn="ctr">
                      <a:solidFill>
                        <a:srgbClr val="80857D"/>
                      </a:solidFill>
                      <a:prstDash val="solid"/>
                      <a:round/>
                      <a:headEnd type="none" w="med" len="med"/>
                      <a:tailEnd type="none" w="med" len="med"/>
                    </a:lnL>
                    <a:lnR w="9525" cap="flat" cmpd="sng" algn="ctr">
                      <a:solidFill>
                        <a:srgbClr val="B8857D"/>
                      </a:solidFill>
                      <a:prstDash val="solid"/>
                      <a:round/>
                      <a:headEnd type="none" w="med" len="med"/>
                      <a:tailEnd type="none" w="med" len="med"/>
                    </a:lnR>
                    <a:lnT w="9525" cap="flat" cmpd="sng" algn="ctr">
                      <a:solidFill>
                        <a:srgbClr val="80857D"/>
                      </a:solidFill>
                      <a:prstDash val="solid"/>
                      <a:round/>
                      <a:headEnd type="none" w="med" len="med"/>
                      <a:tailEnd type="none" w="med" len="med"/>
                    </a:lnT>
                    <a:lnB w="9525" cap="flat" cmpd="sng" algn="ctr">
                      <a:solidFill>
                        <a:srgbClr val="80857D"/>
                      </a:solidFill>
                      <a:prstDash val="solid"/>
                      <a:round/>
                      <a:headEnd type="none" w="med" len="med"/>
                      <a:tailEnd type="none" w="med" len="med"/>
                    </a:lnB>
                    <a:solidFill>
                      <a:srgbClr val="FFFFFF"/>
                    </a:solidFill>
                  </a:tcPr>
                </a:tc>
                <a:extLst>
                  <a:ext uri="{0D108BD9-81ED-4DB2-BD59-A6C34878D82A}">
                    <a16:rowId xmlns:a16="http://schemas.microsoft.com/office/drawing/2014/main" val="454896624"/>
                  </a:ext>
                </a:extLst>
              </a:tr>
              <a:tr h="900133">
                <a:tc>
                  <a:txBody>
                    <a:bodyPr/>
                    <a:lstStyle/>
                    <a:p>
                      <a:r>
                        <a:rPr lang="en-US" sz="1600" i="1">
                          <a:effectLst/>
                        </a:rPr>
                        <a:t>Bandwidth </a:t>
                      </a:r>
                      <a:r>
                        <a:rPr lang="en-US" sz="1600">
                          <a:effectLst/>
                        </a:rPr>
                        <a:t>dapat dimulai dari bit /detik (bps). </a:t>
                      </a:r>
                    </a:p>
                  </a:txBody>
                  <a:tcPr marL="60441" marR="60441" marT="30221" marB="30221" anchor="ctr">
                    <a:lnL w="9525" cap="flat" cmpd="sng" algn="ctr">
                      <a:solidFill>
                        <a:srgbClr val="80857D"/>
                      </a:solidFill>
                      <a:prstDash val="solid"/>
                      <a:round/>
                      <a:headEnd type="none" w="med" len="med"/>
                      <a:tailEnd type="none" w="med" len="med"/>
                    </a:lnL>
                    <a:lnR w="9525" cap="flat" cmpd="sng" algn="ctr">
                      <a:solidFill>
                        <a:srgbClr val="80857D"/>
                      </a:solidFill>
                      <a:prstDash val="solid"/>
                      <a:round/>
                      <a:headEnd type="none" w="med" len="med"/>
                      <a:tailEnd type="none" w="med" len="med"/>
                    </a:lnR>
                    <a:lnT w="9525" cap="flat" cmpd="sng" algn="ctr">
                      <a:solidFill>
                        <a:srgbClr val="80857D"/>
                      </a:solidFill>
                      <a:prstDash val="solid"/>
                      <a:round/>
                      <a:headEnd type="none" w="med" len="med"/>
                      <a:tailEnd type="none" w="med" len="med"/>
                    </a:lnT>
                    <a:lnB w="9525" cap="flat" cmpd="sng" algn="ctr">
                      <a:solidFill>
                        <a:srgbClr val="C8817D"/>
                      </a:solidFill>
                      <a:prstDash val="solid"/>
                      <a:round/>
                      <a:headEnd type="none" w="med" len="med"/>
                      <a:tailEnd type="none" w="med" len="med"/>
                    </a:lnB>
                    <a:solidFill>
                      <a:srgbClr val="FFFFFF"/>
                    </a:solidFill>
                  </a:tcPr>
                </a:tc>
                <a:tc>
                  <a:txBody>
                    <a:bodyPr/>
                    <a:lstStyle/>
                    <a:p>
                      <a:r>
                        <a:rPr lang="en-US" sz="1600" i="1" dirty="0">
                          <a:effectLst/>
                        </a:rPr>
                        <a:t>Throughput </a:t>
                      </a:r>
                      <a:r>
                        <a:rPr lang="en-US" sz="1600" dirty="0" err="1">
                          <a:effectLst/>
                        </a:rPr>
                        <a:t>dimulai</a:t>
                      </a:r>
                      <a:r>
                        <a:rPr lang="en-US" sz="1600" dirty="0">
                          <a:effectLst/>
                        </a:rPr>
                        <a:t> </a:t>
                      </a:r>
                      <a:r>
                        <a:rPr lang="en-US" sz="1600" dirty="0" err="1">
                          <a:effectLst/>
                        </a:rPr>
                        <a:t>dari</a:t>
                      </a:r>
                      <a:r>
                        <a:rPr lang="en-US" sz="1600" dirty="0">
                          <a:effectLst/>
                        </a:rPr>
                        <a:t> bit /</a:t>
                      </a:r>
                      <a:r>
                        <a:rPr lang="en-US" sz="1600" dirty="0" err="1">
                          <a:effectLst/>
                        </a:rPr>
                        <a:t>detik</a:t>
                      </a:r>
                      <a:r>
                        <a:rPr lang="en-US" sz="1600" dirty="0">
                          <a:effectLst/>
                        </a:rPr>
                        <a:t> (bps)</a:t>
                      </a:r>
                      <a:br>
                        <a:rPr lang="en-US" sz="1600" dirty="0">
                          <a:effectLst/>
                        </a:rPr>
                      </a:br>
                      <a:r>
                        <a:rPr lang="en-US" sz="1600" dirty="0" err="1">
                          <a:effectLst/>
                        </a:rPr>
                        <a:t>atau</a:t>
                      </a:r>
                      <a:r>
                        <a:rPr lang="en-US" sz="1600" dirty="0">
                          <a:effectLst/>
                        </a:rPr>
                        <a:t> </a:t>
                      </a:r>
                      <a:r>
                        <a:rPr lang="en-US" sz="1600" dirty="0" err="1">
                          <a:effectLst/>
                        </a:rPr>
                        <a:t>paket</a:t>
                      </a:r>
                      <a:r>
                        <a:rPr lang="en-US" sz="1600" dirty="0">
                          <a:effectLst/>
                        </a:rPr>
                        <a:t> /</a:t>
                      </a:r>
                      <a:r>
                        <a:rPr lang="en-US" sz="1600" dirty="0" err="1">
                          <a:effectLst/>
                        </a:rPr>
                        <a:t>detik</a:t>
                      </a:r>
                      <a:r>
                        <a:rPr lang="en-US" sz="1600" dirty="0">
                          <a:effectLst/>
                        </a:rPr>
                        <a:t> (</a:t>
                      </a:r>
                      <a:r>
                        <a:rPr lang="en-US" sz="1600" dirty="0" err="1">
                          <a:effectLst/>
                        </a:rPr>
                        <a:t>pps</a:t>
                      </a:r>
                      <a:r>
                        <a:rPr lang="en-US" sz="1600" dirty="0">
                          <a:effectLst/>
                        </a:rPr>
                        <a:t>).</a:t>
                      </a:r>
                    </a:p>
                  </a:txBody>
                  <a:tcPr marL="60441" marR="60441" marT="30221" marB="30221" anchor="ctr">
                    <a:lnL w="9525" cap="flat" cmpd="sng" algn="ctr">
                      <a:solidFill>
                        <a:srgbClr val="80857D"/>
                      </a:solidFill>
                      <a:prstDash val="solid"/>
                      <a:round/>
                      <a:headEnd type="none" w="med" len="med"/>
                      <a:tailEnd type="none" w="med" len="med"/>
                    </a:lnL>
                    <a:lnR w="9525" cap="flat" cmpd="sng" algn="ctr">
                      <a:solidFill>
                        <a:srgbClr val="B8857D"/>
                      </a:solidFill>
                      <a:prstDash val="solid"/>
                      <a:round/>
                      <a:headEnd type="none" w="med" len="med"/>
                      <a:tailEnd type="none" w="med" len="med"/>
                    </a:lnR>
                    <a:lnT w="9525" cap="flat" cmpd="sng" algn="ctr">
                      <a:solidFill>
                        <a:srgbClr val="80857D"/>
                      </a:solidFill>
                      <a:prstDash val="solid"/>
                      <a:round/>
                      <a:headEnd type="none" w="med" len="med"/>
                      <a:tailEnd type="none" w="med" len="med"/>
                    </a:lnT>
                    <a:lnB w="9525" cap="flat" cmpd="sng" algn="ctr">
                      <a:solidFill>
                        <a:srgbClr val="C8817D"/>
                      </a:solidFill>
                      <a:prstDash val="solid"/>
                      <a:round/>
                      <a:headEnd type="none" w="med" len="med"/>
                      <a:tailEnd type="none" w="med" len="med"/>
                    </a:lnB>
                    <a:solidFill>
                      <a:srgbClr val="FFFFFF"/>
                    </a:solidFill>
                  </a:tcPr>
                </a:tc>
                <a:extLst>
                  <a:ext uri="{0D108BD9-81ED-4DB2-BD59-A6C34878D82A}">
                    <a16:rowId xmlns:a16="http://schemas.microsoft.com/office/drawing/2014/main" val="2541978328"/>
                  </a:ext>
                </a:extLst>
              </a:tr>
            </a:tbl>
          </a:graphicData>
        </a:graphic>
      </p:graphicFrame>
    </p:spTree>
    <p:extLst>
      <p:ext uri="{BB962C8B-B14F-4D97-AF65-F5344CB8AC3E}">
        <p14:creationId xmlns:p14="http://schemas.microsoft.com/office/powerpoint/2010/main" val="110634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616" y="619840"/>
            <a:ext cx="1572866" cy="276999"/>
          </a:xfrm>
          <a:prstGeom prst="rect">
            <a:avLst/>
          </a:prstGeom>
        </p:spPr>
        <p:txBody>
          <a:bodyPr wrap="none">
            <a:spAutoFit/>
          </a:bodyPr>
          <a:lstStyle/>
          <a:p>
            <a:pPr fontAlgn="base"/>
            <a:r>
              <a:rPr lang="en-US" sz="1200" b="1" dirty="0" err="1">
                <a:solidFill>
                  <a:srgbClr val="000000"/>
                </a:solidFill>
                <a:latin typeface="Source Sans Pro"/>
              </a:rPr>
              <a:t>Kinerja</a:t>
            </a:r>
            <a:r>
              <a:rPr lang="en-US" sz="1200" b="1" dirty="0">
                <a:solidFill>
                  <a:srgbClr val="000000"/>
                </a:solidFill>
                <a:latin typeface="Source Sans Pro"/>
              </a:rPr>
              <a:t> throughput</a:t>
            </a:r>
          </a:p>
        </p:txBody>
      </p:sp>
      <p:sp>
        <p:nvSpPr>
          <p:cNvPr id="5" name="Rectangle 4"/>
          <p:cNvSpPr/>
          <p:nvPr/>
        </p:nvSpPr>
        <p:spPr>
          <a:xfrm>
            <a:off x="400050" y="866061"/>
            <a:ext cx="11658601" cy="5672258"/>
          </a:xfrm>
          <a:prstGeom prst="rect">
            <a:avLst/>
          </a:prstGeom>
        </p:spPr>
        <p:txBody>
          <a:bodyPr wrap="square">
            <a:spAutoFit/>
          </a:bodyPr>
          <a:lstStyle/>
          <a:p>
            <a:pPr algn="just"/>
            <a:r>
              <a:rPr lang="en-US" sz="2133" dirty="0" err="1"/>
              <a:t>Jika</a:t>
            </a:r>
            <a:r>
              <a:rPr lang="en-US" sz="2133" dirty="0"/>
              <a:t> bandwidth </a:t>
            </a:r>
            <a:r>
              <a:rPr lang="en-US" sz="2133" dirty="0" err="1"/>
              <a:t>merupakan</a:t>
            </a:r>
            <a:r>
              <a:rPr lang="en-US" sz="2133" dirty="0"/>
              <a:t> </a:t>
            </a:r>
            <a:r>
              <a:rPr lang="en-US" sz="2133" dirty="0" err="1"/>
              <a:t>batas</a:t>
            </a:r>
            <a:r>
              <a:rPr lang="en-US" sz="2133" dirty="0"/>
              <a:t> </a:t>
            </a:r>
            <a:r>
              <a:rPr lang="en-US" sz="2133" dirty="0" err="1"/>
              <a:t>maksimal</a:t>
            </a:r>
            <a:r>
              <a:rPr lang="en-US" sz="2133" dirty="0"/>
              <a:t> data yang </a:t>
            </a:r>
            <a:r>
              <a:rPr lang="en-US" sz="2133" dirty="0" err="1"/>
              <a:t>bisa</a:t>
            </a:r>
            <a:r>
              <a:rPr lang="en-US" sz="2133" dirty="0"/>
              <a:t> </a:t>
            </a:r>
            <a:r>
              <a:rPr lang="en-US" sz="2133" dirty="0" err="1"/>
              <a:t>ditampung</a:t>
            </a:r>
            <a:r>
              <a:rPr lang="en-US" sz="2133" dirty="0"/>
              <a:t>, </a:t>
            </a:r>
            <a:r>
              <a:rPr lang="en-US" sz="2133" dirty="0" err="1"/>
              <a:t>maka</a:t>
            </a:r>
            <a:r>
              <a:rPr lang="en-US" sz="2133" dirty="0"/>
              <a:t> throughput </a:t>
            </a:r>
            <a:r>
              <a:rPr lang="en-US" sz="2133" dirty="0" err="1"/>
              <a:t>adalah</a:t>
            </a:r>
            <a:r>
              <a:rPr lang="en-US" sz="2133" dirty="0"/>
              <a:t> data yang </a:t>
            </a:r>
            <a:r>
              <a:rPr lang="en-US" sz="2133" dirty="0" err="1"/>
              <a:t>asli</a:t>
            </a:r>
            <a:r>
              <a:rPr lang="en-US" sz="2133" dirty="0"/>
              <a:t> </a:t>
            </a:r>
            <a:r>
              <a:rPr lang="en-US" sz="2133" dirty="0" err="1"/>
              <a:t>atau</a:t>
            </a:r>
            <a:r>
              <a:rPr lang="en-US" sz="2133" dirty="0"/>
              <a:t> </a:t>
            </a:r>
            <a:r>
              <a:rPr lang="en-US" sz="2133" dirty="0" err="1"/>
              <a:t>sebenarnya</a:t>
            </a:r>
            <a:r>
              <a:rPr lang="en-US" sz="2133" dirty="0"/>
              <a:t> yang </a:t>
            </a:r>
            <a:r>
              <a:rPr lang="en-US" sz="2133" dirty="0" err="1"/>
              <a:t>ada</a:t>
            </a:r>
            <a:r>
              <a:rPr lang="en-US" sz="2133" dirty="0"/>
              <a:t> di </a:t>
            </a:r>
            <a:r>
              <a:rPr lang="en-US" sz="2133" dirty="0" err="1"/>
              <a:t>dalam</a:t>
            </a:r>
            <a:r>
              <a:rPr lang="en-US" sz="2133" dirty="0"/>
              <a:t> </a:t>
            </a:r>
            <a:r>
              <a:rPr lang="en-US" sz="2133" dirty="0" err="1"/>
              <a:t>transmisi</a:t>
            </a:r>
            <a:r>
              <a:rPr lang="en-US" sz="2133" dirty="0"/>
              <a:t> </a:t>
            </a:r>
            <a:r>
              <a:rPr lang="en-US" sz="2133" dirty="0" err="1"/>
              <a:t>tersebut</a:t>
            </a:r>
            <a:r>
              <a:rPr lang="en-US" sz="2133" dirty="0"/>
              <a:t>.</a:t>
            </a:r>
          </a:p>
          <a:p>
            <a:pPr algn="just"/>
            <a:r>
              <a:rPr lang="en-US" sz="2133" dirty="0"/>
              <a:t> </a:t>
            </a:r>
            <a:r>
              <a:rPr lang="en-US" sz="2133" dirty="0" err="1"/>
              <a:t>Sebagai</a:t>
            </a:r>
            <a:r>
              <a:rPr lang="en-US" sz="2133" dirty="0"/>
              <a:t> </a:t>
            </a:r>
            <a:r>
              <a:rPr lang="en-US" sz="2133" dirty="0" err="1"/>
              <a:t>contoh</a:t>
            </a:r>
            <a:r>
              <a:rPr lang="en-US" sz="2133" dirty="0"/>
              <a:t>, </a:t>
            </a:r>
            <a:r>
              <a:rPr lang="en-US" sz="2133" dirty="0" err="1"/>
              <a:t>ketika</a:t>
            </a:r>
            <a:r>
              <a:rPr lang="en-US" sz="2133" dirty="0"/>
              <a:t> </a:t>
            </a:r>
            <a:r>
              <a:rPr lang="en-US" sz="2133" dirty="0" err="1"/>
              <a:t>menggunakan</a:t>
            </a:r>
            <a:r>
              <a:rPr lang="en-US" sz="2133" dirty="0"/>
              <a:t> internet </a:t>
            </a:r>
            <a:r>
              <a:rPr lang="en-US" sz="2133" dirty="0" err="1"/>
              <a:t>dengan</a:t>
            </a:r>
            <a:r>
              <a:rPr lang="en-US" sz="2133" dirty="0"/>
              <a:t> bandwidth </a:t>
            </a:r>
            <a:r>
              <a:rPr lang="en-US" sz="2133" dirty="0" err="1"/>
              <a:t>sebesar</a:t>
            </a:r>
            <a:r>
              <a:rPr lang="en-US" sz="2133" dirty="0"/>
              <a:t> 5 Mbps, </a:t>
            </a:r>
            <a:r>
              <a:rPr lang="en-US" sz="2133" dirty="0" err="1"/>
              <a:t>namun</a:t>
            </a:r>
            <a:r>
              <a:rPr lang="en-US" sz="2133" dirty="0"/>
              <a:t> </a:t>
            </a:r>
            <a:r>
              <a:rPr lang="en-US" sz="2133" dirty="0" err="1"/>
              <a:t>ingin</a:t>
            </a:r>
            <a:r>
              <a:rPr lang="en-US" sz="2133" dirty="0"/>
              <a:t> </a:t>
            </a:r>
            <a:r>
              <a:rPr lang="en-US" sz="2133" dirty="0" err="1"/>
              <a:t>mengunduh</a:t>
            </a:r>
            <a:r>
              <a:rPr lang="en-US" sz="2133" dirty="0"/>
              <a:t> file </a:t>
            </a:r>
            <a:r>
              <a:rPr lang="en-US" sz="2133" dirty="0" err="1"/>
              <a:t>dengan</a:t>
            </a:r>
            <a:r>
              <a:rPr lang="en-US" sz="2133" dirty="0"/>
              <a:t> </a:t>
            </a:r>
            <a:r>
              <a:rPr lang="en-US" sz="2133" dirty="0" err="1"/>
              <a:t>kecepatan</a:t>
            </a:r>
            <a:r>
              <a:rPr lang="en-US" sz="2133" dirty="0"/>
              <a:t> </a:t>
            </a:r>
            <a:r>
              <a:rPr lang="en-US" sz="2133" dirty="0" err="1"/>
              <a:t>sebesar</a:t>
            </a:r>
            <a:r>
              <a:rPr lang="en-US" sz="2133" dirty="0"/>
              <a:t> 4,2 Mbps. </a:t>
            </a:r>
            <a:r>
              <a:rPr lang="en-US" sz="2133" dirty="0" err="1"/>
              <a:t>Inilah</a:t>
            </a:r>
            <a:r>
              <a:rPr lang="en-US" sz="2133" dirty="0"/>
              <a:t> yang </a:t>
            </a:r>
            <a:r>
              <a:rPr lang="en-US" sz="2133" dirty="0" err="1"/>
              <a:t>termasuk</a:t>
            </a:r>
            <a:r>
              <a:rPr lang="en-US" sz="2133" dirty="0"/>
              <a:t> </a:t>
            </a:r>
            <a:r>
              <a:rPr lang="en-US" sz="2133" dirty="0" err="1"/>
              <a:t>ke</a:t>
            </a:r>
            <a:r>
              <a:rPr lang="en-US" sz="2133" dirty="0"/>
              <a:t> </a:t>
            </a:r>
            <a:r>
              <a:rPr lang="en-US" sz="2133" dirty="0" err="1"/>
              <a:t>dalam</a:t>
            </a:r>
            <a:r>
              <a:rPr lang="en-US" sz="2133" dirty="0"/>
              <a:t> throughput. </a:t>
            </a:r>
            <a:r>
              <a:rPr lang="en-US" sz="2133" dirty="0" err="1"/>
              <a:t>Maksudnya</a:t>
            </a:r>
            <a:r>
              <a:rPr lang="en-US" sz="2133" dirty="0"/>
              <a:t>, throughput </a:t>
            </a:r>
            <a:r>
              <a:rPr lang="en-US" sz="2133" dirty="0" err="1"/>
              <a:t>merupakan</a:t>
            </a:r>
            <a:r>
              <a:rPr lang="en-US" sz="2133" dirty="0"/>
              <a:t> </a:t>
            </a:r>
            <a:r>
              <a:rPr lang="en-US" sz="2133" dirty="0" err="1"/>
              <a:t>kecepatan</a:t>
            </a:r>
            <a:r>
              <a:rPr lang="en-US" sz="2133" dirty="0"/>
              <a:t> </a:t>
            </a:r>
            <a:r>
              <a:rPr lang="en-US" sz="2133" dirty="0" err="1"/>
              <a:t>asli</a:t>
            </a:r>
            <a:r>
              <a:rPr lang="en-US" sz="2133" dirty="0"/>
              <a:t> </a:t>
            </a:r>
            <a:r>
              <a:rPr lang="en-US" sz="2133" dirty="0" err="1"/>
              <a:t>dari</a:t>
            </a:r>
            <a:r>
              <a:rPr lang="en-US" sz="2133" dirty="0"/>
              <a:t> </a:t>
            </a:r>
            <a:r>
              <a:rPr lang="en-US" sz="2133" dirty="0" err="1"/>
              <a:t>transmisi</a:t>
            </a:r>
            <a:r>
              <a:rPr lang="en-US" sz="2133" dirty="0"/>
              <a:t> yang </a:t>
            </a:r>
            <a:r>
              <a:rPr lang="en-US" sz="2133" dirty="0" err="1"/>
              <a:t>dikirimkan</a:t>
            </a:r>
            <a:r>
              <a:rPr lang="en-US" sz="2133" dirty="0"/>
              <a:t>. Throughput </a:t>
            </a:r>
            <a:r>
              <a:rPr lang="en-US" sz="2133" dirty="0" err="1"/>
              <a:t>akan</a:t>
            </a:r>
            <a:r>
              <a:rPr lang="en-US" sz="2133" dirty="0"/>
              <a:t> </a:t>
            </a:r>
            <a:r>
              <a:rPr lang="en-US" sz="2133" dirty="0" err="1"/>
              <a:t>selalu</a:t>
            </a:r>
            <a:r>
              <a:rPr lang="en-US" sz="2133" dirty="0"/>
              <a:t> </a:t>
            </a:r>
            <a:r>
              <a:rPr lang="en-US" sz="2133" dirty="0" err="1"/>
              <a:t>lebih</a:t>
            </a:r>
            <a:r>
              <a:rPr lang="en-US" sz="2133" dirty="0"/>
              <a:t> </a:t>
            </a:r>
            <a:r>
              <a:rPr lang="en-US" sz="2133" dirty="0" err="1"/>
              <a:t>kecil</a:t>
            </a:r>
            <a:r>
              <a:rPr lang="en-US" sz="2133" dirty="0"/>
              <a:t> </a:t>
            </a:r>
            <a:r>
              <a:rPr lang="en-US" sz="2133" dirty="0" err="1"/>
              <a:t>dibandingkan</a:t>
            </a:r>
            <a:r>
              <a:rPr lang="en-US" sz="2133" dirty="0"/>
              <a:t> </a:t>
            </a:r>
            <a:r>
              <a:rPr lang="en-US" sz="2133" dirty="0" err="1"/>
              <a:t>dengan</a:t>
            </a:r>
            <a:r>
              <a:rPr lang="en-US" sz="2133" dirty="0"/>
              <a:t> bandwidth.</a:t>
            </a:r>
          </a:p>
          <a:p>
            <a:pPr algn="just"/>
            <a:r>
              <a:rPr lang="en-US" sz="2133" dirty="0"/>
              <a:t> </a:t>
            </a:r>
            <a:r>
              <a:rPr lang="en-US" sz="2133" dirty="0" err="1"/>
              <a:t>Contoh</a:t>
            </a:r>
            <a:r>
              <a:rPr lang="en-US" sz="2133" dirty="0"/>
              <a:t> lain yang </a:t>
            </a:r>
            <a:r>
              <a:rPr lang="en-US" sz="2133" dirty="0" err="1"/>
              <a:t>juga</a:t>
            </a:r>
            <a:r>
              <a:rPr lang="en-US" sz="2133" dirty="0"/>
              <a:t> </a:t>
            </a:r>
            <a:r>
              <a:rPr lang="en-US" sz="2133" dirty="0" err="1"/>
              <a:t>bisa</a:t>
            </a:r>
            <a:r>
              <a:rPr lang="en-US" sz="2133" dirty="0"/>
              <a:t> </a:t>
            </a:r>
            <a:r>
              <a:rPr lang="en-US" sz="2133" dirty="0" err="1"/>
              <a:t>adalah</a:t>
            </a:r>
            <a:r>
              <a:rPr lang="en-US" sz="2133" dirty="0"/>
              <a:t> </a:t>
            </a:r>
            <a:r>
              <a:rPr lang="en-US" sz="2133" dirty="0" err="1"/>
              <a:t>ketika</a:t>
            </a:r>
            <a:r>
              <a:rPr lang="en-US" sz="2133" dirty="0"/>
              <a:t> </a:t>
            </a:r>
            <a:r>
              <a:rPr lang="en-US" sz="2133" dirty="0" err="1"/>
              <a:t>sedang</a:t>
            </a:r>
            <a:r>
              <a:rPr lang="en-US" sz="2133" dirty="0"/>
              <a:t> </a:t>
            </a:r>
            <a:r>
              <a:rPr lang="en-US" sz="2133" dirty="0" err="1"/>
              <a:t>terhubung</a:t>
            </a:r>
            <a:r>
              <a:rPr lang="en-US" sz="2133" dirty="0"/>
              <a:t> </a:t>
            </a:r>
            <a:r>
              <a:rPr lang="en-US" sz="2133" dirty="0" err="1"/>
              <a:t>ke</a:t>
            </a:r>
            <a:r>
              <a:rPr lang="en-US" sz="2133" dirty="0"/>
              <a:t> internet </a:t>
            </a:r>
            <a:r>
              <a:rPr lang="en-US" sz="2133" dirty="0" err="1"/>
              <a:t>dengan</a:t>
            </a:r>
            <a:r>
              <a:rPr lang="en-US" sz="2133" dirty="0"/>
              <a:t> </a:t>
            </a:r>
            <a:r>
              <a:rPr lang="en-US" sz="2133" dirty="0" err="1"/>
              <a:t>besaran</a:t>
            </a:r>
            <a:r>
              <a:rPr lang="en-US" sz="2133" dirty="0"/>
              <a:t> bandwidth-</a:t>
            </a:r>
            <a:r>
              <a:rPr lang="en-US" sz="2133" dirty="0" err="1"/>
              <a:t>nya</a:t>
            </a:r>
            <a:r>
              <a:rPr lang="en-US" sz="2133" dirty="0"/>
              <a:t> </a:t>
            </a:r>
            <a:r>
              <a:rPr lang="en-US" sz="2133" dirty="0" err="1"/>
              <a:t>sebesar</a:t>
            </a:r>
            <a:r>
              <a:rPr lang="en-US" sz="2133" dirty="0"/>
              <a:t> 4 Mbps. </a:t>
            </a:r>
            <a:r>
              <a:rPr lang="en-US" sz="2133" dirty="0" err="1"/>
              <a:t>Ketika</a:t>
            </a:r>
            <a:r>
              <a:rPr lang="en-US" sz="2133" dirty="0"/>
              <a:t> </a:t>
            </a:r>
            <a:r>
              <a:rPr lang="en-US" sz="2133" dirty="0" err="1"/>
              <a:t>ingin</a:t>
            </a:r>
            <a:r>
              <a:rPr lang="en-US" sz="2133" dirty="0"/>
              <a:t> </a:t>
            </a:r>
            <a:r>
              <a:rPr lang="en-US" sz="2133" dirty="0" err="1"/>
              <a:t>mendownload</a:t>
            </a:r>
            <a:r>
              <a:rPr lang="en-US" sz="2133" dirty="0"/>
              <a:t> file yang </a:t>
            </a:r>
            <a:r>
              <a:rPr lang="en-US" sz="2133" dirty="0" err="1"/>
              <a:t>memiliki</a:t>
            </a:r>
            <a:r>
              <a:rPr lang="en-US" sz="2133" dirty="0"/>
              <a:t> </a:t>
            </a:r>
            <a:r>
              <a:rPr lang="en-US" sz="2133" dirty="0" err="1"/>
              <a:t>kapasitas</a:t>
            </a:r>
            <a:r>
              <a:rPr lang="en-US" sz="2133" dirty="0"/>
              <a:t> 12 MB, </a:t>
            </a:r>
            <a:r>
              <a:rPr lang="en-US" sz="2133" dirty="0" err="1"/>
              <a:t>ternyata</a:t>
            </a:r>
            <a:r>
              <a:rPr lang="en-US" sz="2133" dirty="0"/>
              <a:t> file </a:t>
            </a:r>
            <a:r>
              <a:rPr lang="en-US" sz="2133" dirty="0" err="1"/>
              <a:t>tersebut</a:t>
            </a:r>
            <a:r>
              <a:rPr lang="en-US" sz="2133" dirty="0"/>
              <a:t> </a:t>
            </a:r>
            <a:r>
              <a:rPr lang="en-US" sz="2133" dirty="0" err="1"/>
              <a:t>telah</a:t>
            </a:r>
            <a:r>
              <a:rPr lang="en-US" sz="2133" dirty="0"/>
              <a:t> </a:t>
            </a:r>
            <a:r>
              <a:rPr lang="en-US" sz="2133" dirty="0" err="1"/>
              <a:t>ter</a:t>
            </a:r>
            <a:r>
              <a:rPr lang="en-US" sz="2133" dirty="0"/>
              <a:t>-download </a:t>
            </a:r>
            <a:r>
              <a:rPr lang="en-US" sz="2133" dirty="0" err="1"/>
              <a:t>dalam</a:t>
            </a:r>
            <a:r>
              <a:rPr lang="en-US" sz="2133" dirty="0"/>
              <a:t> </a:t>
            </a:r>
            <a:r>
              <a:rPr lang="en-US" sz="2133" dirty="0" err="1"/>
              <a:t>waktu</a:t>
            </a:r>
            <a:r>
              <a:rPr lang="en-US" sz="2133" dirty="0"/>
              <a:t> 12 </a:t>
            </a:r>
            <a:r>
              <a:rPr lang="en-US" sz="2133" dirty="0" err="1"/>
              <a:t>detik</a:t>
            </a:r>
            <a:r>
              <a:rPr lang="en-US" sz="2133" dirty="0"/>
              <a:t>. </a:t>
            </a:r>
            <a:r>
              <a:rPr lang="en-US" sz="2133" dirty="0" err="1"/>
              <a:t>Lalu</a:t>
            </a:r>
            <a:r>
              <a:rPr lang="en-US" sz="2133" dirty="0"/>
              <a:t> </a:t>
            </a:r>
            <a:r>
              <a:rPr lang="en-US" sz="2133" dirty="0" err="1"/>
              <a:t>berapa</a:t>
            </a:r>
            <a:r>
              <a:rPr lang="en-US" sz="2133" dirty="0"/>
              <a:t> throughput-</a:t>
            </a:r>
            <a:r>
              <a:rPr lang="en-US" sz="2133" dirty="0" err="1"/>
              <a:t>nya</a:t>
            </a:r>
            <a:r>
              <a:rPr lang="en-US" sz="2133" dirty="0"/>
              <a:t>? </a:t>
            </a:r>
            <a:r>
              <a:rPr lang="en-US" sz="2133" dirty="0" err="1"/>
              <a:t>Jawabannya</a:t>
            </a:r>
            <a:r>
              <a:rPr lang="en-US" sz="2133" dirty="0"/>
              <a:t> </a:t>
            </a:r>
            <a:r>
              <a:rPr lang="en-US" sz="2133" dirty="0" err="1"/>
              <a:t>adalah</a:t>
            </a:r>
            <a:r>
              <a:rPr lang="en-US" sz="2133" dirty="0"/>
              <a:t> 12/6 yang </a:t>
            </a:r>
            <a:r>
              <a:rPr lang="en-US" sz="2133" dirty="0" err="1"/>
              <a:t>hasilnya</a:t>
            </a:r>
            <a:r>
              <a:rPr lang="en-US" sz="2133" dirty="0"/>
              <a:t> 2 Mbps.</a:t>
            </a:r>
          </a:p>
          <a:p>
            <a:pPr algn="just"/>
            <a:endParaRPr lang="en-US" sz="2133" dirty="0"/>
          </a:p>
          <a:p>
            <a:pPr algn="just"/>
            <a:r>
              <a:rPr lang="en-US" sz="2133" dirty="0"/>
              <a:t> </a:t>
            </a:r>
            <a:r>
              <a:rPr lang="en-US" sz="2133" dirty="0" err="1"/>
              <a:t>Untuk</a:t>
            </a:r>
            <a:r>
              <a:rPr lang="en-US" sz="2133" dirty="0"/>
              <a:t> </a:t>
            </a:r>
            <a:r>
              <a:rPr lang="en-US" sz="2133" dirty="0" err="1"/>
              <a:t>itu</a:t>
            </a:r>
            <a:r>
              <a:rPr lang="en-US" sz="2133" dirty="0"/>
              <a:t>, </a:t>
            </a:r>
            <a:r>
              <a:rPr lang="en-US" sz="2133" dirty="0" err="1"/>
              <a:t>bila</a:t>
            </a:r>
            <a:r>
              <a:rPr lang="en-US" sz="2133" dirty="0"/>
              <a:t> </a:t>
            </a:r>
            <a:r>
              <a:rPr lang="en-US" sz="2133" dirty="0" err="1"/>
              <a:t>Anda</a:t>
            </a:r>
            <a:r>
              <a:rPr lang="en-US" sz="2133" dirty="0"/>
              <a:t> </a:t>
            </a:r>
            <a:r>
              <a:rPr lang="en-US" sz="2133" dirty="0" err="1"/>
              <a:t>hendak</a:t>
            </a:r>
            <a:r>
              <a:rPr lang="en-US" sz="2133" dirty="0"/>
              <a:t> </a:t>
            </a:r>
            <a:r>
              <a:rPr lang="en-US" sz="2133" dirty="0" err="1"/>
              <a:t>berlangganan</a:t>
            </a:r>
            <a:r>
              <a:rPr lang="en-US" sz="2133" dirty="0"/>
              <a:t> cloud server, </a:t>
            </a:r>
            <a:r>
              <a:rPr lang="en-US" sz="2133" dirty="0" err="1"/>
              <a:t>pastikan</a:t>
            </a:r>
            <a:r>
              <a:rPr lang="en-US" sz="2133" dirty="0"/>
              <a:t> </a:t>
            </a:r>
            <a:r>
              <a:rPr lang="en-US" sz="2133" dirty="0" err="1"/>
              <a:t>telah</a:t>
            </a:r>
            <a:r>
              <a:rPr lang="en-US" sz="2133" dirty="0"/>
              <a:t> </a:t>
            </a:r>
            <a:r>
              <a:rPr lang="en-US" sz="2133" dirty="0" err="1"/>
              <a:t>tersedia</a:t>
            </a:r>
            <a:r>
              <a:rPr lang="en-US" sz="2133" dirty="0"/>
              <a:t> </a:t>
            </a:r>
            <a:r>
              <a:rPr lang="en-US" sz="2133" dirty="0" err="1"/>
              <a:t>paket</a:t>
            </a:r>
            <a:r>
              <a:rPr lang="en-US" sz="2133" dirty="0"/>
              <a:t> cloud server </a:t>
            </a:r>
            <a:r>
              <a:rPr lang="en-US" sz="2133" dirty="0" err="1"/>
              <a:t>dengan</a:t>
            </a:r>
            <a:r>
              <a:rPr lang="en-US" sz="2133" dirty="0"/>
              <a:t> bandwidth yang </a:t>
            </a:r>
            <a:r>
              <a:rPr lang="en-US" sz="2133" dirty="0" err="1"/>
              <a:t>cukup</a:t>
            </a:r>
            <a:r>
              <a:rPr lang="en-US" sz="2133" dirty="0"/>
              <a:t> </a:t>
            </a:r>
            <a:r>
              <a:rPr lang="en-US" sz="2133" dirty="0" err="1"/>
              <a:t>besar</a:t>
            </a:r>
            <a:r>
              <a:rPr lang="en-US" sz="2133" dirty="0"/>
              <a:t>, </a:t>
            </a:r>
            <a:r>
              <a:rPr lang="en-US" sz="2133" dirty="0" err="1"/>
              <a:t>misalnya</a:t>
            </a:r>
            <a:r>
              <a:rPr lang="en-US" sz="2133" dirty="0"/>
              <a:t> 10 </a:t>
            </a:r>
            <a:r>
              <a:rPr lang="en-US" sz="2133" dirty="0" err="1"/>
              <a:t>Gbps</a:t>
            </a:r>
            <a:r>
              <a:rPr lang="en-US" sz="2133" dirty="0"/>
              <a:t>. </a:t>
            </a:r>
            <a:r>
              <a:rPr lang="en-US" sz="2133" dirty="0" err="1"/>
              <a:t>Melansir</a:t>
            </a:r>
            <a:r>
              <a:rPr lang="en-US" sz="2133" dirty="0"/>
              <a:t> </a:t>
            </a:r>
            <a:r>
              <a:rPr lang="en-US" sz="2133" dirty="0" err="1"/>
              <a:t>dari</a:t>
            </a:r>
            <a:r>
              <a:rPr lang="en-US" sz="2133" dirty="0"/>
              <a:t> Server Mania </a:t>
            </a:r>
            <a:r>
              <a:rPr lang="en-US" sz="2133" dirty="0" err="1"/>
              <a:t>dan</a:t>
            </a:r>
            <a:r>
              <a:rPr lang="en-US" sz="2133" dirty="0"/>
              <a:t> forum Web Hosting Talk, </a:t>
            </a:r>
            <a:r>
              <a:rPr lang="en-US" sz="2133" dirty="0" err="1"/>
              <a:t>penyedia</a:t>
            </a:r>
            <a:r>
              <a:rPr lang="en-US" sz="2133" dirty="0"/>
              <a:t> </a:t>
            </a:r>
            <a:r>
              <a:rPr lang="en-US" sz="2133" dirty="0" err="1"/>
              <a:t>layanan</a:t>
            </a:r>
            <a:r>
              <a:rPr lang="en-US" sz="2133" dirty="0"/>
              <a:t> cloud server rata-rata </a:t>
            </a:r>
            <a:r>
              <a:rPr lang="en-US" sz="2133" dirty="0" err="1"/>
              <a:t>memberikan</a:t>
            </a:r>
            <a:r>
              <a:rPr lang="en-US" sz="2133" dirty="0"/>
              <a:t> bandwidth </a:t>
            </a:r>
            <a:r>
              <a:rPr lang="en-US" sz="2133" dirty="0" err="1"/>
              <a:t>hanya</a:t>
            </a:r>
            <a:r>
              <a:rPr lang="en-US" sz="2133" dirty="0"/>
              <a:t> </a:t>
            </a:r>
            <a:r>
              <a:rPr lang="en-US" sz="2133" dirty="0" err="1"/>
              <a:t>sebesar</a:t>
            </a:r>
            <a:r>
              <a:rPr lang="en-US" sz="2133" dirty="0"/>
              <a:t> 1 </a:t>
            </a:r>
            <a:r>
              <a:rPr lang="en-US" sz="2133" dirty="0" err="1"/>
              <a:t>Gbps</a:t>
            </a:r>
            <a:r>
              <a:rPr lang="en-US" sz="2133" dirty="0"/>
              <a:t>. </a:t>
            </a:r>
            <a:r>
              <a:rPr lang="en-US" sz="2133" dirty="0" err="1"/>
              <a:t>Besaran</a:t>
            </a:r>
            <a:r>
              <a:rPr lang="en-US" sz="2133" dirty="0"/>
              <a:t> bandwidth </a:t>
            </a:r>
            <a:r>
              <a:rPr lang="en-US" sz="2133" dirty="0" err="1"/>
              <a:t>ini</a:t>
            </a:r>
            <a:r>
              <a:rPr lang="en-US" sz="2133" dirty="0"/>
              <a:t> pun </a:t>
            </a:r>
            <a:r>
              <a:rPr lang="en-US" sz="2133" dirty="0" err="1"/>
              <a:t>sudah</a:t>
            </a:r>
            <a:r>
              <a:rPr lang="en-US" sz="2133" dirty="0"/>
              <a:t> </a:t>
            </a:r>
            <a:r>
              <a:rPr lang="en-US" sz="2133" dirty="0" err="1"/>
              <a:t>cukup</a:t>
            </a:r>
            <a:r>
              <a:rPr lang="en-US" sz="2133" dirty="0"/>
              <a:t> </a:t>
            </a:r>
            <a:r>
              <a:rPr lang="en-US" sz="2133" dirty="0" err="1"/>
              <a:t>cepat</a:t>
            </a:r>
            <a:r>
              <a:rPr lang="en-US" sz="2133" dirty="0"/>
              <a:t>. </a:t>
            </a:r>
            <a:r>
              <a:rPr lang="en-US" sz="2133" dirty="0" err="1"/>
              <a:t>Sehingga</a:t>
            </a:r>
            <a:r>
              <a:rPr lang="en-US" sz="2133" dirty="0"/>
              <a:t> </a:t>
            </a:r>
            <a:r>
              <a:rPr lang="en-US" sz="2133" dirty="0" err="1"/>
              <a:t>bila</a:t>
            </a:r>
            <a:r>
              <a:rPr lang="en-US" sz="2133" dirty="0"/>
              <a:t> </a:t>
            </a:r>
            <a:r>
              <a:rPr lang="en-US" sz="2133" dirty="0" err="1"/>
              <a:t>ada</a:t>
            </a:r>
            <a:r>
              <a:rPr lang="en-US" sz="2133" dirty="0"/>
              <a:t> </a:t>
            </a:r>
            <a:r>
              <a:rPr lang="en-US" sz="2133" dirty="0" err="1"/>
              <a:t>penyedia</a:t>
            </a:r>
            <a:r>
              <a:rPr lang="en-US" sz="2133" dirty="0"/>
              <a:t> </a:t>
            </a:r>
            <a:r>
              <a:rPr lang="en-US" sz="2133" dirty="0" err="1"/>
              <a:t>layanan</a:t>
            </a:r>
            <a:r>
              <a:rPr lang="en-US" sz="2133" dirty="0"/>
              <a:t> cloud server yang </a:t>
            </a:r>
            <a:r>
              <a:rPr lang="en-US" sz="2133" dirty="0" err="1"/>
              <a:t>mampu</a:t>
            </a:r>
            <a:r>
              <a:rPr lang="en-US" sz="2133" dirty="0"/>
              <a:t> </a:t>
            </a:r>
            <a:r>
              <a:rPr lang="en-US" sz="2133" dirty="0" err="1"/>
              <a:t>memberikan</a:t>
            </a:r>
            <a:r>
              <a:rPr lang="en-US" sz="2133" dirty="0"/>
              <a:t> bandwidth </a:t>
            </a:r>
            <a:r>
              <a:rPr lang="en-US" sz="2133" dirty="0" err="1"/>
              <a:t>dengan</a:t>
            </a:r>
            <a:r>
              <a:rPr lang="en-US" sz="2133" dirty="0"/>
              <a:t> </a:t>
            </a:r>
            <a:r>
              <a:rPr lang="en-US" sz="2133" dirty="0" err="1"/>
              <a:t>besaran</a:t>
            </a:r>
            <a:r>
              <a:rPr lang="en-US" sz="2133" dirty="0"/>
              <a:t> 10 </a:t>
            </a:r>
            <a:r>
              <a:rPr lang="en-US" sz="2133" dirty="0" err="1"/>
              <a:t>Gbps</a:t>
            </a:r>
            <a:r>
              <a:rPr lang="en-US" sz="2133" dirty="0"/>
              <a:t>, </a:t>
            </a:r>
            <a:r>
              <a:rPr lang="en-US" sz="2133" dirty="0" err="1"/>
              <a:t>maka</a:t>
            </a:r>
            <a:r>
              <a:rPr lang="en-US" sz="2133" dirty="0"/>
              <a:t> proses </a:t>
            </a:r>
            <a:r>
              <a:rPr lang="en-US" sz="2133" dirty="0" err="1"/>
              <a:t>unggah</a:t>
            </a:r>
            <a:r>
              <a:rPr lang="en-US" sz="2133" dirty="0"/>
              <a:t> </a:t>
            </a:r>
            <a:r>
              <a:rPr lang="en-US" sz="2133" dirty="0" err="1"/>
              <a:t>dan</a:t>
            </a:r>
            <a:r>
              <a:rPr lang="en-US" sz="2133" dirty="0"/>
              <a:t> </a:t>
            </a:r>
            <a:r>
              <a:rPr lang="en-US" sz="2133" dirty="0" err="1"/>
              <a:t>unduh</a:t>
            </a:r>
            <a:r>
              <a:rPr lang="en-US" sz="2133" dirty="0"/>
              <a:t> data </a:t>
            </a:r>
            <a:r>
              <a:rPr lang="en-US" sz="2133" dirty="0" err="1"/>
              <a:t>akan</a:t>
            </a:r>
            <a:r>
              <a:rPr lang="en-US" sz="2133" dirty="0"/>
              <a:t> </a:t>
            </a:r>
            <a:r>
              <a:rPr lang="en-US" sz="2133" dirty="0" err="1"/>
              <a:t>sangat</a:t>
            </a:r>
            <a:r>
              <a:rPr lang="en-US" sz="2133" dirty="0"/>
              <a:t> </a:t>
            </a:r>
            <a:r>
              <a:rPr lang="en-US" sz="2133" dirty="0" err="1"/>
              <a:t>cepat</a:t>
            </a:r>
            <a:r>
              <a:rPr lang="en-US" sz="2133" dirty="0"/>
              <a:t>.</a:t>
            </a:r>
          </a:p>
        </p:txBody>
      </p:sp>
    </p:spTree>
    <p:extLst>
      <p:ext uri="{BB962C8B-B14F-4D97-AF65-F5344CB8AC3E}">
        <p14:creationId xmlns:p14="http://schemas.microsoft.com/office/powerpoint/2010/main" val="3565649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616" y="619840"/>
            <a:ext cx="1572866" cy="276999"/>
          </a:xfrm>
          <a:prstGeom prst="rect">
            <a:avLst/>
          </a:prstGeom>
        </p:spPr>
        <p:txBody>
          <a:bodyPr wrap="none">
            <a:spAutoFit/>
          </a:bodyPr>
          <a:lstStyle/>
          <a:p>
            <a:pPr fontAlgn="base"/>
            <a:r>
              <a:rPr lang="en-US" sz="1200" b="1" dirty="0" err="1">
                <a:solidFill>
                  <a:srgbClr val="000000"/>
                </a:solidFill>
                <a:latin typeface="Source Sans Pro"/>
              </a:rPr>
              <a:t>Kinerja</a:t>
            </a:r>
            <a:r>
              <a:rPr lang="en-US" sz="1200" b="1" dirty="0">
                <a:solidFill>
                  <a:srgbClr val="000000"/>
                </a:solidFill>
                <a:latin typeface="Source Sans Pro"/>
              </a:rPr>
              <a:t> throughput</a:t>
            </a:r>
          </a:p>
        </p:txBody>
      </p:sp>
      <p:sp>
        <p:nvSpPr>
          <p:cNvPr id="5" name="Rectangle 4"/>
          <p:cNvSpPr/>
          <p:nvPr/>
        </p:nvSpPr>
        <p:spPr>
          <a:xfrm>
            <a:off x="400050" y="866061"/>
            <a:ext cx="11658601" cy="3908762"/>
          </a:xfrm>
          <a:prstGeom prst="rect">
            <a:avLst/>
          </a:prstGeom>
        </p:spPr>
        <p:txBody>
          <a:bodyPr wrap="square">
            <a:spAutoFit/>
          </a:bodyPr>
          <a:lstStyle/>
          <a:p>
            <a:pPr algn="just"/>
            <a:r>
              <a:rPr lang="en-US" sz="1600" i="1" dirty="0"/>
              <a:t>Throughput </a:t>
            </a:r>
            <a:r>
              <a:rPr lang="en-US" sz="1600" dirty="0" err="1"/>
              <a:t>adalah</a:t>
            </a:r>
            <a:r>
              <a:rPr lang="en-US" sz="1600" dirty="0"/>
              <a:t> </a:t>
            </a:r>
            <a:r>
              <a:rPr lang="en-US" sz="1600" dirty="0" err="1"/>
              <a:t>aliran</a:t>
            </a:r>
            <a:r>
              <a:rPr lang="en-US" sz="1600" dirty="0"/>
              <a:t> bps </a:t>
            </a:r>
            <a:r>
              <a:rPr lang="en-US" sz="1600" dirty="0" err="1"/>
              <a:t>atau</a:t>
            </a:r>
            <a:r>
              <a:rPr lang="en-US" sz="1600" dirty="0"/>
              <a:t> mbps </a:t>
            </a:r>
            <a:r>
              <a:rPr lang="en-US" sz="1600" dirty="0" err="1"/>
              <a:t>pada</a:t>
            </a:r>
            <a:r>
              <a:rPr lang="en-US" sz="1600" dirty="0"/>
              <a:t> </a:t>
            </a:r>
            <a:r>
              <a:rPr lang="en-US" sz="1600" dirty="0" err="1"/>
              <a:t>jaringan</a:t>
            </a:r>
            <a:r>
              <a:rPr lang="en-US" sz="1600" dirty="0"/>
              <a:t> internet yang </a:t>
            </a:r>
            <a:r>
              <a:rPr lang="en-US" sz="1600" dirty="0" err="1"/>
              <a:t>diberikan</a:t>
            </a:r>
            <a:r>
              <a:rPr lang="en-US" sz="1600" dirty="0"/>
              <a:t> </a:t>
            </a:r>
            <a:r>
              <a:rPr lang="en-US" sz="1600" dirty="0" err="1"/>
              <a:t>oleh</a:t>
            </a:r>
            <a:r>
              <a:rPr lang="en-US" sz="1600" dirty="0"/>
              <a:t> </a:t>
            </a:r>
            <a:r>
              <a:rPr lang="en-US" sz="1600" dirty="0" err="1"/>
              <a:t>alat</a:t>
            </a:r>
            <a:r>
              <a:rPr lang="en-US" sz="1600" dirty="0"/>
              <a:t> </a:t>
            </a:r>
            <a:r>
              <a:rPr lang="en-US" sz="1600" dirty="0" err="1"/>
              <a:t>transmisi</a:t>
            </a:r>
            <a:r>
              <a:rPr lang="en-US" sz="1600" dirty="0"/>
              <a:t> </a:t>
            </a:r>
            <a:r>
              <a:rPr lang="en-US" sz="1600" dirty="0" err="1"/>
              <a:t>seperti</a:t>
            </a:r>
            <a:r>
              <a:rPr lang="en-US" sz="1600" dirty="0"/>
              <a:t> router/modem </a:t>
            </a:r>
            <a:r>
              <a:rPr lang="en-US" sz="1600" dirty="0" err="1"/>
              <a:t>berdasarkan</a:t>
            </a:r>
            <a:r>
              <a:rPr lang="en-US" sz="1600" dirty="0"/>
              <a:t> </a:t>
            </a:r>
            <a:r>
              <a:rPr lang="en-US" sz="1600" dirty="0" err="1"/>
              <a:t>sumber</a:t>
            </a:r>
            <a:r>
              <a:rPr lang="en-US" sz="1600" dirty="0"/>
              <a:t> internet </a:t>
            </a:r>
            <a:r>
              <a:rPr lang="en-US" sz="1600" dirty="0" err="1"/>
              <a:t>kepada</a:t>
            </a:r>
            <a:r>
              <a:rPr lang="en-US" sz="1600" dirty="0"/>
              <a:t> </a:t>
            </a:r>
            <a:r>
              <a:rPr lang="en-US" sz="1600" dirty="0" err="1"/>
              <a:t>perangkat</a:t>
            </a:r>
            <a:r>
              <a:rPr lang="en-US" sz="1600" dirty="0"/>
              <a:t> client. </a:t>
            </a:r>
            <a:r>
              <a:rPr lang="en-US" sz="1600" dirty="0" err="1"/>
              <a:t>Aliran</a:t>
            </a:r>
            <a:r>
              <a:rPr lang="en-US" sz="1600" dirty="0"/>
              <a:t> </a:t>
            </a:r>
            <a:r>
              <a:rPr lang="en-US" sz="1600" i="1" dirty="0"/>
              <a:t>throughput </a:t>
            </a:r>
            <a:r>
              <a:rPr lang="en-US" sz="1600" dirty="0" err="1"/>
              <a:t>sangat</a:t>
            </a:r>
            <a:r>
              <a:rPr lang="en-US" sz="1600" dirty="0"/>
              <a:t> </a:t>
            </a:r>
            <a:r>
              <a:rPr lang="en-US" sz="1600" dirty="0" err="1"/>
              <a:t>relatif</a:t>
            </a:r>
            <a:r>
              <a:rPr lang="en-US" sz="1600" dirty="0"/>
              <a:t> </a:t>
            </a:r>
            <a:r>
              <a:rPr lang="en-US" sz="1600" dirty="0" err="1"/>
              <a:t>dan</a:t>
            </a:r>
            <a:r>
              <a:rPr lang="en-US" sz="1600" dirty="0"/>
              <a:t> </a:t>
            </a:r>
            <a:r>
              <a:rPr lang="en-US" sz="1600" dirty="0" err="1"/>
              <a:t>realtime</a:t>
            </a:r>
            <a:r>
              <a:rPr lang="en-US" sz="1600" dirty="0"/>
              <a:t> </a:t>
            </a:r>
            <a:r>
              <a:rPr lang="en-US" sz="1600" dirty="0" err="1"/>
              <a:t>sesuai</a:t>
            </a:r>
            <a:r>
              <a:rPr lang="en-US" sz="1600" dirty="0"/>
              <a:t> </a:t>
            </a:r>
            <a:r>
              <a:rPr lang="en-US" sz="1600" dirty="0" err="1"/>
              <a:t>keadaan</a:t>
            </a:r>
            <a:r>
              <a:rPr lang="en-US" sz="1600" dirty="0"/>
              <a:t> </a:t>
            </a:r>
            <a:r>
              <a:rPr lang="en-US" sz="1600" dirty="0" err="1"/>
              <a:t>dilapangan</a:t>
            </a:r>
            <a:r>
              <a:rPr lang="en-US" sz="1600" dirty="0"/>
              <a:t>, </a:t>
            </a:r>
            <a:r>
              <a:rPr lang="en-US" sz="1600" dirty="0" err="1"/>
              <a:t>artinya</a:t>
            </a:r>
            <a:r>
              <a:rPr lang="en-US" sz="1600" dirty="0"/>
              <a:t> </a:t>
            </a:r>
            <a:r>
              <a:rPr lang="en-US" sz="1600" dirty="0" err="1"/>
              <a:t>bahwa</a:t>
            </a:r>
            <a:r>
              <a:rPr lang="en-US" sz="1600" dirty="0"/>
              <a:t> </a:t>
            </a:r>
            <a:r>
              <a:rPr lang="en-US" sz="1600" dirty="0" err="1"/>
              <a:t>jika</a:t>
            </a:r>
            <a:r>
              <a:rPr lang="en-US" sz="1600" dirty="0"/>
              <a:t> </a:t>
            </a:r>
            <a:r>
              <a:rPr lang="en-US" sz="1600" dirty="0" err="1"/>
              <a:t>Anda</a:t>
            </a:r>
            <a:r>
              <a:rPr lang="en-US" sz="1600" dirty="0"/>
              <a:t> </a:t>
            </a:r>
            <a:r>
              <a:rPr lang="en-US" sz="1600" dirty="0" err="1"/>
              <a:t>sewa</a:t>
            </a:r>
            <a:r>
              <a:rPr lang="en-US" sz="1600" dirty="0"/>
              <a:t> </a:t>
            </a:r>
            <a:r>
              <a:rPr lang="en-US" sz="1600" dirty="0" err="1"/>
              <a:t>paket</a:t>
            </a:r>
            <a:r>
              <a:rPr lang="en-US" sz="1600" dirty="0"/>
              <a:t> internet 100 Mbps, </a:t>
            </a:r>
            <a:r>
              <a:rPr lang="en-US" sz="1600" dirty="0" err="1"/>
              <a:t>namun</a:t>
            </a:r>
            <a:r>
              <a:rPr lang="en-US" sz="1600" dirty="0"/>
              <a:t> </a:t>
            </a:r>
            <a:r>
              <a:rPr lang="en-US" sz="1600" dirty="0" err="1"/>
              <a:t>kenyataannya</a:t>
            </a:r>
            <a:r>
              <a:rPr lang="en-US" sz="1600" dirty="0"/>
              <a:t> </a:t>
            </a:r>
            <a:r>
              <a:rPr lang="en-US" sz="1600" dirty="0" err="1"/>
              <a:t>ketika</a:t>
            </a:r>
            <a:r>
              <a:rPr lang="en-US" sz="1600" dirty="0"/>
              <a:t> di testing download file </a:t>
            </a:r>
            <a:r>
              <a:rPr lang="en-US" sz="1600" dirty="0" err="1"/>
              <a:t>dan</a:t>
            </a:r>
            <a:r>
              <a:rPr lang="en-US" sz="1600" dirty="0"/>
              <a:t> </a:t>
            </a:r>
            <a:r>
              <a:rPr lang="en-US" sz="1600" dirty="0" err="1"/>
              <a:t>hanya</a:t>
            </a:r>
            <a:r>
              <a:rPr lang="en-US" sz="1600" dirty="0"/>
              <a:t> </a:t>
            </a:r>
            <a:r>
              <a:rPr lang="en-US" sz="1600" dirty="0" err="1"/>
              <a:t>berkisar</a:t>
            </a:r>
            <a:r>
              <a:rPr lang="en-US" sz="1600" dirty="0"/>
              <a:t> 20 Mbps, </a:t>
            </a:r>
            <a:r>
              <a:rPr lang="en-US" sz="1600" dirty="0" err="1"/>
              <a:t>maka</a:t>
            </a:r>
            <a:r>
              <a:rPr lang="en-US" sz="1600" dirty="0"/>
              <a:t> </a:t>
            </a:r>
            <a:r>
              <a:rPr lang="en-US" sz="1600" dirty="0" err="1"/>
              <a:t>itu</a:t>
            </a:r>
            <a:r>
              <a:rPr lang="en-US" sz="1600" dirty="0"/>
              <a:t> </a:t>
            </a:r>
            <a:r>
              <a:rPr lang="en-US" sz="1600" dirty="0" err="1"/>
              <a:t>adalah</a:t>
            </a:r>
            <a:r>
              <a:rPr lang="en-US" sz="1600" dirty="0"/>
              <a:t> </a:t>
            </a:r>
            <a:r>
              <a:rPr lang="en-US" sz="1600" i="1" dirty="0"/>
              <a:t>throughput</a:t>
            </a:r>
            <a:r>
              <a:rPr lang="en-US" sz="1600" dirty="0"/>
              <a:t>.</a:t>
            </a:r>
          </a:p>
          <a:p>
            <a:pPr algn="just"/>
            <a:r>
              <a:rPr lang="en-US" sz="1600" i="1" dirty="0"/>
              <a:t>Throughput </a:t>
            </a:r>
            <a:r>
              <a:rPr lang="en-US" sz="1600" dirty="0" err="1"/>
              <a:t>tidak</a:t>
            </a:r>
            <a:r>
              <a:rPr lang="en-US" sz="1600" dirty="0"/>
              <a:t> </a:t>
            </a:r>
            <a:r>
              <a:rPr lang="en-US" sz="1600" dirty="0" err="1"/>
              <a:t>dapat</a:t>
            </a:r>
            <a:r>
              <a:rPr lang="en-US" sz="1600" dirty="0"/>
              <a:t> </a:t>
            </a:r>
            <a:r>
              <a:rPr lang="en-US" sz="1600" dirty="0" err="1"/>
              <a:t>lebih</a:t>
            </a:r>
            <a:r>
              <a:rPr lang="en-US" sz="1600" dirty="0"/>
              <a:t> </a:t>
            </a:r>
            <a:r>
              <a:rPr lang="en-US" sz="1600" dirty="0" err="1"/>
              <a:t>besar</a:t>
            </a:r>
            <a:r>
              <a:rPr lang="en-US" sz="1600" dirty="0"/>
              <a:t> </a:t>
            </a:r>
            <a:r>
              <a:rPr lang="en-US" sz="1600" dirty="0" err="1"/>
              <a:t>dari</a:t>
            </a:r>
            <a:r>
              <a:rPr lang="en-US" sz="1600" dirty="0"/>
              <a:t> </a:t>
            </a:r>
            <a:r>
              <a:rPr lang="en-US" sz="1600" i="1" dirty="0"/>
              <a:t>bandwidth</a:t>
            </a:r>
            <a:r>
              <a:rPr lang="en-US" sz="1600" dirty="0"/>
              <a:t>, </a:t>
            </a:r>
            <a:r>
              <a:rPr lang="en-US" sz="1600" dirty="0" err="1"/>
              <a:t>namun</a:t>
            </a:r>
            <a:r>
              <a:rPr lang="en-US" sz="1600" dirty="0"/>
              <a:t> </a:t>
            </a:r>
            <a:r>
              <a:rPr lang="en-US" sz="1600" dirty="0" err="1"/>
              <a:t>bisa</a:t>
            </a:r>
            <a:r>
              <a:rPr lang="en-US" sz="1600" dirty="0"/>
              <a:t> </a:t>
            </a:r>
            <a:r>
              <a:rPr lang="en-US" sz="1600" dirty="0" err="1"/>
              <a:t>lebih</a:t>
            </a:r>
            <a:r>
              <a:rPr lang="en-US" sz="1600" dirty="0"/>
              <a:t> </a:t>
            </a:r>
            <a:r>
              <a:rPr lang="en-US" sz="1600" dirty="0" err="1"/>
              <a:t>kecil</a:t>
            </a:r>
            <a:r>
              <a:rPr lang="en-US" sz="1600" dirty="0"/>
              <a:t> </a:t>
            </a:r>
            <a:r>
              <a:rPr lang="en-US" sz="1600" dirty="0" err="1"/>
              <a:t>dari</a:t>
            </a:r>
            <a:r>
              <a:rPr lang="en-US" sz="1600" dirty="0"/>
              <a:t> </a:t>
            </a:r>
            <a:r>
              <a:rPr lang="en-US" sz="1600" dirty="0" err="1"/>
              <a:t>bandwith</a:t>
            </a:r>
            <a:r>
              <a:rPr lang="en-US" sz="1600" dirty="0"/>
              <a:t>. </a:t>
            </a:r>
            <a:r>
              <a:rPr lang="en-US" sz="1600" dirty="0" err="1"/>
              <a:t>Apabila</a:t>
            </a:r>
            <a:r>
              <a:rPr lang="en-US" sz="1600" dirty="0"/>
              <a:t> </a:t>
            </a:r>
            <a:r>
              <a:rPr lang="en-US" sz="1600" dirty="0" err="1"/>
              <a:t>ingin</a:t>
            </a:r>
            <a:r>
              <a:rPr lang="en-US" sz="1600" dirty="0"/>
              <a:t> </a:t>
            </a:r>
            <a:r>
              <a:rPr lang="en-US" sz="1600" dirty="0" err="1"/>
              <a:t>dianalogikan</a:t>
            </a:r>
            <a:r>
              <a:rPr lang="en-US" sz="1600" dirty="0"/>
              <a:t> </a:t>
            </a:r>
            <a:r>
              <a:rPr lang="en-US" sz="1600" dirty="0" err="1"/>
              <a:t>secara</a:t>
            </a:r>
            <a:r>
              <a:rPr lang="en-US" sz="1600" dirty="0"/>
              <a:t> </a:t>
            </a:r>
            <a:r>
              <a:rPr lang="en-US" sz="1600" dirty="0" err="1"/>
              <a:t>lebih</a:t>
            </a:r>
            <a:r>
              <a:rPr lang="en-US" sz="1600" dirty="0"/>
              <a:t> </a:t>
            </a:r>
            <a:r>
              <a:rPr lang="en-US" sz="1600" dirty="0" err="1"/>
              <a:t>sederhana</a:t>
            </a:r>
            <a:r>
              <a:rPr lang="en-US" sz="1600" dirty="0"/>
              <a:t>, </a:t>
            </a:r>
            <a:r>
              <a:rPr lang="en-US" sz="1600" dirty="0" err="1"/>
              <a:t>maka</a:t>
            </a:r>
            <a:r>
              <a:rPr lang="en-US" sz="1600" dirty="0"/>
              <a:t> </a:t>
            </a:r>
            <a:r>
              <a:rPr lang="en-US" sz="1600" i="1" dirty="0"/>
              <a:t>bandwidth</a:t>
            </a:r>
            <a:r>
              <a:rPr lang="en-US" sz="1600" dirty="0"/>
              <a:t> </a:t>
            </a:r>
            <a:r>
              <a:rPr lang="en-US" sz="1600" dirty="0" err="1"/>
              <a:t>adalah</a:t>
            </a:r>
            <a:r>
              <a:rPr lang="en-US" sz="1600" dirty="0"/>
              <a:t> </a:t>
            </a:r>
            <a:r>
              <a:rPr lang="en-US" sz="1600" dirty="0" err="1"/>
              <a:t>pipa</a:t>
            </a:r>
            <a:r>
              <a:rPr lang="en-US" sz="1600" dirty="0"/>
              <a:t> </a:t>
            </a:r>
            <a:r>
              <a:rPr lang="en-US" sz="1600" dirty="0" err="1"/>
              <a:t>dan</a:t>
            </a:r>
            <a:r>
              <a:rPr lang="en-US" sz="1600" dirty="0"/>
              <a:t> air </a:t>
            </a:r>
            <a:r>
              <a:rPr lang="en-US" sz="1600" dirty="0" err="1"/>
              <a:t>adalah</a:t>
            </a:r>
            <a:r>
              <a:rPr lang="en-US" sz="1600" dirty="0"/>
              <a:t> </a:t>
            </a:r>
            <a:r>
              <a:rPr lang="en-US" sz="1600" i="1" dirty="0"/>
              <a:t>throughput</a:t>
            </a:r>
            <a:r>
              <a:rPr lang="en-US" sz="1600" dirty="0"/>
              <a:t>.</a:t>
            </a:r>
          </a:p>
          <a:p>
            <a:pPr algn="just"/>
            <a:endParaRPr lang="en-US" sz="1600" dirty="0"/>
          </a:p>
          <a:p>
            <a:r>
              <a:rPr lang="en-US" sz="1200" b="1" dirty="0" err="1"/>
              <a:t>Fungsi</a:t>
            </a:r>
            <a:r>
              <a:rPr lang="en-US" sz="1200" b="1" dirty="0"/>
              <a:t> </a:t>
            </a:r>
            <a:r>
              <a:rPr lang="en-US" sz="1200" b="1" i="1" dirty="0"/>
              <a:t>Throughput</a:t>
            </a:r>
            <a:endParaRPr lang="en-US" sz="1200" b="1" dirty="0"/>
          </a:p>
          <a:p>
            <a:r>
              <a:rPr lang="en-US" sz="1200" i="1" dirty="0"/>
              <a:t>throughput</a:t>
            </a:r>
            <a:r>
              <a:rPr lang="en-US" sz="1200" dirty="0"/>
              <a:t> </a:t>
            </a:r>
            <a:r>
              <a:rPr lang="en-US" sz="1200" dirty="0" err="1"/>
              <a:t>adalah</a:t>
            </a:r>
            <a:r>
              <a:rPr lang="en-US" sz="1200" dirty="0"/>
              <a:t> </a:t>
            </a:r>
            <a:r>
              <a:rPr lang="en-US" sz="1200" dirty="0" err="1"/>
              <a:t>aliran</a:t>
            </a:r>
            <a:r>
              <a:rPr lang="en-US" sz="1200" dirty="0"/>
              <a:t> data </a:t>
            </a:r>
            <a:r>
              <a:rPr lang="en-US" sz="1200" dirty="0" err="1"/>
              <a:t>atau</a:t>
            </a:r>
            <a:r>
              <a:rPr lang="en-US" sz="1200" dirty="0"/>
              <a:t> traffic internet yang </a:t>
            </a:r>
            <a:r>
              <a:rPr lang="en-US" sz="1200" dirty="0" err="1"/>
              <a:t>sesungguhnya</a:t>
            </a:r>
            <a:r>
              <a:rPr lang="en-US" sz="1200" dirty="0"/>
              <a:t> </a:t>
            </a:r>
            <a:r>
              <a:rPr lang="en-US" sz="1200" dirty="0" err="1"/>
              <a:t>dari</a:t>
            </a:r>
            <a:r>
              <a:rPr lang="en-US" sz="1200" dirty="0"/>
              <a:t> </a:t>
            </a:r>
            <a:r>
              <a:rPr lang="en-US" sz="1200" dirty="0" err="1"/>
              <a:t>alokasi</a:t>
            </a:r>
            <a:r>
              <a:rPr lang="en-US" sz="1200" dirty="0"/>
              <a:t> </a:t>
            </a:r>
            <a:r>
              <a:rPr lang="en-US" sz="1200" i="1" dirty="0"/>
              <a:t>bandwidth</a:t>
            </a:r>
            <a:r>
              <a:rPr lang="en-US" sz="1200" dirty="0"/>
              <a:t> yang </a:t>
            </a:r>
            <a:r>
              <a:rPr lang="en-US" sz="1200" dirty="0" err="1"/>
              <a:t>diberikan</a:t>
            </a:r>
            <a:r>
              <a:rPr lang="en-US" sz="1200" dirty="0"/>
              <a:t> provider internet </a:t>
            </a:r>
            <a:r>
              <a:rPr lang="en-US" sz="1200" dirty="0" err="1"/>
              <a:t>atau</a:t>
            </a:r>
            <a:r>
              <a:rPr lang="en-US" sz="1200" dirty="0"/>
              <a:t> provider </a:t>
            </a:r>
            <a:r>
              <a:rPr lang="en-US" sz="1200" dirty="0">
                <a:hlinkClick r:id="rId2" tooltip="unlimited hosting"/>
              </a:rPr>
              <a:t>hosting</a:t>
            </a:r>
            <a:r>
              <a:rPr lang="en-US" sz="1200" dirty="0"/>
              <a:t>. </a:t>
            </a:r>
            <a:r>
              <a:rPr lang="en-US" sz="1200" dirty="0" err="1"/>
              <a:t>Secara</a:t>
            </a:r>
            <a:r>
              <a:rPr lang="en-US" sz="1200" dirty="0"/>
              <a:t> </a:t>
            </a:r>
            <a:r>
              <a:rPr lang="en-US" sz="1200" dirty="0" err="1"/>
              <a:t>umum</a:t>
            </a:r>
            <a:r>
              <a:rPr lang="en-US" sz="1200" dirty="0"/>
              <a:t>, </a:t>
            </a:r>
            <a:r>
              <a:rPr lang="en-US" sz="1200" dirty="0" err="1"/>
              <a:t>fungsi</a:t>
            </a:r>
            <a:r>
              <a:rPr lang="en-US" sz="1200" dirty="0"/>
              <a:t> </a:t>
            </a:r>
            <a:r>
              <a:rPr lang="en-US" sz="1200" i="1" dirty="0"/>
              <a:t>throughput</a:t>
            </a:r>
            <a:r>
              <a:rPr lang="en-US" sz="1200" dirty="0"/>
              <a:t> </a:t>
            </a:r>
            <a:r>
              <a:rPr lang="en-US" sz="1200" dirty="0" err="1"/>
              <a:t>adalah</a:t>
            </a:r>
            <a:r>
              <a:rPr lang="en-US" sz="1200" dirty="0"/>
              <a:t> </a:t>
            </a:r>
            <a:r>
              <a:rPr lang="en-US" sz="1200" dirty="0" err="1"/>
              <a:t>sebagai</a:t>
            </a:r>
            <a:r>
              <a:rPr lang="en-US" sz="1200" dirty="0"/>
              <a:t> </a:t>
            </a:r>
            <a:r>
              <a:rPr lang="en-US" sz="1200" dirty="0" err="1"/>
              <a:t>berikut</a:t>
            </a:r>
            <a:r>
              <a:rPr lang="en-US" sz="1200" dirty="0"/>
              <a:t>:</a:t>
            </a:r>
          </a:p>
          <a:p>
            <a:r>
              <a:rPr lang="en-US" sz="1200" b="1" dirty="0"/>
              <a:t>1. </a:t>
            </a:r>
            <a:r>
              <a:rPr lang="en-US" sz="1200" b="1" dirty="0" err="1"/>
              <a:t>Indikator</a:t>
            </a:r>
            <a:r>
              <a:rPr lang="en-US" sz="1200" b="1" dirty="0"/>
              <a:t> </a:t>
            </a:r>
            <a:r>
              <a:rPr lang="en-US" sz="1200" b="1" dirty="0" err="1"/>
              <a:t>kinerja</a:t>
            </a:r>
            <a:endParaRPr lang="en-US" sz="1200" b="1" dirty="0"/>
          </a:p>
          <a:p>
            <a:r>
              <a:rPr lang="en-US" sz="1200" dirty="0" err="1"/>
              <a:t>Berkaitan</a:t>
            </a:r>
            <a:r>
              <a:rPr lang="en-US" sz="1200" dirty="0"/>
              <a:t> </a:t>
            </a:r>
            <a:r>
              <a:rPr lang="en-US" sz="1200" dirty="0" err="1"/>
              <a:t>dengan</a:t>
            </a:r>
            <a:r>
              <a:rPr lang="en-US" sz="1200" dirty="0"/>
              <a:t> </a:t>
            </a:r>
            <a:r>
              <a:rPr lang="en-US" sz="1200" dirty="0" err="1"/>
              <a:t>informasi</a:t>
            </a:r>
            <a:r>
              <a:rPr lang="en-US" sz="1200" dirty="0"/>
              <a:t> </a:t>
            </a:r>
            <a:r>
              <a:rPr lang="en-US" sz="1200" dirty="0" err="1"/>
              <a:t>kecepatan</a:t>
            </a:r>
            <a:r>
              <a:rPr lang="en-US" sz="1200" dirty="0"/>
              <a:t> </a:t>
            </a:r>
            <a:r>
              <a:rPr lang="en-US" sz="1200" dirty="0" err="1"/>
              <a:t>dan</a:t>
            </a:r>
            <a:r>
              <a:rPr lang="en-US" sz="1200" dirty="0"/>
              <a:t> </a:t>
            </a:r>
            <a:r>
              <a:rPr lang="en-US" sz="1200" dirty="0" err="1"/>
              <a:t>efisiensi</a:t>
            </a:r>
            <a:r>
              <a:rPr lang="en-US" sz="1200" dirty="0"/>
              <a:t> </a:t>
            </a:r>
            <a:r>
              <a:rPr lang="en-US" sz="1200" dirty="0" err="1"/>
              <a:t>suatu</a:t>
            </a:r>
            <a:r>
              <a:rPr lang="en-US" sz="1200" dirty="0"/>
              <a:t> </a:t>
            </a:r>
            <a:r>
              <a:rPr lang="en-US" sz="1200" dirty="0" err="1"/>
              <a:t>sistem</a:t>
            </a:r>
            <a:r>
              <a:rPr lang="en-US" sz="1200" dirty="0"/>
              <a:t> </a:t>
            </a:r>
            <a:r>
              <a:rPr lang="en-US" sz="1200" dirty="0" err="1"/>
              <a:t>jaringan</a:t>
            </a:r>
            <a:r>
              <a:rPr lang="en-US" sz="1200" dirty="0"/>
              <a:t>. </a:t>
            </a:r>
            <a:r>
              <a:rPr lang="en-US" sz="1200" dirty="0" err="1"/>
              <a:t>Bagian</a:t>
            </a:r>
            <a:r>
              <a:rPr lang="en-US" sz="1200" dirty="0"/>
              <a:t> </a:t>
            </a:r>
            <a:r>
              <a:rPr lang="en-US" sz="1200" dirty="0" err="1"/>
              <a:t>ini</a:t>
            </a:r>
            <a:r>
              <a:rPr lang="en-US" sz="1200" dirty="0"/>
              <a:t> </a:t>
            </a:r>
            <a:r>
              <a:rPr lang="en-US" sz="1200" dirty="0" err="1"/>
              <a:t>sangat</a:t>
            </a:r>
            <a:r>
              <a:rPr lang="en-US" sz="1200" dirty="0"/>
              <a:t> </a:t>
            </a:r>
            <a:r>
              <a:rPr lang="en-US" sz="1200" dirty="0" err="1"/>
              <a:t>berguna</a:t>
            </a:r>
            <a:r>
              <a:rPr lang="en-US" sz="1200" dirty="0"/>
              <a:t> </a:t>
            </a:r>
            <a:r>
              <a:rPr lang="en-US" sz="1200" dirty="0" err="1"/>
              <a:t>untuk</a:t>
            </a:r>
            <a:r>
              <a:rPr lang="en-US" sz="1200" dirty="0"/>
              <a:t> </a:t>
            </a:r>
            <a:r>
              <a:rPr lang="en-US" sz="1200" dirty="0" err="1"/>
              <a:t>menentukan</a:t>
            </a:r>
            <a:r>
              <a:rPr lang="en-US" sz="1200" dirty="0"/>
              <a:t> </a:t>
            </a:r>
            <a:r>
              <a:rPr lang="en-US" sz="1200" dirty="0" err="1"/>
              <a:t>seberapa</a:t>
            </a:r>
            <a:r>
              <a:rPr lang="en-US" sz="1200" dirty="0"/>
              <a:t> </a:t>
            </a:r>
            <a:r>
              <a:rPr lang="en-US" sz="1200" dirty="0" err="1"/>
              <a:t>besar</a:t>
            </a:r>
            <a:r>
              <a:rPr lang="en-US" sz="1200" dirty="0"/>
              <a:t> </a:t>
            </a:r>
            <a:r>
              <a:rPr lang="en-US" sz="1200" dirty="0" err="1"/>
              <a:t>keuntungan</a:t>
            </a:r>
            <a:r>
              <a:rPr lang="en-US" sz="1200" dirty="0"/>
              <a:t> </a:t>
            </a:r>
            <a:r>
              <a:rPr lang="en-US" sz="1200" dirty="0" err="1"/>
              <a:t>dari</a:t>
            </a:r>
            <a:r>
              <a:rPr lang="en-US" sz="1200" dirty="0"/>
              <a:t> </a:t>
            </a:r>
            <a:r>
              <a:rPr lang="en-US" sz="1200" dirty="0" err="1"/>
              <a:t>penggunaan</a:t>
            </a:r>
            <a:r>
              <a:rPr lang="en-US" sz="1200" dirty="0"/>
              <a:t> </a:t>
            </a:r>
            <a:r>
              <a:rPr lang="en-US" sz="1200" dirty="0" err="1"/>
              <a:t>sumber</a:t>
            </a:r>
            <a:r>
              <a:rPr lang="en-US" sz="1200" dirty="0"/>
              <a:t> </a:t>
            </a:r>
            <a:r>
              <a:rPr lang="en-US" sz="1200" dirty="0" err="1"/>
              <a:t>daya</a:t>
            </a:r>
            <a:r>
              <a:rPr lang="en-US" sz="1200" dirty="0"/>
              <a:t> internet yang </a:t>
            </a:r>
            <a:r>
              <a:rPr lang="en-US" sz="1200" dirty="0" err="1"/>
              <a:t>dapat</a:t>
            </a:r>
            <a:r>
              <a:rPr lang="en-US" sz="1200" dirty="0"/>
              <a:t> </a:t>
            </a:r>
            <a:r>
              <a:rPr lang="en-US" sz="1200" dirty="0" err="1"/>
              <a:t>dimanfaatkan</a:t>
            </a:r>
            <a:r>
              <a:rPr lang="en-US" sz="1200" dirty="0"/>
              <a:t>.</a:t>
            </a:r>
          </a:p>
          <a:p>
            <a:r>
              <a:rPr lang="en-US" sz="1200" b="1" dirty="0"/>
              <a:t>2. </a:t>
            </a:r>
            <a:r>
              <a:rPr lang="en-US" sz="1200" b="1" dirty="0" err="1"/>
              <a:t>Alat</a:t>
            </a:r>
            <a:r>
              <a:rPr lang="en-US" sz="1200" b="1" dirty="0"/>
              <a:t> </a:t>
            </a:r>
            <a:r>
              <a:rPr lang="en-US" sz="1200" b="1" dirty="0" err="1"/>
              <a:t>perbandingan</a:t>
            </a:r>
            <a:endParaRPr lang="en-US" sz="1200" b="1" dirty="0"/>
          </a:p>
          <a:p>
            <a:r>
              <a:rPr lang="en-US" sz="1200" dirty="0" err="1"/>
              <a:t>Memungkinkan</a:t>
            </a:r>
            <a:r>
              <a:rPr lang="en-US" sz="1200" dirty="0"/>
              <a:t> </a:t>
            </a:r>
            <a:r>
              <a:rPr lang="en-US" sz="1200" dirty="0" err="1"/>
              <a:t>perbandingan</a:t>
            </a:r>
            <a:r>
              <a:rPr lang="en-US" sz="1200" dirty="0"/>
              <a:t> </a:t>
            </a:r>
            <a:r>
              <a:rPr lang="en-US" sz="1200" dirty="0" err="1"/>
              <a:t>antara</a:t>
            </a:r>
            <a:r>
              <a:rPr lang="en-US" sz="1200" dirty="0"/>
              <a:t> </a:t>
            </a:r>
            <a:r>
              <a:rPr lang="en-US" sz="1200" dirty="0" err="1"/>
              <a:t>berbagai</a:t>
            </a:r>
            <a:r>
              <a:rPr lang="en-US" sz="1200" dirty="0"/>
              <a:t> </a:t>
            </a:r>
            <a:r>
              <a:rPr lang="en-US" sz="1200" dirty="0" err="1"/>
              <a:t>sistem</a:t>
            </a:r>
            <a:r>
              <a:rPr lang="en-US" sz="1200" dirty="0"/>
              <a:t> </a:t>
            </a:r>
            <a:r>
              <a:rPr lang="en-US" sz="1200" dirty="0" err="1"/>
              <a:t>atau</a:t>
            </a:r>
            <a:r>
              <a:rPr lang="en-US" sz="1200" dirty="0"/>
              <a:t> </a:t>
            </a:r>
            <a:r>
              <a:rPr lang="en-US" sz="1200" dirty="0" err="1"/>
              <a:t>jaringan</a:t>
            </a:r>
            <a:r>
              <a:rPr lang="en-US" sz="1200" dirty="0"/>
              <a:t> </a:t>
            </a:r>
            <a:r>
              <a:rPr lang="en-US" sz="1200" dirty="0" err="1"/>
              <a:t>berdasarkan</a:t>
            </a:r>
            <a:r>
              <a:rPr lang="en-US" sz="1200" dirty="0"/>
              <a:t> </a:t>
            </a:r>
            <a:r>
              <a:rPr lang="en-US" sz="1200" dirty="0" err="1"/>
              <a:t>kecepatan</a:t>
            </a:r>
            <a:r>
              <a:rPr lang="en-US" sz="1200" dirty="0"/>
              <a:t>, </a:t>
            </a:r>
            <a:r>
              <a:rPr lang="en-US" sz="1200" dirty="0" err="1"/>
              <a:t>latensi</a:t>
            </a:r>
            <a:r>
              <a:rPr lang="en-US" sz="1200" dirty="0"/>
              <a:t> </a:t>
            </a:r>
            <a:r>
              <a:rPr lang="en-US" sz="1200" dirty="0" err="1"/>
              <a:t>dan</a:t>
            </a:r>
            <a:r>
              <a:rPr lang="en-US" sz="1200" dirty="0"/>
              <a:t> </a:t>
            </a:r>
            <a:r>
              <a:rPr lang="en-US" sz="1200" dirty="0" err="1"/>
              <a:t>seterusnya</a:t>
            </a:r>
            <a:r>
              <a:rPr lang="en-US" sz="1200" dirty="0"/>
              <a:t>.</a:t>
            </a:r>
          </a:p>
          <a:p>
            <a:r>
              <a:rPr lang="en-US" sz="1200" b="1" dirty="0"/>
              <a:t>3. </a:t>
            </a:r>
            <a:r>
              <a:rPr lang="en-US" sz="1200" b="1" dirty="0" err="1"/>
              <a:t>Dasar</a:t>
            </a:r>
            <a:r>
              <a:rPr lang="en-US" sz="1200" b="1" dirty="0"/>
              <a:t> </a:t>
            </a:r>
            <a:r>
              <a:rPr lang="en-US" sz="1200" b="1" dirty="0" err="1"/>
              <a:t>optimasi</a:t>
            </a:r>
            <a:endParaRPr lang="en-US" sz="1200" b="1" dirty="0"/>
          </a:p>
          <a:p>
            <a:r>
              <a:rPr lang="en-US" sz="1200" dirty="0" err="1"/>
              <a:t>Memberikan</a:t>
            </a:r>
            <a:r>
              <a:rPr lang="en-US" sz="1200" dirty="0"/>
              <a:t> </a:t>
            </a:r>
            <a:r>
              <a:rPr lang="en-US" sz="1200" dirty="0" err="1"/>
              <a:t>informasi</a:t>
            </a:r>
            <a:r>
              <a:rPr lang="en-US" sz="1200" dirty="0"/>
              <a:t> </a:t>
            </a:r>
            <a:r>
              <a:rPr lang="en-US" sz="1200" dirty="0" err="1"/>
              <a:t>dan</a:t>
            </a:r>
            <a:r>
              <a:rPr lang="en-US" sz="1200" dirty="0"/>
              <a:t> </a:t>
            </a:r>
            <a:r>
              <a:rPr lang="en-US" sz="1200" dirty="0" err="1"/>
              <a:t>identifikasi</a:t>
            </a:r>
            <a:r>
              <a:rPr lang="en-US" sz="1200" dirty="0"/>
              <a:t> area yang </a:t>
            </a:r>
            <a:r>
              <a:rPr lang="en-US" sz="1200" dirty="0" err="1"/>
              <a:t>dapat</a:t>
            </a:r>
            <a:r>
              <a:rPr lang="en-US" sz="1200" dirty="0"/>
              <a:t> </a:t>
            </a:r>
            <a:r>
              <a:rPr lang="en-US" sz="1200" dirty="0" err="1"/>
              <a:t>ditingkatkan</a:t>
            </a:r>
            <a:r>
              <a:rPr lang="en-US" sz="1200" dirty="0"/>
              <a:t> </a:t>
            </a:r>
            <a:r>
              <a:rPr lang="en-US" sz="1200" dirty="0" err="1"/>
              <a:t>untuk</a:t>
            </a:r>
            <a:r>
              <a:rPr lang="en-US" sz="1200" dirty="0"/>
              <a:t> </a:t>
            </a:r>
            <a:r>
              <a:rPr lang="en-US" sz="1200" dirty="0" err="1"/>
              <a:t>meningkatkan</a:t>
            </a:r>
            <a:r>
              <a:rPr lang="en-US" sz="1200" dirty="0"/>
              <a:t> </a:t>
            </a:r>
            <a:r>
              <a:rPr lang="en-US" sz="1200" dirty="0" err="1"/>
              <a:t>kinerja</a:t>
            </a:r>
            <a:r>
              <a:rPr lang="en-US" sz="1200" dirty="0"/>
              <a:t> </a:t>
            </a:r>
            <a:r>
              <a:rPr lang="en-US" sz="1200" dirty="0" err="1"/>
              <a:t>sistem</a:t>
            </a:r>
            <a:r>
              <a:rPr lang="en-US" sz="1200" dirty="0"/>
              <a:t>.</a:t>
            </a:r>
          </a:p>
          <a:p>
            <a:pPr algn="just"/>
            <a:endParaRPr lang="en-US" sz="1600" dirty="0"/>
          </a:p>
        </p:txBody>
      </p:sp>
    </p:spTree>
    <p:extLst>
      <p:ext uri="{BB962C8B-B14F-4D97-AF65-F5344CB8AC3E}">
        <p14:creationId xmlns:p14="http://schemas.microsoft.com/office/powerpoint/2010/main" val="467796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hlinkClick r:id="rId2"/>
              </a:rPr>
              <a:t>RouterOS</a:t>
            </a:r>
            <a:r>
              <a:rPr lang="en-US" dirty="0">
                <a:hlinkClick r:id="rId2"/>
              </a:rPr>
              <a:t> Virtual Labs</a:t>
            </a:r>
            <a:endParaRPr lang="en-US" dirty="0"/>
          </a:p>
        </p:txBody>
      </p:sp>
      <p:sp>
        <p:nvSpPr>
          <p:cNvPr id="3" name="Content Placeholder 2"/>
          <p:cNvSpPr>
            <a:spLocks noGrp="1"/>
          </p:cNvSpPr>
          <p:nvPr>
            <p:ph idx="1"/>
          </p:nvPr>
        </p:nvSpPr>
        <p:spPr>
          <a:xfrm>
            <a:off x="998621" y="1570641"/>
            <a:ext cx="4584031" cy="1858359"/>
          </a:xfrm>
        </p:spPr>
        <p:txBody>
          <a:bodyPr>
            <a:noAutofit/>
          </a:bodyPr>
          <a:lstStyle/>
          <a:p>
            <a:pPr lvl="0"/>
            <a:r>
              <a:rPr lang="en-US" sz="2133" dirty="0"/>
              <a:t>https://forum.mikrotik.com/viewtopic.php?t=99658</a:t>
            </a:r>
          </a:p>
        </p:txBody>
      </p:sp>
      <p:sp>
        <p:nvSpPr>
          <p:cNvPr id="4" name="Title 1"/>
          <p:cNvSpPr txBox="1">
            <a:spLocks/>
          </p:cNvSpPr>
          <p:nvPr/>
        </p:nvSpPr>
        <p:spPr>
          <a:xfrm>
            <a:off x="5923548" y="705556"/>
            <a:ext cx="6268453" cy="1178278"/>
          </a:xfrm>
          <a:prstGeom prst="rect">
            <a:avLst/>
          </a:prstGeom>
        </p:spPr>
        <p:txBody>
          <a:bodyPr vert="horz" lIns="60960" tIns="30480" rIns="60960" bIns="3048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en-US" sz="3912" dirty="0" err="1"/>
              <a:t>Tujuan</a:t>
            </a:r>
            <a:endParaRPr lang="en-US" sz="3912" dirty="0"/>
          </a:p>
        </p:txBody>
      </p:sp>
      <p:sp>
        <p:nvSpPr>
          <p:cNvPr id="5" name="Rectangle 4"/>
          <p:cNvSpPr/>
          <p:nvPr/>
        </p:nvSpPr>
        <p:spPr>
          <a:xfrm>
            <a:off x="6436896" y="1580371"/>
            <a:ext cx="4916905" cy="3540200"/>
          </a:xfrm>
          <a:prstGeom prst="rect">
            <a:avLst/>
          </a:prstGeom>
        </p:spPr>
        <p:txBody>
          <a:bodyPr wrap="square">
            <a:spAutoFit/>
          </a:bodyPr>
          <a:lstStyle/>
          <a:p>
            <a:pPr algn="just"/>
            <a:r>
              <a:rPr lang="en-US" sz="1867" dirty="0" err="1"/>
              <a:t>Tujuan</a:t>
            </a:r>
            <a:r>
              <a:rPr lang="en-US" sz="1867" dirty="0"/>
              <a:t> </a:t>
            </a:r>
            <a:r>
              <a:rPr lang="en-US" sz="1867" dirty="0" err="1"/>
              <a:t>dari</a:t>
            </a:r>
            <a:r>
              <a:rPr lang="en-US" sz="1867" dirty="0"/>
              <a:t> </a:t>
            </a:r>
            <a:r>
              <a:rPr lang="en-US" sz="1867" dirty="0" err="1"/>
              <a:t>penelitian</a:t>
            </a:r>
            <a:r>
              <a:rPr lang="en-US" sz="1867" dirty="0"/>
              <a:t> </a:t>
            </a:r>
            <a:r>
              <a:rPr lang="en-US" sz="1867" dirty="0" err="1"/>
              <a:t>ini</a:t>
            </a:r>
            <a:r>
              <a:rPr lang="en-US" sz="1867" dirty="0"/>
              <a:t> </a:t>
            </a:r>
            <a:r>
              <a:rPr lang="en-US" sz="1867" dirty="0" err="1"/>
              <a:t>adalah</a:t>
            </a:r>
            <a:r>
              <a:rPr lang="en-US" sz="1867" dirty="0"/>
              <a:t> </a:t>
            </a:r>
            <a:r>
              <a:rPr lang="en-US" sz="1867" dirty="0" err="1"/>
              <a:t>untuk</a:t>
            </a:r>
            <a:r>
              <a:rPr lang="en-US" sz="1867" dirty="0"/>
              <a:t> </a:t>
            </a:r>
            <a:r>
              <a:rPr lang="en-US" sz="1867" dirty="0" err="1"/>
              <a:t>memberikan</a:t>
            </a:r>
            <a:r>
              <a:rPr lang="en-US" sz="1867" dirty="0"/>
              <a:t> </a:t>
            </a:r>
            <a:r>
              <a:rPr lang="en-US" sz="1867" dirty="0" err="1"/>
              <a:t>teknologi</a:t>
            </a:r>
            <a:r>
              <a:rPr lang="en-US" sz="1867" dirty="0"/>
              <a:t> yang </a:t>
            </a:r>
            <a:r>
              <a:rPr lang="en-US" sz="1867" dirty="0" err="1"/>
              <a:t>dapat</a:t>
            </a:r>
            <a:r>
              <a:rPr lang="en-US" sz="1867" dirty="0"/>
              <a:t> </a:t>
            </a:r>
            <a:r>
              <a:rPr lang="en-US" sz="1867" dirty="0" err="1"/>
              <a:t>memonitoring</a:t>
            </a:r>
            <a:r>
              <a:rPr lang="en-US" sz="1867" dirty="0"/>
              <a:t> </a:t>
            </a:r>
            <a:r>
              <a:rPr lang="en-US" sz="1867" dirty="0" err="1"/>
              <a:t>populasi</a:t>
            </a:r>
            <a:r>
              <a:rPr lang="en-US" sz="1867" dirty="0"/>
              <a:t> </a:t>
            </a:r>
            <a:r>
              <a:rPr lang="en-US" sz="1867" dirty="0" err="1"/>
              <a:t>dan</a:t>
            </a:r>
            <a:r>
              <a:rPr lang="en-US" sz="1867" dirty="0"/>
              <a:t> </a:t>
            </a:r>
            <a:r>
              <a:rPr lang="en-US" sz="1867" dirty="0" err="1"/>
              <a:t>pertumbuhan</a:t>
            </a:r>
            <a:r>
              <a:rPr lang="en-US" sz="1867" dirty="0"/>
              <a:t> </a:t>
            </a:r>
            <a:r>
              <a:rPr lang="en-US" sz="1867" dirty="0" err="1"/>
              <a:t>ikan</a:t>
            </a:r>
            <a:r>
              <a:rPr lang="en-US" sz="1867" dirty="0"/>
              <a:t> </a:t>
            </a:r>
            <a:r>
              <a:rPr lang="en-US" sz="1867" dirty="0" err="1"/>
              <a:t>dan</a:t>
            </a:r>
            <a:r>
              <a:rPr lang="en-US" sz="1867" dirty="0"/>
              <a:t> </a:t>
            </a:r>
            <a:r>
              <a:rPr lang="en-US" sz="1867" dirty="0" err="1"/>
              <a:t>melakukan</a:t>
            </a:r>
            <a:r>
              <a:rPr lang="en-US" sz="1867" dirty="0"/>
              <a:t> </a:t>
            </a:r>
            <a:r>
              <a:rPr lang="en-US" sz="1867" dirty="0" err="1"/>
              <a:t>penghitungan</a:t>
            </a:r>
            <a:r>
              <a:rPr lang="en-US" sz="1867" dirty="0"/>
              <a:t> </a:t>
            </a:r>
            <a:r>
              <a:rPr lang="en-US" sz="1867" dirty="0" err="1"/>
              <a:t>objek</a:t>
            </a:r>
            <a:r>
              <a:rPr lang="en-US" sz="1867" dirty="0"/>
              <a:t> </a:t>
            </a:r>
            <a:r>
              <a:rPr lang="en-US" sz="1867" dirty="0" err="1"/>
              <a:t>otomatis</a:t>
            </a:r>
            <a:r>
              <a:rPr lang="en-US" sz="1867" dirty="0"/>
              <a:t> </a:t>
            </a:r>
            <a:r>
              <a:rPr lang="en-US" sz="1867" dirty="0" err="1"/>
              <a:t>dengan</a:t>
            </a:r>
            <a:r>
              <a:rPr lang="en-US" sz="1867" dirty="0"/>
              <a:t> </a:t>
            </a:r>
            <a:r>
              <a:rPr lang="en-US" sz="1867" dirty="0" err="1"/>
              <a:t>memanfaatkan</a:t>
            </a:r>
            <a:r>
              <a:rPr lang="en-US" sz="1867" dirty="0"/>
              <a:t> </a:t>
            </a:r>
            <a:r>
              <a:rPr lang="en-US" sz="1867" dirty="0" err="1"/>
              <a:t>teknologi</a:t>
            </a:r>
            <a:r>
              <a:rPr lang="en-US" sz="1867" dirty="0"/>
              <a:t> frame video. </a:t>
            </a:r>
            <a:r>
              <a:rPr lang="en-US" sz="1867" dirty="0" err="1"/>
              <a:t>Petani</a:t>
            </a:r>
            <a:r>
              <a:rPr lang="en-US" sz="1867" dirty="0"/>
              <a:t> </a:t>
            </a:r>
            <a:r>
              <a:rPr lang="en-US" sz="1867" dirty="0" err="1"/>
              <a:t>budidaya</a:t>
            </a:r>
            <a:r>
              <a:rPr lang="en-US" sz="1867" dirty="0"/>
              <a:t> </a:t>
            </a:r>
            <a:r>
              <a:rPr lang="en-US" sz="1867" dirty="0" err="1"/>
              <a:t>ikan</a:t>
            </a:r>
            <a:r>
              <a:rPr lang="en-US" sz="1867" dirty="0"/>
              <a:t> </a:t>
            </a:r>
            <a:r>
              <a:rPr lang="en-US" sz="1867" dirty="0" err="1"/>
              <a:t>dapat</a:t>
            </a:r>
            <a:r>
              <a:rPr lang="en-US" sz="1867" dirty="0"/>
              <a:t> monitoring </a:t>
            </a:r>
            <a:r>
              <a:rPr lang="en-US" sz="1867" dirty="0" err="1"/>
              <a:t>untuk</a:t>
            </a:r>
            <a:r>
              <a:rPr lang="en-US" sz="1867" dirty="0"/>
              <a:t> </a:t>
            </a:r>
            <a:r>
              <a:rPr lang="en-US" sz="1867" dirty="0" err="1"/>
              <a:t>melakukan</a:t>
            </a:r>
            <a:r>
              <a:rPr lang="en-US" sz="1867" dirty="0"/>
              <a:t> </a:t>
            </a:r>
            <a:r>
              <a:rPr lang="en-US" sz="1867" dirty="0" err="1"/>
              <a:t>perlakuan</a:t>
            </a:r>
            <a:r>
              <a:rPr lang="en-US" sz="1867" dirty="0"/>
              <a:t> yang </a:t>
            </a:r>
            <a:r>
              <a:rPr lang="en-US" sz="1867" dirty="0" err="1"/>
              <a:t>lebih</a:t>
            </a:r>
            <a:r>
              <a:rPr lang="en-US" sz="1867" dirty="0"/>
              <a:t> </a:t>
            </a:r>
            <a:r>
              <a:rPr lang="en-US" sz="1867" dirty="0" err="1"/>
              <a:t>baik</a:t>
            </a:r>
            <a:r>
              <a:rPr lang="en-US" sz="1867" dirty="0"/>
              <a:t>, </a:t>
            </a:r>
            <a:r>
              <a:rPr lang="en-US" sz="1867" dirty="0" err="1"/>
              <a:t>seperti</a:t>
            </a:r>
            <a:r>
              <a:rPr lang="en-US" sz="1867" dirty="0"/>
              <a:t> </a:t>
            </a:r>
            <a:r>
              <a:rPr lang="en-US" sz="1867" dirty="0" err="1"/>
              <a:t>pengendalian</a:t>
            </a:r>
            <a:r>
              <a:rPr lang="en-US" sz="1867" dirty="0"/>
              <a:t> </a:t>
            </a:r>
            <a:r>
              <a:rPr lang="en-US" sz="1867" dirty="0" err="1"/>
              <a:t>kepadatan</a:t>
            </a:r>
            <a:r>
              <a:rPr lang="en-US" sz="1867" dirty="0"/>
              <a:t>, </a:t>
            </a:r>
            <a:r>
              <a:rPr lang="en-US" sz="1867" dirty="0" err="1"/>
              <a:t>menentukan</a:t>
            </a:r>
            <a:r>
              <a:rPr lang="en-US" sz="1867" dirty="0"/>
              <a:t> </a:t>
            </a:r>
            <a:r>
              <a:rPr lang="en-US" sz="1867" dirty="0" err="1"/>
              <a:t>jumlah</a:t>
            </a:r>
            <a:r>
              <a:rPr lang="en-US" sz="1867" dirty="0"/>
              <a:t> </a:t>
            </a:r>
            <a:r>
              <a:rPr lang="en-US" sz="1867" dirty="0" err="1"/>
              <a:t>pemberian</a:t>
            </a:r>
            <a:r>
              <a:rPr lang="en-US" sz="1867" dirty="0"/>
              <a:t> </a:t>
            </a:r>
            <a:r>
              <a:rPr lang="en-US" sz="1867" dirty="0" err="1"/>
              <a:t>pakan</a:t>
            </a:r>
            <a:r>
              <a:rPr lang="en-US" sz="1867" dirty="0"/>
              <a:t>, </a:t>
            </a:r>
            <a:r>
              <a:rPr lang="en-US" sz="1867" dirty="0" err="1"/>
              <a:t>dan</a:t>
            </a:r>
            <a:r>
              <a:rPr lang="en-US" sz="1867" dirty="0"/>
              <a:t> </a:t>
            </a:r>
            <a:r>
              <a:rPr lang="en-US" sz="1867" dirty="0" err="1"/>
              <a:t>jumlah</a:t>
            </a:r>
            <a:r>
              <a:rPr lang="en-US" sz="1867" dirty="0"/>
              <a:t> yang </a:t>
            </a:r>
            <a:r>
              <a:rPr lang="en-US" sz="1867" dirty="0" err="1"/>
              <a:t>wajar</a:t>
            </a:r>
            <a:r>
              <a:rPr lang="en-US" sz="1867" dirty="0"/>
              <a:t> </a:t>
            </a:r>
            <a:r>
              <a:rPr lang="en-US" sz="1867" dirty="0" err="1"/>
              <a:t>pakan</a:t>
            </a:r>
            <a:r>
              <a:rPr lang="en-US" sz="1867" dirty="0"/>
              <a:t> </a:t>
            </a:r>
            <a:r>
              <a:rPr lang="en-US" sz="1867" dirty="0" err="1"/>
              <a:t>membantu</a:t>
            </a:r>
            <a:r>
              <a:rPr lang="en-US" sz="1867" dirty="0"/>
              <a:t> </a:t>
            </a:r>
            <a:r>
              <a:rPr lang="en-US" sz="1867" dirty="0" err="1"/>
              <a:t>mengurangi</a:t>
            </a:r>
            <a:r>
              <a:rPr lang="en-US" sz="1867" dirty="0"/>
              <a:t> </a:t>
            </a:r>
            <a:r>
              <a:rPr lang="en-US" sz="1867" dirty="0" err="1"/>
              <a:t>polusi</a:t>
            </a:r>
            <a:r>
              <a:rPr lang="en-US" sz="1867" dirty="0"/>
              <a:t> air </a:t>
            </a:r>
            <a:r>
              <a:rPr lang="en-US" sz="1867" dirty="0" err="1"/>
              <a:t>dan</a:t>
            </a:r>
            <a:r>
              <a:rPr lang="en-US" sz="1867" dirty="0"/>
              <a:t> </a:t>
            </a:r>
            <a:r>
              <a:rPr lang="en-US" sz="1867" dirty="0" err="1"/>
              <a:t>memastikan</a:t>
            </a:r>
            <a:r>
              <a:rPr lang="en-US" sz="1867" dirty="0"/>
              <a:t> </a:t>
            </a:r>
            <a:r>
              <a:rPr lang="en-US" sz="1867" dirty="0" err="1"/>
              <a:t>pertumbuhan</a:t>
            </a:r>
            <a:r>
              <a:rPr lang="en-US" sz="1867" dirty="0"/>
              <a:t> </a:t>
            </a:r>
            <a:r>
              <a:rPr lang="en-US" sz="1867" dirty="0" err="1"/>
              <a:t>ikan</a:t>
            </a:r>
            <a:r>
              <a:rPr lang="en-US" sz="1867" dirty="0"/>
              <a:t> yang </a:t>
            </a:r>
            <a:r>
              <a:rPr lang="en-US" sz="1867" dirty="0" err="1"/>
              <a:t>cepat</a:t>
            </a:r>
            <a:r>
              <a:rPr lang="en-US" sz="1867" dirty="0"/>
              <a:t> </a:t>
            </a:r>
            <a:r>
              <a:rPr lang="en-US" sz="1867" dirty="0" err="1"/>
              <a:t>dan</a:t>
            </a:r>
            <a:r>
              <a:rPr lang="en-US" sz="1867" dirty="0"/>
              <a:t> </a:t>
            </a:r>
            <a:r>
              <a:rPr lang="en-US" sz="1867" dirty="0" err="1"/>
              <a:t>sehat</a:t>
            </a:r>
            <a:r>
              <a:rPr lang="en-US" sz="1867" dirty="0"/>
              <a:t>. </a:t>
            </a:r>
          </a:p>
        </p:txBody>
      </p:sp>
    </p:spTree>
    <p:extLst>
      <p:ext uri="{BB962C8B-B14F-4D97-AF65-F5344CB8AC3E}">
        <p14:creationId xmlns:p14="http://schemas.microsoft.com/office/powerpoint/2010/main" val="4148128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4489450" y="2677054"/>
            <a:ext cx="3213100" cy="2520950"/>
          </a:xfrm>
          <a:prstGeom prst="rect">
            <a:avLst/>
          </a:prstGeom>
        </p:spPr>
      </p:pic>
    </p:spTree>
    <p:extLst>
      <p:ext uri="{BB962C8B-B14F-4D97-AF65-F5344CB8AC3E}">
        <p14:creationId xmlns:p14="http://schemas.microsoft.com/office/powerpoint/2010/main" val="1970475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3927475" y="2270654"/>
            <a:ext cx="4337050" cy="3333750"/>
          </a:xfrm>
          <a:prstGeom prst="rect">
            <a:avLst/>
          </a:prstGeom>
        </p:spPr>
      </p:pic>
    </p:spTree>
    <p:extLst>
      <p:ext uri="{BB962C8B-B14F-4D97-AF65-F5344CB8AC3E}">
        <p14:creationId xmlns:p14="http://schemas.microsoft.com/office/powerpoint/2010/main" val="2314087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t>MIKROTIK PORT SCANNER / ROUTER OS PORT TESTER</a:t>
            </a:r>
            <a:br>
              <a:rPr lang="fr-FR" b="1" dirty="0"/>
            </a:br>
            <a:endParaRPr lang="en-US" dirty="0"/>
          </a:p>
        </p:txBody>
      </p:sp>
      <p:pic>
        <p:nvPicPr>
          <p:cNvPr id="4" name="Content Placeholder 3"/>
          <p:cNvPicPr>
            <a:picLocks noGrp="1" noChangeAspect="1"/>
          </p:cNvPicPr>
          <p:nvPr>
            <p:ph idx="1"/>
          </p:nvPr>
        </p:nvPicPr>
        <p:blipFill>
          <a:blip r:embed="rId3"/>
          <a:stretch>
            <a:fillRect/>
          </a:stretch>
        </p:blipFill>
        <p:spPr>
          <a:xfrm>
            <a:off x="1475882" y="1762794"/>
            <a:ext cx="3914258" cy="3868208"/>
          </a:xfrm>
          <a:prstGeom prst="rect">
            <a:avLst/>
          </a:prstGeom>
        </p:spPr>
      </p:pic>
      <p:sp>
        <p:nvSpPr>
          <p:cNvPr id="5" name="Rectangle 4"/>
          <p:cNvSpPr/>
          <p:nvPr/>
        </p:nvSpPr>
        <p:spPr>
          <a:xfrm>
            <a:off x="7122695" y="1294695"/>
            <a:ext cx="6096000" cy="6740307"/>
          </a:xfrm>
          <a:prstGeom prst="rect">
            <a:avLst/>
          </a:prstGeom>
        </p:spPr>
        <p:txBody>
          <a:bodyPr>
            <a:spAutoFit/>
          </a:bodyPr>
          <a:lstStyle/>
          <a:p>
            <a:r>
              <a:rPr lang="en-US" sz="1200" dirty="0"/>
              <a:t>@echo off</a:t>
            </a:r>
          </a:p>
          <a:p>
            <a:r>
              <a:rPr lang="en-US" sz="1200" dirty="0"/>
              <a:t>title ROUTEROS PORT TESTER BY BNT</a:t>
            </a:r>
          </a:p>
          <a:p>
            <a:r>
              <a:rPr lang="en-US" sz="1200" dirty="0"/>
              <a:t>:Loop </a:t>
            </a:r>
          </a:p>
          <a:p>
            <a:r>
              <a:rPr lang="en-US" sz="1200" dirty="0"/>
              <a:t>echo.</a:t>
            </a:r>
          </a:p>
          <a:p>
            <a:r>
              <a:rPr lang="en-US" sz="1200" dirty="0"/>
              <a:t>echo =================================</a:t>
            </a:r>
          </a:p>
          <a:p>
            <a:r>
              <a:rPr lang="en-US" sz="1200" dirty="0"/>
              <a:t>echo -= ROUTEROS PORT TESTER BY BNT =-</a:t>
            </a:r>
          </a:p>
          <a:p>
            <a:r>
              <a:rPr lang="en-US" sz="1200" dirty="0"/>
              <a:t>echo =================================</a:t>
            </a:r>
          </a:p>
          <a:p>
            <a:r>
              <a:rPr lang="en-US" sz="1200" dirty="0"/>
              <a:t>echo.</a:t>
            </a:r>
          </a:p>
          <a:p>
            <a:r>
              <a:rPr lang="en-US" sz="1200" dirty="0"/>
              <a:t>set /p </a:t>
            </a:r>
            <a:r>
              <a:rPr lang="en-US" sz="1200" dirty="0" err="1"/>
              <a:t>ip</a:t>
            </a:r>
            <a:r>
              <a:rPr lang="en-US" sz="1200" dirty="0"/>
              <a:t>="Enter IP Address: "</a:t>
            </a:r>
          </a:p>
          <a:p>
            <a:r>
              <a:rPr lang="en-US" sz="1200" dirty="0"/>
              <a:t>echo.</a:t>
            </a:r>
          </a:p>
          <a:p>
            <a:r>
              <a:rPr lang="en-US" sz="1200" dirty="0"/>
              <a:t>echo PORT INFO:</a:t>
            </a:r>
          </a:p>
          <a:p>
            <a:r>
              <a:rPr lang="en-US" sz="1200" dirty="0"/>
              <a:t>echo - 8291 / </a:t>
            </a:r>
            <a:r>
              <a:rPr lang="en-US" sz="1200" dirty="0" err="1"/>
              <a:t>Winbox</a:t>
            </a:r>
            <a:endParaRPr lang="en-US" sz="1200" dirty="0"/>
          </a:p>
          <a:p>
            <a:r>
              <a:rPr lang="en-US" sz="1200" dirty="0"/>
              <a:t>echo - 80   / WWW </a:t>
            </a:r>
            <a:r>
              <a:rPr lang="en-US" sz="1200" dirty="0" err="1"/>
              <a:t>Webfig</a:t>
            </a:r>
            <a:r>
              <a:rPr lang="en-US" sz="1200" dirty="0"/>
              <a:t> http</a:t>
            </a:r>
          </a:p>
          <a:p>
            <a:r>
              <a:rPr lang="en-US" sz="1200" dirty="0"/>
              <a:t>echo - 443  / WWW-SSL </a:t>
            </a:r>
            <a:r>
              <a:rPr lang="en-US" sz="1200" dirty="0" err="1"/>
              <a:t>Webfig</a:t>
            </a:r>
            <a:r>
              <a:rPr lang="en-US" sz="1200" dirty="0"/>
              <a:t> https</a:t>
            </a:r>
          </a:p>
          <a:p>
            <a:r>
              <a:rPr lang="en-US" sz="1200" dirty="0"/>
              <a:t>echo - 8728 / API</a:t>
            </a:r>
          </a:p>
          <a:p>
            <a:r>
              <a:rPr lang="en-US" sz="1200" dirty="0"/>
              <a:t>echo - 8729 / API-SSL</a:t>
            </a:r>
          </a:p>
          <a:p>
            <a:r>
              <a:rPr lang="en-US" sz="1200" dirty="0"/>
              <a:t>echo - 21   / FTP</a:t>
            </a:r>
          </a:p>
          <a:p>
            <a:r>
              <a:rPr lang="en-US" sz="1200" dirty="0"/>
              <a:t>echo - 22   / SSH</a:t>
            </a:r>
          </a:p>
          <a:p>
            <a:r>
              <a:rPr lang="en-US" sz="1200" dirty="0"/>
              <a:t>echo - 23   / Telnet</a:t>
            </a:r>
          </a:p>
          <a:p>
            <a:r>
              <a:rPr lang="en-US" sz="1200" dirty="0"/>
              <a:t>echo - 3128 / Open proxy</a:t>
            </a:r>
          </a:p>
          <a:p>
            <a:r>
              <a:rPr lang="en-US" sz="1200" dirty="0"/>
              <a:t>echo - 8080 / Open proxy</a:t>
            </a:r>
          </a:p>
          <a:p>
            <a:r>
              <a:rPr lang="en-US" sz="1200" dirty="0"/>
              <a:t>echo - 53   / DNS</a:t>
            </a:r>
          </a:p>
          <a:p>
            <a:r>
              <a:rPr lang="en-US" sz="1200" dirty="0"/>
              <a:t>echo - 2000 / </a:t>
            </a:r>
            <a:r>
              <a:rPr lang="en-US" sz="1200" dirty="0" err="1"/>
              <a:t>Btest</a:t>
            </a:r>
            <a:r>
              <a:rPr lang="en-US" sz="1200" dirty="0"/>
              <a:t> Server</a:t>
            </a:r>
          </a:p>
          <a:p>
            <a:r>
              <a:rPr lang="en-US" sz="1200" dirty="0"/>
              <a:t>echo.</a:t>
            </a:r>
          </a:p>
          <a:p>
            <a:r>
              <a:rPr lang="en-US" sz="1200" dirty="0"/>
              <a:t>echo Try for </a:t>
            </a:r>
            <a:r>
              <a:rPr lang="en-US" sz="1200" dirty="0" err="1"/>
              <a:t>Scaning</a:t>
            </a:r>
            <a:r>
              <a:rPr lang="en-US" sz="1200" dirty="0"/>
              <a:t> Port Please Wait...</a:t>
            </a:r>
          </a:p>
          <a:p>
            <a:r>
              <a:rPr lang="en-US" sz="1200" dirty="0"/>
              <a:t>echo.</a:t>
            </a:r>
          </a:p>
          <a:p>
            <a:r>
              <a:rPr lang="en-US" sz="1200" dirty="0" err="1"/>
              <a:t>PortCheck</a:t>
            </a:r>
            <a:r>
              <a:rPr lang="en-US" sz="1200" dirty="0"/>
              <a:t> %</a:t>
            </a:r>
            <a:r>
              <a:rPr lang="en-US" sz="1200" dirty="0" err="1"/>
              <a:t>ip</a:t>
            </a:r>
            <a:r>
              <a:rPr lang="en-US" sz="1200" dirty="0"/>
              <a:t>% 8291,80,443,8728,8729,21,22,23,3128,8080,53,2000</a:t>
            </a:r>
          </a:p>
          <a:p>
            <a:r>
              <a:rPr lang="en-US" sz="1200" dirty="0"/>
              <a:t>echo.</a:t>
            </a:r>
          </a:p>
          <a:p>
            <a:r>
              <a:rPr lang="en-US" sz="1200" dirty="0"/>
              <a:t>IF %ERRORLEVEL%==1 echo - WARNING!! Open ports found, danger from attack!</a:t>
            </a:r>
          </a:p>
          <a:p>
            <a:r>
              <a:rPr lang="en-US" sz="1200" dirty="0"/>
              <a:t>echo - Please change your default port to another port</a:t>
            </a:r>
          </a:p>
          <a:p>
            <a:r>
              <a:rPr lang="en-US" sz="1200" dirty="0"/>
              <a:t>echo. </a:t>
            </a:r>
          </a:p>
          <a:p>
            <a:r>
              <a:rPr lang="en-US" sz="1200" dirty="0"/>
              <a:t>echo Scan Port Complete..</a:t>
            </a:r>
          </a:p>
          <a:p>
            <a:r>
              <a:rPr lang="en-US" sz="1200" dirty="0"/>
              <a:t>echo.</a:t>
            </a:r>
          </a:p>
          <a:p>
            <a:r>
              <a:rPr lang="en-US" sz="1200" dirty="0"/>
              <a:t>pause</a:t>
            </a:r>
          </a:p>
          <a:p>
            <a:r>
              <a:rPr lang="en-US" sz="1200" dirty="0" err="1"/>
              <a:t>cls</a:t>
            </a:r>
            <a:endParaRPr lang="en-US" sz="1200" dirty="0"/>
          </a:p>
          <a:p>
            <a:r>
              <a:rPr lang="en-US" sz="1200" dirty="0" err="1"/>
              <a:t>goto</a:t>
            </a:r>
            <a:r>
              <a:rPr lang="en-US" sz="1200" dirty="0"/>
              <a:t> loop</a:t>
            </a:r>
          </a:p>
        </p:txBody>
      </p:sp>
    </p:spTree>
    <p:extLst>
      <p:ext uri="{BB962C8B-B14F-4D97-AF65-F5344CB8AC3E}">
        <p14:creationId xmlns:p14="http://schemas.microsoft.com/office/powerpoint/2010/main" val="2201933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331761-3839-0505-1C6B-2ABA81B08B9A}"/>
              </a:ext>
            </a:extLst>
          </p:cNvPr>
          <p:cNvSpPr/>
          <p:nvPr/>
        </p:nvSpPr>
        <p:spPr>
          <a:xfrm>
            <a:off x="648187" y="1671858"/>
            <a:ext cx="3353432"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Congestion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2">
            <a:extLst>
              <a:ext uri="{FF2B5EF4-FFF2-40B4-BE49-F238E27FC236}">
                <a16:creationId xmlns:a16="http://schemas.microsoft.com/office/drawing/2014/main" id="{FAB817B4-CA00-A491-8795-2FEA9C541F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291CCE82-B17F-C140-F8F1-7FC67F78B1C5}"/>
              </a:ext>
            </a:extLst>
          </p:cNvPr>
          <p:cNvSpPr txBox="1"/>
          <p:nvPr/>
        </p:nvSpPr>
        <p:spPr>
          <a:xfrm>
            <a:off x="1154051" y="2379744"/>
            <a:ext cx="9457801" cy="3098605"/>
          </a:xfrm>
          <a:prstGeom prst="rect">
            <a:avLst/>
          </a:prstGeom>
          <a:noFill/>
          <a:ln w="38100">
            <a:solidFill>
              <a:srgbClr val="0070C0"/>
            </a:solidFill>
            <a:prstDash val="sysDash"/>
          </a:ln>
        </p:spPr>
        <p:txBody>
          <a:bodyPr wrap="square">
            <a:spAutoFit/>
          </a:bodyPr>
          <a:lstStyle/>
          <a:p>
            <a:pPr marL="390525" marR="106045" indent="-342900" algn="just">
              <a:lnSpc>
                <a:spcPct val="115000"/>
              </a:lnSpc>
              <a:spcAft>
                <a:spcPts val="800"/>
              </a:spcAft>
              <a:buFont typeface="Wingdings" pitchFamily="2" charset="2"/>
              <a:buChar char="§"/>
            </a:pP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Congestion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merupakan</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sebuah</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kondisi</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yang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terjadi</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pada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jaringan</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komunikasi</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dimana</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terlalu</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banyak</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paket</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yang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datang</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pada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sebuah</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subnet yang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menyebabkan</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kinerja</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jaringan</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menjadi</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Calibri" panose="020F0502020204030204" pitchFamily="34" charset="0"/>
                <a:cs typeface="Arial" panose="020B0604020202020204" pitchFamily="34" charset="0"/>
              </a:rPr>
              <a:t>turun</a:t>
            </a:r>
            <a:r>
              <a:rPr lang="en-US" sz="2000" dirty="0">
                <a:solidFill>
                  <a:srgbClr val="000000"/>
                </a:solidFill>
                <a:effectLst/>
                <a:latin typeface="Segoe UI Symbol" panose="020B0502040204020203" pitchFamily="34" charset="0"/>
                <a:ea typeface="Calibri" panose="020F0502020204030204" pitchFamily="34" charset="0"/>
                <a:cs typeface="Arial" panose="020B0604020202020204" pitchFamily="34" charset="0"/>
              </a:rPr>
              <a:t>. </a:t>
            </a:r>
          </a:p>
          <a:p>
            <a:pPr marL="390525" marR="106045" indent="-342900" algn="just">
              <a:lnSpc>
                <a:spcPct val="115000"/>
              </a:lnSpc>
              <a:spcAft>
                <a:spcPts val="800"/>
              </a:spcAft>
              <a:buFont typeface="Wingdings" pitchFamily="2" charset="2"/>
              <a:buChar char="§"/>
            </a:pP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Faktor</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yang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dapat</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mempengaruhi</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terjadinya</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US" sz="2000" i="1"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Congestion </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endParaRPr lang="en-ID" sz="2000" dirty="0">
              <a:effectLst/>
              <a:latin typeface="Segoe UI Symbol" panose="020B0502040204020203" pitchFamily="34" charset="0"/>
              <a:ea typeface="Segoe UI Symbol" panose="020B0502040204020203" pitchFamily="34" charset="0"/>
              <a:cs typeface="Times New Roman" panose="02020603050405020304" pitchFamily="18" charset="0"/>
            </a:endParaRPr>
          </a:p>
          <a:p>
            <a:pPr marL="742950" marR="106045" indent="-285750" algn="just">
              <a:lnSpc>
                <a:spcPct val="115000"/>
              </a:lnSpc>
              <a:buFont typeface="Courier New" panose="02070309020205020404" pitchFamily="49" charset="0"/>
              <a:buChar char="o"/>
            </a:pP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Trafik</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yang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masuk</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mendekati</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batas</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maksimal</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a:t>
            </a:r>
            <a:endParaRPr lang="en-ID" sz="2000" dirty="0">
              <a:latin typeface="Segoe UI Symbol" panose="020B0502040204020203" pitchFamily="34" charset="0"/>
              <a:ea typeface="Segoe UI Symbol" panose="020B0502040204020203" pitchFamily="34" charset="0"/>
              <a:cs typeface="Times New Roman" panose="02020603050405020304" pitchFamily="18" charset="0"/>
            </a:endParaRPr>
          </a:p>
          <a:p>
            <a:pPr marL="742950" marR="106045" indent="-285750" algn="just">
              <a:lnSpc>
                <a:spcPct val="115000"/>
              </a:lnSpc>
              <a:buFont typeface="Courier New" panose="02070309020205020404" pitchFamily="49" charset="0"/>
              <a:buChar char="o"/>
            </a:pP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Kinerja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perangkat</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router yang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lambat</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dalam</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melakukan</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queuing buffer, updating table, dan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sebagainya</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endParaRPr lang="en-ID" sz="2000" dirty="0">
              <a:latin typeface="Segoe UI Symbol" panose="020B0502040204020203" pitchFamily="34" charset="0"/>
              <a:ea typeface="Segoe UI Symbol" panose="020B0502040204020203" pitchFamily="34" charset="0"/>
              <a:cs typeface="Times New Roman" panose="02020603050405020304" pitchFamily="18" charset="0"/>
            </a:endParaRPr>
          </a:p>
          <a:p>
            <a:pPr marL="742950" marR="106045" indent="-285750" algn="just">
              <a:lnSpc>
                <a:spcPct val="115000"/>
              </a:lnSpc>
              <a:buFont typeface="Courier New" panose="02070309020205020404" pitchFamily="49" charset="0"/>
              <a:buChar char="o"/>
            </a:pP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Buffer pada router yang </a:t>
            </a:r>
            <a:r>
              <a:rPr lang="en-US" sz="20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dibatasi</a:t>
            </a:r>
            <a:r>
              <a:rPr lang="en-US" sz="20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endParaRPr lang="en-ID" sz="2000" dirty="0">
              <a:effectLst/>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7" name="Content Placeholder 2"/>
          <p:cNvSpPr>
            <a:spLocks noGrp="1"/>
          </p:cNvSpPr>
          <p:nvPr>
            <p:ph idx="1"/>
          </p:nvPr>
        </p:nvSpPr>
        <p:spPr>
          <a:xfrm>
            <a:off x="648187" y="545465"/>
            <a:ext cx="10515600" cy="817822"/>
          </a:xfrm>
        </p:spPr>
        <p:txBody>
          <a:bodyPr/>
          <a:lstStyle/>
          <a:p>
            <a:pPr>
              <a:buClr>
                <a:schemeClr val="tx1"/>
              </a:buClr>
              <a:buSzPct val="117000"/>
              <a:buFont typeface="Wingdings" panose="05000000000000000000" pitchFamily="2" charset="2"/>
              <a:buChar char="ü"/>
            </a:pPr>
            <a:r>
              <a:rPr lang="en-US" dirty="0" smtClean="0"/>
              <a:t>Congestion</a:t>
            </a:r>
            <a:endParaRPr lang="en-US" dirty="0"/>
          </a:p>
        </p:txBody>
      </p:sp>
    </p:spTree>
    <p:extLst>
      <p:ext uri="{BB962C8B-B14F-4D97-AF65-F5344CB8AC3E}">
        <p14:creationId xmlns:p14="http://schemas.microsoft.com/office/powerpoint/2010/main" val="2185293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331761-3839-0505-1C6B-2ABA81B08B9A}"/>
              </a:ext>
            </a:extLst>
          </p:cNvPr>
          <p:cNvSpPr/>
          <p:nvPr/>
        </p:nvSpPr>
        <p:spPr>
          <a:xfrm>
            <a:off x="698064" y="137713"/>
            <a:ext cx="3353432"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QoS</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2">
            <a:extLst>
              <a:ext uri="{FF2B5EF4-FFF2-40B4-BE49-F238E27FC236}">
                <a16:creationId xmlns:a16="http://schemas.microsoft.com/office/drawing/2014/main" id="{FAB817B4-CA00-A491-8795-2FEA9C541F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291CCE82-B17F-C140-F8F1-7FC67F78B1C5}"/>
              </a:ext>
            </a:extLst>
          </p:cNvPr>
          <p:cNvSpPr txBox="1"/>
          <p:nvPr/>
        </p:nvSpPr>
        <p:spPr>
          <a:xfrm>
            <a:off x="989739" y="2108507"/>
            <a:ext cx="6006016" cy="3462743"/>
          </a:xfrm>
          <a:prstGeom prst="rect">
            <a:avLst/>
          </a:prstGeom>
          <a:noFill/>
          <a:ln w="38100">
            <a:solidFill>
              <a:srgbClr val="0070C0"/>
            </a:solidFill>
            <a:prstDash val="sysDash"/>
          </a:ln>
        </p:spPr>
        <p:txBody>
          <a:bodyPr wrap="square">
            <a:spAutoFit/>
          </a:bodyPr>
          <a:lstStyle/>
          <a:p>
            <a:pPr lvl="0" algn="just">
              <a:lnSpc>
                <a:spcPct val="115000"/>
              </a:lnSpc>
              <a:spcAft>
                <a:spcPts val="800"/>
              </a:spcAft>
            </a:pPr>
            <a:r>
              <a:rPr lang="en-ID" sz="2400" dirty="0">
                <a:solidFill>
                  <a:srgbClr val="000000"/>
                </a:solidFill>
                <a:latin typeface="Segoe UI Symbol" panose="020B0502040204020203" pitchFamily="34" charset="0"/>
                <a:ea typeface="Times New Roman" panose="02020603050405020304" pitchFamily="18" charset="0"/>
                <a:cs typeface="Arial" panose="020B0604020202020204" pitchFamily="34" charset="0"/>
              </a:rPr>
              <a:t>Quality of Services: </a:t>
            </a:r>
            <a:r>
              <a:rPr lang="en-ID" sz="2400" dirty="0" err="1">
                <a:solidFill>
                  <a:srgbClr val="000000"/>
                </a:solidFill>
                <a:latin typeface="Segoe UI Symbol" panose="020B0502040204020203" pitchFamily="34" charset="0"/>
                <a:ea typeface="Times New Roman" panose="02020603050405020304" pitchFamily="18" charset="0"/>
                <a:cs typeface="Arial" panose="020B0604020202020204" pitchFamily="34" charset="0"/>
              </a:rPr>
              <a:t>M</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etode</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pengukuran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yang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bertujuan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untuk</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menentukan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kemampuan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sebuah</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jaringan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pada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kelas-kelas</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tertentu</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yang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dalam</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hal</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ini</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contohnya</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seperti</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aplikasi</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jaringan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host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atau</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perangkat</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router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dengan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tujuan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memberikan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layanan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jaringan</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yang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lebih</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baik</a:t>
            </a:r>
            <a:r>
              <a:rPr lang="en-ID" sz="24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dan </a:t>
            </a:r>
            <a:r>
              <a:rPr lang="en-ID" sz="24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maksimal</a:t>
            </a:r>
            <a:r>
              <a:rPr lang="en-ID" sz="2400" dirty="0">
                <a:solidFill>
                  <a:srgbClr val="000000"/>
                </a:solidFill>
                <a:latin typeface="Segoe UI Symbol" panose="020B0502040204020203" pitchFamily="34" charset="0"/>
                <a:ea typeface="Times New Roman" panose="02020603050405020304" pitchFamily="18" charset="0"/>
                <a:cs typeface="Arial" panose="020B0604020202020204" pitchFamily="34" charset="0"/>
              </a:rPr>
              <a:t>.</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C7F67FF-DFAA-B39F-0412-55912BC5D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755" y="1209707"/>
            <a:ext cx="4361543" cy="4361543"/>
          </a:xfrm>
          <a:prstGeom prst="rect">
            <a:avLst/>
          </a:prstGeom>
        </p:spPr>
      </p:pic>
    </p:spTree>
    <p:extLst>
      <p:ext uri="{BB962C8B-B14F-4D97-AF65-F5344CB8AC3E}">
        <p14:creationId xmlns:p14="http://schemas.microsoft.com/office/powerpoint/2010/main" val="1507730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buClr>
                <a:schemeClr val="tx1"/>
              </a:buClr>
              <a:buSzPct val="117000"/>
              <a:buFont typeface="Wingdings" panose="05000000000000000000" pitchFamily="2" charset="2"/>
              <a:buChar char="ü"/>
            </a:pPr>
            <a:r>
              <a:rPr lang="en-US" b="1" dirty="0" err="1" smtClean="0">
                <a:ln w="9525">
                  <a:solidFill>
                    <a:schemeClr val="bg1"/>
                  </a:solidFill>
                  <a:prstDash val="solid"/>
                </a:ln>
                <a:effectLst>
                  <a:outerShdw blurRad="12700" dist="38100" dir="2700000" algn="tl" rotWithShape="0">
                    <a:schemeClr val="bg1">
                      <a:lumMod val="50000"/>
                    </a:schemeClr>
                  </a:outerShdw>
                </a:effectLst>
              </a:rPr>
              <a:t>Bandwith</a:t>
            </a:r>
            <a:endParaRPr lang="en-US" b="1" dirty="0" smtClean="0">
              <a:ln w="9525">
                <a:solidFill>
                  <a:schemeClr val="bg1"/>
                </a:solidFill>
                <a:prstDash val="solid"/>
              </a:ln>
              <a:effectLst>
                <a:outerShdw blurRad="12700" dist="38100" dir="2700000" algn="tl" rotWithShape="0">
                  <a:schemeClr val="bg1">
                    <a:lumMod val="50000"/>
                  </a:schemeClr>
                </a:outerShdw>
              </a:effectLst>
            </a:endParaRPr>
          </a:p>
          <a:p>
            <a:pPr>
              <a:buClr>
                <a:schemeClr val="tx1"/>
              </a:buClr>
              <a:buSzPct val="117000"/>
              <a:buFont typeface="Wingdings" panose="05000000000000000000" pitchFamily="2" charset="2"/>
              <a:buChar char="ü"/>
            </a:pPr>
            <a:r>
              <a:rPr lang="en-US" b="1" dirty="0" smtClean="0">
                <a:ln w="9525">
                  <a:solidFill>
                    <a:schemeClr val="bg1"/>
                  </a:solidFill>
                  <a:prstDash val="solid"/>
                </a:ln>
                <a:effectLst>
                  <a:outerShdw blurRad="12700" dist="38100" dir="2700000" algn="tl" rotWithShape="0">
                    <a:schemeClr val="bg1">
                      <a:lumMod val="50000"/>
                    </a:schemeClr>
                  </a:outerShdw>
                </a:effectLst>
              </a:rPr>
              <a:t>Congestion</a:t>
            </a:r>
            <a:endParaRPr lang="en-US" altLang="en-US" dirty="0" smtClean="0">
              <a:solidFill>
                <a:schemeClr val="bg1">
                  <a:lumMod val="50000"/>
                </a:schemeClr>
              </a:solidFill>
            </a:endParaRPr>
          </a:p>
          <a:p>
            <a:pPr>
              <a:buClr>
                <a:schemeClr val="tx1"/>
              </a:buClr>
              <a:buSzPct val="117000"/>
              <a:buFont typeface="Wingdings" panose="05000000000000000000" pitchFamily="2" charset="2"/>
              <a:buChar char="ü"/>
            </a:pPr>
            <a:r>
              <a:rPr lang="en-US" dirty="0"/>
              <a:t>Network Performance</a:t>
            </a:r>
            <a:endParaRPr lang="fr-FR" altLang="en-US" dirty="0" smtClean="0">
              <a:solidFill>
                <a:schemeClr val="bg1">
                  <a:lumMod val="95000"/>
                </a:schemeClr>
              </a:solidFill>
            </a:endParaRPr>
          </a:p>
        </p:txBody>
      </p:sp>
      <p:pic>
        <p:nvPicPr>
          <p:cNvPr id="4"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408" y="1383742"/>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332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331761-3839-0505-1C6B-2ABA81B08B9A}"/>
              </a:ext>
            </a:extLst>
          </p:cNvPr>
          <p:cNvSpPr/>
          <p:nvPr/>
        </p:nvSpPr>
        <p:spPr>
          <a:xfrm>
            <a:off x="698064" y="137713"/>
            <a:ext cx="3353432"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QoS</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2">
            <a:extLst>
              <a:ext uri="{FF2B5EF4-FFF2-40B4-BE49-F238E27FC236}">
                <a16:creationId xmlns:a16="http://schemas.microsoft.com/office/drawing/2014/main" id="{FAB817B4-CA00-A491-8795-2FEA9C541F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Diagram 6">
            <a:extLst>
              <a:ext uri="{FF2B5EF4-FFF2-40B4-BE49-F238E27FC236}">
                <a16:creationId xmlns:a16="http://schemas.microsoft.com/office/drawing/2014/main" id="{9D8FBB09-FD5C-0AC8-2F0C-D1B5F4D903B2}"/>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8811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331761-3839-0505-1C6B-2ABA81B08B9A}"/>
              </a:ext>
            </a:extLst>
          </p:cNvPr>
          <p:cNvSpPr/>
          <p:nvPr/>
        </p:nvSpPr>
        <p:spPr>
          <a:xfrm>
            <a:off x="698064" y="137713"/>
            <a:ext cx="3353432"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Bandwidth</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2">
            <a:extLst>
              <a:ext uri="{FF2B5EF4-FFF2-40B4-BE49-F238E27FC236}">
                <a16:creationId xmlns:a16="http://schemas.microsoft.com/office/drawing/2014/main" id="{FAB817B4-CA00-A491-8795-2FEA9C541F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E91DE77F-37EF-1885-6D6D-C2DEDA696EE2}"/>
              </a:ext>
            </a:extLst>
          </p:cNvPr>
          <p:cNvSpPr txBox="1"/>
          <p:nvPr/>
        </p:nvSpPr>
        <p:spPr>
          <a:xfrm>
            <a:off x="990599" y="2668013"/>
            <a:ext cx="5750859" cy="2355517"/>
          </a:xfrm>
          <a:prstGeom prst="rect">
            <a:avLst/>
          </a:prstGeom>
          <a:noFill/>
        </p:spPr>
        <p:txBody>
          <a:bodyPr wrap="square">
            <a:spAutoFit/>
          </a:bodyPr>
          <a:lstStyle/>
          <a:p>
            <a:pPr marL="270510" algn="just">
              <a:lnSpc>
                <a:spcPct val="115000"/>
              </a:lnSpc>
            </a:pP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Bandwidth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merupakan</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kapasitas</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atau</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lebar</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frekuensi</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yang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dilewati</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oleh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sinyal</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dalam</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media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transmisi</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dengan</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satuan</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6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waktu</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600" i="1"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bit per second</a:t>
            </a:r>
            <a:r>
              <a:rPr lang="en-ID" sz="26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(bps).</a:t>
            </a:r>
            <a:endParaRPr lang="en-ID" sz="26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E48A58A-02C9-FB36-4A70-46B2E4354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007" y="1649505"/>
            <a:ext cx="3896405" cy="3896405"/>
          </a:xfrm>
          <a:prstGeom prst="rect">
            <a:avLst/>
          </a:prstGeom>
        </p:spPr>
      </p:pic>
    </p:spTree>
    <p:extLst>
      <p:ext uri="{BB962C8B-B14F-4D97-AF65-F5344CB8AC3E}">
        <p14:creationId xmlns:p14="http://schemas.microsoft.com/office/powerpoint/2010/main" val="1632935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331761-3839-0505-1C6B-2ABA81B08B9A}"/>
              </a:ext>
            </a:extLst>
          </p:cNvPr>
          <p:cNvSpPr/>
          <p:nvPr/>
        </p:nvSpPr>
        <p:spPr>
          <a:xfrm>
            <a:off x="698064" y="137713"/>
            <a:ext cx="3353432"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Throughput</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2">
            <a:extLst>
              <a:ext uri="{FF2B5EF4-FFF2-40B4-BE49-F238E27FC236}">
                <a16:creationId xmlns:a16="http://schemas.microsoft.com/office/drawing/2014/main" id="{FAB817B4-CA00-A491-8795-2FEA9C541F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E91DE77F-37EF-1885-6D6D-C2DEDA696EE2}"/>
              </a:ext>
            </a:extLst>
          </p:cNvPr>
          <p:cNvSpPr txBox="1"/>
          <p:nvPr/>
        </p:nvSpPr>
        <p:spPr>
          <a:xfrm>
            <a:off x="1008529" y="2392562"/>
            <a:ext cx="5750859" cy="2072875"/>
          </a:xfrm>
          <a:prstGeom prst="rect">
            <a:avLst/>
          </a:prstGeom>
          <a:noFill/>
        </p:spPr>
        <p:txBody>
          <a:bodyPr wrap="square">
            <a:spAutoFit/>
          </a:bodyPr>
          <a:lstStyle/>
          <a:p>
            <a:pPr marL="270510" algn="just">
              <a:lnSpc>
                <a:spcPct val="115000"/>
              </a:lnSpc>
            </a:pPr>
            <a:r>
              <a:rPr lang="en-ID" sz="2200" dirty="0" err="1">
                <a:solidFill>
                  <a:srgbClr val="000000"/>
                </a:solidFill>
                <a:latin typeface="Segoe UI Symbol" panose="020B0502040204020203" pitchFamily="34" charset="0"/>
                <a:ea typeface="Times New Roman" panose="02020603050405020304" pitchFamily="18" charset="0"/>
                <a:cs typeface="Arial" panose="020B0604020202020204" pitchFamily="34" charset="0"/>
              </a:rPr>
              <a:t>K</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emampuan</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atau</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kecepatan</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transfer data yang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sebenarnya</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dalam</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suatu</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jaringan</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ketika</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terjadi</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proses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pengiriman</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data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dengan</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satuan</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waktu</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i="1"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bit per second</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(bps). </a:t>
            </a:r>
          </a:p>
          <a:p>
            <a:pPr marL="270510" algn="just">
              <a:lnSpc>
                <a:spcPct val="115000"/>
              </a:lnSpc>
            </a:pPr>
            <a:endParaRPr lang="en-ID" sz="2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CB218E4C-4C75-0E6A-2F9E-AE315983ABD1}"/>
              </a:ext>
            </a:extLst>
          </p:cNvPr>
          <p:cNvPicPr>
            <a:picLocks noChangeAspect="1"/>
          </p:cNvPicPr>
          <p:nvPr/>
        </p:nvPicPr>
        <p:blipFill>
          <a:blip r:embed="rId2"/>
          <a:stretch>
            <a:fillRect/>
          </a:stretch>
        </p:blipFill>
        <p:spPr>
          <a:xfrm>
            <a:off x="1488970" y="4292972"/>
            <a:ext cx="4789976" cy="1229286"/>
          </a:xfrm>
          <a:prstGeom prst="rect">
            <a:avLst/>
          </a:prstGeom>
        </p:spPr>
      </p:pic>
      <p:graphicFrame>
        <p:nvGraphicFramePr>
          <p:cNvPr id="7" name="Table 6">
            <a:extLst>
              <a:ext uri="{FF2B5EF4-FFF2-40B4-BE49-F238E27FC236}">
                <a16:creationId xmlns:a16="http://schemas.microsoft.com/office/drawing/2014/main" id="{93E0C98A-8F06-D103-9E70-9FD27FC50B94}"/>
              </a:ext>
            </a:extLst>
          </p:cNvPr>
          <p:cNvGraphicFramePr>
            <a:graphicFrameLocks noGrp="1"/>
          </p:cNvGraphicFramePr>
          <p:nvPr>
            <p:extLst/>
          </p:nvPr>
        </p:nvGraphicFramePr>
        <p:xfrm>
          <a:off x="6970887" y="2375605"/>
          <a:ext cx="4808735" cy="2072856"/>
        </p:xfrm>
        <a:graphic>
          <a:graphicData uri="http://schemas.openxmlformats.org/drawingml/2006/table">
            <a:tbl>
              <a:tblPr firstRow="1" firstCol="1" bandRow="1">
                <a:tableStyleId>{5C22544A-7EE6-4342-B048-85BDC9FD1C3A}</a:tableStyleId>
              </a:tblPr>
              <a:tblGrid>
                <a:gridCol w="1695595">
                  <a:extLst>
                    <a:ext uri="{9D8B030D-6E8A-4147-A177-3AD203B41FA5}">
                      <a16:colId xmlns:a16="http://schemas.microsoft.com/office/drawing/2014/main" val="4236951660"/>
                    </a:ext>
                  </a:extLst>
                </a:gridCol>
                <a:gridCol w="1963321">
                  <a:extLst>
                    <a:ext uri="{9D8B030D-6E8A-4147-A177-3AD203B41FA5}">
                      <a16:colId xmlns:a16="http://schemas.microsoft.com/office/drawing/2014/main" val="1847924446"/>
                    </a:ext>
                  </a:extLst>
                </a:gridCol>
                <a:gridCol w="1149819">
                  <a:extLst>
                    <a:ext uri="{9D8B030D-6E8A-4147-A177-3AD203B41FA5}">
                      <a16:colId xmlns:a16="http://schemas.microsoft.com/office/drawing/2014/main" val="1743489804"/>
                    </a:ext>
                  </a:extLst>
                </a:gridCol>
              </a:tblGrid>
              <a:tr h="470046">
                <a:tc>
                  <a:txBody>
                    <a:bodyPr/>
                    <a:lstStyle/>
                    <a:p>
                      <a:pPr algn="ctr">
                        <a:lnSpc>
                          <a:spcPct val="115000"/>
                        </a:lnSpc>
                      </a:pPr>
                      <a:r>
                        <a:rPr lang="en-ID" sz="1200">
                          <a:effectLst/>
                        </a:rPr>
                        <a:t>Kategori</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Throughput</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Indeks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58599547"/>
                  </a:ext>
                </a:extLst>
              </a:tr>
              <a:tr h="320562">
                <a:tc>
                  <a:txBody>
                    <a:bodyPr/>
                    <a:lstStyle/>
                    <a:p>
                      <a:pPr algn="ctr">
                        <a:lnSpc>
                          <a:spcPct val="115000"/>
                        </a:lnSpc>
                      </a:pPr>
                      <a:r>
                        <a:rPr lang="en-ID" sz="1200">
                          <a:effectLst/>
                        </a:rPr>
                        <a:t>Bad</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0-388 kbps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0</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28579890"/>
                  </a:ext>
                </a:extLst>
              </a:tr>
              <a:tr h="320562">
                <a:tc>
                  <a:txBody>
                    <a:bodyPr/>
                    <a:lstStyle/>
                    <a:p>
                      <a:pPr algn="ctr">
                        <a:lnSpc>
                          <a:spcPct val="115000"/>
                        </a:lnSpc>
                      </a:pPr>
                      <a:r>
                        <a:rPr lang="en-ID" sz="1200">
                          <a:effectLst/>
                        </a:rPr>
                        <a:t>Poor</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388-700 kbps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1</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072899"/>
                  </a:ext>
                </a:extLst>
              </a:tr>
              <a:tr h="320562">
                <a:tc>
                  <a:txBody>
                    <a:bodyPr/>
                    <a:lstStyle/>
                    <a:p>
                      <a:pPr algn="ctr">
                        <a:lnSpc>
                          <a:spcPct val="115000"/>
                        </a:lnSpc>
                      </a:pPr>
                      <a:r>
                        <a:rPr lang="en-ID" sz="1200">
                          <a:effectLst/>
                        </a:rPr>
                        <a:t>Fair</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700-1200 kbps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2</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1584973"/>
                  </a:ext>
                </a:extLst>
              </a:tr>
              <a:tr h="320562">
                <a:tc>
                  <a:txBody>
                    <a:bodyPr/>
                    <a:lstStyle/>
                    <a:p>
                      <a:pPr algn="ctr">
                        <a:lnSpc>
                          <a:spcPct val="115000"/>
                        </a:lnSpc>
                      </a:pPr>
                      <a:r>
                        <a:rPr lang="en-ID" sz="1200">
                          <a:effectLst/>
                        </a:rPr>
                        <a:t>Good</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1200 kbps-2,1 Mbps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3</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79520058"/>
                  </a:ext>
                </a:extLst>
              </a:tr>
              <a:tr h="320562">
                <a:tc>
                  <a:txBody>
                    <a:bodyPr/>
                    <a:lstStyle/>
                    <a:p>
                      <a:pPr algn="ctr">
                        <a:lnSpc>
                          <a:spcPct val="115000"/>
                        </a:lnSpc>
                      </a:pPr>
                      <a:r>
                        <a:rPr lang="en-ID" sz="1200">
                          <a:effectLst/>
                        </a:rPr>
                        <a:t>Excelent</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&gt;2,1 Mbps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dirty="0">
                          <a:effectLst/>
                        </a:rPr>
                        <a:t>4</a:t>
                      </a:r>
                      <a:endParaRPr lang="en-ID" sz="1200" dirty="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61357112"/>
                  </a:ext>
                </a:extLst>
              </a:tr>
            </a:tbl>
          </a:graphicData>
        </a:graphic>
      </p:graphicFrame>
      <p:sp>
        <p:nvSpPr>
          <p:cNvPr id="11" name="TextBox 10">
            <a:extLst>
              <a:ext uri="{FF2B5EF4-FFF2-40B4-BE49-F238E27FC236}">
                <a16:creationId xmlns:a16="http://schemas.microsoft.com/office/drawing/2014/main" id="{FB5FBD76-B592-9B0E-E268-19ED08FA41D6}"/>
              </a:ext>
            </a:extLst>
          </p:cNvPr>
          <p:cNvSpPr txBox="1"/>
          <p:nvPr/>
        </p:nvSpPr>
        <p:spPr>
          <a:xfrm>
            <a:off x="7785846" y="1954775"/>
            <a:ext cx="3599330" cy="323165"/>
          </a:xfrm>
          <a:prstGeom prst="rect">
            <a:avLst/>
          </a:prstGeom>
          <a:noFill/>
        </p:spPr>
        <p:txBody>
          <a:bodyPr wrap="square">
            <a:spAutoFit/>
          </a:bodyPr>
          <a:lstStyle/>
          <a:p>
            <a:r>
              <a:rPr lang="en-ID" sz="15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Standarisasi</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15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Penilaian</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QoS (TIPHON)</a:t>
            </a:r>
            <a:r>
              <a:rPr lang="en-ID" sz="1500" dirty="0">
                <a:effectLst/>
                <a:latin typeface="Segoe UI Symbol" panose="020B0502040204020203" pitchFamily="34" charset="0"/>
                <a:ea typeface="Segoe UI Symbol" panose="020B0502040204020203" pitchFamily="34" charset="0"/>
              </a:rPr>
              <a:t> </a:t>
            </a:r>
            <a:endParaRPr lang="en-US" sz="15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1066439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331761-3839-0505-1C6B-2ABA81B08B9A}"/>
              </a:ext>
            </a:extLst>
          </p:cNvPr>
          <p:cNvSpPr/>
          <p:nvPr/>
        </p:nvSpPr>
        <p:spPr>
          <a:xfrm>
            <a:off x="698064" y="137713"/>
            <a:ext cx="3353432" cy="707886"/>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Jitter</a:t>
            </a:r>
          </a:p>
        </p:txBody>
      </p:sp>
      <p:sp>
        <p:nvSpPr>
          <p:cNvPr id="6" name="Rectangle 2">
            <a:extLst>
              <a:ext uri="{FF2B5EF4-FFF2-40B4-BE49-F238E27FC236}">
                <a16:creationId xmlns:a16="http://schemas.microsoft.com/office/drawing/2014/main" id="{FAB817B4-CA00-A491-8795-2FEA9C541F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E91DE77F-37EF-1885-6D6D-C2DEDA696EE2}"/>
              </a:ext>
            </a:extLst>
          </p:cNvPr>
          <p:cNvSpPr txBox="1"/>
          <p:nvPr/>
        </p:nvSpPr>
        <p:spPr>
          <a:xfrm>
            <a:off x="1008529" y="2623286"/>
            <a:ext cx="5750859" cy="2005549"/>
          </a:xfrm>
          <a:prstGeom prst="rect">
            <a:avLst/>
          </a:prstGeom>
          <a:noFill/>
        </p:spPr>
        <p:txBody>
          <a:bodyPr wrap="square">
            <a:spAutoFit/>
          </a:bodyPr>
          <a:lstStyle/>
          <a:p>
            <a:pPr marL="270510" algn="just">
              <a:lnSpc>
                <a:spcPct val="115000"/>
              </a:lnSpc>
            </a:pPr>
            <a:r>
              <a:rPr lang="en-ID" sz="2200" dirty="0" err="1">
                <a:solidFill>
                  <a:srgbClr val="000000"/>
                </a:solidFill>
                <a:latin typeface="Segoe UI Symbol" panose="020B0502040204020203" pitchFamily="34" charset="0"/>
                <a:ea typeface="Segoe UI Symbol" panose="020B0502040204020203" pitchFamily="34" charset="0"/>
                <a:cs typeface="Arial" panose="020B0604020202020204" pitchFamily="34" charset="0"/>
              </a:rPr>
              <a:t>V</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ariasi</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waktu</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kedatangan</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paket</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data. Ketika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paket</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data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dikirim</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oleh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pengirim</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dalam</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waktu</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secara</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bersamaan</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namun</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kedatangan</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paket</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data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tersebut</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bisa</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jadi</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tidak</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2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bersaaman</a:t>
            </a:r>
            <a:r>
              <a:rPr lang="en-ID" sz="22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a:t>
            </a:r>
            <a:r>
              <a:rPr lang="en-ID" sz="2200" dirty="0">
                <a:effectLst/>
                <a:latin typeface="Segoe UI Symbol" panose="020B0502040204020203" pitchFamily="34" charset="0"/>
                <a:ea typeface="Segoe UI Symbol" panose="020B0502040204020203" pitchFamily="34" charset="0"/>
              </a:rPr>
              <a:t> </a:t>
            </a:r>
          </a:p>
        </p:txBody>
      </p:sp>
      <p:graphicFrame>
        <p:nvGraphicFramePr>
          <p:cNvPr id="8" name="Table 7">
            <a:extLst>
              <a:ext uri="{FF2B5EF4-FFF2-40B4-BE49-F238E27FC236}">
                <a16:creationId xmlns:a16="http://schemas.microsoft.com/office/drawing/2014/main" id="{A534A546-764E-956C-4156-E2A73FDEA0FB}"/>
              </a:ext>
            </a:extLst>
          </p:cNvPr>
          <p:cNvGraphicFramePr>
            <a:graphicFrameLocks noGrp="1"/>
          </p:cNvGraphicFramePr>
          <p:nvPr>
            <p:extLst/>
          </p:nvPr>
        </p:nvGraphicFramePr>
        <p:xfrm>
          <a:off x="7159326" y="2716309"/>
          <a:ext cx="4448960" cy="1518406"/>
        </p:xfrm>
        <a:graphic>
          <a:graphicData uri="http://schemas.openxmlformats.org/drawingml/2006/table">
            <a:tbl>
              <a:tblPr firstRow="1" firstCol="1" bandRow="1">
                <a:tableStyleId>{5C22544A-7EE6-4342-B048-85BDC9FD1C3A}</a:tableStyleId>
              </a:tblPr>
              <a:tblGrid>
                <a:gridCol w="1383935">
                  <a:extLst>
                    <a:ext uri="{9D8B030D-6E8A-4147-A177-3AD203B41FA5}">
                      <a16:colId xmlns:a16="http://schemas.microsoft.com/office/drawing/2014/main" val="2625109727"/>
                    </a:ext>
                  </a:extLst>
                </a:gridCol>
                <a:gridCol w="1681090">
                  <a:extLst>
                    <a:ext uri="{9D8B030D-6E8A-4147-A177-3AD203B41FA5}">
                      <a16:colId xmlns:a16="http://schemas.microsoft.com/office/drawing/2014/main" val="1470605687"/>
                    </a:ext>
                  </a:extLst>
                </a:gridCol>
                <a:gridCol w="1383935">
                  <a:extLst>
                    <a:ext uri="{9D8B030D-6E8A-4147-A177-3AD203B41FA5}">
                      <a16:colId xmlns:a16="http://schemas.microsoft.com/office/drawing/2014/main" val="205383765"/>
                    </a:ext>
                  </a:extLst>
                </a:gridCol>
              </a:tblGrid>
              <a:tr h="356622">
                <a:tc>
                  <a:txBody>
                    <a:bodyPr/>
                    <a:lstStyle/>
                    <a:p>
                      <a:pPr algn="ctr">
                        <a:lnSpc>
                          <a:spcPct val="115000"/>
                        </a:lnSpc>
                      </a:pPr>
                      <a:r>
                        <a:rPr lang="en-ID" sz="1200">
                          <a:effectLst/>
                        </a:rPr>
                        <a:t>Kategori</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Jitter</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Indeks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7663179"/>
                  </a:ext>
                </a:extLst>
              </a:tr>
              <a:tr h="290446">
                <a:tc>
                  <a:txBody>
                    <a:bodyPr/>
                    <a:lstStyle/>
                    <a:p>
                      <a:pPr algn="ctr">
                        <a:lnSpc>
                          <a:spcPct val="115000"/>
                        </a:lnSpc>
                      </a:pPr>
                      <a:r>
                        <a:rPr lang="en-ID" sz="1200">
                          <a:effectLst/>
                        </a:rPr>
                        <a:t>Poor</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125 - 225 ms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dirty="0">
                          <a:effectLst/>
                        </a:rPr>
                        <a:t>1</a:t>
                      </a:r>
                      <a:endParaRPr lang="en-ID" sz="1200" dirty="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92930897"/>
                  </a:ext>
                </a:extLst>
              </a:tr>
              <a:tr h="290446">
                <a:tc>
                  <a:txBody>
                    <a:bodyPr/>
                    <a:lstStyle/>
                    <a:p>
                      <a:pPr algn="ctr">
                        <a:lnSpc>
                          <a:spcPct val="115000"/>
                        </a:lnSpc>
                      </a:pPr>
                      <a:r>
                        <a:rPr lang="en-ID" sz="1200">
                          <a:effectLst/>
                        </a:rPr>
                        <a:t>Medium</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75 – 125 ms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2</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79095704"/>
                  </a:ext>
                </a:extLst>
              </a:tr>
              <a:tr h="290446">
                <a:tc>
                  <a:txBody>
                    <a:bodyPr/>
                    <a:lstStyle/>
                    <a:p>
                      <a:pPr algn="ctr">
                        <a:lnSpc>
                          <a:spcPct val="115000"/>
                        </a:lnSpc>
                      </a:pPr>
                      <a:r>
                        <a:rPr lang="en-ID" sz="1200">
                          <a:effectLst/>
                        </a:rPr>
                        <a:t>Good </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0-75 ms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3</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89098256"/>
                  </a:ext>
                </a:extLst>
              </a:tr>
              <a:tr h="290446">
                <a:tc>
                  <a:txBody>
                    <a:bodyPr/>
                    <a:lstStyle/>
                    <a:p>
                      <a:pPr algn="ctr">
                        <a:lnSpc>
                          <a:spcPct val="115000"/>
                        </a:lnSpc>
                      </a:pPr>
                      <a:r>
                        <a:rPr lang="en-ID" sz="1200">
                          <a:effectLst/>
                        </a:rPr>
                        <a:t>Perfect</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0 ms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dirty="0">
                          <a:effectLst/>
                        </a:rPr>
                        <a:t>4</a:t>
                      </a:r>
                      <a:endParaRPr lang="en-ID" sz="1200" dirty="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56056755"/>
                  </a:ext>
                </a:extLst>
              </a:tr>
            </a:tbl>
          </a:graphicData>
        </a:graphic>
      </p:graphicFrame>
      <p:sp>
        <p:nvSpPr>
          <p:cNvPr id="9" name="TextBox 8">
            <a:extLst>
              <a:ext uri="{FF2B5EF4-FFF2-40B4-BE49-F238E27FC236}">
                <a16:creationId xmlns:a16="http://schemas.microsoft.com/office/drawing/2014/main" id="{C02DE5B0-35F6-E0A4-5967-1558C16D2018}"/>
              </a:ext>
            </a:extLst>
          </p:cNvPr>
          <p:cNvSpPr txBox="1"/>
          <p:nvPr/>
        </p:nvSpPr>
        <p:spPr>
          <a:xfrm>
            <a:off x="7584141" y="2300121"/>
            <a:ext cx="3599330" cy="323165"/>
          </a:xfrm>
          <a:prstGeom prst="rect">
            <a:avLst/>
          </a:prstGeom>
          <a:noFill/>
        </p:spPr>
        <p:txBody>
          <a:bodyPr wrap="square">
            <a:spAutoFit/>
          </a:bodyPr>
          <a:lstStyle/>
          <a:p>
            <a:r>
              <a:rPr lang="en-ID" sz="15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Standarisasi</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15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Penilaian</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Jitter (TIPHON)</a:t>
            </a:r>
            <a:r>
              <a:rPr lang="en-ID" sz="1500" dirty="0">
                <a:effectLst/>
                <a:latin typeface="Segoe UI Symbol" panose="020B0502040204020203" pitchFamily="34" charset="0"/>
                <a:ea typeface="Segoe UI Symbol" panose="020B0502040204020203" pitchFamily="34" charset="0"/>
              </a:rPr>
              <a:t> </a:t>
            </a:r>
            <a:endParaRPr lang="en-US" sz="15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747764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331761-3839-0505-1C6B-2ABA81B08B9A}"/>
              </a:ext>
            </a:extLst>
          </p:cNvPr>
          <p:cNvSpPr/>
          <p:nvPr/>
        </p:nvSpPr>
        <p:spPr>
          <a:xfrm>
            <a:off x="698064" y="137713"/>
            <a:ext cx="3353432" cy="707886"/>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Packet Loss</a:t>
            </a:r>
          </a:p>
        </p:txBody>
      </p:sp>
      <p:sp>
        <p:nvSpPr>
          <p:cNvPr id="6" name="Rectangle 2">
            <a:extLst>
              <a:ext uri="{FF2B5EF4-FFF2-40B4-BE49-F238E27FC236}">
                <a16:creationId xmlns:a16="http://schemas.microsoft.com/office/drawing/2014/main" id="{FAB817B4-CA00-A491-8795-2FEA9C541F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E91DE77F-37EF-1885-6D6D-C2DEDA696EE2}"/>
              </a:ext>
            </a:extLst>
          </p:cNvPr>
          <p:cNvSpPr txBox="1"/>
          <p:nvPr/>
        </p:nvSpPr>
        <p:spPr>
          <a:xfrm>
            <a:off x="1008529" y="2623286"/>
            <a:ext cx="5750859" cy="1616212"/>
          </a:xfrm>
          <a:prstGeom prst="rect">
            <a:avLst/>
          </a:prstGeom>
          <a:noFill/>
        </p:spPr>
        <p:txBody>
          <a:bodyPr wrap="square">
            <a:spAutoFit/>
          </a:bodyPr>
          <a:lstStyle/>
          <a:p>
            <a:pPr marL="270510" algn="just">
              <a:lnSpc>
                <a:spcPct val="115000"/>
              </a:lnSpc>
            </a:pP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Parameter yang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menggambarkan</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suatu</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kondisi</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yang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menunjukkan</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jumlah</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total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paket</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data yang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hilang</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dari</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pengirim</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ke</a:t>
            </a:r>
            <a:r>
              <a:rPr lang="en-ID" sz="2200" dirty="0">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 </a:t>
            </a:r>
            <a:r>
              <a:rPr lang="en-ID" sz="2200" dirty="0" err="1">
                <a:solidFill>
                  <a:srgbClr val="000000"/>
                </a:solidFill>
                <a:effectLst/>
                <a:latin typeface="Segoe UI Symbol" panose="020B0502040204020203" pitchFamily="34" charset="0"/>
                <a:ea typeface="Times New Roman" panose="02020603050405020304" pitchFamily="18" charset="0"/>
                <a:cs typeface="Arial" panose="020B0604020202020204" pitchFamily="34" charset="0"/>
              </a:rPr>
              <a:t>penerima</a:t>
            </a:r>
            <a:r>
              <a:rPr lang="en-ID" sz="2200" dirty="0">
                <a:solidFill>
                  <a:srgbClr val="000000"/>
                </a:solidFill>
                <a:latin typeface="Segoe UI Symbol" panose="020B0502040204020203" pitchFamily="34" charset="0"/>
                <a:ea typeface="Times New Roman" panose="02020603050405020304" pitchFamily="18" charset="0"/>
                <a:cs typeface="Arial" panose="020B0604020202020204" pitchFamily="34" charset="0"/>
              </a:rPr>
              <a:t>.</a:t>
            </a:r>
            <a:endParaRPr lang="en-ID" sz="2200" dirty="0">
              <a:effectLst/>
              <a:latin typeface="Segoe UI Symbol" panose="020B0502040204020203" pitchFamily="34" charset="0"/>
              <a:ea typeface="Segoe UI Symbol" panose="020B0502040204020203" pitchFamily="34" charset="0"/>
            </a:endParaRPr>
          </a:p>
        </p:txBody>
      </p:sp>
      <p:sp>
        <p:nvSpPr>
          <p:cNvPr id="9" name="TextBox 8">
            <a:extLst>
              <a:ext uri="{FF2B5EF4-FFF2-40B4-BE49-F238E27FC236}">
                <a16:creationId xmlns:a16="http://schemas.microsoft.com/office/drawing/2014/main" id="{C02DE5B0-35F6-E0A4-5967-1558C16D2018}"/>
              </a:ext>
            </a:extLst>
          </p:cNvPr>
          <p:cNvSpPr txBox="1"/>
          <p:nvPr/>
        </p:nvSpPr>
        <p:spPr>
          <a:xfrm>
            <a:off x="7372854" y="2323208"/>
            <a:ext cx="3998258" cy="323165"/>
          </a:xfrm>
          <a:prstGeom prst="rect">
            <a:avLst/>
          </a:prstGeom>
          <a:noFill/>
        </p:spPr>
        <p:txBody>
          <a:bodyPr wrap="square">
            <a:spAutoFit/>
          </a:bodyPr>
          <a:lstStyle/>
          <a:p>
            <a:r>
              <a:rPr lang="en-ID" sz="15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Standarisasi</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15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Penilaian</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1500" dirty="0">
                <a:solidFill>
                  <a:srgbClr val="000000"/>
                </a:solidFill>
                <a:latin typeface="Segoe UI Symbol" panose="020B0502040204020203" pitchFamily="34" charset="0"/>
                <a:ea typeface="Segoe UI Symbol" panose="020B0502040204020203" pitchFamily="34" charset="0"/>
                <a:cs typeface="Arial" panose="020B0604020202020204" pitchFamily="34" charset="0"/>
              </a:rPr>
              <a:t>Packet Loss</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(TIPHON)</a:t>
            </a:r>
            <a:r>
              <a:rPr lang="en-ID" sz="1500" dirty="0">
                <a:effectLst/>
                <a:latin typeface="Segoe UI Symbol" panose="020B0502040204020203" pitchFamily="34" charset="0"/>
                <a:ea typeface="Segoe UI Symbol" panose="020B0502040204020203" pitchFamily="34" charset="0"/>
              </a:rPr>
              <a:t> </a:t>
            </a:r>
            <a:endParaRPr lang="en-US" sz="1500" dirty="0">
              <a:latin typeface="Segoe UI Symbol" panose="020B0502040204020203" pitchFamily="34" charset="0"/>
              <a:ea typeface="Segoe UI Symbol" panose="020B0502040204020203" pitchFamily="34" charset="0"/>
            </a:endParaRPr>
          </a:p>
        </p:txBody>
      </p:sp>
      <p:pic>
        <p:nvPicPr>
          <p:cNvPr id="2" name="Picture 1">
            <a:extLst>
              <a:ext uri="{FF2B5EF4-FFF2-40B4-BE49-F238E27FC236}">
                <a16:creationId xmlns:a16="http://schemas.microsoft.com/office/drawing/2014/main" id="{8625B6C9-BD89-351B-B023-0AA5FD989111}"/>
              </a:ext>
            </a:extLst>
          </p:cNvPr>
          <p:cNvPicPr>
            <a:picLocks noChangeAspect="1"/>
          </p:cNvPicPr>
          <p:nvPr/>
        </p:nvPicPr>
        <p:blipFill>
          <a:blip r:embed="rId2"/>
          <a:stretch>
            <a:fillRect/>
          </a:stretch>
        </p:blipFill>
        <p:spPr>
          <a:xfrm>
            <a:off x="1105096" y="4492438"/>
            <a:ext cx="5892800" cy="1028700"/>
          </a:xfrm>
          <a:prstGeom prst="rect">
            <a:avLst/>
          </a:prstGeom>
        </p:spPr>
      </p:pic>
      <p:graphicFrame>
        <p:nvGraphicFramePr>
          <p:cNvPr id="7" name="Table 6">
            <a:extLst>
              <a:ext uri="{FF2B5EF4-FFF2-40B4-BE49-F238E27FC236}">
                <a16:creationId xmlns:a16="http://schemas.microsoft.com/office/drawing/2014/main" id="{DEC72A9C-035D-2B7B-781E-AB51F941E979}"/>
              </a:ext>
            </a:extLst>
          </p:cNvPr>
          <p:cNvGraphicFramePr>
            <a:graphicFrameLocks noGrp="1"/>
          </p:cNvGraphicFramePr>
          <p:nvPr>
            <p:extLst/>
          </p:nvPr>
        </p:nvGraphicFramePr>
        <p:xfrm>
          <a:off x="7161567" y="2751589"/>
          <a:ext cx="4420832" cy="1882221"/>
        </p:xfrm>
        <a:graphic>
          <a:graphicData uri="http://schemas.openxmlformats.org/drawingml/2006/table">
            <a:tbl>
              <a:tblPr firstRow="1" firstCol="1" bandRow="1">
                <a:tableStyleId>{5C22544A-7EE6-4342-B048-85BDC9FD1C3A}</a:tableStyleId>
              </a:tblPr>
              <a:tblGrid>
                <a:gridCol w="1375185">
                  <a:extLst>
                    <a:ext uri="{9D8B030D-6E8A-4147-A177-3AD203B41FA5}">
                      <a16:colId xmlns:a16="http://schemas.microsoft.com/office/drawing/2014/main" val="119172642"/>
                    </a:ext>
                  </a:extLst>
                </a:gridCol>
                <a:gridCol w="1670462">
                  <a:extLst>
                    <a:ext uri="{9D8B030D-6E8A-4147-A177-3AD203B41FA5}">
                      <a16:colId xmlns:a16="http://schemas.microsoft.com/office/drawing/2014/main" val="4133516291"/>
                    </a:ext>
                  </a:extLst>
                </a:gridCol>
                <a:gridCol w="1375185">
                  <a:extLst>
                    <a:ext uri="{9D8B030D-6E8A-4147-A177-3AD203B41FA5}">
                      <a16:colId xmlns:a16="http://schemas.microsoft.com/office/drawing/2014/main" val="1556321550"/>
                    </a:ext>
                  </a:extLst>
                </a:gridCol>
              </a:tblGrid>
              <a:tr h="442069">
                <a:tc>
                  <a:txBody>
                    <a:bodyPr/>
                    <a:lstStyle/>
                    <a:p>
                      <a:pPr algn="ctr">
                        <a:lnSpc>
                          <a:spcPct val="115000"/>
                        </a:lnSpc>
                      </a:pPr>
                      <a:r>
                        <a:rPr lang="en-ID" sz="1200">
                          <a:effectLst/>
                        </a:rPr>
                        <a:t>Kategori</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Packet Loss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Indeks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5067714"/>
                  </a:ext>
                </a:extLst>
              </a:tr>
              <a:tr h="360038">
                <a:tc>
                  <a:txBody>
                    <a:bodyPr/>
                    <a:lstStyle/>
                    <a:p>
                      <a:pPr algn="ctr">
                        <a:lnSpc>
                          <a:spcPct val="115000"/>
                        </a:lnSpc>
                      </a:pPr>
                      <a:r>
                        <a:rPr lang="en-ID" sz="1200">
                          <a:effectLst/>
                        </a:rPr>
                        <a:t>Poor</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&gt; 25%</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1</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9126116"/>
                  </a:ext>
                </a:extLst>
              </a:tr>
              <a:tr h="360038">
                <a:tc>
                  <a:txBody>
                    <a:bodyPr/>
                    <a:lstStyle/>
                    <a:p>
                      <a:pPr algn="ctr">
                        <a:lnSpc>
                          <a:spcPct val="115000"/>
                        </a:lnSpc>
                      </a:pPr>
                      <a:r>
                        <a:rPr lang="en-ID" sz="1200">
                          <a:effectLst/>
                        </a:rPr>
                        <a:t>Medium</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12-24%</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2</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81303352"/>
                  </a:ext>
                </a:extLst>
              </a:tr>
              <a:tr h="360038">
                <a:tc>
                  <a:txBody>
                    <a:bodyPr/>
                    <a:lstStyle/>
                    <a:p>
                      <a:pPr algn="ctr">
                        <a:lnSpc>
                          <a:spcPct val="115000"/>
                        </a:lnSpc>
                      </a:pPr>
                      <a:r>
                        <a:rPr lang="en-ID" sz="1200">
                          <a:effectLst/>
                        </a:rPr>
                        <a:t>Good </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3-14%</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3</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2474446"/>
                  </a:ext>
                </a:extLst>
              </a:tr>
              <a:tr h="360038">
                <a:tc>
                  <a:txBody>
                    <a:bodyPr/>
                    <a:lstStyle/>
                    <a:p>
                      <a:pPr algn="ctr">
                        <a:lnSpc>
                          <a:spcPct val="115000"/>
                        </a:lnSpc>
                      </a:pPr>
                      <a:r>
                        <a:rPr lang="en-ID" sz="1200">
                          <a:effectLst/>
                        </a:rPr>
                        <a:t>Perfect</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0-2%</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dirty="0">
                          <a:effectLst/>
                        </a:rPr>
                        <a:t>4</a:t>
                      </a:r>
                      <a:endParaRPr lang="en-ID" sz="1200" dirty="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03701609"/>
                  </a:ext>
                </a:extLst>
              </a:tr>
            </a:tbl>
          </a:graphicData>
        </a:graphic>
      </p:graphicFrame>
    </p:spTree>
    <p:extLst>
      <p:ext uri="{BB962C8B-B14F-4D97-AF65-F5344CB8AC3E}">
        <p14:creationId xmlns:p14="http://schemas.microsoft.com/office/powerpoint/2010/main" val="1445413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331761-3839-0505-1C6B-2ABA81B08B9A}"/>
              </a:ext>
            </a:extLst>
          </p:cNvPr>
          <p:cNvSpPr/>
          <p:nvPr/>
        </p:nvSpPr>
        <p:spPr>
          <a:xfrm>
            <a:off x="698064" y="137713"/>
            <a:ext cx="3353432" cy="707886"/>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Latency</a:t>
            </a:r>
          </a:p>
        </p:txBody>
      </p:sp>
      <p:sp>
        <p:nvSpPr>
          <p:cNvPr id="6" name="Rectangle 2">
            <a:extLst>
              <a:ext uri="{FF2B5EF4-FFF2-40B4-BE49-F238E27FC236}">
                <a16:creationId xmlns:a16="http://schemas.microsoft.com/office/drawing/2014/main" id="{FAB817B4-CA00-A491-8795-2FEA9C541F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E91DE77F-37EF-1885-6D6D-C2DEDA696EE2}"/>
              </a:ext>
            </a:extLst>
          </p:cNvPr>
          <p:cNvSpPr txBox="1"/>
          <p:nvPr/>
        </p:nvSpPr>
        <p:spPr>
          <a:xfrm>
            <a:off x="1008529" y="2623286"/>
            <a:ext cx="10143565" cy="914353"/>
          </a:xfrm>
          <a:prstGeom prst="rect">
            <a:avLst/>
          </a:prstGeom>
          <a:noFill/>
        </p:spPr>
        <p:txBody>
          <a:bodyPr wrap="square">
            <a:spAutoFit/>
          </a:bodyPr>
          <a:lstStyle/>
          <a:p>
            <a:pPr marL="270510" algn="just">
              <a:lnSpc>
                <a:spcPct val="115000"/>
              </a:lnSpc>
            </a:pPr>
            <a:r>
              <a:rPr lang="en-ID" sz="2400" dirty="0">
                <a:solidFill>
                  <a:srgbClr val="000000"/>
                </a:solidFill>
                <a:latin typeface="Segoe UI Symbol" panose="020B0502040204020203" pitchFamily="34" charset="0"/>
                <a:ea typeface="Segoe UI Symbol" panose="020B0502040204020203" pitchFamily="34" charset="0"/>
                <a:cs typeface="Arial" panose="020B0604020202020204" pitchFamily="34" charset="0"/>
              </a:rPr>
              <a:t>T</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otal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waktu</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tunda</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suatu</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paket</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data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dari</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satu</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titik</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ke</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titik</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lain yang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menjadi</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24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tujuannya</a:t>
            </a:r>
            <a:r>
              <a:rPr lang="en-ID" sz="24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a:t>
            </a:r>
            <a:r>
              <a:rPr lang="en-ID" sz="2400" dirty="0">
                <a:effectLst/>
                <a:latin typeface="Segoe UI Symbol" panose="020B0502040204020203" pitchFamily="34" charset="0"/>
                <a:ea typeface="Segoe UI Symbol" panose="020B0502040204020203" pitchFamily="34" charset="0"/>
              </a:rPr>
              <a:t> </a:t>
            </a:r>
          </a:p>
        </p:txBody>
      </p:sp>
      <p:sp>
        <p:nvSpPr>
          <p:cNvPr id="9" name="TextBox 8">
            <a:extLst>
              <a:ext uri="{FF2B5EF4-FFF2-40B4-BE49-F238E27FC236}">
                <a16:creationId xmlns:a16="http://schemas.microsoft.com/office/drawing/2014/main" id="{C02DE5B0-35F6-E0A4-5967-1558C16D2018}"/>
              </a:ext>
            </a:extLst>
          </p:cNvPr>
          <p:cNvSpPr txBox="1"/>
          <p:nvPr/>
        </p:nvSpPr>
        <p:spPr>
          <a:xfrm>
            <a:off x="4285634" y="3621655"/>
            <a:ext cx="3998258" cy="323165"/>
          </a:xfrm>
          <a:prstGeom prst="rect">
            <a:avLst/>
          </a:prstGeom>
          <a:noFill/>
        </p:spPr>
        <p:txBody>
          <a:bodyPr wrap="square">
            <a:spAutoFit/>
          </a:bodyPr>
          <a:lstStyle/>
          <a:p>
            <a:r>
              <a:rPr lang="en-ID" sz="15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Standarisasi</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1500" dirty="0" err="1">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Penilaian</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 </a:t>
            </a:r>
            <a:r>
              <a:rPr lang="en-ID" sz="1500" dirty="0">
                <a:solidFill>
                  <a:srgbClr val="000000"/>
                </a:solidFill>
                <a:latin typeface="Segoe UI Symbol" panose="020B0502040204020203" pitchFamily="34" charset="0"/>
                <a:ea typeface="Segoe UI Symbol" panose="020B0502040204020203" pitchFamily="34" charset="0"/>
                <a:cs typeface="Arial" panose="020B0604020202020204" pitchFamily="34" charset="0"/>
              </a:rPr>
              <a:t>Latency </a:t>
            </a:r>
            <a:r>
              <a:rPr lang="en-ID" sz="1500" dirty="0">
                <a:solidFill>
                  <a:srgbClr val="000000"/>
                </a:solidFill>
                <a:effectLst/>
                <a:latin typeface="Segoe UI Symbol" panose="020B0502040204020203" pitchFamily="34" charset="0"/>
                <a:ea typeface="Segoe UI Symbol" panose="020B0502040204020203" pitchFamily="34" charset="0"/>
                <a:cs typeface="Arial" panose="020B0604020202020204" pitchFamily="34" charset="0"/>
              </a:rPr>
              <a:t>(TIPHON)</a:t>
            </a:r>
            <a:r>
              <a:rPr lang="en-ID" sz="1500" dirty="0">
                <a:effectLst/>
                <a:latin typeface="Segoe UI Symbol" panose="020B0502040204020203" pitchFamily="34" charset="0"/>
                <a:ea typeface="Segoe UI Symbol" panose="020B0502040204020203" pitchFamily="34" charset="0"/>
              </a:rPr>
              <a:t> </a:t>
            </a:r>
            <a:endParaRPr lang="en-US" sz="1500" dirty="0">
              <a:latin typeface="Segoe UI Symbol" panose="020B0502040204020203" pitchFamily="34" charset="0"/>
              <a:ea typeface="Segoe UI Symbol" panose="020B0502040204020203" pitchFamily="34" charset="0"/>
            </a:endParaRPr>
          </a:p>
        </p:txBody>
      </p:sp>
      <p:graphicFrame>
        <p:nvGraphicFramePr>
          <p:cNvPr id="8" name="Table 7">
            <a:extLst>
              <a:ext uri="{FF2B5EF4-FFF2-40B4-BE49-F238E27FC236}">
                <a16:creationId xmlns:a16="http://schemas.microsoft.com/office/drawing/2014/main" id="{AB80371A-8A55-D992-8C6D-F07B205B80A1}"/>
              </a:ext>
            </a:extLst>
          </p:cNvPr>
          <p:cNvGraphicFramePr>
            <a:graphicFrameLocks noGrp="1"/>
          </p:cNvGraphicFramePr>
          <p:nvPr>
            <p:extLst/>
          </p:nvPr>
        </p:nvGraphicFramePr>
        <p:xfrm>
          <a:off x="3651379" y="4028836"/>
          <a:ext cx="4857863" cy="1775788"/>
        </p:xfrm>
        <a:graphic>
          <a:graphicData uri="http://schemas.openxmlformats.org/drawingml/2006/table">
            <a:tbl>
              <a:tblPr firstRow="1" firstCol="1" bandRow="1">
                <a:tableStyleId>{5C22544A-7EE6-4342-B048-85BDC9FD1C3A}</a:tableStyleId>
              </a:tblPr>
              <a:tblGrid>
                <a:gridCol w="1511132">
                  <a:extLst>
                    <a:ext uri="{9D8B030D-6E8A-4147-A177-3AD203B41FA5}">
                      <a16:colId xmlns:a16="http://schemas.microsoft.com/office/drawing/2014/main" val="1196846348"/>
                    </a:ext>
                  </a:extLst>
                </a:gridCol>
                <a:gridCol w="1835599">
                  <a:extLst>
                    <a:ext uri="{9D8B030D-6E8A-4147-A177-3AD203B41FA5}">
                      <a16:colId xmlns:a16="http://schemas.microsoft.com/office/drawing/2014/main" val="2800571866"/>
                    </a:ext>
                  </a:extLst>
                </a:gridCol>
                <a:gridCol w="1511132">
                  <a:extLst>
                    <a:ext uri="{9D8B030D-6E8A-4147-A177-3AD203B41FA5}">
                      <a16:colId xmlns:a16="http://schemas.microsoft.com/office/drawing/2014/main" val="1791759555"/>
                    </a:ext>
                  </a:extLst>
                </a:gridCol>
              </a:tblGrid>
              <a:tr h="417072">
                <a:tc>
                  <a:txBody>
                    <a:bodyPr/>
                    <a:lstStyle/>
                    <a:p>
                      <a:pPr algn="ctr">
                        <a:lnSpc>
                          <a:spcPct val="115000"/>
                        </a:lnSpc>
                      </a:pPr>
                      <a:r>
                        <a:rPr lang="en-ID" sz="1200">
                          <a:effectLst/>
                        </a:rPr>
                        <a:t>Kategori</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Packet Loss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Indeks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67362481"/>
                  </a:ext>
                </a:extLst>
              </a:tr>
              <a:tr h="339679">
                <a:tc>
                  <a:txBody>
                    <a:bodyPr/>
                    <a:lstStyle/>
                    <a:p>
                      <a:pPr algn="ctr">
                        <a:lnSpc>
                          <a:spcPct val="115000"/>
                        </a:lnSpc>
                      </a:pPr>
                      <a:r>
                        <a:rPr lang="en-ID" sz="1200">
                          <a:effectLst/>
                        </a:rPr>
                        <a:t>Poor</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&gt; 450 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1</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58494255"/>
                  </a:ext>
                </a:extLst>
              </a:tr>
              <a:tr h="339679">
                <a:tc>
                  <a:txBody>
                    <a:bodyPr/>
                    <a:lstStyle/>
                    <a:p>
                      <a:pPr algn="ctr">
                        <a:lnSpc>
                          <a:spcPct val="115000"/>
                        </a:lnSpc>
                      </a:pPr>
                      <a:r>
                        <a:rPr lang="en-ID" sz="1200">
                          <a:effectLst/>
                        </a:rPr>
                        <a:t>Medium</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300 – 450 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2</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21040715"/>
                  </a:ext>
                </a:extLst>
              </a:tr>
              <a:tr h="339679">
                <a:tc>
                  <a:txBody>
                    <a:bodyPr/>
                    <a:lstStyle/>
                    <a:p>
                      <a:pPr algn="ctr">
                        <a:lnSpc>
                          <a:spcPct val="115000"/>
                        </a:lnSpc>
                      </a:pPr>
                      <a:r>
                        <a:rPr lang="en-ID" sz="1200">
                          <a:effectLst/>
                        </a:rPr>
                        <a:t>Good </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150 – 300 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3</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69259157"/>
                  </a:ext>
                </a:extLst>
              </a:tr>
              <a:tr h="339679">
                <a:tc>
                  <a:txBody>
                    <a:bodyPr/>
                    <a:lstStyle/>
                    <a:p>
                      <a:pPr algn="ctr">
                        <a:lnSpc>
                          <a:spcPct val="115000"/>
                        </a:lnSpc>
                      </a:pPr>
                      <a:r>
                        <a:rPr lang="en-ID" sz="1200">
                          <a:effectLst/>
                        </a:rPr>
                        <a:t>Perfect</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a:effectLst/>
                        </a:rPr>
                        <a:t>&lt; 150 s</a:t>
                      </a:r>
                      <a:endParaRPr lang="en-ID" sz="1200">
                        <a:solidFill>
                          <a:srgbClr val="40404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15000"/>
                        </a:lnSpc>
                      </a:pPr>
                      <a:r>
                        <a:rPr lang="en-ID" sz="1200" dirty="0">
                          <a:effectLst/>
                        </a:rPr>
                        <a:t>4</a:t>
                      </a:r>
                      <a:endParaRPr lang="en-ID" sz="1200" dirty="0">
                        <a:solidFill>
                          <a:srgbClr val="40404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0653632"/>
                  </a:ext>
                </a:extLst>
              </a:tr>
            </a:tbl>
          </a:graphicData>
        </a:graphic>
      </p:graphicFrame>
    </p:spTree>
    <p:extLst>
      <p:ext uri="{BB962C8B-B14F-4D97-AF65-F5344CB8AC3E}">
        <p14:creationId xmlns:p14="http://schemas.microsoft.com/office/powerpoint/2010/main" val="1799101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652" y="2402378"/>
            <a:ext cx="8748464" cy="1219200"/>
          </a:xfrm>
        </p:spPr>
        <p:txBody>
          <a:bodyPr/>
          <a:lstStyle/>
          <a:p>
            <a:r>
              <a:rPr lang="en-US" dirty="0" smtClean="0"/>
              <a:t>Network Performance</a:t>
            </a:r>
            <a:endParaRPr lang="en-US" dirty="0"/>
          </a:p>
        </p:txBody>
      </p:sp>
      <p:sp>
        <p:nvSpPr>
          <p:cNvPr id="3" name="Content Placeholder 2"/>
          <p:cNvSpPr>
            <a:spLocks noGrp="1"/>
          </p:cNvSpPr>
          <p:nvPr>
            <p:ph sz="quarter" idx="1"/>
          </p:nvPr>
        </p:nvSpPr>
        <p:spPr>
          <a:xfrm>
            <a:off x="1035968" y="4028498"/>
            <a:ext cx="10515600" cy="1649095"/>
          </a:xfrm>
        </p:spPr>
        <p:txBody>
          <a:bodyPr/>
          <a:lstStyle/>
          <a:p>
            <a:pPr lvl="1"/>
            <a:r>
              <a:rPr lang="en-GB" dirty="0" smtClean="0"/>
              <a:t>Bandwidth and Throughput</a:t>
            </a:r>
            <a:endParaRPr lang="en-GB" dirty="0"/>
          </a:p>
          <a:p>
            <a:pPr lvl="1"/>
            <a:r>
              <a:rPr lang="en-GB" dirty="0" smtClean="0"/>
              <a:t>Sources/Definitions </a:t>
            </a:r>
            <a:r>
              <a:rPr lang="en-GB" dirty="0"/>
              <a:t>of </a:t>
            </a:r>
            <a:r>
              <a:rPr lang="en-GB" dirty="0" smtClean="0"/>
              <a:t>latency, jitter and loss</a:t>
            </a:r>
            <a:endParaRPr lang="en-GB" dirty="0"/>
          </a:p>
        </p:txBody>
      </p:sp>
      <p:sp>
        <p:nvSpPr>
          <p:cNvPr id="4" name="Content Placeholder 2"/>
          <p:cNvSpPr txBox="1">
            <a:spLocks/>
          </p:cNvSpPr>
          <p:nvPr/>
        </p:nvSpPr>
        <p:spPr>
          <a:xfrm>
            <a:off x="937953" y="57871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SzPct val="117000"/>
              <a:buFont typeface="Wingdings" panose="05000000000000000000" pitchFamily="2" charset="2"/>
              <a:buChar char="ü"/>
            </a:pPr>
            <a:r>
              <a:rPr lang="en-US" dirty="0" smtClean="0"/>
              <a:t>Network Performance</a:t>
            </a:r>
            <a:endParaRPr lang="fr-FR" altLang="en-US" dirty="0" smtClean="0">
              <a:solidFill>
                <a:schemeClr val="bg1">
                  <a:lumMod val="95000"/>
                </a:schemeClr>
              </a:solidFill>
            </a:endParaRPr>
          </a:p>
        </p:txBody>
      </p:sp>
    </p:spTree>
    <p:extLst>
      <p:ext uri="{BB962C8B-B14F-4D97-AF65-F5344CB8AC3E}">
        <p14:creationId xmlns:p14="http://schemas.microsoft.com/office/powerpoint/2010/main" val="26699840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dirty="0">
                <a:ea typeface="ＭＳ Ｐゴシック" charset="0"/>
                <a:cs typeface="ＭＳ Ｐゴシック" charset="0"/>
              </a:rPr>
              <a:t>Network properties</a:t>
            </a:r>
          </a:p>
        </p:txBody>
      </p:sp>
      <p:sp>
        <p:nvSpPr>
          <p:cNvPr id="41987" name="Rectangle 3"/>
          <p:cNvSpPr>
            <a:spLocks noGrp="1" noChangeArrowheads="1"/>
          </p:cNvSpPr>
          <p:nvPr>
            <p:ph idx="1"/>
          </p:nvPr>
        </p:nvSpPr>
        <p:spPr/>
        <p:txBody>
          <a:bodyPr/>
          <a:lstStyle/>
          <a:p>
            <a:pPr eaLnBrk="1" hangingPunct="1"/>
            <a:r>
              <a:rPr lang="pt-PT" dirty="0" err="1" smtClean="0">
                <a:ea typeface="ＭＳ Ｐゴシック" charset="0"/>
                <a:cs typeface="ＭＳ Ｐゴシック" charset="0"/>
              </a:rPr>
              <a:t>Latency</a:t>
            </a:r>
            <a:endParaRPr lang="pt-PT" dirty="0" smtClean="0">
              <a:ea typeface="ＭＳ Ｐゴシック" charset="0"/>
              <a:cs typeface="ＭＳ Ｐゴシック" charset="0"/>
            </a:endParaRPr>
          </a:p>
          <a:p>
            <a:pPr lvl="1" eaLnBrk="1" hangingPunct="1"/>
            <a:r>
              <a:rPr lang="pt-PT" dirty="0" smtClean="0">
                <a:ea typeface="ＭＳ Ｐゴシック" charset="0"/>
                <a:cs typeface="ＭＳ Ｐゴシック" charset="0"/>
              </a:rPr>
              <a:t>Network </a:t>
            </a:r>
            <a:r>
              <a:rPr lang="pt-PT" dirty="0" err="1" smtClean="0">
                <a:ea typeface="ＭＳ Ｐゴシック" charset="0"/>
                <a:cs typeface="ＭＳ Ｐゴシック" charset="0"/>
              </a:rPr>
              <a:t>Delays</a:t>
            </a:r>
            <a:r>
              <a:rPr lang="pt-PT" dirty="0" smtClean="0">
                <a:ea typeface="ＭＳ Ｐゴシック" charset="0"/>
                <a:cs typeface="ＭＳ Ｐゴシック" charset="0"/>
              </a:rPr>
              <a:t> – </a:t>
            </a:r>
            <a:r>
              <a:rPr lang="pt-PT" dirty="0" err="1" smtClean="0">
                <a:ea typeface="ＭＳ Ｐゴシック" charset="0"/>
                <a:cs typeface="ＭＳ Ｐゴシック" charset="0"/>
              </a:rPr>
              <a:t>fixed</a:t>
            </a:r>
            <a:r>
              <a:rPr lang="pt-PT" dirty="0" smtClean="0">
                <a:ea typeface="ＭＳ Ｐゴシック" charset="0"/>
                <a:cs typeface="ＭＳ Ｐゴシック" charset="0"/>
              </a:rPr>
              <a:t> </a:t>
            </a:r>
            <a:r>
              <a:rPr lang="pt-PT" dirty="0" err="1" smtClean="0">
                <a:ea typeface="ＭＳ Ｐゴシック" charset="0"/>
                <a:cs typeface="ＭＳ Ｐゴシック" charset="0"/>
              </a:rPr>
              <a:t>and</a:t>
            </a:r>
            <a:r>
              <a:rPr lang="pt-PT" dirty="0" smtClean="0">
                <a:ea typeface="ＭＳ Ｐゴシック" charset="0"/>
                <a:cs typeface="ＭＳ Ｐゴシック" charset="0"/>
              </a:rPr>
              <a:t> </a:t>
            </a:r>
            <a:r>
              <a:rPr lang="pt-PT" dirty="0" err="1" smtClean="0">
                <a:ea typeface="ＭＳ Ｐゴシック" charset="0"/>
                <a:cs typeface="ＭＳ Ｐゴシック" charset="0"/>
              </a:rPr>
              <a:t>variable</a:t>
            </a:r>
            <a:endParaRPr lang="pt-PT" dirty="0" smtClean="0">
              <a:ea typeface="ＭＳ Ｐゴシック" charset="0"/>
              <a:cs typeface="ＭＳ Ｐゴシック" charset="0"/>
            </a:endParaRPr>
          </a:p>
          <a:p>
            <a:pPr eaLnBrk="1" hangingPunct="1"/>
            <a:r>
              <a:rPr lang="pt-PT" dirty="0" err="1" smtClean="0">
                <a:ea typeface="ＭＳ Ｐゴシック" charset="0"/>
                <a:cs typeface="ＭＳ Ｐゴシック" charset="0"/>
              </a:rPr>
              <a:t>Jitter</a:t>
            </a:r>
            <a:endParaRPr lang="pt-PT" dirty="0">
              <a:ea typeface="ＭＳ Ｐゴシック" charset="0"/>
              <a:cs typeface="ＭＳ Ｐゴシック" charset="0"/>
            </a:endParaRPr>
          </a:p>
          <a:p>
            <a:pPr lvl="1" eaLnBrk="1" hangingPunct="1"/>
            <a:r>
              <a:rPr lang="pt-PT" dirty="0" err="1" smtClean="0">
                <a:ea typeface="ＭＳ Ｐゴシック" charset="0"/>
              </a:rPr>
              <a:t>Variation</a:t>
            </a:r>
            <a:r>
              <a:rPr lang="pt-PT" dirty="0" smtClean="0">
                <a:ea typeface="ＭＳ Ｐゴシック" charset="0"/>
              </a:rPr>
              <a:t> </a:t>
            </a:r>
            <a:r>
              <a:rPr lang="pt-PT" dirty="0" err="1" smtClean="0">
                <a:ea typeface="ＭＳ Ｐゴシック" charset="0"/>
              </a:rPr>
              <a:t>in</a:t>
            </a:r>
            <a:r>
              <a:rPr lang="pt-PT" dirty="0" smtClean="0">
                <a:ea typeface="ＭＳ Ｐゴシック" charset="0"/>
              </a:rPr>
              <a:t> </a:t>
            </a:r>
            <a:r>
              <a:rPr lang="pt-PT" dirty="0" err="1" smtClean="0">
                <a:ea typeface="ＭＳ Ｐゴシック" charset="0"/>
              </a:rPr>
              <a:t>Delay</a:t>
            </a:r>
            <a:r>
              <a:rPr lang="pt-PT" dirty="0" smtClean="0">
                <a:ea typeface="ＭＳ Ｐゴシック" charset="0"/>
              </a:rPr>
              <a:t>: causes </a:t>
            </a:r>
            <a:r>
              <a:rPr lang="pt-PT" dirty="0" err="1" smtClean="0">
                <a:ea typeface="ＭＳ Ｐゴシック" charset="0"/>
              </a:rPr>
              <a:t>and</a:t>
            </a:r>
            <a:r>
              <a:rPr lang="pt-PT" dirty="0" smtClean="0">
                <a:ea typeface="ＭＳ Ｐゴシック" charset="0"/>
              </a:rPr>
              <a:t> </a:t>
            </a:r>
            <a:r>
              <a:rPr lang="pt-PT" dirty="0" err="1" smtClean="0">
                <a:ea typeface="ＭＳ Ｐゴシック" charset="0"/>
              </a:rPr>
              <a:t>impact</a:t>
            </a:r>
            <a:endParaRPr lang="pt-PT" dirty="0">
              <a:ea typeface="ＭＳ Ｐゴシック" charset="0"/>
            </a:endParaRPr>
          </a:p>
          <a:p>
            <a:pPr eaLnBrk="1" hangingPunct="1"/>
            <a:r>
              <a:rPr lang="pt-PT" dirty="0" err="1" smtClean="0">
                <a:ea typeface="ＭＳ Ｐゴシック" charset="0"/>
              </a:rPr>
              <a:t>Throughput</a:t>
            </a:r>
            <a:endParaRPr lang="pt-PT" dirty="0" smtClean="0">
              <a:ea typeface="ＭＳ Ｐゴシック" charset="0"/>
            </a:endParaRPr>
          </a:p>
          <a:p>
            <a:pPr lvl="1" eaLnBrk="1" hangingPunct="1"/>
            <a:r>
              <a:rPr lang="pt-PT" dirty="0" err="1" smtClean="0">
                <a:ea typeface="ＭＳ Ｐゴシック" charset="0"/>
              </a:rPr>
              <a:t>Bandwidth</a:t>
            </a:r>
            <a:r>
              <a:rPr lang="pt-PT" dirty="0" smtClean="0">
                <a:ea typeface="ＭＳ Ｐゴシック" charset="0"/>
              </a:rPr>
              <a:t>/</a:t>
            </a:r>
            <a:r>
              <a:rPr lang="pt-PT" dirty="0" err="1" smtClean="0">
                <a:ea typeface="ＭＳ Ｐゴシック" charset="0"/>
              </a:rPr>
              <a:t>Capacity</a:t>
            </a:r>
            <a:r>
              <a:rPr lang="pt-PT" dirty="0" smtClean="0">
                <a:ea typeface="ＭＳ Ｐゴシック" charset="0"/>
              </a:rPr>
              <a:t>: </a:t>
            </a:r>
            <a:r>
              <a:rPr lang="pt-PT" dirty="0" err="1" smtClean="0">
                <a:ea typeface="ＭＳ Ｐゴシック" charset="0"/>
              </a:rPr>
              <a:t>actual</a:t>
            </a:r>
            <a:r>
              <a:rPr lang="pt-PT" dirty="0" smtClean="0">
                <a:ea typeface="ＭＳ Ｐゴシック" charset="0"/>
              </a:rPr>
              <a:t>/</a:t>
            </a:r>
            <a:r>
              <a:rPr lang="pt-PT" dirty="0" err="1" smtClean="0">
                <a:ea typeface="ＭＳ Ｐゴシック" charset="0"/>
              </a:rPr>
              <a:t>available</a:t>
            </a:r>
            <a:endParaRPr lang="pt-PT" dirty="0">
              <a:ea typeface="ＭＳ Ｐゴシック" charset="0"/>
            </a:endParaRPr>
          </a:p>
          <a:p>
            <a:pPr eaLnBrk="1" hangingPunct="1"/>
            <a:r>
              <a:rPr lang="pt-PT" dirty="0" err="1" smtClean="0">
                <a:ea typeface="ＭＳ Ｐゴシック" charset="0"/>
                <a:cs typeface="ＭＳ Ｐゴシック" charset="0"/>
              </a:rPr>
              <a:t>Losses</a:t>
            </a:r>
            <a:endParaRPr lang="pt-PT" dirty="0">
              <a:ea typeface="ＭＳ Ｐゴシック" charset="0"/>
              <a:cs typeface="ＭＳ Ｐゴシック" charset="0"/>
            </a:endParaRPr>
          </a:p>
          <a:p>
            <a:pPr lvl="1" eaLnBrk="1" hangingPunct="1"/>
            <a:r>
              <a:rPr lang="en-GB" dirty="0" smtClean="0">
                <a:ea typeface="ＭＳ Ｐゴシック" charset="0"/>
                <a:cs typeface="ＭＳ Ｐゴシック" charset="0"/>
              </a:rPr>
              <a:t>Packets drops, link and device failures, loops</a:t>
            </a:r>
            <a:endParaRPr lang="en-GB" dirty="0">
              <a:ea typeface="ＭＳ Ｐゴシック" charset="0"/>
              <a:cs typeface="ＭＳ Ｐゴシック" charset="0"/>
            </a:endParaRPr>
          </a:p>
        </p:txBody>
      </p:sp>
      <p:sp>
        <p:nvSpPr>
          <p:cNvPr id="41988"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4004DAE-B997-5447-86D1-CABA5110C66F}" type="slidenum">
              <a:rPr lang="en-GB" sz="1400"/>
              <a:pPr eaLnBrk="1" hangingPunct="1"/>
              <a:t>27</a:t>
            </a:fld>
            <a:endParaRPr lang="en-GB" sz="1400"/>
          </a:p>
        </p:txBody>
      </p:sp>
    </p:spTree>
    <p:extLst>
      <p:ext uri="{BB962C8B-B14F-4D97-AF65-F5344CB8AC3E}">
        <p14:creationId xmlns:p14="http://schemas.microsoft.com/office/powerpoint/2010/main" val="2553358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Latency &amp; Jitter</a:t>
            </a:r>
            <a:endParaRPr lang="en-US" dirty="0"/>
          </a:p>
        </p:txBody>
      </p:sp>
    </p:spTree>
    <p:extLst>
      <p:ext uri="{BB962C8B-B14F-4D97-AF65-F5344CB8AC3E}">
        <p14:creationId xmlns:p14="http://schemas.microsoft.com/office/powerpoint/2010/main" val="1969025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Reality Check</a:t>
            </a:r>
            <a:endParaRPr lang="en-GB" dirty="0"/>
          </a:p>
        </p:txBody>
      </p:sp>
      <p:sp>
        <p:nvSpPr>
          <p:cNvPr id="4" name="Rectangle 3"/>
          <p:cNvSpPr txBox="1">
            <a:spLocks noChangeArrowheads="1"/>
          </p:cNvSpPr>
          <p:nvPr/>
        </p:nvSpPr>
        <p:spPr>
          <a:xfrm>
            <a:off x="1036638" y="1700808"/>
            <a:ext cx="9631362"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Tx/>
              <a:buNone/>
            </a:pPr>
            <a:r>
              <a:rPr lang="en-GB" sz="3500" dirty="0">
                <a:solidFill>
                  <a:srgbClr val="FF9900"/>
                </a:solidFill>
              </a:rPr>
              <a:t>GOLDEN RULE</a:t>
            </a:r>
          </a:p>
          <a:p>
            <a:pPr algn="ctr">
              <a:buFontTx/>
              <a:buNone/>
            </a:pPr>
            <a:r>
              <a:rPr lang="en-GB" dirty="0"/>
              <a:t>Information propagation IS NOT instantaneous</a:t>
            </a:r>
          </a:p>
        </p:txBody>
      </p:sp>
      <p:grpSp>
        <p:nvGrpSpPr>
          <p:cNvPr id="5" name="Group 8"/>
          <p:cNvGrpSpPr>
            <a:grpSpLocks/>
          </p:cNvGrpSpPr>
          <p:nvPr/>
        </p:nvGrpSpPr>
        <p:grpSpPr bwMode="auto">
          <a:xfrm>
            <a:off x="1676400" y="2880322"/>
            <a:ext cx="8648700" cy="2392363"/>
            <a:chOff x="624" y="2087"/>
            <a:chExt cx="5448" cy="1507"/>
          </a:xfrm>
        </p:grpSpPr>
        <p:sp>
          <p:nvSpPr>
            <p:cNvPr id="6" name="Rectangle 6"/>
            <p:cNvSpPr>
              <a:spLocks noChangeArrowheads="1"/>
            </p:cNvSpPr>
            <p:nvPr/>
          </p:nvSpPr>
          <p:spPr bwMode="auto">
            <a:xfrm>
              <a:off x="624" y="2880"/>
              <a:ext cx="5448" cy="714"/>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spcBef>
                  <a:spcPct val="20000"/>
                </a:spcBef>
                <a:buClr>
                  <a:srgbClr val="A9A5A5"/>
                </a:buClr>
                <a:buSzPct val="120000"/>
              </a:pPr>
              <a:r>
                <a:rPr lang="en-GB" sz="3100" b="1" dirty="0">
                  <a:latin typeface="Arial" charset="0"/>
                </a:rPr>
                <a:t>It is not possible for </a:t>
              </a:r>
              <a:r>
                <a:rPr lang="en-GB" sz="3100" b="1" dirty="0">
                  <a:solidFill>
                    <a:srgbClr val="FF9900"/>
                  </a:solidFill>
                  <a:latin typeface="Arial" charset="0"/>
                </a:rPr>
                <a:t>EVERY</a:t>
              </a:r>
              <a:r>
                <a:rPr lang="en-GB" sz="3100" b="1" dirty="0">
                  <a:latin typeface="Arial" charset="0"/>
                </a:rPr>
                <a:t> user to share the</a:t>
              </a:r>
            </a:p>
            <a:p>
              <a:pPr algn="ctr">
                <a:spcBef>
                  <a:spcPct val="20000"/>
                </a:spcBef>
                <a:buClr>
                  <a:srgbClr val="A9A5A5"/>
                </a:buClr>
                <a:buSzPct val="120000"/>
              </a:pPr>
              <a:r>
                <a:rPr lang="en-GB" sz="3100" b="1" dirty="0">
                  <a:solidFill>
                    <a:srgbClr val="FF9900"/>
                  </a:solidFill>
                  <a:latin typeface="Arial" charset="0"/>
                </a:rPr>
                <a:t>EXACT</a:t>
              </a:r>
              <a:r>
                <a:rPr lang="en-GB" sz="3100" b="1" dirty="0">
                  <a:latin typeface="Arial" charset="0"/>
                </a:rPr>
                <a:t> same state at </a:t>
              </a:r>
              <a:r>
                <a:rPr lang="en-GB" sz="3100" b="1" dirty="0">
                  <a:solidFill>
                    <a:srgbClr val="FF9900"/>
                  </a:solidFill>
                  <a:latin typeface="Arial" charset="0"/>
                </a:rPr>
                <a:t>EVERY</a:t>
              </a:r>
              <a:r>
                <a:rPr lang="en-GB" sz="3100" b="1" dirty="0">
                  <a:latin typeface="Arial" charset="0"/>
                </a:rPr>
                <a:t> instance</a:t>
              </a:r>
            </a:p>
          </p:txBody>
        </p:sp>
        <p:sp>
          <p:nvSpPr>
            <p:cNvPr id="7" name="AutoShape 7"/>
            <p:cNvSpPr>
              <a:spLocks noChangeArrowheads="1"/>
            </p:cNvSpPr>
            <p:nvPr/>
          </p:nvSpPr>
          <p:spPr bwMode="auto">
            <a:xfrm>
              <a:off x="2705" y="2087"/>
              <a:ext cx="882" cy="624"/>
            </a:xfrm>
            <a:prstGeom prst="downArrow">
              <a:avLst>
                <a:gd name="adj1" fmla="val 50000"/>
                <a:gd name="adj2" fmla="val 25000"/>
              </a:avLst>
            </a:prstGeom>
            <a:ln>
              <a:headEnd/>
              <a:tailEnd/>
            </a:ln>
            <a:extLst/>
          </p:spPr>
          <p:style>
            <a:lnRef idx="2">
              <a:schemeClr val="accent6"/>
            </a:lnRef>
            <a:fillRef idx="1">
              <a:schemeClr val="lt1"/>
            </a:fillRef>
            <a:effectRef idx="0">
              <a:schemeClr val="accent6"/>
            </a:effectRef>
            <a:fontRef idx="minor">
              <a:schemeClr val="dk1"/>
            </a:fontRef>
          </p:style>
          <p:txBody>
            <a:bodyPr wrap="none" anchor="ctr"/>
            <a:lstStyle/>
            <a:p>
              <a:endParaRPr lang="en-GB" b="1">
                <a:ln w="22225">
                  <a:solidFill>
                    <a:schemeClr val="accent2"/>
                  </a:solidFill>
                  <a:prstDash val="solid"/>
                </a:ln>
                <a:solidFill>
                  <a:schemeClr val="accent2">
                    <a:lumMod val="40000"/>
                    <a:lumOff val="60000"/>
                  </a:schemeClr>
                </a:solidFill>
              </a:endParaRPr>
            </a:p>
          </p:txBody>
        </p:sp>
      </p:grpSp>
    </p:spTree>
    <p:extLst>
      <p:ext uri="{BB962C8B-B14F-4D97-AF65-F5344CB8AC3E}">
        <p14:creationId xmlns:p14="http://schemas.microsoft.com/office/powerpoint/2010/main" val="274375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stretch>
            <a:fillRect/>
          </a:stretch>
        </p:blipFill>
        <p:spPr>
          <a:xfrm>
            <a:off x="46290" y="549166"/>
            <a:ext cx="1980634" cy="1262343"/>
          </a:xfrm>
          <a:prstGeom prst="rect">
            <a:avLst/>
          </a:prstGeom>
        </p:spPr>
      </p:pic>
      <p:sp>
        <p:nvSpPr>
          <p:cNvPr id="15" name="Rectangle 14"/>
          <p:cNvSpPr/>
          <p:nvPr/>
        </p:nvSpPr>
        <p:spPr>
          <a:xfrm>
            <a:off x="9202455" y="6066229"/>
            <a:ext cx="2811352" cy="420756"/>
          </a:xfrm>
          <a:prstGeom prst="rect">
            <a:avLst/>
          </a:prstGeom>
        </p:spPr>
        <p:txBody>
          <a:bodyPr wrap="square">
            <a:spAutoFit/>
          </a:bodyPr>
          <a:lstStyle/>
          <a:p>
            <a:r>
              <a:rPr lang="en-US" sz="1067" dirty="0"/>
              <a:t>https://www.youtube.com/@AmelOline/videos</a:t>
            </a:r>
          </a:p>
        </p:txBody>
      </p:sp>
      <p:sp>
        <p:nvSpPr>
          <p:cNvPr id="16" name="Rectangle 15"/>
          <p:cNvSpPr/>
          <p:nvPr/>
        </p:nvSpPr>
        <p:spPr>
          <a:xfrm>
            <a:off x="10229589" y="5912341"/>
            <a:ext cx="1710963" cy="420756"/>
          </a:xfrm>
          <a:prstGeom prst="rect">
            <a:avLst/>
          </a:prstGeom>
        </p:spPr>
        <p:txBody>
          <a:bodyPr wrap="square">
            <a:spAutoFit/>
          </a:bodyPr>
          <a:lstStyle/>
          <a:p>
            <a:r>
              <a:rPr lang="en-US" sz="1067" dirty="0"/>
              <a:t>https://github.com/siagianp</a:t>
            </a:r>
          </a:p>
        </p:txBody>
      </p:sp>
      <p:sp>
        <p:nvSpPr>
          <p:cNvPr id="17" name="Rectangle 16"/>
          <p:cNvSpPr/>
          <p:nvPr/>
        </p:nvSpPr>
        <p:spPr>
          <a:xfrm>
            <a:off x="8068773" y="6251298"/>
            <a:ext cx="4023019" cy="256545"/>
          </a:xfrm>
          <a:prstGeom prst="rect">
            <a:avLst/>
          </a:prstGeom>
        </p:spPr>
        <p:txBody>
          <a:bodyPr wrap="square">
            <a:spAutoFit/>
          </a:bodyPr>
          <a:lstStyle/>
          <a:p>
            <a:r>
              <a:rPr lang="en-US" sz="1067" dirty="0"/>
              <a:t>https://github.com/amelcharolinesgn2/IoT_simulator-mqtt-NodeRed</a:t>
            </a:r>
          </a:p>
        </p:txBody>
      </p:sp>
      <p:pic>
        <p:nvPicPr>
          <p:cNvPr id="30" name="Picture 29"/>
          <p:cNvPicPr>
            <a:picLocks noChangeAspect="1"/>
          </p:cNvPicPr>
          <p:nvPr/>
        </p:nvPicPr>
        <p:blipFill rotWithShape="1">
          <a:blip r:embed="rId3"/>
          <a:srcRect l="8646" t="12924" r="16013" b="9596"/>
          <a:stretch/>
        </p:blipFill>
        <p:spPr>
          <a:xfrm>
            <a:off x="348892" y="2278144"/>
            <a:ext cx="1209868" cy="1244217"/>
          </a:xfrm>
          <a:prstGeom prst="rect">
            <a:avLst/>
          </a:prstGeom>
          <a:ln>
            <a:noFill/>
          </a:ln>
          <a:effectLst>
            <a:softEdge rad="112500"/>
          </a:effectLst>
        </p:spPr>
      </p:pic>
      <p:pic>
        <p:nvPicPr>
          <p:cNvPr id="31" name="Picture 30"/>
          <p:cNvPicPr>
            <a:picLocks noChangeAspect="1"/>
          </p:cNvPicPr>
          <p:nvPr/>
        </p:nvPicPr>
        <p:blipFill rotWithShape="1">
          <a:blip r:embed="rId4"/>
          <a:srcRect t="31519" b="32047"/>
          <a:stretch/>
        </p:blipFill>
        <p:spPr>
          <a:xfrm>
            <a:off x="478321" y="2904448"/>
            <a:ext cx="1018759" cy="323944"/>
          </a:xfrm>
          <a:prstGeom prst="rect">
            <a:avLst/>
          </a:prstGeom>
          <a:ln>
            <a:noFill/>
          </a:ln>
          <a:effectLst>
            <a:softEdge rad="112500"/>
          </a:effectLst>
        </p:spPr>
      </p:pic>
      <p:pic>
        <p:nvPicPr>
          <p:cNvPr id="23" name="Picture 20" descr="GIFs Fish Transparent School 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37585" y="4495542"/>
            <a:ext cx="1798043" cy="134853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Download Abstract Bubble Gif"/>
          <p:cNvPicPr>
            <a:picLocks noChangeAspect="1" noChangeArrowheads="1" noCrop="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0" y="5224759"/>
            <a:ext cx="737614" cy="5086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Download Abstract Bubble Gif"/>
          <p:cNvPicPr>
            <a:picLocks noChangeAspect="1" noChangeArrowheads="1" noCrop="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46290" y="4598455"/>
            <a:ext cx="737614" cy="5086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306070" y="1596944"/>
            <a:ext cx="1896069" cy="213322"/>
          </a:xfrm>
          <a:prstGeom prst="rect">
            <a:avLst/>
          </a:prstGeom>
        </p:spPr>
      </p:pic>
      <p:grpSp>
        <p:nvGrpSpPr>
          <p:cNvPr id="8" name="Group 7">
            <a:extLst>
              <a:ext uri="{FF2B5EF4-FFF2-40B4-BE49-F238E27FC236}">
                <a16:creationId xmlns:a16="http://schemas.microsoft.com/office/drawing/2014/main" id="{2AABCB87-2ECC-4C03-B5BB-6EE11C8A4485}"/>
              </a:ext>
            </a:extLst>
          </p:cNvPr>
          <p:cNvGrpSpPr/>
          <p:nvPr/>
        </p:nvGrpSpPr>
        <p:grpSpPr>
          <a:xfrm>
            <a:off x="477502" y="1251268"/>
            <a:ext cx="976966" cy="369285"/>
            <a:chOff x="4853562" y="1589418"/>
            <a:chExt cx="2609520" cy="1291565"/>
          </a:xfrm>
        </p:grpSpPr>
        <p:sp>
          <p:nvSpPr>
            <p:cNvPr id="13" name="Freeform 12">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a:solidFill>
                  <a:schemeClr val="tx1"/>
                </a:solidFill>
              </a:endParaRPr>
            </a:p>
          </p:txBody>
        </p:sp>
        <p:sp>
          <p:nvSpPr>
            <p:cNvPr id="14" name="Freeform 13">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dirty="0">
                <a:solidFill>
                  <a:schemeClr val="tx1"/>
                </a:solidFill>
              </a:endParaRPr>
            </a:p>
          </p:txBody>
        </p:sp>
      </p:grpSp>
      <p:grpSp>
        <p:nvGrpSpPr>
          <p:cNvPr id="9" name="Group 8">
            <a:extLst>
              <a:ext uri="{FF2B5EF4-FFF2-40B4-BE49-F238E27FC236}">
                <a16:creationId xmlns:a16="http://schemas.microsoft.com/office/drawing/2014/main" id="{AB8BC7BC-BF58-402E-9A69-AA9226DE7CAA}"/>
              </a:ext>
            </a:extLst>
          </p:cNvPr>
          <p:cNvGrpSpPr/>
          <p:nvPr/>
        </p:nvGrpSpPr>
        <p:grpSpPr>
          <a:xfrm>
            <a:off x="431212" y="1225859"/>
            <a:ext cx="336493" cy="171515"/>
            <a:chOff x="7439031" y="1585639"/>
            <a:chExt cx="2143740" cy="996849"/>
          </a:xfrm>
          <a:solidFill>
            <a:schemeClr val="accent6"/>
          </a:solidFill>
        </p:grpSpPr>
        <p:sp>
          <p:nvSpPr>
            <p:cNvPr id="11"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33" dirty="0"/>
            </a:p>
          </p:txBody>
        </p:sp>
        <p:sp>
          <p:nvSpPr>
            <p:cNvPr id="12"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grpSp>
      <p:sp>
        <p:nvSpPr>
          <p:cNvPr id="10" name="Subtitle 2">
            <a:extLst>
              <a:ext uri="{FF2B5EF4-FFF2-40B4-BE49-F238E27FC236}">
                <a16:creationId xmlns:a16="http://schemas.microsoft.com/office/drawing/2014/main" id="{53858C97-DA2F-8866-47CC-CDF4077BBF9D}"/>
              </a:ext>
            </a:extLst>
          </p:cNvPr>
          <p:cNvSpPr txBox="1">
            <a:spLocks/>
          </p:cNvSpPr>
          <p:nvPr/>
        </p:nvSpPr>
        <p:spPr>
          <a:xfrm>
            <a:off x="469976" y="1256395"/>
            <a:ext cx="365801" cy="125217"/>
          </a:xfrm>
          <a:prstGeom prst="rect">
            <a:avLst/>
          </a:prstGeom>
        </p:spPr>
        <p:txBody>
          <a:bodyPr vert="horz" lIns="81280" tIns="40640" rIns="81280" bIns="406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22" dirty="0">
                <a:solidFill>
                  <a:srgbClr val="7030A0"/>
                </a:solidFill>
              </a:rPr>
              <a:t>PDS</a:t>
            </a:r>
          </a:p>
        </p:txBody>
      </p:sp>
      <p:pic>
        <p:nvPicPr>
          <p:cNvPr id="18" name="Picture 17"/>
          <p:cNvPicPr>
            <a:picLocks noChangeAspect="1"/>
          </p:cNvPicPr>
          <p:nvPr/>
        </p:nvPicPr>
        <p:blipFill>
          <a:blip r:embed="rId8"/>
          <a:stretch>
            <a:fillRect/>
          </a:stretch>
        </p:blipFill>
        <p:spPr>
          <a:xfrm>
            <a:off x="1489692" y="1368919"/>
            <a:ext cx="195549" cy="278741"/>
          </a:xfrm>
          <a:prstGeom prst="rect">
            <a:avLst/>
          </a:prstGeom>
        </p:spPr>
      </p:pic>
      <p:pic>
        <p:nvPicPr>
          <p:cNvPr id="19" name="Picture 18"/>
          <p:cNvPicPr>
            <a:picLocks noChangeAspect="1"/>
          </p:cNvPicPr>
          <p:nvPr/>
        </p:nvPicPr>
        <p:blipFill>
          <a:blip r:embed="rId9"/>
          <a:stretch>
            <a:fillRect/>
          </a:stretch>
        </p:blipFill>
        <p:spPr>
          <a:xfrm>
            <a:off x="928964" y="1347118"/>
            <a:ext cx="268890" cy="255445"/>
          </a:xfrm>
          <a:prstGeom prst="rect">
            <a:avLst/>
          </a:prstGeom>
        </p:spPr>
      </p:pic>
      <p:pic>
        <p:nvPicPr>
          <p:cNvPr id="20" name="Picture 19"/>
          <p:cNvPicPr>
            <a:picLocks noChangeAspect="1"/>
          </p:cNvPicPr>
          <p:nvPr/>
        </p:nvPicPr>
        <p:blipFill>
          <a:blip r:embed="rId10"/>
          <a:stretch>
            <a:fillRect/>
          </a:stretch>
        </p:blipFill>
        <p:spPr>
          <a:xfrm>
            <a:off x="668583" y="1380076"/>
            <a:ext cx="262872" cy="253181"/>
          </a:xfrm>
          <a:prstGeom prst="rect">
            <a:avLst/>
          </a:prstGeom>
        </p:spPr>
      </p:pic>
      <p:sp>
        <p:nvSpPr>
          <p:cNvPr id="7" name="Title 4">
            <a:extLst>
              <a:ext uri="{FF2B5EF4-FFF2-40B4-BE49-F238E27FC236}">
                <a16:creationId xmlns:a16="http://schemas.microsoft.com/office/drawing/2014/main" id="{27228BAE-048B-681E-DD8D-BD96B22560E0}"/>
              </a:ext>
            </a:extLst>
          </p:cNvPr>
          <p:cNvSpPr txBox="1">
            <a:spLocks/>
          </p:cNvSpPr>
          <p:nvPr/>
        </p:nvSpPr>
        <p:spPr>
          <a:xfrm>
            <a:off x="258279" y="1456524"/>
            <a:ext cx="1837447" cy="261117"/>
          </a:xfrm>
          <a:prstGeom prst="rect">
            <a:avLst/>
          </a:prstGeom>
        </p:spPr>
        <p:txBody>
          <a:bodyPr vert="horz" lIns="81280" tIns="40640" rIns="81280" bIns="4064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1867" dirty="0">
                <a:solidFill>
                  <a:schemeClr val="accent1">
                    <a:lumMod val="75000"/>
                  </a:schemeClr>
                </a:solidFill>
              </a:rPr>
              <a:t>Computer </a:t>
            </a:r>
            <a:r>
              <a:rPr lang="en-US" sz="1867" dirty="0">
                <a:solidFill>
                  <a:srgbClr val="00B0F0"/>
                </a:solidFill>
              </a:rPr>
              <a:t>Vision</a:t>
            </a:r>
          </a:p>
        </p:txBody>
      </p:sp>
      <p:sp>
        <p:nvSpPr>
          <p:cNvPr id="26" name="Title 1"/>
          <p:cNvSpPr txBox="1">
            <a:spLocks/>
          </p:cNvSpPr>
          <p:nvPr/>
        </p:nvSpPr>
        <p:spPr>
          <a:xfrm>
            <a:off x="2306747" y="2344084"/>
            <a:ext cx="9347200" cy="1178278"/>
          </a:xfrm>
          <a:prstGeom prst="rect">
            <a:avLst/>
          </a:prstGeom>
        </p:spPr>
        <p:txBody>
          <a:bodyPr vert="horz" lIns="81280" tIns="40640" rIns="81280" bIns="4064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334" dirty="0">
                <a:solidFill>
                  <a:schemeClr val="bg1">
                    <a:lumMod val="85000"/>
                  </a:schemeClr>
                </a:solidFill>
              </a:rPr>
              <a:t>BANDWIDTH,THROUGHPUT,DAN KEBUTUHAN BANDWIDTH DALAM JARINGAN</a:t>
            </a:r>
          </a:p>
        </p:txBody>
      </p:sp>
      <p:sp>
        <p:nvSpPr>
          <p:cNvPr id="27" name="Title 1"/>
          <p:cNvSpPr txBox="1">
            <a:spLocks/>
          </p:cNvSpPr>
          <p:nvPr/>
        </p:nvSpPr>
        <p:spPr>
          <a:xfrm>
            <a:off x="2306747" y="2325642"/>
            <a:ext cx="9347200" cy="1178278"/>
          </a:xfrm>
          <a:prstGeom prst="rect">
            <a:avLst/>
          </a:prstGeom>
        </p:spPr>
        <p:txBody>
          <a:bodyPr vert="horz" lIns="81280" tIns="40640" rIns="81280" bIns="4064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334" dirty="0">
                <a:solidFill>
                  <a:schemeClr val="accent1">
                    <a:lumMod val="60000"/>
                    <a:lumOff val="40000"/>
                  </a:schemeClr>
                </a:solidFill>
              </a:rPr>
              <a:t>BANDWIDTH,THROUGHPUT,DAN KEBUTUHAN BANDWIDTH DALAM JARINGAN</a:t>
            </a:r>
            <a:endParaRPr lang="en-US" sz="5334" dirty="0">
              <a:solidFill>
                <a:schemeClr val="accent6">
                  <a:lumMod val="75000"/>
                </a:schemeClr>
              </a:solidFill>
            </a:endParaRPr>
          </a:p>
        </p:txBody>
      </p:sp>
      <p:sp>
        <p:nvSpPr>
          <p:cNvPr id="2" name="Rectangle 1"/>
          <p:cNvSpPr/>
          <p:nvPr/>
        </p:nvSpPr>
        <p:spPr>
          <a:xfrm>
            <a:off x="2461049" y="811005"/>
            <a:ext cx="1317990" cy="369332"/>
          </a:xfrm>
          <a:prstGeom prst="rect">
            <a:avLst/>
          </a:prstGeom>
        </p:spPr>
        <p:txBody>
          <a:bodyPr wrap="none">
            <a:spAutoFit/>
          </a:bodyPr>
          <a:lstStyle/>
          <a:p>
            <a:pPr>
              <a:buClr>
                <a:schemeClr val="tx1"/>
              </a:buClr>
              <a:buSzPct val="117000"/>
              <a:buFont typeface="Wingdings" panose="05000000000000000000" pitchFamily="2" charset="2"/>
              <a:buChar char="ü"/>
            </a:pPr>
            <a:r>
              <a:rPr lang="en-US" b="1" dirty="0" err="1">
                <a:ln w="9525">
                  <a:solidFill>
                    <a:schemeClr val="bg1"/>
                  </a:solidFill>
                  <a:prstDash val="solid"/>
                </a:ln>
                <a:effectLst>
                  <a:outerShdw blurRad="12700" dist="38100" dir="2700000" algn="tl" rotWithShape="0">
                    <a:schemeClr val="bg1">
                      <a:lumMod val="50000"/>
                    </a:schemeClr>
                  </a:outerShdw>
                </a:effectLst>
              </a:rPr>
              <a:t>Bandwith</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979752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Impact on the Shared Experience</a:t>
            </a:r>
            <a:endParaRPr lang="en-GB" dirty="0"/>
          </a:p>
        </p:txBody>
      </p:sp>
      <p:grpSp>
        <p:nvGrpSpPr>
          <p:cNvPr id="6271" name="Group 6270"/>
          <p:cNvGrpSpPr/>
          <p:nvPr/>
        </p:nvGrpSpPr>
        <p:grpSpPr>
          <a:xfrm>
            <a:off x="4952992" y="4143380"/>
            <a:ext cx="2143140" cy="1500198"/>
            <a:chOff x="3428992" y="4143380"/>
            <a:chExt cx="2143140" cy="1500198"/>
          </a:xfrm>
        </p:grpSpPr>
        <p:sp>
          <p:nvSpPr>
            <p:cNvPr id="6179" name="Rectangle 6178"/>
            <p:cNvSpPr/>
            <p:nvPr/>
          </p:nvSpPr>
          <p:spPr>
            <a:xfrm>
              <a:off x="3429019" y="4143380"/>
              <a:ext cx="2143113" cy="1500198"/>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180" name="Freeform 6179"/>
            <p:cNvSpPr/>
            <p:nvPr/>
          </p:nvSpPr>
          <p:spPr>
            <a:xfrm>
              <a:off x="3428992" y="4176113"/>
              <a:ext cx="2138787" cy="1102214"/>
            </a:xfrm>
            <a:custGeom>
              <a:avLst/>
              <a:gdLst>
                <a:gd name="connsiteX0" fmla="*/ 0 w 5177307"/>
                <a:gd name="connsiteY0" fmla="*/ 1365160 h 3284112"/>
                <a:gd name="connsiteX1" fmla="*/ 1068947 w 5177307"/>
                <a:gd name="connsiteY1" fmla="*/ 0 h 3284112"/>
                <a:gd name="connsiteX2" fmla="*/ 1506828 w 5177307"/>
                <a:gd name="connsiteY2" fmla="*/ 1056067 h 3284112"/>
                <a:gd name="connsiteX3" fmla="*/ 2318197 w 5177307"/>
                <a:gd name="connsiteY3" fmla="*/ 25757 h 3284112"/>
                <a:gd name="connsiteX4" fmla="*/ 3593206 w 5177307"/>
                <a:gd name="connsiteY4" fmla="*/ 1841678 h 3284112"/>
                <a:gd name="connsiteX5" fmla="*/ 4146997 w 5177307"/>
                <a:gd name="connsiteY5" fmla="*/ 734095 h 3284112"/>
                <a:gd name="connsiteX6" fmla="*/ 4584879 w 5177307"/>
                <a:gd name="connsiteY6" fmla="*/ 1506828 h 3284112"/>
                <a:gd name="connsiteX7" fmla="*/ 4584879 w 5177307"/>
                <a:gd name="connsiteY7" fmla="*/ 3284112 h 3284112"/>
                <a:gd name="connsiteX8" fmla="*/ 0 w 5177307"/>
                <a:gd name="connsiteY8" fmla="*/ 1365160 h 3284112"/>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584879 w 5389809"/>
                <a:gd name="connsiteY8" fmla="*/ 3284112 h 3498760"/>
                <a:gd name="connsiteX9" fmla="*/ 0 w 5389809"/>
                <a:gd name="connsiteY9" fmla="*/ 1365160 h 3498760"/>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258042 w 5389809"/>
                <a:gd name="connsiteY8" fmla="*/ 2653047 h 3498760"/>
                <a:gd name="connsiteX9" fmla="*/ 4584879 w 5389809"/>
                <a:gd name="connsiteY9" fmla="*/ 3284112 h 3498760"/>
                <a:gd name="connsiteX10" fmla="*/ 0 w 5389809"/>
                <a:gd name="connsiteY10" fmla="*/ 1365160 h 3498760"/>
                <a:gd name="connsiteX0" fmla="*/ 0 w 4829578"/>
                <a:gd name="connsiteY0" fmla="*/ 1365160 h 2653047"/>
                <a:gd name="connsiteX1" fmla="*/ 1068947 w 4829578"/>
                <a:gd name="connsiteY1" fmla="*/ 0 h 2653047"/>
                <a:gd name="connsiteX2" fmla="*/ 1506828 w 4829578"/>
                <a:gd name="connsiteY2" fmla="*/ 1056067 h 2653047"/>
                <a:gd name="connsiteX3" fmla="*/ 2318197 w 4829578"/>
                <a:gd name="connsiteY3" fmla="*/ 25757 h 2653047"/>
                <a:gd name="connsiteX4" fmla="*/ 3593206 w 4829578"/>
                <a:gd name="connsiteY4" fmla="*/ 1841678 h 2653047"/>
                <a:gd name="connsiteX5" fmla="*/ 4146997 w 4829578"/>
                <a:gd name="connsiteY5" fmla="*/ 734095 h 2653047"/>
                <a:gd name="connsiteX6" fmla="*/ 4584879 w 4829578"/>
                <a:gd name="connsiteY6" fmla="*/ 1506828 h 2653047"/>
                <a:gd name="connsiteX7" fmla="*/ 4829578 w 4829578"/>
                <a:gd name="connsiteY7" fmla="*/ 2653047 h 2653047"/>
                <a:gd name="connsiteX8" fmla="*/ 4258042 w 4829578"/>
                <a:gd name="connsiteY8" fmla="*/ 2653047 h 2653047"/>
                <a:gd name="connsiteX9" fmla="*/ 0 w 4829578"/>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593206 w 4584879"/>
                <a:gd name="connsiteY4" fmla="*/ 1841678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649672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423421 w 5008300"/>
                <a:gd name="connsiteY0" fmla="*/ 1365160 h 2657340"/>
                <a:gd name="connsiteX1" fmla="*/ 1492368 w 5008300"/>
                <a:gd name="connsiteY1" fmla="*/ 0 h 2657340"/>
                <a:gd name="connsiteX2" fmla="*/ 2073093 w 5008300"/>
                <a:gd name="connsiteY2" fmla="*/ 1056067 h 2657340"/>
                <a:gd name="connsiteX3" fmla="*/ 2741618 w 5008300"/>
                <a:gd name="connsiteY3" fmla="*/ 25757 h 2657340"/>
                <a:gd name="connsiteX4" fmla="*/ 3802281 w 5008300"/>
                <a:gd name="connsiteY4" fmla="*/ 1484464 h 2657340"/>
                <a:gd name="connsiteX5" fmla="*/ 4570418 w 5008300"/>
                <a:gd name="connsiteY5" fmla="*/ 734095 h 2657340"/>
                <a:gd name="connsiteX6" fmla="*/ 5008300 w 5008300"/>
                <a:gd name="connsiteY6" fmla="*/ 1506828 h 2657340"/>
                <a:gd name="connsiteX7" fmla="*/ 4895777 w 5008300"/>
                <a:gd name="connsiteY7" fmla="*/ 2653047 h 2657340"/>
                <a:gd name="connsiteX8" fmla="*/ 745393 w 5008300"/>
                <a:gd name="connsiteY8" fmla="*/ 1532587 h 2657340"/>
                <a:gd name="connsiteX9" fmla="*/ 423421 w 5008300"/>
                <a:gd name="connsiteY9" fmla="*/ 1365160 h 2657340"/>
                <a:gd name="connsiteX0" fmla="*/ 709205 w 5294084"/>
                <a:gd name="connsiteY0" fmla="*/ 1365160 h 2675905"/>
                <a:gd name="connsiteX1" fmla="*/ 1778152 w 5294084"/>
                <a:gd name="connsiteY1" fmla="*/ 0 h 2675905"/>
                <a:gd name="connsiteX2" fmla="*/ 2358877 w 5294084"/>
                <a:gd name="connsiteY2" fmla="*/ 1056067 h 2675905"/>
                <a:gd name="connsiteX3" fmla="*/ 3027402 w 5294084"/>
                <a:gd name="connsiteY3" fmla="*/ 25757 h 2675905"/>
                <a:gd name="connsiteX4" fmla="*/ 4088065 w 5294084"/>
                <a:gd name="connsiteY4" fmla="*/ 1484464 h 2675905"/>
                <a:gd name="connsiteX5" fmla="*/ 4856202 w 5294084"/>
                <a:gd name="connsiteY5" fmla="*/ 734095 h 2675905"/>
                <a:gd name="connsiteX6" fmla="*/ 5294084 w 5294084"/>
                <a:gd name="connsiteY6" fmla="*/ 1506828 h 2675905"/>
                <a:gd name="connsiteX7" fmla="*/ 5181561 w 5294084"/>
                <a:gd name="connsiteY7" fmla="*/ 2653047 h 2675905"/>
                <a:gd name="connsiteX8" fmla="*/ 745393 w 5294084"/>
                <a:gd name="connsiteY8" fmla="*/ 2461257 h 2675905"/>
                <a:gd name="connsiteX9" fmla="*/ 709205 w 5294084"/>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0 w 4584879"/>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38637 w 4584879"/>
                <a:gd name="connsiteY9" fmla="*/ 2459864 h 2675905"/>
                <a:gd name="connsiteX10" fmla="*/ 0 w 4584879"/>
                <a:gd name="connsiteY10"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640449"/>
                <a:gd name="connsiteY0" fmla="*/ 1365160 h 2675905"/>
                <a:gd name="connsiteX1" fmla="*/ 1068947 w 4640449"/>
                <a:gd name="connsiteY1" fmla="*/ 0 h 2675905"/>
                <a:gd name="connsiteX2" fmla="*/ 1649672 w 4640449"/>
                <a:gd name="connsiteY2" fmla="*/ 1056067 h 2675905"/>
                <a:gd name="connsiteX3" fmla="*/ 2318197 w 4640449"/>
                <a:gd name="connsiteY3" fmla="*/ 25757 h 2675905"/>
                <a:gd name="connsiteX4" fmla="*/ 3378860 w 4640449"/>
                <a:gd name="connsiteY4" fmla="*/ 1484464 h 2675905"/>
                <a:gd name="connsiteX5" fmla="*/ 4146997 w 4640449"/>
                <a:gd name="connsiteY5" fmla="*/ 734095 h 2675905"/>
                <a:gd name="connsiteX6" fmla="*/ 4584879 w 4640449"/>
                <a:gd name="connsiteY6" fmla="*/ 1506828 h 2675905"/>
                <a:gd name="connsiteX7" fmla="*/ 4481848 w 4640449"/>
                <a:gd name="connsiteY7" fmla="*/ 2421228 h 2675905"/>
                <a:gd name="connsiteX8" fmla="*/ 4472356 w 4640449"/>
                <a:gd name="connsiteY8" fmla="*/ 2653047 h 2675905"/>
                <a:gd name="connsiteX9" fmla="*/ 36188 w 4640449"/>
                <a:gd name="connsiteY9" fmla="*/ 2461257 h 2675905"/>
                <a:gd name="connsiteX10" fmla="*/ 38637 w 4640449"/>
                <a:gd name="connsiteY10" fmla="*/ 2459864 h 2675905"/>
                <a:gd name="connsiteX11" fmla="*/ 0 w 4640449"/>
                <a:gd name="connsiteY11"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513"/>
                <a:gd name="connsiteY0" fmla="*/ 1365160 h 2675905"/>
                <a:gd name="connsiteX1" fmla="*/ 1068947 w 5215513"/>
                <a:gd name="connsiteY1" fmla="*/ 0 h 2675905"/>
                <a:gd name="connsiteX2" fmla="*/ 1649672 w 5215513"/>
                <a:gd name="connsiteY2" fmla="*/ 1056067 h 2675905"/>
                <a:gd name="connsiteX3" fmla="*/ 2318197 w 5215513"/>
                <a:gd name="connsiteY3" fmla="*/ 25757 h 2675905"/>
                <a:gd name="connsiteX4" fmla="*/ 3378860 w 5215513"/>
                <a:gd name="connsiteY4" fmla="*/ 1484464 h 2675905"/>
                <a:gd name="connsiteX5" fmla="*/ 4146997 w 5215513"/>
                <a:gd name="connsiteY5" fmla="*/ 734095 h 2675905"/>
                <a:gd name="connsiteX6" fmla="*/ 4584879 w 5215513"/>
                <a:gd name="connsiteY6" fmla="*/ 1506828 h 2675905"/>
                <a:gd name="connsiteX7" fmla="*/ 4481848 w 5215513"/>
                <a:gd name="connsiteY7" fmla="*/ 2421228 h 2675905"/>
                <a:gd name="connsiteX8" fmla="*/ 4494727 w 5215513"/>
                <a:gd name="connsiteY8" fmla="*/ 2181132 h 2675905"/>
                <a:gd name="connsiteX9" fmla="*/ 4472356 w 5215513"/>
                <a:gd name="connsiteY9" fmla="*/ 2653047 h 2675905"/>
                <a:gd name="connsiteX10" fmla="*/ 36188 w 5215513"/>
                <a:gd name="connsiteY10" fmla="*/ 2461257 h 2675905"/>
                <a:gd name="connsiteX11" fmla="*/ 38637 w 5215513"/>
                <a:gd name="connsiteY11" fmla="*/ 2459864 h 2675905"/>
                <a:gd name="connsiteX12" fmla="*/ 0 w 5215513"/>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94727 w 4584879"/>
                <a:gd name="connsiteY8" fmla="*/ 2181132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767568"/>
                <a:gd name="connsiteY0" fmla="*/ 1365160 h 2706956"/>
                <a:gd name="connsiteX1" fmla="*/ 1068947 w 4767568"/>
                <a:gd name="connsiteY1" fmla="*/ 0 h 2706956"/>
                <a:gd name="connsiteX2" fmla="*/ 1649672 w 4767568"/>
                <a:gd name="connsiteY2" fmla="*/ 1056067 h 2706956"/>
                <a:gd name="connsiteX3" fmla="*/ 2318197 w 4767568"/>
                <a:gd name="connsiteY3" fmla="*/ 25757 h 2706956"/>
                <a:gd name="connsiteX4" fmla="*/ 3378860 w 4767568"/>
                <a:gd name="connsiteY4" fmla="*/ 1484464 h 2706956"/>
                <a:gd name="connsiteX5" fmla="*/ 4146997 w 4767568"/>
                <a:gd name="connsiteY5" fmla="*/ 734095 h 2706956"/>
                <a:gd name="connsiteX6" fmla="*/ 4584879 w 4767568"/>
                <a:gd name="connsiteY6" fmla="*/ 1506828 h 2706956"/>
                <a:gd name="connsiteX7" fmla="*/ 4767568 w 4767568"/>
                <a:gd name="connsiteY7" fmla="*/ 2706956 h 2706956"/>
                <a:gd name="connsiteX8" fmla="*/ 3637439 w 4767568"/>
                <a:gd name="connsiteY8" fmla="*/ 2466860 h 2706956"/>
                <a:gd name="connsiteX9" fmla="*/ 4472356 w 4767568"/>
                <a:gd name="connsiteY9" fmla="*/ 2653047 h 2706956"/>
                <a:gd name="connsiteX10" fmla="*/ 36188 w 4767568"/>
                <a:gd name="connsiteY10" fmla="*/ 2461257 h 2706956"/>
                <a:gd name="connsiteX11" fmla="*/ 38637 w 4767568"/>
                <a:gd name="connsiteY11" fmla="*/ 2459864 h 2706956"/>
                <a:gd name="connsiteX12" fmla="*/ 0 w 4767568"/>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4146997 w 4584879"/>
                <a:gd name="connsiteY5" fmla="*/ 734095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3861213 w 4584879"/>
                <a:gd name="connsiteY5" fmla="*/ 1019823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4472356 w 4553222"/>
                <a:gd name="connsiteY8" fmla="*/ 2653047 h 2706956"/>
                <a:gd name="connsiteX9" fmla="*/ 36188 w 4553222"/>
                <a:gd name="connsiteY9" fmla="*/ 2461257 h 2706956"/>
                <a:gd name="connsiteX10" fmla="*/ 38637 w 4553222"/>
                <a:gd name="connsiteY10" fmla="*/ 2459864 h 2706956"/>
                <a:gd name="connsiteX11" fmla="*/ 0 w 4553222"/>
                <a:gd name="connsiteY11"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36188 w 4553222"/>
                <a:gd name="connsiteY8" fmla="*/ 2461257 h 2706956"/>
                <a:gd name="connsiteX9" fmla="*/ 38637 w 4553222"/>
                <a:gd name="connsiteY9" fmla="*/ 2459864 h 2706956"/>
                <a:gd name="connsiteX10" fmla="*/ 0 w 4553222"/>
                <a:gd name="connsiteY10" fmla="*/ 1365160 h 2706956"/>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637439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26496 w 3861213"/>
                <a:gd name="connsiteY9" fmla="*/ 1693282 h 2466860"/>
                <a:gd name="connsiteX10" fmla="*/ 0 w 3861213"/>
                <a:gd name="connsiteY10"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978878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3825 w 4634215"/>
                <a:gd name="connsiteY11" fmla="*/ 1405506 h 2466860"/>
                <a:gd name="connsiteX12" fmla="*/ 773002 w 4634215"/>
                <a:gd name="connsiteY12"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58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01558 w 4562771"/>
                <a:gd name="connsiteY0" fmla="*/ 1365160 h 2466860"/>
                <a:gd name="connsiteX1" fmla="*/ 1770505 w 4562771"/>
                <a:gd name="connsiteY1" fmla="*/ 0 h 2466860"/>
                <a:gd name="connsiteX2" fmla="*/ 2351230 w 4562771"/>
                <a:gd name="connsiteY2" fmla="*/ 1056067 h 2466860"/>
                <a:gd name="connsiteX3" fmla="*/ 3019755 w 4562771"/>
                <a:gd name="connsiteY3" fmla="*/ 25757 h 2466860"/>
                <a:gd name="connsiteX4" fmla="*/ 4080418 w 4562771"/>
                <a:gd name="connsiteY4" fmla="*/ 1484464 h 2466860"/>
                <a:gd name="connsiteX5" fmla="*/ 4562771 w 4562771"/>
                <a:gd name="connsiteY5" fmla="*/ 1019823 h 2466860"/>
                <a:gd name="connsiteX6" fmla="*/ 4553279 w 4562771"/>
                <a:gd name="connsiteY6" fmla="*/ 2466860 h 2466860"/>
                <a:gd name="connsiteX7" fmla="*/ 737746 w 4562771"/>
                <a:gd name="connsiteY7" fmla="*/ 2461257 h 2466860"/>
                <a:gd name="connsiteX8" fmla="*/ 740195 w 4562771"/>
                <a:gd name="connsiteY8" fmla="*/ 2459864 h 2466860"/>
                <a:gd name="connsiteX9" fmla="*/ 156518 w 4562771"/>
                <a:gd name="connsiteY9" fmla="*/ 2264762 h 2466860"/>
                <a:gd name="connsiteX10" fmla="*/ 0 w 4562771"/>
                <a:gd name="connsiteY10" fmla="*/ 1476920 h 2466860"/>
                <a:gd name="connsiteX11" fmla="*/ 2381 w 4562771"/>
                <a:gd name="connsiteY11" fmla="*/ 1405506 h 2466860"/>
                <a:gd name="connsiteX12" fmla="*/ 701558 w 4562771"/>
                <a:gd name="connsiteY12" fmla="*/ 1365160 h 2466860"/>
                <a:gd name="connsiteX0" fmla="*/ 701590 w 4562803"/>
                <a:gd name="connsiteY0" fmla="*/ 1365160 h 2466860"/>
                <a:gd name="connsiteX1" fmla="*/ 1770537 w 4562803"/>
                <a:gd name="connsiteY1" fmla="*/ 0 h 2466860"/>
                <a:gd name="connsiteX2" fmla="*/ 2351262 w 4562803"/>
                <a:gd name="connsiteY2" fmla="*/ 1056067 h 2466860"/>
                <a:gd name="connsiteX3" fmla="*/ 3019787 w 4562803"/>
                <a:gd name="connsiteY3" fmla="*/ 25757 h 2466860"/>
                <a:gd name="connsiteX4" fmla="*/ 4080450 w 4562803"/>
                <a:gd name="connsiteY4" fmla="*/ 1484464 h 2466860"/>
                <a:gd name="connsiteX5" fmla="*/ 4562803 w 4562803"/>
                <a:gd name="connsiteY5" fmla="*/ 1019823 h 2466860"/>
                <a:gd name="connsiteX6" fmla="*/ 4553311 w 4562803"/>
                <a:gd name="connsiteY6" fmla="*/ 2466860 h 2466860"/>
                <a:gd name="connsiteX7" fmla="*/ 737778 w 4562803"/>
                <a:gd name="connsiteY7" fmla="*/ 2461257 h 2466860"/>
                <a:gd name="connsiteX8" fmla="*/ 740227 w 4562803"/>
                <a:gd name="connsiteY8" fmla="*/ 2459864 h 2466860"/>
                <a:gd name="connsiteX9" fmla="*/ 156550 w 4562803"/>
                <a:gd name="connsiteY9" fmla="*/ 2264762 h 2466860"/>
                <a:gd name="connsiteX10" fmla="*/ 0 w 4562803"/>
                <a:gd name="connsiteY10" fmla="*/ 1762648 h 2466860"/>
                <a:gd name="connsiteX11" fmla="*/ 2413 w 4562803"/>
                <a:gd name="connsiteY11" fmla="*/ 1405506 h 2466860"/>
                <a:gd name="connsiteX12" fmla="*/ 701590 w 4562803"/>
                <a:gd name="connsiteY12" fmla="*/ 1365160 h 246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2803" h="2466860">
                  <a:moveTo>
                    <a:pt x="701590" y="1365160"/>
                  </a:moveTo>
                  <a:lnTo>
                    <a:pt x="1770537" y="0"/>
                  </a:lnTo>
                  <a:lnTo>
                    <a:pt x="2351262" y="1056067"/>
                  </a:lnTo>
                  <a:lnTo>
                    <a:pt x="3019787" y="25757"/>
                  </a:lnTo>
                  <a:lnTo>
                    <a:pt x="4080450" y="1484464"/>
                  </a:lnTo>
                  <a:lnTo>
                    <a:pt x="4562803" y="1019823"/>
                  </a:lnTo>
                  <a:lnTo>
                    <a:pt x="4553311" y="2466860"/>
                  </a:lnTo>
                  <a:cubicBezTo>
                    <a:pt x="3800472" y="2425910"/>
                    <a:pt x="1337578" y="2462423"/>
                    <a:pt x="737778" y="2461257"/>
                  </a:cubicBezTo>
                  <a:lnTo>
                    <a:pt x="740227" y="2459864"/>
                  </a:lnTo>
                  <a:lnTo>
                    <a:pt x="156550" y="2264762"/>
                  </a:lnTo>
                  <a:lnTo>
                    <a:pt x="0" y="1762648"/>
                  </a:lnTo>
                  <a:cubicBezTo>
                    <a:pt x="794" y="1738843"/>
                    <a:pt x="1619" y="1429311"/>
                    <a:pt x="2413" y="1405506"/>
                  </a:cubicBezTo>
                  <a:lnTo>
                    <a:pt x="701590" y="1365160"/>
                  </a:lnTo>
                  <a:close/>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defRPr/>
              </a:pPr>
              <a:endParaRPr lang="en-GB" kern="0">
                <a:solidFill>
                  <a:sysClr val="window" lastClr="FFFFFF"/>
                </a:solidFill>
                <a:latin typeface="Calibri"/>
              </a:endParaRPr>
            </a:p>
          </p:txBody>
        </p:sp>
        <p:grpSp>
          <p:nvGrpSpPr>
            <p:cNvPr id="6181" name="Group 3023"/>
            <p:cNvGrpSpPr/>
            <p:nvPr/>
          </p:nvGrpSpPr>
          <p:grpSpPr>
            <a:xfrm>
              <a:off x="3429019" y="4813681"/>
              <a:ext cx="2143113" cy="797978"/>
              <a:chOff x="3857620" y="3714752"/>
              <a:chExt cx="4572032" cy="1357321"/>
            </a:xfrm>
          </p:grpSpPr>
          <p:sp>
            <p:nvSpPr>
              <p:cNvPr id="6203" name="Flowchart: Document 6202"/>
              <p:cNvSpPr/>
              <p:nvPr/>
            </p:nvSpPr>
            <p:spPr>
              <a:xfrm rot="10800000">
                <a:off x="3857620" y="3714752"/>
                <a:ext cx="2000264" cy="1214446"/>
              </a:xfrm>
              <a:prstGeom prst="flowChartDocumen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204" name="Flowchart: Document 6203"/>
              <p:cNvSpPr/>
              <p:nvPr/>
            </p:nvSpPr>
            <p:spPr>
              <a:xfrm rot="10800000" flipH="1">
                <a:off x="4929190" y="3714752"/>
                <a:ext cx="1928826" cy="1214446"/>
              </a:xfrm>
              <a:prstGeom prst="flowChartDocumen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205" name="Flowchart: Document 6204"/>
              <p:cNvSpPr/>
              <p:nvPr/>
            </p:nvSpPr>
            <p:spPr>
              <a:xfrm rot="10800000" flipH="1">
                <a:off x="6500826" y="3857627"/>
                <a:ext cx="1928826" cy="1214446"/>
              </a:xfrm>
              <a:prstGeom prst="flowChartDocumen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defRPr/>
                </a:pPr>
                <a:endParaRPr lang="en-GB" kern="0">
                  <a:solidFill>
                    <a:sysClr val="window" lastClr="FFFFFF"/>
                  </a:solidFill>
                  <a:latin typeface="Calibri"/>
                </a:endParaRPr>
              </a:p>
            </p:txBody>
          </p:sp>
        </p:grpSp>
        <p:sp>
          <p:nvSpPr>
            <p:cNvPr id="6182" name="Flowchart: Process 6181"/>
            <p:cNvSpPr/>
            <p:nvPr/>
          </p:nvSpPr>
          <p:spPr>
            <a:xfrm>
              <a:off x="3429019" y="5100953"/>
              <a:ext cx="2143113" cy="542625"/>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183" name="Freeform 6182"/>
            <p:cNvSpPr/>
            <p:nvPr/>
          </p:nvSpPr>
          <p:spPr>
            <a:xfrm>
              <a:off x="4062423" y="4170358"/>
              <a:ext cx="329310" cy="333754"/>
            </a:xfrm>
            <a:custGeom>
              <a:avLst/>
              <a:gdLst>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1006903"/>
                <a:gd name="connsiteY0" fmla="*/ 502276 h 746974"/>
                <a:gd name="connsiteX1" fmla="*/ 412124 w 1006903"/>
                <a:gd name="connsiteY1" fmla="*/ 0 h 746974"/>
                <a:gd name="connsiteX2" fmla="*/ 695459 w 1006903"/>
                <a:gd name="connsiteY2" fmla="*/ 553791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500"/>
                <a:gd name="connsiteY0" fmla="*/ 502276 h 746974"/>
                <a:gd name="connsiteX1" fmla="*/ 412124 w 1006500"/>
                <a:gd name="connsiteY1" fmla="*/ 0 h 746974"/>
                <a:gd name="connsiteX2" fmla="*/ 695459 w 1006500"/>
                <a:gd name="connsiteY2" fmla="*/ 553767 h 746974"/>
                <a:gd name="connsiteX3" fmla="*/ 693043 w 1006500"/>
                <a:gd name="connsiteY3" fmla="*/ 558755 h 746974"/>
                <a:gd name="connsiteX4" fmla="*/ 981145 w 1006500"/>
                <a:gd name="connsiteY4" fmla="*/ 558755 h 746974"/>
                <a:gd name="connsiteX5" fmla="*/ 540912 w 1006500"/>
                <a:gd name="connsiteY5" fmla="*/ 734095 h 746974"/>
                <a:gd name="connsiteX6" fmla="*/ 425002 w 1006500"/>
                <a:gd name="connsiteY6" fmla="*/ 502276 h 746974"/>
                <a:gd name="connsiteX7" fmla="*/ 309093 w 1006500"/>
                <a:gd name="connsiteY7" fmla="*/ 708338 h 746974"/>
                <a:gd name="connsiteX8" fmla="*/ 193183 w 1006500"/>
                <a:gd name="connsiteY8" fmla="*/ 528034 h 746974"/>
                <a:gd name="connsiteX9" fmla="*/ 51515 w 1006500"/>
                <a:gd name="connsiteY9" fmla="*/ 746974 h 746974"/>
                <a:gd name="connsiteX10" fmla="*/ 0 w 1006500"/>
                <a:gd name="connsiteY10" fmla="*/ 502276 h 746974"/>
                <a:gd name="connsiteX0" fmla="*/ 540912 w 1072585"/>
                <a:gd name="connsiteY0" fmla="*/ 734095 h 746974"/>
                <a:gd name="connsiteX1" fmla="*/ 425002 w 1072585"/>
                <a:gd name="connsiteY1" fmla="*/ 502276 h 746974"/>
                <a:gd name="connsiteX2" fmla="*/ 309093 w 1072585"/>
                <a:gd name="connsiteY2" fmla="*/ 708338 h 746974"/>
                <a:gd name="connsiteX3" fmla="*/ 193183 w 1072585"/>
                <a:gd name="connsiteY3" fmla="*/ 528034 h 746974"/>
                <a:gd name="connsiteX4" fmla="*/ 51515 w 1072585"/>
                <a:gd name="connsiteY4" fmla="*/ 746974 h 746974"/>
                <a:gd name="connsiteX5" fmla="*/ 0 w 1072585"/>
                <a:gd name="connsiteY5" fmla="*/ 502276 h 746974"/>
                <a:gd name="connsiteX6" fmla="*/ 412124 w 1072585"/>
                <a:gd name="connsiteY6" fmla="*/ 0 h 746974"/>
                <a:gd name="connsiteX7" fmla="*/ 695459 w 1072585"/>
                <a:gd name="connsiteY7" fmla="*/ 553767 h 746974"/>
                <a:gd name="connsiteX8" fmla="*/ 693043 w 1072585"/>
                <a:gd name="connsiteY8" fmla="*/ 558755 h 746974"/>
                <a:gd name="connsiteX9" fmla="*/ 1072585 w 1072585"/>
                <a:gd name="connsiteY9" fmla="*/ 650195 h 746974"/>
                <a:gd name="connsiteX0" fmla="*/ 540912 w 742279"/>
                <a:gd name="connsiteY0" fmla="*/ 734095 h 746974"/>
                <a:gd name="connsiteX1" fmla="*/ 425002 w 742279"/>
                <a:gd name="connsiteY1" fmla="*/ 502276 h 746974"/>
                <a:gd name="connsiteX2" fmla="*/ 309093 w 742279"/>
                <a:gd name="connsiteY2" fmla="*/ 708338 h 746974"/>
                <a:gd name="connsiteX3" fmla="*/ 193183 w 742279"/>
                <a:gd name="connsiteY3" fmla="*/ 528034 h 746974"/>
                <a:gd name="connsiteX4" fmla="*/ 51515 w 742279"/>
                <a:gd name="connsiteY4" fmla="*/ 746974 h 746974"/>
                <a:gd name="connsiteX5" fmla="*/ 0 w 742279"/>
                <a:gd name="connsiteY5" fmla="*/ 502276 h 746974"/>
                <a:gd name="connsiteX6" fmla="*/ 412124 w 742279"/>
                <a:gd name="connsiteY6" fmla="*/ 0 h 746974"/>
                <a:gd name="connsiteX7" fmla="*/ 695459 w 742279"/>
                <a:gd name="connsiteY7" fmla="*/ 553767 h 746974"/>
                <a:gd name="connsiteX8" fmla="*/ 693043 w 742279"/>
                <a:gd name="connsiteY8" fmla="*/ 558755 h 746974"/>
                <a:gd name="connsiteX0" fmla="*/ 540912 w 764449"/>
                <a:gd name="connsiteY0" fmla="*/ 734095 h 746974"/>
                <a:gd name="connsiteX1" fmla="*/ 425002 w 764449"/>
                <a:gd name="connsiteY1" fmla="*/ 502276 h 746974"/>
                <a:gd name="connsiteX2" fmla="*/ 309093 w 764449"/>
                <a:gd name="connsiteY2" fmla="*/ 708338 h 746974"/>
                <a:gd name="connsiteX3" fmla="*/ 193183 w 764449"/>
                <a:gd name="connsiteY3" fmla="*/ 528034 h 746974"/>
                <a:gd name="connsiteX4" fmla="*/ 51515 w 764449"/>
                <a:gd name="connsiteY4" fmla="*/ 746974 h 746974"/>
                <a:gd name="connsiteX5" fmla="*/ 0 w 764449"/>
                <a:gd name="connsiteY5" fmla="*/ 502276 h 746974"/>
                <a:gd name="connsiteX6" fmla="*/ 412124 w 764449"/>
                <a:gd name="connsiteY6" fmla="*/ 0 h 746974"/>
                <a:gd name="connsiteX7" fmla="*/ 695459 w 764449"/>
                <a:gd name="connsiteY7" fmla="*/ 553767 h 746974"/>
                <a:gd name="connsiteX8" fmla="*/ 764449 w 764449"/>
                <a:gd name="connsiteY8" fmla="*/ 630169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7989 w 702536"/>
                <a:gd name="connsiteY0" fmla="*/ 734095 h 746974"/>
                <a:gd name="connsiteX1" fmla="*/ 432079 w 702536"/>
                <a:gd name="connsiteY1" fmla="*/ 502276 h 746974"/>
                <a:gd name="connsiteX2" fmla="*/ 316170 w 702536"/>
                <a:gd name="connsiteY2" fmla="*/ 708338 h 746974"/>
                <a:gd name="connsiteX3" fmla="*/ 200260 w 702536"/>
                <a:gd name="connsiteY3" fmla="*/ 528034 h 746974"/>
                <a:gd name="connsiteX4" fmla="*/ 58592 w 702536"/>
                <a:gd name="connsiteY4" fmla="*/ 746974 h 746974"/>
                <a:gd name="connsiteX5" fmla="*/ 7077 w 702536"/>
                <a:gd name="connsiteY5" fmla="*/ 502276 h 746974"/>
                <a:gd name="connsiteX6" fmla="*/ 14320 w 702536"/>
                <a:gd name="connsiteY6" fmla="*/ 501581 h 746974"/>
                <a:gd name="connsiteX7" fmla="*/ 419201 w 702536"/>
                <a:gd name="connsiteY7" fmla="*/ 0 h 746974"/>
                <a:gd name="connsiteX8" fmla="*/ 702536 w 702536"/>
                <a:gd name="connsiteY8" fmla="*/ 553767 h 74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536" h="746974">
                  <a:moveTo>
                    <a:pt x="547989" y="734095"/>
                  </a:moveTo>
                  <a:lnTo>
                    <a:pt x="432079" y="502276"/>
                  </a:lnTo>
                  <a:lnTo>
                    <a:pt x="316170" y="708338"/>
                  </a:lnTo>
                  <a:lnTo>
                    <a:pt x="200260" y="528034"/>
                  </a:lnTo>
                  <a:lnTo>
                    <a:pt x="58592" y="746974"/>
                  </a:lnTo>
                  <a:lnTo>
                    <a:pt x="7077" y="502276"/>
                  </a:lnTo>
                  <a:cubicBezTo>
                    <a:pt x="9491" y="502044"/>
                    <a:pt x="0" y="556588"/>
                    <a:pt x="14320" y="501581"/>
                  </a:cubicBezTo>
                  <a:lnTo>
                    <a:pt x="419201" y="0"/>
                  </a:lnTo>
                  <a:lnTo>
                    <a:pt x="702536" y="553767"/>
                  </a:lnTo>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184" name="Freeform 6183"/>
            <p:cNvSpPr/>
            <p:nvPr/>
          </p:nvSpPr>
          <p:spPr>
            <a:xfrm>
              <a:off x="4665189" y="4175300"/>
              <a:ext cx="360417" cy="287272"/>
            </a:xfrm>
            <a:custGeom>
              <a:avLst/>
              <a:gdLst>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509344 h 715406"/>
                <a:gd name="connsiteX1" fmla="*/ 373487 w 772732"/>
                <a:gd name="connsiteY1" fmla="*/ 71462 h 715406"/>
                <a:gd name="connsiteX2" fmla="*/ 0 w 772732"/>
                <a:gd name="connsiteY2" fmla="*/ 715406 h 715406"/>
                <a:gd name="connsiteX3" fmla="*/ 283335 w 772732"/>
                <a:gd name="connsiteY3" fmla="*/ 380555 h 715406"/>
                <a:gd name="connsiteX4" fmla="*/ 412124 w 772732"/>
                <a:gd name="connsiteY4" fmla="*/ 535102 h 715406"/>
                <a:gd name="connsiteX5" fmla="*/ 540913 w 772732"/>
                <a:gd name="connsiteY5" fmla="*/ 380555 h 715406"/>
                <a:gd name="connsiteX6" fmla="*/ 772732 w 772732"/>
                <a:gd name="connsiteY6" fmla="*/ 612375 h 715406"/>
                <a:gd name="connsiteX7" fmla="*/ 457772 w 772732"/>
                <a:gd name="connsiteY7" fmla="*/ 0 h 715406"/>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732" h="643944">
                  <a:moveTo>
                    <a:pt x="695459" y="437882"/>
                  </a:moveTo>
                  <a:lnTo>
                    <a:pt x="373487" y="0"/>
                  </a:lnTo>
                  <a:lnTo>
                    <a:pt x="0" y="643944"/>
                  </a:lnTo>
                  <a:lnTo>
                    <a:pt x="283335" y="309093"/>
                  </a:lnTo>
                  <a:lnTo>
                    <a:pt x="412124" y="463640"/>
                  </a:lnTo>
                  <a:lnTo>
                    <a:pt x="540913" y="309093"/>
                  </a:lnTo>
                  <a:lnTo>
                    <a:pt x="772732" y="540913"/>
                  </a:lnTo>
                </a:path>
              </a:pathLst>
            </a:custGeom>
            <a:ln/>
          </p:spPr>
          <p:style>
            <a:lnRef idx="3">
              <a:schemeClr val="lt1"/>
            </a:lnRef>
            <a:fillRef idx="1">
              <a:schemeClr val="accent2"/>
            </a:fillRef>
            <a:effectRef idx="1">
              <a:schemeClr val="accent2"/>
            </a:effectRef>
            <a:fontRef idx="minor">
              <a:schemeClr val="lt1"/>
            </a:fontRef>
          </p:style>
          <p:txBody>
            <a:bodyPr rtlCol="0" anchor="ctr"/>
            <a:lstStyle/>
            <a:p>
              <a:pPr algn="ctr">
                <a:defRPr/>
              </a:pPr>
              <a:endParaRPr lang="en-GB" kern="0">
                <a:solidFill>
                  <a:sysClr val="windowText" lastClr="000000"/>
                </a:solidFill>
                <a:latin typeface="Calibri"/>
              </a:endParaRPr>
            </a:p>
          </p:txBody>
        </p:sp>
      </p:grpSp>
      <p:grpSp>
        <p:nvGrpSpPr>
          <p:cNvPr id="6185" name="Group 3043"/>
          <p:cNvGrpSpPr/>
          <p:nvPr/>
        </p:nvGrpSpPr>
        <p:grpSpPr>
          <a:xfrm>
            <a:off x="5024430" y="4929198"/>
            <a:ext cx="220168" cy="582070"/>
            <a:chOff x="1428728" y="4357694"/>
            <a:chExt cx="1612707" cy="2874366"/>
          </a:xfrm>
          <a:solidFill>
            <a:srgbClr val="FF0000"/>
          </a:solidFill>
          <a:effectLst>
            <a:outerShdw blurRad="76200" dir="13500000" sy="23000" kx="1200000" algn="br" rotWithShape="0">
              <a:prstClr val="black">
                <a:alpha val="20000"/>
              </a:prstClr>
            </a:outerShdw>
          </a:effectLst>
        </p:grpSpPr>
        <p:sp>
          <p:nvSpPr>
            <p:cNvPr id="6195" name="Oval 6194"/>
            <p:cNvSpPr/>
            <p:nvPr/>
          </p:nvSpPr>
          <p:spPr>
            <a:xfrm>
              <a:off x="1779819" y="4357694"/>
              <a:ext cx="893849" cy="585798"/>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196" name="Rectangle 6195"/>
            <p:cNvSpPr/>
            <p:nvPr/>
          </p:nvSpPr>
          <p:spPr>
            <a:xfrm>
              <a:off x="1715973" y="5041125"/>
              <a:ext cx="1021542"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197" name="Rectangle 6196"/>
            <p:cNvSpPr/>
            <p:nvPr/>
          </p:nvSpPr>
          <p:spPr>
            <a:xfrm>
              <a:off x="1830018"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198" name="Rectangle 6197"/>
            <p:cNvSpPr/>
            <p:nvPr/>
          </p:nvSpPr>
          <p:spPr>
            <a:xfrm>
              <a:off x="2368084"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199" name="Rectangle 6198"/>
            <p:cNvSpPr/>
            <p:nvPr/>
          </p:nvSpPr>
          <p:spPr>
            <a:xfrm>
              <a:off x="1428728"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00" name="Rectangle 6199"/>
            <p:cNvSpPr/>
            <p:nvPr/>
          </p:nvSpPr>
          <p:spPr>
            <a:xfrm>
              <a:off x="2786050"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01" name="Oval 6200"/>
            <p:cNvSpPr/>
            <p:nvPr/>
          </p:nvSpPr>
          <p:spPr>
            <a:xfrm>
              <a:off x="1442376"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02" name="Oval 6201"/>
            <p:cNvSpPr/>
            <p:nvPr/>
          </p:nvSpPr>
          <p:spPr>
            <a:xfrm>
              <a:off x="2799698"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grpSp>
        <p:nvGrpSpPr>
          <p:cNvPr id="6272" name="Group 6271"/>
          <p:cNvGrpSpPr/>
          <p:nvPr/>
        </p:nvGrpSpPr>
        <p:grpSpPr>
          <a:xfrm>
            <a:off x="2666976" y="1857364"/>
            <a:ext cx="2143140" cy="1500198"/>
            <a:chOff x="3428992" y="4143380"/>
            <a:chExt cx="2143140" cy="1500198"/>
          </a:xfrm>
        </p:grpSpPr>
        <p:sp>
          <p:nvSpPr>
            <p:cNvPr id="6273" name="Rectangle 6272"/>
            <p:cNvSpPr/>
            <p:nvPr/>
          </p:nvSpPr>
          <p:spPr>
            <a:xfrm>
              <a:off x="3429019" y="4143380"/>
              <a:ext cx="2143113" cy="1500198"/>
            </a:xfrm>
            <a:prstGeom prst="rect">
              <a:avLst/>
            </a:prstGeom>
            <a:solidFill>
              <a:srgbClr val="4F81BD">
                <a:lumMod val="60000"/>
                <a:lumOff val="40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6274" name="Freeform 6273"/>
            <p:cNvSpPr/>
            <p:nvPr/>
          </p:nvSpPr>
          <p:spPr>
            <a:xfrm>
              <a:off x="3428992" y="4176113"/>
              <a:ext cx="2138787" cy="1102214"/>
            </a:xfrm>
            <a:custGeom>
              <a:avLst/>
              <a:gdLst>
                <a:gd name="connsiteX0" fmla="*/ 0 w 5177307"/>
                <a:gd name="connsiteY0" fmla="*/ 1365160 h 3284112"/>
                <a:gd name="connsiteX1" fmla="*/ 1068947 w 5177307"/>
                <a:gd name="connsiteY1" fmla="*/ 0 h 3284112"/>
                <a:gd name="connsiteX2" fmla="*/ 1506828 w 5177307"/>
                <a:gd name="connsiteY2" fmla="*/ 1056067 h 3284112"/>
                <a:gd name="connsiteX3" fmla="*/ 2318197 w 5177307"/>
                <a:gd name="connsiteY3" fmla="*/ 25757 h 3284112"/>
                <a:gd name="connsiteX4" fmla="*/ 3593206 w 5177307"/>
                <a:gd name="connsiteY4" fmla="*/ 1841678 h 3284112"/>
                <a:gd name="connsiteX5" fmla="*/ 4146997 w 5177307"/>
                <a:gd name="connsiteY5" fmla="*/ 734095 h 3284112"/>
                <a:gd name="connsiteX6" fmla="*/ 4584879 w 5177307"/>
                <a:gd name="connsiteY6" fmla="*/ 1506828 h 3284112"/>
                <a:gd name="connsiteX7" fmla="*/ 4584879 w 5177307"/>
                <a:gd name="connsiteY7" fmla="*/ 3284112 h 3284112"/>
                <a:gd name="connsiteX8" fmla="*/ 0 w 5177307"/>
                <a:gd name="connsiteY8" fmla="*/ 1365160 h 3284112"/>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584879 w 5389809"/>
                <a:gd name="connsiteY8" fmla="*/ 3284112 h 3498760"/>
                <a:gd name="connsiteX9" fmla="*/ 0 w 5389809"/>
                <a:gd name="connsiteY9" fmla="*/ 1365160 h 3498760"/>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258042 w 5389809"/>
                <a:gd name="connsiteY8" fmla="*/ 2653047 h 3498760"/>
                <a:gd name="connsiteX9" fmla="*/ 4584879 w 5389809"/>
                <a:gd name="connsiteY9" fmla="*/ 3284112 h 3498760"/>
                <a:gd name="connsiteX10" fmla="*/ 0 w 5389809"/>
                <a:gd name="connsiteY10" fmla="*/ 1365160 h 3498760"/>
                <a:gd name="connsiteX0" fmla="*/ 0 w 4829578"/>
                <a:gd name="connsiteY0" fmla="*/ 1365160 h 2653047"/>
                <a:gd name="connsiteX1" fmla="*/ 1068947 w 4829578"/>
                <a:gd name="connsiteY1" fmla="*/ 0 h 2653047"/>
                <a:gd name="connsiteX2" fmla="*/ 1506828 w 4829578"/>
                <a:gd name="connsiteY2" fmla="*/ 1056067 h 2653047"/>
                <a:gd name="connsiteX3" fmla="*/ 2318197 w 4829578"/>
                <a:gd name="connsiteY3" fmla="*/ 25757 h 2653047"/>
                <a:gd name="connsiteX4" fmla="*/ 3593206 w 4829578"/>
                <a:gd name="connsiteY4" fmla="*/ 1841678 h 2653047"/>
                <a:gd name="connsiteX5" fmla="*/ 4146997 w 4829578"/>
                <a:gd name="connsiteY5" fmla="*/ 734095 h 2653047"/>
                <a:gd name="connsiteX6" fmla="*/ 4584879 w 4829578"/>
                <a:gd name="connsiteY6" fmla="*/ 1506828 h 2653047"/>
                <a:gd name="connsiteX7" fmla="*/ 4829578 w 4829578"/>
                <a:gd name="connsiteY7" fmla="*/ 2653047 h 2653047"/>
                <a:gd name="connsiteX8" fmla="*/ 4258042 w 4829578"/>
                <a:gd name="connsiteY8" fmla="*/ 2653047 h 2653047"/>
                <a:gd name="connsiteX9" fmla="*/ 0 w 4829578"/>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593206 w 4584879"/>
                <a:gd name="connsiteY4" fmla="*/ 1841678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649672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423421 w 5008300"/>
                <a:gd name="connsiteY0" fmla="*/ 1365160 h 2657340"/>
                <a:gd name="connsiteX1" fmla="*/ 1492368 w 5008300"/>
                <a:gd name="connsiteY1" fmla="*/ 0 h 2657340"/>
                <a:gd name="connsiteX2" fmla="*/ 2073093 w 5008300"/>
                <a:gd name="connsiteY2" fmla="*/ 1056067 h 2657340"/>
                <a:gd name="connsiteX3" fmla="*/ 2741618 w 5008300"/>
                <a:gd name="connsiteY3" fmla="*/ 25757 h 2657340"/>
                <a:gd name="connsiteX4" fmla="*/ 3802281 w 5008300"/>
                <a:gd name="connsiteY4" fmla="*/ 1484464 h 2657340"/>
                <a:gd name="connsiteX5" fmla="*/ 4570418 w 5008300"/>
                <a:gd name="connsiteY5" fmla="*/ 734095 h 2657340"/>
                <a:gd name="connsiteX6" fmla="*/ 5008300 w 5008300"/>
                <a:gd name="connsiteY6" fmla="*/ 1506828 h 2657340"/>
                <a:gd name="connsiteX7" fmla="*/ 4895777 w 5008300"/>
                <a:gd name="connsiteY7" fmla="*/ 2653047 h 2657340"/>
                <a:gd name="connsiteX8" fmla="*/ 745393 w 5008300"/>
                <a:gd name="connsiteY8" fmla="*/ 1532587 h 2657340"/>
                <a:gd name="connsiteX9" fmla="*/ 423421 w 5008300"/>
                <a:gd name="connsiteY9" fmla="*/ 1365160 h 2657340"/>
                <a:gd name="connsiteX0" fmla="*/ 709205 w 5294084"/>
                <a:gd name="connsiteY0" fmla="*/ 1365160 h 2675905"/>
                <a:gd name="connsiteX1" fmla="*/ 1778152 w 5294084"/>
                <a:gd name="connsiteY1" fmla="*/ 0 h 2675905"/>
                <a:gd name="connsiteX2" fmla="*/ 2358877 w 5294084"/>
                <a:gd name="connsiteY2" fmla="*/ 1056067 h 2675905"/>
                <a:gd name="connsiteX3" fmla="*/ 3027402 w 5294084"/>
                <a:gd name="connsiteY3" fmla="*/ 25757 h 2675905"/>
                <a:gd name="connsiteX4" fmla="*/ 4088065 w 5294084"/>
                <a:gd name="connsiteY4" fmla="*/ 1484464 h 2675905"/>
                <a:gd name="connsiteX5" fmla="*/ 4856202 w 5294084"/>
                <a:gd name="connsiteY5" fmla="*/ 734095 h 2675905"/>
                <a:gd name="connsiteX6" fmla="*/ 5294084 w 5294084"/>
                <a:gd name="connsiteY6" fmla="*/ 1506828 h 2675905"/>
                <a:gd name="connsiteX7" fmla="*/ 5181561 w 5294084"/>
                <a:gd name="connsiteY7" fmla="*/ 2653047 h 2675905"/>
                <a:gd name="connsiteX8" fmla="*/ 745393 w 5294084"/>
                <a:gd name="connsiteY8" fmla="*/ 2461257 h 2675905"/>
                <a:gd name="connsiteX9" fmla="*/ 709205 w 5294084"/>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0 w 4584879"/>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38637 w 4584879"/>
                <a:gd name="connsiteY9" fmla="*/ 2459864 h 2675905"/>
                <a:gd name="connsiteX10" fmla="*/ 0 w 4584879"/>
                <a:gd name="connsiteY10"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640449"/>
                <a:gd name="connsiteY0" fmla="*/ 1365160 h 2675905"/>
                <a:gd name="connsiteX1" fmla="*/ 1068947 w 4640449"/>
                <a:gd name="connsiteY1" fmla="*/ 0 h 2675905"/>
                <a:gd name="connsiteX2" fmla="*/ 1649672 w 4640449"/>
                <a:gd name="connsiteY2" fmla="*/ 1056067 h 2675905"/>
                <a:gd name="connsiteX3" fmla="*/ 2318197 w 4640449"/>
                <a:gd name="connsiteY3" fmla="*/ 25757 h 2675905"/>
                <a:gd name="connsiteX4" fmla="*/ 3378860 w 4640449"/>
                <a:gd name="connsiteY4" fmla="*/ 1484464 h 2675905"/>
                <a:gd name="connsiteX5" fmla="*/ 4146997 w 4640449"/>
                <a:gd name="connsiteY5" fmla="*/ 734095 h 2675905"/>
                <a:gd name="connsiteX6" fmla="*/ 4584879 w 4640449"/>
                <a:gd name="connsiteY6" fmla="*/ 1506828 h 2675905"/>
                <a:gd name="connsiteX7" fmla="*/ 4481848 w 4640449"/>
                <a:gd name="connsiteY7" fmla="*/ 2421228 h 2675905"/>
                <a:gd name="connsiteX8" fmla="*/ 4472356 w 4640449"/>
                <a:gd name="connsiteY8" fmla="*/ 2653047 h 2675905"/>
                <a:gd name="connsiteX9" fmla="*/ 36188 w 4640449"/>
                <a:gd name="connsiteY9" fmla="*/ 2461257 h 2675905"/>
                <a:gd name="connsiteX10" fmla="*/ 38637 w 4640449"/>
                <a:gd name="connsiteY10" fmla="*/ 2459864 h 2675905"/>
                <a:gd name="connsiteX11" fmla="*/ 0 w 4640449"/>
                <a:gd name="connsiteY11"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513"/>
                <a:gd name="connsiteY0" fmla="*/ 1365160 h 2675905"/>
                <a:gd name="connsiteX1" fmla="*/ 1068947 w 5215513"/>
                <a:gd name="connsiteY1" fmla="*/ 0 h 2675905"/>
                <a:gd name="connsiteX2" fmla="*/ 1649672 w 5215513"/>
                <a:gd name="connsiteY2" fmla="*/ 1056067 h 2675905"/>
                <a:gd name="connsiteX3" fmla="*/ 2318197 w 5215513"/>
                <a:gd name="connsiteY3" fmla="*/ 25757 h 2675905"/>
                <a:gd name="connsiteX4" fmla="*/ 3378860 w 5215513"/>
                <a:gd name="connsiteY4" fmla="*/ 1484464 h 2675905"/>
                <a:gd name="connsiteX5" fmla="*/ 4146997 w 5215513"/>
                <a:gd name="connsiteY5" fmla="*/ 734095 h 2675905"/>
                <a:gd name="connsiteX6" fmla="*/ 4584879 w 5215513"/>
                <a:gd name="connsiteY6" fmla="*/ 1506828 h 2675905"/>
                <a:gd name="connsiteX7" fmla="*/ 4481848 w 5215513"/>
                <a:gd name="connsiteY7" fmla="*/ 2421228 h 2675905"/>
                <a:gd name="connsiteX8" fmla="*/ 4494727 w 5215513"/>
                <a:gd name="connsiteY8" fmla="*/ 2181132 h 2675905"/>
                <a:gd name="connsiteX9" fmla="*/ 4472356 w 5215513"/>
                <a:gd name="connsiteY9" fmla="*/ 2653047 h 2675905"/>
                <a:gd name="connsiteX10" fmla="*/ 36188 w 5215513"/>
                <a:gd name="connsiteY10" fmla="*/ 2461257 h 2675905"/>
                <a:gd name="connsiteX11" fmla="*/ 38637 w 5215513"/>
                <a:gd name="connsiteY11" fmla="*/ 2459864 h 2675905"/>
                <a:gd name="connsiteX12" fmla="*/ 0 w 5215513"/>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94727 w 4584879"/>
                <a:gd name="connsiteY8" fmla="*/ 2181132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767568"/>
                <a:gd name="connsiteY0" fmla="*/ 1365160 h 2706956"/>
                <a:gd name="connsiteX1" fmla="*/ 1068947 w 4767568"/>
                <a:gd name="connsiteY1" fmla="*/ 0 h 2706956"/>
                <a:gd name="connsiteX2" fmla="*/ 1649672 w 4767568"/>
                <a:gd name="connsiteY2" fmla="*/ 1056067 h 2706956"/>
                <a:gd name="connsiteX3" fmla="*/ 2318197 w 4767568"/>
                <a:gd name="connsiteY3" fmla="*/ 25757 h 2706956"/>
                <a:gd name="connsiteX4" fmla="*/ 3378860 w 4767568"/>
                <a:gd name="connsiteY4" fmla="*/ 1484464 h 2706956"/>
                <a:gd name="connsiteX5" fmla="*/ 4146997 w 4767568"/>
                <a:gd name="connsiteY5" fmla="*/ 734095 h 2706956"/>
                <a:gd name="connsiteX6" fmla="*/ 4584879 w 4767568"/>
                <a:gd name="connsiteY6" fmla="*/ 1506828 h 2706956"/>
                <a:gd name="connsiteX7" fmla="*/ 4767568 w 4767568"/>
                <a:gd name="connsiteY7" fmla="*/ 2706956 h 2706956"/>
                <a:gd name="connsiteX8" fmla="*/ 3637439 w 4767568"/>
                <a:gd name="connsiteY8" fmla="*/ 2466860 h 2706956"/>
                <a:gd name="connsiteX9" fmla="*/ 4472356 w 4767568"/>
                <a:gd name="connsiteY9" fmla="*/ 2653047 h 2706956"/>
                <a:gd name="connsiteX10" fmla="*/ 36188 w 4767568"/>
                <a:gd name="connsiteY10" fmla="*/ 2461257 h 2706956"/>
                <a:gd name="connsiteX11" fmla="*/ 38637 w 4767568"/>
                <a:gd name="connsiteY11" fmla="*/ 2459864 h 2706956"/>
                <a:gd name="connsiteX12" fmla="*/ 0 w 4767568"/>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4146997 w 4584879"/>
                <a:gd name="connsiteY5" fmla="*/ 734095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3861213 w 4584879"/>
                <a:gd name="connsiteY5" fmla="*/ 1019823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4472356 w 4553222"/>
                <a:gd name="connsiteY8" fmla="*/ 2653047 h 2706956"/>
                <a:gd name="connsiteX9" fmla="*/ 36188 w 4553222"/>
                <a:gd name="connsiteY9" fmla="*/ 2461257 h 2706956"/>
                <a:gd name="connsiteX10" fmla="*/ 38637 w 4553222"/>
                <a:gd name="connsiteY10" fmla="*/ 2459864 h 2706956"/>
                <a:gd name="connsiteX11" fmla="*/ 0 w 4553222"/>
                <a:gd name="connsiteY11"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36188 w 4553222"/>
                <a:gd name="connsiteY8" fmla="*/ 2461257 h 2706956"/>
                <a:gd name="connsiteX9" fmla="*/ 38637 w 4553222"/>
                <a:gd name="connsiteY9" fmla="*/ 2459864 h 2706956"/>
                <a:gd name="connsiteX10" fmla="*/ 0 w 4553222"/>
                <a:gd name="connsiteY10" fmla="*/ 1365160 h 2706956"/>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637439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26496 w 3861213"/>
                <a:gd name="connsiteY9" fmla="*/ 1693282 h 2466860"/>
                <a:gd name="connsiteX10" fmla="*/ 0 w 3861213"/>
                <a:gd name="connsiteY10"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978878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3825 w 4634215"/>
                <a:gd name="connsiteY11" fmla="*/ 1405506 h 2466860"/>
                <a:gd name="connsiteX12" fmla="*/ 773002 w 4634215"/>
                <a:gd name="connsiteY12"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58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01558 w 4562771"/>
                <a:gd name="connsiteY0" fmla="*/ 1365160 h 2466860"/>
                <a:gd name="connsiteX1" fmla="*/ 1770505 w 4562771"/>
                <a:gd name="connsiteY1" fmla="*/ 0 h 2466860"/>
                <a:gd name="connsiteX2" fmla="*/ 2351230 w 4562771"/>
                <a:gd name="connsiteY2" fmla="*/ 1056067 h 2466860"/>
                <a:gd name="connsiteX3" fmla="*/ 3019755 w 4562771"/>
                <a:gd name="connsiteY3" fmla="*/ 25757 h 2466860"/>
                <a:gd name="connsiteX4" fmla="*/ 4080418 w 4562771"/>
                <a:gd name="connsiteY4" fmla="*/ 1484464 h 2466860"/>
                <a:gd name="connsiteX5" fmla="*/ 4562771 w 4562771"/>
                <a:gd name="connsiteY5" fmla="*/ 1019823 h 2466860"/>
                <a:gd name="connsiteX6" fmla="*/ 4553279 w 4562771"/>
                <a:gd name="connsiteY6" fmla="*/ 2466860 h 2466860"/>
                <a:gd name="connsiteX7" fmla="*/ 737746 w 4562771"/>
                <a:gd name="connsiteY7" fmla="*/ 2461257 h 2466860"/>
                <a:gd name="connsiteX8" fmla="*/ 740195 w 4562771"/>
                <a:gd name="connsiteY8" fmla="*/ 2459864 h 2466860"/>
                <a:gd name="connsiteX9" fmla="*/ 156518 w 4562771"/>
                <a:gd name="connsiteY9" fmla="*/ 2264762 h 2466860"/>
                <a:gd name="connsiteX10" fmla="*/ 0 w 4562771"/>
                <a:gd name="connsiteY10" fmla="*/ 1476920 h 2466860"/>
                <a:gd name="connsiteX11" fmla="*/ 2381 w 4562771"/>
                <a:gd name="connsiteY11" fmla="*/ 1405506 h 2466860"/>
                <a:gd name="connsiteX12" fmla="*/ 701558 w 4562771"/>
                <a:gd name="connsiteY12" fmla="*/ 1365160 h 2466860"/>
                <a:gd name="connsiteX0" fmla="*/ 701590 w 4562803"/>
                <a:gd name="connsiteY0" fmla="*/ 1365160 h 2466860"/>
                <a:gd name="connsiteX1" fmla="*/ 1770537 w 4562803"/>
                <a:gd name="connsiteY1" fmla="*/ 0 h 2466860"/>
                <a:gd name="connsiteX2" fmla="*/ 2351262 w 4562803"/>
                <a:gd name="connsiteY2" fmla="*/ 1056067 h 2466860"/>
                <a:gd name="connsiteX3" fmla="*/ 3019787 w 4562803"/>
                <a:gd name="connsiteY3" fmla="*/ 25757 h 2466860"/>
                <a:gd name="connsiteX4" fmla="*/ 4080450 w 4562803"/>
                <a:gd name="connsiteY4" fmla="*/ 1484464 h 2466860"/>
                <a:gd name="connsiteX5" fmla="*/ 4562803 w 4562803"/>
                <a:gd name="connsiteY5" fmla="*/ 1019823 h 2466860"/>
                <a:gd name="connsiteX6" fmla="*/ 4553311 w 4562803"/>
                <a:gd name="connsiteY6" fmla="*/ 2466860 h 2466860"/>
                <a:gd name="connsiteX7" fmla="*/ 737778 w 4562803"/>
                <a:gd name="connsiteY7" fmla="*/ 2461257 h 2466860"/>
                <a:gd name="connsiteX8" fmla="*/ 740227 w 4562803"/>
                <a:gd name="connsiteY8" fmla="*/ 2459864 h 2466860"/>
                <a:gd name="connsiteX9" fmla="*/ 156550 w 4562803"/>
                <a:gd name="connsiteY9" fmla="*/ 2264762 h 2466860"/>
                <a:gd name="connsiteX10" fmla="*/ 0 w 4562803"/>
                <a:gd name="connsiteY10" fmla="*/ 1762648 h 2466860"/>
                <a:gd name="connsiteX11" fmla="*/ 2413 w 4562803"/>
                <a:gd name="connsiteY11" fmla="*/ 1405506 h 2466860"/>
                <a:gd name="connsiteX12" fmla="*/ 701590 w 4562803"/>
                <a:gd name="connsiteY12" fmla="*/ 1365160 h 246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2803" h="2466860">
                  <a:moveTo>
                    <a:pt x="701590" y="1365160"/>
                  </a:moveTo>
                  <a:lnTo>
                    <a:pt x="1770537" y="0"/>
                  </a:lnTo>
                  <a:lnTo>
                    <a:pt x="2351262" y="1056067"/>
                  </a:lnTo>
                  <a:lnTo>
                    <a:pt x="3019787" y="25757"/>
                  </a:lnTo>
                  <a:lnTo>
                    <a:pt x="4080450" y="1484464"/>
                  </a:lnTo>
                  <a:lnTo>
                    <a:pt x="4562803" y="1019823"/>
                  </a:lnTo>
                  <a:lnTo>
                    <a:pt x="4553311" y="2466860"/>
                  </a:lnTo>
                  <a:cubicBezTo>
                    <a:pt x="3800472" y="2425910"/>
                    <a:pt x="1337578" y="2462423"/>
                    <a:pt x="737778" y="2461257"/>
                  </a:cubicBezTo>
                  <a:lnTo>
                    <a:pt x="740227" y="2459864"/>
                  </a:lnTo>
                  <a:lnTo>
                    <a:pt x="156550" y="2264762"/>
                  </a:lnTo>
                  <a:lnTo>
                    <a:pt x="0" y="1762648"/>
                  </a:lnTo>
                  <a:cubicBezTo>
                    <a:pt x="794" y="1738843"/>
                    <a:pt x="1619" y="1429311"/>
                    <a:pt x="2413" y="1405506"/>
                  </a:cubicBezTo>
                  <a:lnTo>
                    <a:pt x="701590" y="1365160"/>
                  </a:lnTo>
                  <a:close/>
                </a:path>
              </a:pathLst>
            </a:custGeom>
            <a:ln/>
          </p:spPr>
          <p:style>
            <a:lnRef idx="3">
              <a:schemeClr val="lt1"/>
            </a:lnRef>
            <a:fillRef idx="1">
              <a:schemeClr val="accent6"/>
            </a:fillRef>
            <a:effectRef idx="1">
              <a:schemeClr val="accent6"/>
            </a:effectRef>
            <a:fontRef idx="minor">
              <a:schemeClr val="lt1"/>
            </a:fontRef>
          </p:style>
          <p:txBody>
            <a:bodyPr rtlCol="0" anchor="ctr"/>
            <a:lstStyle/>
            <a:p>
              <a:pPr algn="ctr">
                <a:defRPr/>
              </a:pPr>
              <a:endParaRPr lang="en-GB" kern="0">
                <a:solidFill>
                  <a:sysClr val="window" lastClr="FFFFFF"/>
                </a:solidFill>
                <a:latin typeface="Calibri"/>
              </a:endParaRPr>
            </a:p>
          </p:txBody>
        </p:sp>
        <p:grpSp>
          <p:nvGrpSpPr>
            <p:cNvPr id="6275" name="Group 3023"/>
            <p:cNvGrpSpPr/>
            <p:nvPr/>
          </p:nvGrpSpPr>
          <p:grpSpPr>
            <a:xfrm>
              <a:off x="3429019" y="4813681"/>
              <a:ext cx="2143113" cy="797978"/>
              <a:chOff x="3857620" y="3714752"/>
              <a:chExt cx="4572032" cy="1357321"/>
            </a:xfrm>
          </p:grpSpPr>
          <p:sp>
            <p:nvSpPr>
              <p:cNvPr id="6279" name="Flowchart: Document 6278"/>
              <p:cNvSpPr/>
              <p:nvPr/>
            </p:nvSpPr>
            <p:spPr>
              <a:xfrm rot="10800000">
                <a:off x="3857620" y="3714752"/>
                <a:ext cx="2000264" cy="1214446"/>
              </a:xfrm>
              <a:prstGeom prst="flowChartDocument">
                <a:avLst/>
              </a:prstGeom>
              <a:solidFill>
                <a:srgbClr val="9BBB59">
                  <a:lumMod val="75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6280" name="Flowchart: Document 6279"/>
              <p:cNvSpPr/>
              <p:nvPr/>
            </p:nvSpPr>
            <p:spPr>
              <a:xfrm rot="10800000" flipH="1">
                <a:off x="4929190" y="3714752"/>
                <a:ext cx="1928826" cy="1214446"/>
              </a:xfrm>
              <a:prstGeom prst="flowChartDocument">
                <a:avLst/>
              </a:prstGeom>
              <a:solidFill>
                <a:srgbClr val="9BBB59">
                  <a:lumMod val="75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6281" name="Flowchart: Document 6280"/>
              <p:cNvSpPr/>
              <p:nvPr/>
            </p:nvSpPr>
            <p:spPr>
              <a:xfrm rot="10800000" flipH="1">
                <a:off x="6500826" y="3857627"/>
                <a:ext cx="1928826" cy="1214446"/>
              </a:xfrm>
              <a:prstGeom prst="flowChartDocument">
                <a:avLst/>
              </a:prstGeom>
              <a:solidFill>
                <a:srgbClr val="9BBB59">
                  <a:lumMod val="75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grpSp>
        <p:sp>
          <p:nvSpPr>
            <p:cNvPr id="6276" name="Flowchart: Process 6275"/>
            <p:cNvSpPr/>
            <p:nvPr/>
          </p:nvSpPr>
          <p:spPr>
            <a:xfrm>
              <a:off x="3429019" y="5100953"/>
              <a:ext cx="2143113" cy="542625"/>
            </a:xfrm>
            <a:prstGeom prst="flowChartProcess">
              <a:avLst/>
            </a:prstGeom>
            <a:solidFill>
              <a:srgbClr val="9BBB59">
                <a:lumMod val="40000"/>
                <a:lumOff val="60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6277" name="Freeform 6276"/>
            <p:cNvSpPr/>
            <p:nvPr/>
          </p:nvSpPr>
          <p:spPr>
            <a:xfrm>
              <a:off x="4062423" y="4170358"/>
              <a:ext cx="329310" cy="333754"/>
            </a:xfrm>
            <a:custGeom>
              <a:avLst/>
              <a:gdLst>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1006903"/>
                <a:gd name="connsiteY0" fmla="*/ 502276 h 746974"/>
                <a:gd name="connsiteX1" fmla="*/ 412124 w 1006903"/>
                <a:gd name="connsiteY1" fmla="*/ 0 h 746974"/>
                <a:gd name="connsiteX2" fmla="*/ 695459 w 1006903"/>
                <a:gd name="connsiteY2" fmla="*/ 553791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500"/>
                <a:gd name="connsiteY0" fmla="*/ 502276 h 746974"/>
                <a:gd name="connsiteX1" fmla="*/ 412124 w 1006500"/>
                <a:gd name="connsiteY1" fmla="*/ 0 h 746974"/>
                <a:gd name="connsiteX2" fmla="*/ 695459 w 1006500"/>
                <a:gd name="connsiteY2" fmla="*/ 553767 h 746974"/>
                <a:gd name="connsiteX3" fmla="*/ 693043 w 1006500"/>
                <a:gd name="connsiteY3" fmla="*/ 558755 h 746974"/>
                <a:gd name="connsiteX4" fmla="*/ 981145 w 1006500"/>
                <a:gd name="connsiteY4" fmla="*/ 558755 h 746974"/>
                <a:gd name="connsiteX5" fmla="*/ 540912 w 1006500"/>
                <a:gd name="connsiteY5" fmla="*/ 734095 h 746974"/>
                <a:gd name="connsiteX6" fmla="*/ 425002 w 1006500"/>
                <a:gd name="connsiteY6" fmla="*/ 502276 h 746974"/>
                <a:gd name="connsiteX7" fmla="*/ 309093 w 1006500"/>
                <a:gd name="connsiteY7" fmla="*/ 708338 h 746974"/>
                <a:gd name="connsiteX8" fmla="*/ 193183 w 1006500"/>
                <a:gd name="connsiteY8" fmla="*/ 528034 h 746974"/>
                <a:gd name="connsiteX9" fmla="*/ 51515 w 1006500"/>
                <a:gd name="connsiteY9" fmla="*/ 746974 h 746974"/>
                <a:gd name="connsiteX10" fmla="*/ 0 w 1006500"/>
                <a:gd name="connsiteY10" fmla="*/ 502276 h 746974"/>
                <a:gd name="connsiteX0" fmla="*/ 540912 w 1072585"/>
                <a:gd name="connsiteY0" fmla="*/ 734095 h 746974"/>
                <a:gd name="connsiteX1" fmla="*/ 425002 w 1072585"/>
                <a:gd name="connsiteY1" fmla="*/ 502276 h 746974"/>
                <a:gd name="connsiteX2" fmla="*/ 309093 w 1072585"/>
                <a:gd name="connsiteY2" fmla="*/ 708338 h 746974"/>
                <a:gd name="connsiteX3" fmla="*/ 193183 w 1072585"/>
                <a:gd name="connsiteY3" fmla="*/ 528034 h 746974"/>
                <a:gd name="connsiteX4" fmla="*/ 51515 w 1072585"/>
                <a:gd name="connsiteY4" fmla="*/ 746974 h 746974"/>
                <a:gd name="connsiteX5" fmla="*/ 0 w 1072585"/>
                <a:gd name="connsiteY5" fmla="*/ 502276 h 746974"/>
                <a:gd name="connsiteX6" fmla="*/ 412124 w 1072585"/>
                <a:gd name="connsiteY6" fmla="*/ 0 h 746974"/>
                <a:gd name="connsiteX7" fmla="*/ 695459 w 1072585"/>
                <a:gd name="connsiteY7" fmla="*/ 553767 h 746974"/>
                <a:gd name="connsiteX8" fmla="*/ 693043 w 1072585"/>
                <a:gd name="connsiteY8" fmla="*/ 558755 h 746974"/>
                <a:gd name="connsiteX9" fmla="*/ 1072585 w 1072585"/>
                <a:gd name="connsiteY9" fmla="*/ 650195 h 746974"/>
                <a:gd name="connsiteX0" fmla="*/ 540912 w 742279"/>
                <a:gd name="connsiteY0" fmla="*/ 734095 h 746974"/>
                <a:gd name="connsiteX1" fmla="*/ 425002 w 742279"/>
                <a:gd name="connsiteY1" fmla="*/ 502276 h 746974"/>
                <a:gd name="connsiteX2" fmla="*/ 309093 w 742279"/>
                <a:gd name="connsiteY2" fmla="*/ 708338 h 746974"/>
                <a:gd name="connsiteX3" fmla="*/ 193183 w 742279"/>
                <a:gd name="connsiteY3" fmla="*/ 528034 h 746974"/>
                <a:gd name="connsiteX4" fmla="*/ 51515 w 742279"/>
                <a:gd name="connsiteY4" fmla="*/ 746974 h 746974"/>
                <a:gd name="connsiteX5" fmla="*/ 0 w 742279"/>
                <a:gd name="connsiteY5" fmla="*/ 502276 h 746974"/>
                <a:gd name="connsiteX6" fmla="*/ 412124 w 742279"/>
                <a:gd name="connsiteY6" fmla="*/ 0 h 746974"/>
                <a:gd name="connsiteX7" fmla="*/ 695459 w 742279"/>
                <a:gd name="connsiteY7" fmla="*/ 553767 h 746974"/>
                <a:gd name="connsiteX8" fmla="*/ 693043 w 742279"/>
                <a:gd name="connsiteY8" fmla="*/ 558755 h 746974"/>
                <a:gd name="connsiteX0" fmla="*/ 540912 w 764449"/>
                <a:gd name="connsiteY0" fmla="*/ 734095 h 746974"/>
                <a:gd name="connsiteX1" fmla="*/ 425002 w 764449"/>
                <a:gd name="connsiteY1" fmla="*/ 502276 h 746974"/>
                <a:gd name="connsiteX2" fmla="*/ 309093 w 764449"/>
                <a:gd name="connsiteY2" fmla="*/ 708338 h 746974"/>
                <a:gd name="connsiteX3" fmla="*/ 193183 w 764449"/>
                <a:gd name="connsiteY3" fmla="*/ 528034 h 746974"/>
                <a:gd name="connsiteX4" fmla="*/ 51515 w 764449"/>
                <a:gd name="connsiteY4" fmla="*/ 746974 h 746974"/>
                <a:gd name="connsiteX5" fmla="*/ 0 w 764449"/>
                <a:gd name="connsiteY5" fmla="*/ 502276 h 746974"/>
                <a:gd name="connsiteX6" fmla="*/ 412124 w 764449"/>
                <a:gd name="connsiteY6" fmla="*/ 0 h 746974"/>
                <a:gd name="connsiteX7" fmla="*/ 695459 w 764449"/>
                <a:gd name="connsiteY7" fmla="*/ 553767 h 746974"/>
                <a:gd name="connsiteX8" fmla="*/ 764449 w 764449"/>
                <a:gd name="connsiteY8" fmla="*/ 630169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7989 w 702536"/>
                <a:gd name="connsiteY0" fmla="*/ 734095 h 746974"/>
                <a:gd name="connsiteX1" fmla="*/ 432079 w 702536"/>
                <a:gd name="connsiteY1" fmla="*/ 502276 h 746974"/>
                <a:gd name="connsiteX2" fmla="*/ 316170 w 702536"/>
                <a:gd name="connsiteY2" fmla="*/ 708338 h 746974"/>
                <a:gd name="connsiteX3" fmla="*/ 200260 w 702536"/>
                <a:gd name="connsiteY3" fmla="*/ 528034 h 746974"/>
                <a:gd name="connsiteX4" fmla="*/ 58592 w 702536"/>
                <a:gd name="connsiteY4" fmla="*/ 746974 h 746974"/>
                <a:gd name="connsiteX5" fmla="*/ 7077 w 702536"/>
                <a:gd name="connsiteY5" fmla="*/ 502276 h 746974"/>
                <a:gd name="connsiteX6" fmla="*/ 14320 w 702536"/>
                <a:gd name="connsiteY6" fmla="*/ 501581 h 746974"/>
                <a:gd name="connsiteX7" fmla="*/ 419201 w 702536"/>
                <a:gd name="connsiteY7" fmla="*/ 0 h 746974"/>
                <a:gd name="connsiteX8" fmla="*/ 702536 w 702536"/>
                <a:gd name="connsiteY8" fmla="*/ 553767 h 74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536" h="746974">
                  <a:moveTo>
                    <a:pt x="547989" y="734095"/>
                  </a:moveTo>
                  <a:lnTo>
                    <a:pt x="432079" y="502276"/>
                  </a:lnTo>
                  <a:lnTo>
                    <a:pt x="316170" y="708338"/>
                  </a:lnTo>
                  <a:lnTo>
                    <a:pt x="200260" y="528034"/>
                  </a:lnTo>
                  <a:lnTo>
                    <a:pt x="58592" y="746974"/>
                  </a:lnTo>
                  <a:lnTo>
                    <a:pt x="7077" y="502276"/>
                  </a:lnTo>
                  <a:cubicBezTo>
                    <a:pt x="9491" y="502044"/>
                    <a:pt x="0" y="556588"/>
                    <a:pt x="14320" y="501581"/>
                  </a:cubicBezTo>
                  <a:lnTo>
                    <a:pt x="419201" y="0"/>
                  </a:lnTo>
                  <a:lnTo>
                    <a:pt x="702536" y="553767"/>
                  </a:lnTo>
                </a:path>
              </a:pathLst>
            </a:custGeom>
            <a:solidFill>
              <a:sysClr val="window" lastClr="FFFFFF"/>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6278" name="Freeform 6277"/>
            <p:cNvSpPr/>
            <p:nvPr/>
          </p:nvSpPr>
          <p:spPr>
            <a:xfrm>
              <a:off x="4665189" y="4175300"/>
              <a:ext cx="360417" cy="287272"/>
            </a:xfrm>
            <a:custGeom>
              <a:avLst/>
              <a:gdLst>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509344 h 715406"/>
                <a:gd name="connsiteX1" fmla="*/ 373487 w 772732"/>
                <a:gd name="connsiteY1" fmla="*/ 71462 h 715406"/>
                <a:gd name="connsiteX2" fmla="*/ 0 w 772732"/>
                <a:gd name="connsiteY2" fmla="*/ 715406 h 715406"/>
                <a:gd name="connsiteX3" fmla="*/ 283335 w 772732"/>
                <a:gd name="connsiteY3" fmla="*/ 380555 h 715406"/>
                <a:gd name="connsiteX4" fmla="*/ 412124 w 772732"/>
                <a:gd name="connsiteY4" fmla="*/ 535102 h 715406"/>
                <a:gd name="connsiteX5" fmla="*/ 540913 w 772732"/>
                <a:gd name="connsiteY5" fmla="*/ 380555 h 715406"/>
                <a:gd name="connsiteX6" fmla="*/ 772732 w 772732"/>
                <a:gd name="connsiteY6" fmla="*/ 612375 h 715406"/>
                <a:gd name="connsiteX7" fmla="*/ 457772 w 772732"/>
                <a:gd name="connsiteY7" fmla="*/ 0 h 715406"/>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732" h="643944">
                  <a:moveTo>
                    <a:pt x="695459" y="437882"/>
                  </a:moveTo>
                  <a:lnTo>
                    <a:pt x="373487" y="0"/>
                  </a:lnTo>
                  <a:lnTo>
                    <a:pt x="0" y="643944"/>
                  </a:lnTo>
                  <a:lnTo>
                    <a:pt x="283335" y="309093"/>
                  </a:lnTo>
                  <a:lnTo>
                    <a:pt x="412124" y="463640"/>
                  </a:lnTo>
                  <a:lnTo>
                    <a:pt x="540913" y="309093"/>
                  </a:lnTo>
                  <a:lnTo>
                    <a:pt x="772732" y="540913"/>
                  </a:lnTo>
                </a:path>
              </a:pathLst>
            </a:custGeom>
            <a:solidFill>
              <a:sysClr val="window" lastClr="FFFFFF"/>
            </a:solidFill>
            <a:ln w="9525" cap="flat" cmpd="sng" algn="ctr">
              <a:noFill/>
              <a:prstDash val="solid"/>
            </a:ln>
            <a:effectLst/>
          </p:spPr>
          <p:txBody>
            <a:bodyPr rtlCol="0" anchor="ctr"/>
            <a:lstStyle/>
            <a:p>
              <a:pPr algn="ctr">
                <a:defRPr/>
              </a:pPr>
              <a:endParaRPr lang="en-GB" kern="0">
                <a:solidFill>
                  <a:sysClr val="windowText" lastClr="000000"/>
                </a:solidFill>
                <a:latin typeface="Calibri"/>
              </a:endParaRPr>
            </a:p>
          </p:txBody>
        </p:sp>
      </p:grpSp>
      <p:grpSp>
        <p:nvGrpSpPr>
          <p:cNvPr id="6282" name="Group 3043"/>
          <p:cNvGrpSpPr/>
          <p:nvPr/>
        </p:nvGrpSpPr>
        <p:grpSpPr>
          <a:xfrm>
            <a:off x="2738414" y="2643182"/>
            <a:ext cx="220168" cy="582070"/>
            <a:chOff x="1428728" y="4357694"/>
            <a:chExt cx="1612707" cy="2874366"/>
          </a:xfrm>
          <a:solidFill>
            <a:srgbClr val="FF0000"/>
          </a:solidFill>
          <a:effectLst>
            <a:outerShdw blurRad="76200" dir="13500000" sy="23000" kx="1200000" algn="br" rotWithShape="0">
              <a:prstClr val="black">
                <a:alpha val="20000"/>
              </a:prstClr>
            </a:outerShdw>
          </a:effectLst>
        </p:grpSpPr>
        <p:sp>
          <p:nvSpPr>
            <p:cNvPr id="6283" name="Oval 6282"/>
            <p:cNvSpPr/>
            <p:nvPr/>
          </p:nvSpPr>
          <p:spPr>
            <a:xfrm>
              <a:off x="1779819" y="4357694"/>
              <a:ext cx="893849" cy="585798"/>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84" name="Rectangle 6283"/>
            <p:cNvSpPr/>
            <p:nvPr/>
          </p:nvSpPr>
          <p:spPr>
            <a:xfrm>
              <a:off x="1715973" y="5041125"/>
              <a:ext cx="1021542"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85" name="Rectangle 6284"/>
            <p:cNvSpPr/>
            <p:nvPr/>
          </p:nvSpPr>
          <p:spPr>
            <a:xfrm>
              <a:off x="1830018"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86" name="Rectangle 6285"/>
            <p:cNvSpPr/>
            <p:nvPr/>
          </p:nvSpPr>
          <p:spPr>
            <a:xfrm>
              <a:off x="2368084"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87" name="Rectangle 6286"/>
            <p:cNvSpPr/>
            <p:nvPr/>
          </p:nvSpPr>
          <p:spPr>
            <a:xfrm>
              <a:off x="1428728"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88" name="Rectangle 6287"/>
            <p:cNvSpPr/>
            <p:nvPr/>
          </p:nvSpPr>
          <p:spPr>
            <a:xfrm>
              <a:off x="2786050"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89" name="Oval 6288"/>
            <p:cNvSpPr/>
            <p:nvPr/>
          </p:nvSpPr>
          <p:spPr>
            <a:xfrm>
              <a:off x="1442376"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290" name="Oval 6289"/>
            <p:cNvSpPr/>
            <p:nvPr/>
          </p:nvSpPr>
          <p:spPr>
            <a:xfrm>
              <a:off x="2799698"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grpSp>
        <p:nvGrpSpPr>
          <p:cNvPr id="6291" name="Group 6290"/>
          <p:cNvGrpSpPr/>
          <p:nvPr/>
        </p:nvGrpSpPr>
        <p:grpSpPr>
          <a:xfrm>
            <a:off x="7596198" y="1785926"/>
            <a:ext cx="2143140" cy="1500198"/>
            <a:chOff x="3428992" y="4143380"/>
            <a:chExt cx="2143140" cy="1500198"/>
          </a:xfrm>
        </p:grpSpPr>
        <p:sp>
          <p:nvSpPr>
            <p:cNvPr id="6292" name="Rectangle 6291"/>
            <p:cNvSpPr/>
            <p:nvPr/>
          </p:nvSpPr>
          <p:spPr>
            <a:xfrm>
              <a:off x="3429019" y="4143380"/>
              <a:ext cx="2143113" cy="150019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293" name="Freeform 6292"/>
            <p:cNvSpPr/>
            <p:nvPr/>
          </p:nvSpPr>
          <p:spPr>
            <a:xfrm>
              <a:off x="3428992" y="4176113"/>
              <a:ext cx="2138787" cy="1102214"/>
            </a:xfrm>
            <a:custGeom>
              <a:avLst/>
              <a:gdLst>
                <a:gd name="connsiteX0" fmla="*/ 0 w 5177307"/>
                <a:gd name="connsiteY0" fmla="*/ 1365160 h 3284112"/>
                <a:gd name="connsiteX1" fmla="*/ 1068947 w 5177307"/>
                <a:gd name="connsiteY1" fmla="*/ 0 h 3284112"/>
                <a:gd name="connsiteX2" fmla="*/ 1506828 w 5177307"/>
                <a:gd name="connsiteY2" fmla="*/ 1056067 h 3284112"/>
                <a:gd name="connsiteX3" fmla="*/ 2318197 w 5177307"/>
                <a:gd name="connsiteY3" fmla="*/ 25757 h 3284112"/>
                <a:gd name="connsiteX4" fmla="*/ 3593206 w 5177307"/>
                <a:gd name="connsiteY4" fmla="*/ 1841678 h 3284112"/>
                <a:gd name="connsiteX5" fmla="*/ 4146997 w 5177307"/>
                <a:gd name="connsiteY5" fmla="*/ 734095 h 3284112"/>
                <a:gd name="connsiteX6" fmla="*/ 4584879 w 5177307"/>
                <a:gd name="connsiteY6" fmla="*/ 1506828 h 3284112"/>
                <a:gd name="connsiteX7" fmla="*/ 4584879 w 5177307"/>
                <a:gd name="connsiteY7" fmla="*/ 3284112 h 3284112"/>
                <a:gd name="connsiteX8" fmla="*/ 0 w 5177307"/>
                <a:gd name="connsiteY8" fmla="*/ 1365160 h 3284112"/>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584879 w 5389809"/>
                <a:gd name="connsiteY8" fmla="*/ 3284112 h 3498760"/>
                <a:gd name="connsiteX9" fmla="*/ 0 w 5389809"/>
                <a:gd name="connsiteY9" fmla="*/ 1365160 h 3498760"/>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258042 w 5389809"/>
                <a:gd name="connsiteY8" fmla="*/ 2653047 h 3498760"/>
                <a:gd name="connsiteX9" fmla="*/ 4584879 w 5389809"/>
                <a:gd name="connsiteY9" fmla="*/ 3284112 h 3498760"/>
                <a:gd name="connsiteX10" fmla="*/ 0 w 5389809"/>
                <a:gd name="connsiteY10" fmla="*/ 1365160 h 3498760"/>
                <a:gd name="connsiteX0" fmla="*/ 0 w 4829578"/>
                <a:gd name="connsiteY0" fmla="*/ 1365160 h 2653047"/>
                <a:gd name="connsiteX1" fmla="*/ 1068947 w 4829578"/>
                <a:gd name="connsiteY1" fmla="*/ 0 h 2653047"/>
                <a:gd name="connsiteX2" fmla="*/ 1506828 w 4829578"/>
                <a:gd name="connsiteY2" fmla="*/ 1056067 h 2653047"/>
                <a:gd name="connsiteX3" fmla="*/ 2318197 w 4829578"/>
                <a:gd name="connsiteY3" fmla="*/ 25757 h 2653047"/>
                <a:gd name="connsiteX4" fmla="*/ 3593206 w 4829578"/>
                <a:gd name="connsiteY4" fmla="*/ 1841678 h 2653047"/>
                <a:gd name="connsiteX5" fmla="*/ 4146997 w 4829578"/>
                <a:gd name="connsiteY5" fmla="*/ 734095 h 2653047"/>
                <a:gd name="connsiteX6" fmla="*/ 4584879 w 4829578"/>
                <a:gd name="connsiteY6" fmla="*/ 1506828 h 2653047"/>
                <a:gd name="connsiteX7" fmla="*/ 4829578 w 4829578"/>
                <a:gd name="connsiteY7" fmla="*/ 2653047 h 2653047"/>
                <a:gd name="connsiteX8" fmla="*/ 4258042 w 4829578"/>
                <a:gd name="connsiteY8" fmla="*/ 2653047 h 2653047"/>
                <a:gd name="connsiteX9" fmla="*/ 0 w 4829578"/>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593206 w 4584879"/>
                <a:gd name="connsiteY4" fmla="*/ 1841678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649672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423421 w 5008300"/>
                <a:gd name="connsiteY0" fmla="*/ 1365160 h 2657340"/>
                <a:gd name="connsiteX1" fmla="*/ 1492368 w 5008300"/>
                <a:gd name="connsiteY1" fmla="*/ 0 h 2657340"/>
                <a:gd name="connsiteX2" fmla="*/ 2073093 w 5008300"/>
                <a:gd name="connsiteY2" fmla="*/ 1056067 h 2657340"/>
                <a:gd name="connsiteX3" fmla="*/ 2741618 w 5008300"/>
                <a:gd name="connsiteY3" fmla="*/ 25757 h 2657340"/>
                <a:gd name="connsiteX4" fmla="*/ 3802281 w 5008300"/>
                <a:gd name="connsiteY4" fmla="*/ 1484464 h 2657340"/>
                <a:gd name="connsiteX5" fmla="*/ 4570418 w 5008300"/>
                <a:gd name="connsiteY5" fmla="*/ 734095 h 2657340"/>
                <a:gd name="connsiteX6" fmla="*/ 5008300 w 5008300"/>
                <a:gd name="connsiteY6" fmla="*/ 1506828 h 2657340"/>
                <a:gd name="connsiteX7" fmla="*/ 4895777 w 5008300"/>
                <a:gd name="connsiteY7" fmla="*/ 2653047 h 2657340"/>
                <a:gd name="connsiteX8" fmla="*/ 745393 w 5008300"/>
                <a:gd name="connsiteY8" fmla="*/ 1532587 h 2657340"/>
                <a:gd name="connsiteX9" fmla="*/ 423421 w 5008300"/>
                <a:gd name="connsiteY9" fmla="*/ 1365160 h 2657340"/>
                <a:gd name="connsiteX0" fmla="*/ 709205 w 5294084"/>
                <a:gd name="connsiteY0" fmla="*/ 1365160 h 2675905"/>
                <a:gd name="connsiteX1" fmla="*/ 1778152 w 5294084"/>
                <a:gd name="connsiteY1" fmla="*/ 0 h 2675905"/>
                <a:gd name="connsiteX2" fmla="*/ 2358877 w 5294084"/>
                <a:gd name="connsiteY2" fmla="*/ 1056067 h 2675905"/>
                <a:gd name="connsiteX3" fmla="*/ 3027402 w 5294084"/>
                <a:gd name="connsiteY3" fmla="*/ 25757 h 2675905"/>
                <a:gd name="connsiteX4" fmla="*/ 4088065 w 5294084"/>
                <a:gd name="connsiteY4" fmla="*/ 1484464 h 2675905"/>
                <a:gd name="connsiteX5" fmla="*/ 4856202 w 5294084"/>
                <a:gd name="connsiteY5" fmla="*/ 734095 h 2675905"/>
                <a:gd name="connsiteX6" fmla="*/ 5294084 w 5294084"/>
                <a:gd name="connsiteY6" fmla="*/ 1506828 h 2675905"/>
                <a:gd name="connsiteX7" fmla="*/ 5181561 w 5294084"/>
                <a:gd name="connsiteY7" fmla="*/ 2653047 h 2675905"/>
                <a:gd name="connsiteX8" fmla="*/ 745393 w 5294084"/>
                <a:gd name="connsiteY8" fmla="*/ 2461257 h 2675905"/>
                <a:gd name="connsiteX9" fmla="*/ 709205 w 5294084"/>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0 w 4584879"/>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38637 w 4584879"/>
                <a:gd name="connsiteY9" fmla="*/ 2459864 h 2675905"/>
                <a:gd name="connsiteX10" fmla="*/ 0 w 4584879"/>
                <a:gd name="connsiteY10"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640449"/>
                <a:gd name="connsiteY0" fmla="*/ 1365160 h 2675905"/>
                <a:gd name="connsiteX1" fmla="*/ 1068947 w 4640449"/>
                <a:gd name="connsiteY1" fmla="*/ 0 h 2675905"/>
                <a:gd name="connsiteX2" fmla="*/ 1649672 w 4640449"/>
                <a:gd name="connsiteY2" fmla="*/ 1056067 h 2675905"/>
                <a:gd name="connsiteX3" fmla="*/ 2318197 w 4640449"/>
                <a:gd name="connsiteY3" fmla="*/ 25757 h 2675905"/>
                <a:gd name="connsiteX4" fmla="*/ 3378860 w 4640449"/>
                <a:gd name="connsiteY4" fmla="*/ 1484464 h 2675905"/>
                <a:gd name="connsiteX5" fmla="*/ 4146997 w 4640449"/>
                <a:gd name="connsiteY5" fmla="*/ 734095 h 2675905"/>
                <a:gd name="connsiteX6" fmla="*/ 4584879 w 4640449"/>
                <a:gd name="connsiteY6" fmla="*/ 1506828 h 2675905"/>
                <a:gd name="connsiteX7" fmla="*/ 4481848 w 4640449"/>
                <a:gd name="connsiteY7" fmla="*/ 2421228 h 2675905"/>
                <a:gd name="connsiteX8" fmla="*/ 4472356 w 4640449"/>
                <a:gd name="connsiteY8" fmla="*/ 2653047 h 2675905"/>
                <a:gd name="connsiteX9" fmla="*/ 36188 w 4640449"/>
                <a:gd name="connsiteY9" fmla="*/ 2461257 h 2675905"/>
                <a:gd name="connsiteX10" fmla="*/ 38637 w 4640449"/>
                <a:gd name="connsiteY10" fmla="*/ 2459864 h 2675905"/>
                <a:gd name="connsiteX11" fmla="*/ 0 w 4640449"/>
                <a:gd name="connsiteY11"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513"/>
                <a:gd name="connsiteY0" fmla="*/ 1365160 h 2675905"/>
                <a:gd name="connsiteX1" fmla="*/ 1068947 w 5215513"/>
                <a:gd name="connsiteY1" fmla="*/ 0 h 2675905"/>
                <a:gd name="connsiteX2" fmla="*/ 1649672 w 5215513"/>
                <a:gd name="connsiteY2" fmla="*/ 1056067 h 2675905"/>
                <a:gd name="connsiteX3" fmla="*/ 2318197 w 5215513"/>
                <a:gd name="connsiteY3" fmla="*/ 25757 h 2675905"/>
                <a:gd name="connsiteX4" fmla="*/ 3378860 w 5215513"/>
                <a:gd name="connsiteY4" fmla="*/ 1484464 h 2675905"/>
                <a:gd name="connsiteX5" fmla="*/ 4146997 w 5215513"/>
                <a:gd name="connsiteY5" fmla="*/ 734095 h 2675905"/>
                <a:gd name="connsiteX6" fmla="*/ 4584879 w 5215513"/>
                <a:gd name="connsiteY6" fmla="*/ 1506828 h 2675905"/>
                <a:gd name="connsiteX7" fmla="*/ 4481848 w 5215513"/>
                <a:gd name="connsiteY7" fmla="*/ 2421228 h 2675905"/>
                <a:gd name="connsiteX8" fmla="*/ 4494727 w 5215513"/>
                <a:gd name="connsiteY8" fmla="*/ 2181132 h 2675905"/>
                <a:gd name="connsiteX9" fmla="*/ 4472356 w 5215513"/>
                <a:gd name="connsiteY9" fmla="*/ 2653047 h 2675905"/>
                <a:gd name="connsiteX10" fmla="*/ 36188 w 5215513"/>
                <a:gd name="connsiteY10" fmla="*/ 2461257 h 2675905"/>
                <a:gd name="connsiteX11" fmla="*/ 38637 w 5215513"/>
                <a:gd name="connsiteY11" fmla="*/ 2459864 h 2675905"/>
                <a:gd name="connsiteX12" fmla="*/ 0 w 5215513"/>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94727 w 4584879"/>
                <a:gd name="connsiteY8" fmla="*/ 2181132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767568"/>
                <a:gd name="connsiteY0" fmla="*/ 1365160 h 2706956"/>
                <a:gd name="connsiteX1" fmla="*/ 1068947 w 4767568"/>
                <a:gd name="connsiteY1" fmla="*/ 0 h 2706956"/>
                <a:gd name="connsiteX2" fmla="*/ 1649672 w 4767568"/>
                <a:gd name="connsiteY2" fmla="*/ 1056067 h 2706956"/>
                <a:gd name="connsiteX3" fmla="*/ 2318197 w 4767568"/>
                <a:gd name="connsiteY3" fmla="*/ 25757 h 2706956"/>
                <a:gd name="connsiteX4" fmla="*/ 3378860 w 4767568"/>
                <a:gd name="connsiteY4" fmla="*/ 1484464 h 2706956"/>
                <a:gd name="connsiteX5" fmla="*/ 4146997 w 4767568"/>
                <a:gd name="connsiteY5" fmla="*/ 734095 h 2706956"/>
                <a:gd name="connsiteX6" fmla="*/ 4584879 w 4767568"/>
                <a:gd name="connsiteY6" fmla="*/ 1506828 h 2706956"/>
                <a:gd name="connsiteX7" fmla="*/ 4767568 w 4767568"/>
                <a:gd name="connsiteY7" fmla="*/ 2706956 h 2706956"/>
                <a:gd name="connsiteX8" fmla="*/ 3637439 w 4767568"/>
                <a:gd name="connsiteY8" fmla="*/ 2466860 h 2706956"/>
                <a:gd name="connsiteX9" fmla="*/ 4472356 w 4767568"/>
                <a:gd name="connsiteY9" fmla="*/ 2653047 h 2706956"/>
                <a:gd name="connsiteX10" fmla="*/ 36188 w 4767568"/>
                <a:gd name="connsiteY10" fmla="*/ 2461257 h 2706956"/>
                <a:gd name="connsiteX11" fmla="*/ 38637 w 4767568"/>
                <a:gd name="connsiteY11" fmla="*/ 2459864 h 2706956"/>
                <a:gd name="connsiteX12" fmla="*/ 0 w 4767568"/>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4146997 w 4584879"/>
                <a:gd name="connsiteY5" fmla="*/ 734095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3861213 w 4584879"/>
                <a:gd name="connsiteY5" fmla="*/ 1019823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4472356 w 4553222"/>
                <a:gd name="connsiteY8" fmla="*/ 2653047 h 2706956"/>
                <a:gd name="connsiteX9" fmla="*/ 36188 w 4553222"/>
                <a:gd name="connsiteY9" fmla="*/ 2461257 h 2706956"/>
                <a:gd name="connsiteX10" fmla="*/ 38637 w 4553222"/>
                <a:gd name="connsiteY10" fmla="*/ 2459864 h 2706956"/>
                <a:gd name="connsiteX11" fmla="*/ 0 w 4553222"/>
                <a:gd name="connsiteY11"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36188 w 4553222"/>
                <a:gd name="connsiteY8" fmla="*/ 2461257 h 2706956"/>
                <a:gd name="connsiteX9" fmla="*/ 38637 w 4553222"/>
                <a:gd name="connsiteY9" fmla="*/ 2459864 h 2706956"/>
                <a:gd name="connsiteX10" fmla="*/ 0 w 4553222"/>
                <a:gd name="connsiteY10" fmla="*/ 1365160 h 2706956"/>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637439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26496 w 3861213"/>
                <a:gd name="connsiteY9" fmla="*/ 1693282 h 2466860"/>
                <a:gd name="connsiteX10" fmla="*/ 0 w 3861213"/>
                <a:gd name="connsiteY10"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978878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3825 w 4634215"/>
                <a:gd name="connsiteY11" fmla="*/ 1405506 h 2466860"/>
                <a:gd name="connsiteX12" fmla="*/ 773002 w 4634215"/>
                <a:gd name="connsiteY12"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58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01558 w 4562771"/>
                <a:gd name="connsiteY0" fmla="*/ 1365160 h 2466860"/>
                <a:gd name="connsiteX1" fmla="*/ 1770505 w 4562771"/>
                <a:gd name="connsiteY1" fmla="*/ 0 h 2466860"/>
                <a:gd name="connsiteX2" fmla="*/ 2351230 w 4562771"/>
                <a:gd name="connsiteY2" fmla="*/ 1056067 h 2466860"/>
                <a:gd name="connsiteX3" fmla="*/ 3019755 w 4562771"/>
                <a:gd name="connsiteY3" fmla="*/ 25757 h 2466860"/>
                <a:gd name="connsiteX4" fmla="*/ 4080418 w 4562771"/>
                <a:gd name="connsiteY4" fmla="*/ 1484464 h 2466860"/>
                <a:gd name="connsiteX5" fmla="*/ 4562771 w 4562771"/>
                <a:gd name="connsiteY5" fmla="*/ 1019823 h 2466860"/>
                <a:gd name="connsiteX6" fmla="*/ 4553279 w 4562771"/>
                <a:gd name="connsiteY6" fmla="*/ 2466860 h 2466860"/>
                <a:gd name="connsiteX7" fmla="*/ 737746 w 4562771"/>
                <a:gd name="connsiteY7" fmla="*/ 2461257 h 2466860"/>
                <a:gd name="connsiteX8" fmla="*/ 740195 w 4562771"/>
                <a:gd name="connsiteY8" fmla="*/ 2459864 h 2466860"/>
                <a:gd name="connsiteX9" fmla="*/ 156518 w 4562771"/>
                <a:gd name="connsiteY9" fmla="*/ 2264762 h 2466860"/>
                <a:gd name="connsiteX10" fmla="*/ 0 w 4562771"/>
                <a:gd name="connsiteY10" fmla="*/ 1476920 h 2466860"/>
                <a:gd name="connsiteX11" fmla="*/ 2381 w 4562771"/>
                <a:gd name="connsiteY11" fmla="*/ 1405506 h 2466860"/>
                <a:gd name="connsiteX12" fmla="*/ 701558 w 4562771"/>
                <a:gd name="connsiteY12" fmla="*/ 1365160 h 2466860"/>
                <a:gd name="connsiteX0" fmla="*/ 701590 w 4562803"/>
                <a:gd name="connsiteY0" fmla="*/ 1365160 h 2466860"/>
                <a:gd name="connsiteX1" fmla="*/ 1770537 w 4562803"/>
                <a:gd name="connsiteY1" fmla="*/ 0 h 2466860"/>
                <a:gd name="connsiteX2" fmla="*/ 2351262 w 4562803"/>
                <a:gd name="connsiteY2" fmla="*/ 1056067 h 2466860"/>
                <a:gd name="connsiteX3" fmla="*/ 3019787 w 4562803"/>
                <a:gd name="connsiteY3" fmla="*/ 25757 h 2466860"/>
                <a:gd name="connsiteX4" fmla="*/ 4080450 w 4562803"/>
                <a:gd name="connsiteY4" fmla="*/ 1484464 h 2466860"/>
                <a:gd name="connsiteX5" fmla="*/ 4562803 w 4562803"/>
                <a:gd name="connsiteY5" fmla="*/ 1019823 h 2466860"/>
                <a:gd name="connsiteX6" fmla="*/ 4553311 w 4562803"/>
                <a:gd name="connsiteY6" fmla="*/ 2466860 h 2466860"/>
                <a:gd name="connsiteX7" fmla="*/ 737778 w 4562803"/>
                <a:gd name="connsiteY7" fmla="*/ 2461257 h 2466860"/>
                <a:gd name="connsiteX8" fmla="*/ 740227 w 4562803"/>
                <a:gd name="connsiteY8" fmla="*/ 2459864 h 2466860"/>
                <a:gd name="connsiteX9" fmla="*/ 156550 w 4562803"/>
                <a:gd name="connsiteY9" fmla="*/ 2264762 h 2466860"/>
                <a:gd name="connsiteX10" fmla="*/ 0 w 4562803"/>
                <a:gd name="connsiteY10" fmla="*/ 1762648 h 2466860"/>
                <a:gd name="connsiteX11" fmla="*/ 2413 w 4562803"/>
                <a:gd name="connsiteY11" fmla="*/ 1405506 h 2466860"/>
                <a:gd name="connsiteX12" fmla="*/ 701590 w 4562803"/>
                <a:gd name="connsiteY12" fmla="*/ 1365160 h 246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2803" h="2466860">
                  <a:moveTo>
                    <a:pt x="701590" y="1365160"/>
                  </a:moveTo>
                  <a:lnTo>
                    <a:pt x="1770537" y="0"/>
                  </a:lnTo>
                  <a:lnTo>
                    <a:pt x="2351262" y="1056067"/>
                  </a:lnTo>
                  <a:lnTo>
                    <a:pt x="3019787" y="25757"/>
                  </a:lnTo>
                  <a:lnTo>
                    <a:pt x="4080450" y="1484464"/>
                  </a:lnTo>
                  <a:lnTo>
                    <a:pt x="4562803" y="1019823"/>
                  </a:lnTo>
                  <a:lnTo>
                    <a:pt x="4553311" y="2466860"/>
                  </a:lnTo>
                  <a:cubicBezTo>
                    <a:pt x="3800472" y="2425910"/>
                    <a:pt x="1337578" y="2462423"/>
                    <a:pt x="737778" y="2461257"/>
                  </a:cubicBezTo>
                  <a:lnTo>
                    <a:pt x="740227" y="2459864"/>
                  </a:lnTo>
                  <a:lnTo>
                    <a:pt x="156550" y="2264762"/>
                  </a:lnTo>
                  <a:lnTo>
                    <a:pt x="0" y="1762648"/>
                  </a:lnTo>
                  <a:cubicBezTo>
                    <a:pt x="794" y="1738843"/>
                    <a:pt x="1619" y="1429311"/>
                    <a:pt x="2413" y="1405506"/>
                  </a:cubicBezTo>
                  <a:lnTo>
                    <a:pt x="701590" y="1365160"/>
                  </a:lnTo>
                  <a:close/>
                </a:path>
              </a:pathLst>
            </a:custGeom>
            <a:ln/>
          </p:spPr>
          <p:style>
            <a:lnRef idx="3">
              <a:schemeClr val="lt1"/>
            </a:lnRef>
            <a:fillRef idx="1">
              <a:schemeClr val="accent3"/>
            </a:fillRef>
            <a:effectRef idx="1">
              <a:schemeClr val="accent3"/>
            </a:effectRef>
            <a:fontRef idx="minor">
              <a:schemeClr val="lt1"/>
            </a:fontRef>
          </p:style>
          <p:txBody>
            <a:bodyPr rtlCol="0" anchor="ctr"/>
            <a:lstStyle/>
            <a:p>
              <a:pPr algn="ctr">
                <a:defRPr/>
              </a:pPr>
              <a:endParaRPr lang="en-GB" kern="0">
                <a:solidFill>
                  <a:sysClr val="window" lastClr="FFFFFF"/>
                </a:solidFill>
                <a:latin typeface="Calibri"/>
              </a:endParaRPr>
            </a:p>
          </p:txBody>
        </p:sp>
        <p:grpSp>
          <p:nvGrpSpPr>
            <p:cNvPr id="6294" name="Group 3023"/>
            <p:cNvGrpSpPr/>
            <p:nvPr/>
          </p:nvGrpSpPr>
          <p:grpSpPr>
            <a:xfrm>
              <a:off x="3429019" y="4813681"/>
              <a:ext cx="2143113" cy="797978"/>
              <a:chOff x="3857620" y="3714752"/>
              <a:chExt cx="4572032" cy="1357321"/>
            </a:xfrm>
          </p:grpSpPr>
          <p:sp>
            <p:nvSpPr>
              <p:cNvPr id="6298" name="Flowchart: Document 6297"/>
              <p:cNvSpPr/>
              <p:nvPr/>
            </p:nvSpPr>
            <p:spPr>
              <a:xfrm rot="10800000">
                <a:off x="3857620" y="3714752"/>
                <a:ext cx="2000264" cy="1214446"/>
              </a:xfrm>
              <a:prstGeom prst="flowChartDocumen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299" name="Flowchart: Document 6298"/>
              <p:cNvSpPr/>
              <p:nvPr/>
            </p:nvSpPr>
            <p:spPr>
              <a:xfrm rot="10800000" flipH="1">
                <a:off x="4929190" y="3714752"/>
                <a:ext cx="1928826" cy="1214446"/>
              </a:xfrm>
              <a:prstGeom prst="flowChartDocumen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300" name="Flowchart: Document 6299"/>
              <p:cNvSpPr/>
              <p:nvPr/>
            </p:nvSpPr>
            <p:spPr>
              <a:xfrm rot="10800000" flipH="1">
                <a:off x="6500826" y="3857627"/>
                <a:ext cx="1928826" cy="1214446"/>
              </a:xfrm>
              <a:prstGeom prst="flowChartDocumen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defRPr/>
                </a:pPr>
                <a:endParaRPr lang="en-GB" kern="0">
                  <a:solidFill>
                    <a:sysClr val="window" lastClr="FFFFFF"/>
                  </a:solidFill>
                  <a:latin typeface="Calibri"/>
                </a:endParaRPr>
              </a:p>
            </p:txBody>
          </p:sp>
        </p:grpSp>
        <p:sp>
          <p:nvSpPr>
            <p:cNvPr id="6295" name="Flowchart: Process 6294"/>
            <p:cNvSpPr/>
            <p:nvPr/>
          </p:nvSpPr>
          <p:spPr>
            <a:xfrm>
              <a:off x="3429019" y="5100953"/>
              <a:ext cx="2143113" cy="542625"/>
            </a:xfrm>
            <a:prstGeom prst="flowChartProcess">
              <a:avLst/>
            </a:prstGeom>
            <a:ln/>
          </p:spPr>
          <p:style>
            <a:lnRef idx="3">
              <a:schemeClr val="lt1"/>
            </a:lnRef>
            <a:fillRef idx="1">
              <a:schemeClr val="accent3"/>
            </a:fillRef>
            <a:effectRef idx="1">
              <a:schemeClr val="accent3"/>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296" name="Freeform 6295"/>
            <p:cNvSpPr/>
            <p:nvPr/>
          </p:nvSpPr>
          <p:spPr>
            <a:xfrm>
              <a:off x="4062423" y="4170358"/>
              <a:ext cx="329310" cy="333754"/>
            </a:xfrm>
            <a:custGeom>
              <a:avLst/>
              <a:gdLst>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1006903"/>
                <a:gd name="connsiteY0" fmla="*/ 502276 h 746974"/>
                <a:gd name="connsiteX1" fmla="*/ 412124 w 1006903"/>
                <a:gd name="connsiteY1" fmla="*/ 0 h 746974"/>
                <a:gd name="connsiteX2" fmla="*/ 695459 w 1006903"/>
                <a:gd name="connsiteY2" fmla="*/ 553791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500"/>
                <a:gd name="connsiteY0" fmla="*/ 502276 h 746974"/>
                <a:gd name="connsiteX1" fmla="*/ 412124 w 1006500"/>
                <a:gd name="connsiteY1" fmla="*/ 0 h 746974"/>
                <a:gd name="connsiteX2" fmla="*/ 695459 w 1006500"/>
                <a:gd name="connsiteY2" fmla="*/ 553767 h 746974"/>
                <a:gd name="connsiteX3" fmla="*/ 693043 w 1006500"/>
                <a:gd name="connsiteY3" fmla="*/ 558755 h 746974"/>
                <a:gd name="connsiteX4" fmla="*/ 981145 w 1006500"/>
                <a:gd name="connsiteY4" fmla="*/ 558755 h 746974"/>
                <a:gd name="connsiteX5" fmla="*/ 540912 w 1006500"/>
                <a:gd name="connsiteY5" fmla="*/ 734095 h 746974"/>
                <a:gd name="connsiteX6" fmla="*/ 425002 w 1006500"/>
                <a:gd name="connsiteY6" fmla="*/ 502276 h 746974"/>
                <a:gd name="connsiteX7" fmla="*/ 309093 w 1006500"/>
                <a:gd name="connsiteY7" fmla="*/ 708338 h 746974"/>
                <a:gd name="connsiteX8" fmla="*/ 193183 w 1006500"/>
                <a:gd name="connsiteY8" fmla="*/ 528034 h 746974"/>
                <a:gd name="connsiteX9" fmla="*/ 51515 w 1006500"/>
                <a:gd name="connsiteY9" fmla="*/ 746974 h 746974"/>
                <a:gd name="connsiteX10" fmla="*/ 0 w 1006500"/>
                <a:gd name="connsiteY10" fmla="*/ 502276 h 746974"/>
                <a:gd name="connsiteX0" fmla="*/ 540912 w 1072585"/>
                <a:gd name="connsiteY0" fmla="*/ 734095 h 746974"/>
                <a:gd name="connsiteX1" fmla="*/ 425002 w 1072585"/>
                <a:gd name="connsiteY1" fmla="*/ 502276 h 746974"/>
                <a:gd name="connsiteX2" fmla="*/ 309093 w 1072585"/>
                <a:gd name="connsiteY2" fmla="*/ 708338 h 746974"/>
                <a:gd name="connsiteX3" fmla="*/ 193183 w 1072585"/>
                <a:gd name="connsiteY3" fmla="*/ 528034 h 746974"/>
                <a:gd name="connsiteX4" fmla="*/ 51515 w 1072585"/>
                <a:gd name="connsiteY4" fmla="*/ 746974 h 746974"/>
                <a:gd name="connsiteX5" fmla="*/ 0 w 1072585"/>
                <a:gd name="connsiteY5" fmla="*/ 502276 h 746974"/>
                <a:gd name="connsiteX6" fmla="*/ 412124 w 1072585"/>
                <a:gd name="connsiteY6" fmla="*/ 0 h 746974"/>
                <a:gd name="connsiteX7" fmla="*/ 695459 w 1072585"/>
                <a:gd name="connsiteY7" fmla="*/ 553767 h 746974"/>
                <a:gd name="connsiteX8" fmla="*/ 693043 w 1072585"/>
                <a:gd name="connsiteY8" fmla="*/ 558755 h 746974"/>
                <a:gd name="connsiteX9" fmla="*/ 1072585 w 1072585"/>
                <a:gd name="connsiteY9" fmla="*/ 650195 h 746974"/>
                <a:gd name="connsiteX0" fmla="*/ 540912 w 742279"/>
                <a:gd name="connsiteY0" fmla="*/ 734095 h 746974"/>
                <a:gd name="connsiteX1" fmla="*/ 425002 w 742279"/>
                <a:gd name="connsiteY1" fmla="*/ 502276 h 746974"/>
                <a:gd name="connsiteX2" fmla="*/ 309093 w 742279"/>
                <a:gd name="connsiteY2" fmla="*/ 708338 h 746974"/>
                <a:gd name="connsiteX3" fmla="*/ 193183 w 742279"/>
                <a:gd name="connsiteY3" fmla="*/ 528034 h 746974"/>
                <a:gd name="connsiteX4" fmla="*/ 51515 w 742279"/>
                <a:gd name="connsiteY4" fmla="*/ 746974 h 746974"/>
                <a:gd name="connsiteX5" fmla="*/ 0 w 742279"/>
                <a:gd name="connsiteY5" fmla="*/ 502276 h 746974"/>
                <a:gd name="connsiteX6" fmla="*/ 412124 w 742279"/>
                <a:gd name="connsiteY6" fmla="*/ 0 h 746974"/>
                <a:gd name="connsiteX7" fmla="*/ 695459 w 742279"/>
                <a:gd name="connsiteY7" fmla="*/ 553767 h 746974"/>
                <a:gd name="connsiteX8" fmla="*/ 693043 w 742279"/>
                <a:gd name="connsiteY8" fmla="*/ 558755 h 746974"/>
                <a:gd name="connsiteX0" fmla="*/ 540912 w 764449"/>
                <a:gd name="connsiteY0" fmla="*/ 734095 h 746974"/>
                <a:gd name="connsiteX1" fmla="*/ 425002 w 764449"/>
                <a:gd name="connsiteY1" fmla="*/ 502276 h 746974"/>
                <a:gd name="connsiteX2" fmla="*/ 309093 w 764449"/>
                <a:gd name="connsiteY2" fmla="*/ 708338 h 746974"/>
                <a:gd name="connsiteX3" fmla="*/ 193183 w 764449"/>
                <a:gd name="connsiteY3" fmla="*/ 528034 h 746974"/>
                <a:gd name="connsiteX4" fmla="*/ 51515 w 764449"/>
                <a:gd name="connsiteY4" fmla="*/ 746974 h 746974"/>
                <a:gd name="connsiteX5" fmla="*/ 0 w 764449"/>
                <a:gd name="connsiteY5" fmla="*/ 502276 h 746974"/>
                <a:gd name="connsiteX6" fmla="*/ 412124 w 764449"/>
                <a:gd name="connsiteY6" fmla="*/ 0 h 746974"/>
                <a:gd name="connsiteX7" fmla="*/ 695459 w 764449"/>
                <a:gd name="connsiteY7" fmla="*/ 553767 h 746974"/>
                <a:gd name="connsiteX8" fmla="*/ 764449 w 764449"/>
                <a:gd name="connsiteY8" fmla="*/ 630169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7989 w 702536"/>
                <a:gd name="connsiteY0" fmla="*/ 734095 h 746974"/>
                <a:gd name="connsiteX1" fmla="*/ 432079 w 702536"/>
                <a:gd name="connsiteY1" fmla="*/ 502276 h 746974"/>
                <a:gd name="connsiteX2" fmla="*/ 316170 w 702536"/>
                <a:gd name="connsiteY2" fmla="*/ 708338 h 746974"/>
                <a:gd name="connsiteX3" fmla="*/ 200260 w 702536"/>
                <a:gd name="connsiteY3" fmla="*/ 528034 h 746974"/>
                <a:gd name="connsiteX4" fmla="*/ 58592 w 702536"/>
                <a:gd name="connsiteY4" fmla="*/ 746974 h 746974"/>
                <a:gd name="connsiteX5" fmla="*/ 7077 w 702536"/>
                <a:gd name="connsiteY5" fmla="*/ 502276 h 746974"/>
                <a:gd name="connsiteX6" fmla="*/ 14320 w 702536"/>
                <a:gd name="connsiteY6" fmla="*/ 501581 h 746974"/>
                <a:gd name="connsiteX7" fmla="*/ 419201 w 702536"/>
                <a:gd name="connsiteY7" fmla="*/ 0 h 746974"/>
                <a:gd name="connsiteX8" fmla="*/ 702536 w 702536"/>
                <a:gd name="connsiteY8" fmla="*/ 553767 h 74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536" h="746974">
                  <a:moveTo>
                    <a:pt x="547989" y="734095"/>
                  </a:moveTo>
                  <a:lnTo>
                    <a:pt x="432079" y="502276"/>
                  </a:lnTo>
                  <a:lnTo>
                    <a:pt x="316170" y="708338"/>
                  </a:lnTo>
                  <a:lnTo>
                    <a:pt x="200260" y="528034"/>
                  </a:lnTo>
                  <a:lnTo>
                    <a:pt x="58592" y="746974"/>
                  </a:lnTo>
                  <a:lnTo>
                    <a:pt x="7077" y="502276"/>
                  </a:lnTo>
                  <a:cubicBezTo>
                    <a:pt x="9491" y="502044"/>
                    <a:pt x="0" y="556588"/>
                    <a:pt x="14320" y="501581"/>
                  </a:cubicBezTo>
                  <a:lnTo>
                    <a:pt x="419201" y="0"/>
                  </a:lnTo>
                  <a:lnTo>
                    <a:pt x="702536" y="553767"/>
                  </a:lnTo>
                </a:path>
              </a:pathLst>
            </a:custGeom>
            <a:ln/>
          </p:spPr>
          <p:style>
            <a:lnRef idx="3">
              <a:schemeClr val="lt1"/>
            </a:lnRef>
            <a:fillRef idx="1">
              <a:schemeClr val="accent3"/>
            </a:fillRef>
            <a:effectRef idx="1">
              <a:schemeClr val="accent3"/>
            </a:effectRef>
            <a:fontRef idx="minor">
              <a:schemeClr val="lt1"/>
            </a:fontRef>
          </p:style>
          <p:txBody>
            <a:bodyPr rtlCol="0" anchor="ctr"/>
            <a:lstStyle/>
            <a:p>
              <a:pPr algn="ctr">
                <a:defRPr/>
              </a:pPr>
              <a:endParaRPr lang="en-GB" kern="0">
                <a:solidFill>
                  <a:sysClr val="window" lastClr="FFFFFF"/>
                </a:solidFill>
                <a:latin typeface="Calibri"/>
              </a:endParaRPr>
            </a:p>
          </p:txBody>
        </p:sp>
        <p:sp>
          <p:nvSpPr>
            <p:cNvPr id="6297" name="Freeform 6296"/>
            <p:cNvSpPr/>
            <p:nvPr/>
          </p:nvSpPr>
          <p:spPr>
            <a:xfrm>
              <a:off x="4665189" y="4175300"/>
              <a:ext cx="360417" cy="287272"/>
            </a:xfrm>
            <a:custGeom>
              <a:avLst/>
              <a:gdLst>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509344 h 715406"/>
                <a:gd name="connsiteX1" fmla="*/ 373487 w 772732"/>
                <a:gd name="connsiteY1" fmla="*/ 71462 h 715406"/>
                <a:gd name="connsiteX2" fmla="*/ 0 w 772732"/>
                <a:gd name="connsiteY2" fmla="*/ 715406 h 715406"/>
                <a:gd name="connsiteX3" fmla="*/ 283335 w 772732"/>
                <a:gd name="connsiteY3" fmla="*/ 380555 h 715406"/>
                <a:gd name="connsiteX4" fmla="*/ 412124 w 772732"/>
                <a:gd name="connsiteY4" fmla="*/ 535102 h 715406"/>
                <a:gd name="connsiteX5" fmla="*/ 540913 w 772732"/>
                <a:gd name="connsiteY5" fmla="*/ 380555 h 715406"/>
                <a:gd name="connsiteX6" fmla="*/ 772732 w 772732"/>
                <a:gd name="connsiteY6" fmla="*/ 612375 h 715406"/>
                <a:gd name="connsiteX7" fmla="*/ 457772 w 772732"/>
                <a:gd name="connsiteY7" fmla="*/ 0 h 715406"/>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732" h="643944">
                  <a:moveTo>
                    <a:pt x="695459" y="437882"/>
                  </a:moveTo>
                  <a:lnTo>
                    <a:pt x="373487" y="0"/>
                  </a:lnTo>
                  <a:lnTo>
                    <a:pt x="0" y="643944"/>
                  </a:lnTo>
                  <a:lnTo>
                    <a:pt x="283335" y="309093"/>
                  </a:lnTo>
                  <a:lnTo>
                    <a:pt x="412124" y="463640"/>
                  </a:lnTo>
                  <a:lnTo>
                    <a:pt x="540913" y="309093"/>
                  </a:lnTo>
                  <a:lnTo>
                    <a:pt x="772732" y="540913"/>
                  </a:lnTo>
                </a:path>
              </a:pathLst>
            </a:custGeom>
            <a:ln/>
          </p:spPr>
          <p:style>
            <a:lnRef idx="3">
              <a:schemeClr val="lt1"/>
            </a:lnRef>
            <a:fillRef idx="1">
              <a:schemeClr val="accent3"/>
            </a:fillRef>
            <a:effectRef idx="1">
              <a:schemeClr val="accent3"/>
            </a:effectRef>
            <a:fontRef idx="minor">
              <a:schemeClr val="lt1"/>
            </a:fontRef>
          </p:style>
          <p:txBody>
            <a:bodyPr rtlCol="0" anchor="ctr"/>
            <a:lstStyle/>
            <a:p>
              <a:pPr algn="ctr">
                <a:defRPr/>
              </a:pPr>
              <a:endParaRPr lang="en-GB" kern="0">
                <a:solidFill>
                  <a:sysClr val="windowText" lastClr="000000"/>
                </a:solidFill>
                <a:latin typeface="Calibri"/>
              </a:endParaRPr>
            </a:p>
          </p:txBody>
        </p:sp>
      </p:grpSp>
      <p:grpSp>
        <p:nvGrpSpPr>
          <p:cNvPr id="6301" name="Group 3043"/>
          <p:cNvGrpSpPr/>
          <p:nvPr/>
        </p:nvGrpSpPr>
        <p:grpSpPr>
          <a:xfrm>
            <a:off x="7667636" y="2571744"/>
            <a:ext cx="220168" cy="582070"/>
            <a:chOff x="1428728" y="4357694"/>
            <a:chExt cx="1612707" cy="2874366"/>
          </a:xfrm>
          <a:solidFill>
            <a:srgbClr val="FF0000"/>
          </a:solidFill>
          <a:effectLst>
            <a:outerShdw blurRad="76200" dir="13500000" sy="23000" kx="1200000" algn="br" rotWithShape="0">
              <a:prstClr val="black">
                <a:alpha val="20000"/>
              </a:prstClr>
            </a:outerShdw>
          </a:effectLst>
        </p:grpSpPr>
        <p:sp>
          <p:nvSpPr>
            <p:cNvPr id="6302" name="Oval 6301"/>
            <p:cNvSpPr/>
            <p:nvPr/>
          </p:nvSpPr>
          <p:spPr>
            <a:xfrm>
              <a:off x="1779819" y="4357694"/>
              <a:ext cx="893849" cy="585798"/>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303" name="Rectangle 6302"/>
            <p:cNvSpPr/>
            <p:nvPr/>
          </p:nvSpPr>
          <p:spPr>
            <a:xfrm>
              <a:off x="1715973" y="5041125"/>
              <a:ext cx="1021542"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304" name="Rectangle 6303"/>
            <p:cNvSpPr/>
            <p:nvPr/>
          </p:nvSpPr>
          <p:spPr>
            <a:xfrm>
              <a:off x="1830018"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305" name="Rectangle 6304"/>
            <p:cNvSpPr/>
            <p:nvPr/>
          </p:nvSpPr>
          <p:spPr>
            <a:xfrm>
              <a:off x="2368084"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306" name="Rectangle 6305"/>
            <p:cNvSpPr/>
            <p:nvPr/>
          </p:nvSpPr>
          <p:spPr>
            <a:xfrm>
              <a:off x="1428728"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307" name="Rectangle 6306"/>
            <p:cNvSpPr/>
            <p:nvPr/>
          </p:nvSpPr>
          <p:spPr>
            <a:xfrm>
              <a:off x="2786050"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308" name="Oval 6307"/>
            <p:cNvSpPr/>
            <p:nvPr/>
          </p:nvSpPr>
          <p:spPr>
            <a:xfrm>
              <a:off x="1442376"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6309" name="Oval 6308"/>
            <p:cNvSpPr/>
            <p:nvPr/>
          </p:nvSpPr>
          <p:spPr>
            <a:xfrm>
              <a:off x="2799698"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sp>
        <p:nvSpPr>
          <p:cNvPr id="6310" name="TextBox 6309"/>
          <p:cNvSpPr txBox="1"/>
          <p:nvPr/>
        </p:nvSpPr>
        <p:spPr>
          <a:xfrm>
            <a:off x="3238481" y="3357563"/>
            <a:ext cx="674287" cy="276999"/>
          </a:xfrm>
          <a:prstGeom prst="rect">
            <a:avLst/>
          </a:prstGeom>
          <a:noFill/>
        </p:spPr>
        <p:txBody>
          <a:bodyPr wrap="none" rtlCol="0">
            <a:spAutoFit/>
          </a:bodyPr>
          <a:lstStyle/>
          <a:p>
            <a:r>
              <a:rPr lang="en-GB" sz="1200" b="1" dirty="0">
                <a:latin typeface="Arial" pitchFamily="34" charset="0"/>
                <a:cs typeface="Arial" pitchFamily="34" charset="0"/>
              </a:rPr>
              <a:t>Host A</a:t>
            </a:r>
          </a:p>
        </p:txBody>
      </p:sp>
      <p:sp>
        <p:nvSpPr>
          <p:cNvPr id="6311" name="TextBox 6310"/>
          <p:cNvSpPr txBox="1"/>
          <p:nvPr/>
        </p:nvSpPr>
        <p:spPr>
          <a:xfrm>
            <a:off x="5667373" y="5643579"/>
            <a:ext cx="674287" cy="276999"/>
          </a:xfrm>
          <a:prstGeom prst="rect">
            <a:avLst/>
          </a:prstGeom>
          <a:noFill/>
        </p:spPr>
        <p:txBody>
          <a:bodyPr wrap="none" rtlCol="0">
            <a:spAutoFit/>
          </a:bodyPr>
          <a:lstStyle/>
          <a:p>
            <a:r>
              <a:rPr lang="en-GB" sz="1200" b="1" dirty="0">
                <a:latin typeface="Arial" pitchFamily="34" charset="0"/>
                <a:cs typeface="Arial" pitchFamily="34" charset="0"/>
              </a:rPr>
              <a:t>Host B</a:t>
            </a:r>
          </a:p>
        </p:txBody>
      </p:sp>
      <p:sp>
        <p:nvSpPr>
          <p:cNvPr id="6312" name="TextBox 6311"/>
          <p:cNvSpPr txBox="1"/>
          <p:nvPr/>
        </p:nvSpPr>
        <p:spPr>
          <a:xfrm>
            <a:off x="8239141" y="3286125"/>
            <a:ext cx="674287" cy="276999"/>
          </a:xfrm>
          <a:prstGeom prst="rect">
            <a:avLst/>
          </a:prstGeom>
          <a:noFill/>
        </p:spPr>
        <p:txBody>
          <a:bodyPr wrap="none" rtlCol="0">
            <a:spAutoFit/>
          </a:bodyPr>
          <a:lstStyle/>
          <a:p>
            <a:r>
              <a:rPr lang="en-GB" sz="1200" b="1" dirty="0">
                <a:latin typeface="Arial" pitchFamily="34" charset="0"/>
                <a:cs typeface="Arial" pitchFamily="34" charset="0"/>
              </a:rPr>
              <a:t>Host C</a:t>
            </a:r>
          </a:p>
        </p:txBody>
      </p:sp>
    </p:spTree>
    <p:extLst>
      <p:ext uri="{BB962C8B-B14F-4D97-AF65-F5344CB8AC3E}">
        <p14:creationId xmlns:p14="http://schemas.microsoft.com/office/powerpoint/2010/main" val="418288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556E-7 -6.56951E-7 L 0.20486 -6.56951E-7 " pathEditMode="relative" rAng="0" ptsTypes="AA">
                                      <p:cBhvr>
                                        <p:cTn id="6" dur="5000" fill="hold"/>
                                        <p:tgtEl>
                                          <p:spTgt spid="6185"/>
                                        </p:tgtEl>
                                        <p:attrNameLst>
                                          <p:attrName>ppt_x</p:attrName>
                                          <p:attrName>ppt_y</p:attrName>
                                        </p:attrNameLst>
                                      </p:cBhvr>
                                      <p:rCtr x="102" y="0"/>
                                    </p:animMotion>
                                  </p:childTnLst>
                                </p:cTn>
                              </p:par>
                              <p:par>
                                <p:cTn id="7" presetID="63" presetClass="path" presetSubtype="0" accel="50000" decel="50000" fill="hold" nodeType="withEffect">
                                  <p:stCondLst>
                                    <p:cond delay="2000"/>
                                  </p:stCondLst>
                                  <p:childTnLst>
                                    <p:animMotion origin="layout" path="M 5.55556E-7 -6.56951E-7 L 0.20486 -6.56951E-7 " pathEditMode="relative" rAng="0" ptsTypes="AA">
                                      <p:cBhvr>
                                        <p:cTn id="8" dur="3000" fill="hold"/>
                                        <p:tgtEl>
                                          <p:spTgt spid="6282"/>
                                        </p:tgtEl>
                                        <p:attrNameLst>
                                          <p:attrName>ppt_x</p:attrName>
                                          <p:attrName>ppt_y</p:attrName>
                                        </p:attrNameLst>
                                      </p:cBhvr>
                                      <p:rCtr x="102" y="0"/>
                                    </p:animMotion>
                                  </p:childTnLst>
                                </p:cTn>
                              </p:par>
                              <p:par>
                                <p:cTn id="9" presetID="63" presetClass="path" presetSubtype="0" accel="50000" decel="50000" fill="hold" nodeType="withEffect">
                                  <p:stCondLst>
                                    <p:cond delay="3000"/>
                                  </p:stCondLst>
                                  <p:childTnLst>
                                    <p:animMotion origin="layout" path="M 5.55556E-7 -6.56951E-7 L 0.20486 -6.56951E-7 " pathEditMode="relative" rAng="0" ptsTypes="AA">
                                      <p:cBhvr>
                                        <p:cTn id="10" dur="3000" fill="hold"/>
                                        <p:tgtEl>
                                          <p:spTgt spid="6301"/>
                                        </p:tgtEl>
                                        <p:attrNameLst>
                                          <p:attrName>ppt_x</p:attrName>
                                          <p:attrName>ppt_y</p:attrName>
                                        </p:attrNameLst>
                                      </p:cBhvr>
                                      <p:rCtr x="1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5362" y="2816395"/>
            <a:ext cx="964413" cy="964413"/>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Mental Model</a:t>
            </a:r>
          </a:p>
        </p:txBody>
      </p:sp>
      <p:sp>
        <p:nvSpPr>
          <p:cNvPr id="6" name="Rectangle 5"/>
          <p:cNvSpPr/>
          <p:nvPr/>
        </p:nvSpPr>
        <p:spPr>
          <a:xfrm>
            <a:off x="4195731" y="1651889"/>
            <a:ext cx="964413" cy="964413"/>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Senses</a:t>
            </a:r>
          </a:p>
        </p:txBody>
      </p:sp>
      <p:sp>
        <p:nvSpPr>
          <p:cNvPr id="7" name="Rectangle 6"/>
          <p:cNvSpPr/>
          <p:nvPr/>
        </p:nvSpPr>
        <p:spPr>
          <a:xfrm>
            <a:off x="4195731" y="3875823"/>
            <a:ext cx="964413" cy="964413"/>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Muscles</a:t>
            </a:r>
          </a:p>
        </p:txBody>
      </p:sp>
      <p:sp>
        <p:nvSpPr>
          <p:cNvPr id="9" name="Rectangle 8"/>
          <p:cNvSpPr/>
          <p:nvPr/>
        </p:nvSpPr>
        <p:spPr>
          <a:xfrm>
            <a:off x="7104113" y="2691379"/>
            <a:ext cx="964413" cy="964413"/>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Local Host</a:t>
            </a:r>
          </a:p>
        </p:txBody>
      </p:sp>
      <p:grpSp>
        <p:nvGrpSpPr>
          <p:cNvPr id="17" name="Group 16"/>
          <p:cNvGrpSpPr/>
          <p:nvPr/>
        </p:nvGrpSpPr>
        <p:grpSpPr>
          <a:xfrm>
            <a:off x="9209445" y="2852616"/>
            <a:ext cx="1214446" cy="857256"/>
            <a:chOff x="5929322" y="3357562"/>
            <a:chExt cx="1214446" cy="857256"/>
          </a:xfrm>
          <a:solidFill>
            <a:schemeClr val="accent2">
              <a:lumMod val="20000"/>
              <a:lumOff val="80000"/>
            </a:schemeClr>
          </a:solidFill>
        </p:grpSpPr>
        <p:grpSp>
          <p:nvGrpSpPr>
            <p:cNvPr id="15" name="Group 14"/>
            <p:cNvGrpSpPr/>
            <p:nvPr/>
          </p:nvGrpSpPr>
          <p:grpSpPr>
            <a:xfrm>
              <a:off x="5929322" y="3357562"/>
              <a:ext cx="1214446" cy="857256"/>
              <a:chOff x="5929322" y="3357562"/>
              <a:chExt cx="1214446" cy="857256"/>
            </a:xfrm>
            <a:grpFill/>
          </p:grpSpPr>
          <p:sp>
            <p:nvSpPr>
              <p:cNvPr id="10" name="Oval 9"/>
              <p:cNvSpPr/>
              <p:nvPr/>
            </p:nvSpPr>
            <p:spPr>
              <a:xfrm>
                <a:off x="5929322" y="3571876"/>
                <a:ext cx="785818" cy="4286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6143636" y="3357562"/>
                <a:ext cx="785818" cy="4286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357950" y="3571876"/>
                <a:ext cx="785818" cy="4286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6000760" y="3786190"/>
                <a:ext cx="785818" cy="4286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6357950" y="3357562"/>
                <a:ext cx="785818" cy="4286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Rectangle 15"/>
            <p:cNvSpPr/>
            <p:nvPr/>
          </p:nvSpPr>
          <p:spPr>
            <a:xfrm>
              <a:off x="6215074" y="3571876"/>
              <a:ext cx="785818"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rial" pitchFamily="34" charset="0"/>
                  <a:cs typeface="Arial" pitchFamily="34" charset="0"/>
                </a:rPr>
                <a:t>Network</a:t>
              </a:r>
            </a:p>
          </p:txBody>
        </p:sp>
      </p:grpSp>
      <p:sp>
        <p:nvSpPr>
          <p:cNvPr id="24" name="Left-Right Arrow 23"/>
          <p:cNvSpPr/>
          <p:nvPr/>
        </p:nvSpPr>
        <p:spPr>
          <a:xfrm>
            <a:off x="2731251" y="3227163"/>
            <a:ext cx="500066" cy="214314"/>
          </a:xfrm>
          <a:prstGeom prst="leftRightArrow">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Left-Right Arrow 26"/>
          <p:cNvSpPr/>
          <p:nvPr/>
        </p:nvSpPr>
        <p:spPr>
          <a:xfrm>
            <a:off x="6596066" y="3155725"/>
            <a:ext cx="500066" cy="214314"/>
          </a:xfrm>
          <a:prstGeom prst="leftRightArrow">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Left-Right Arrow 29"/>
          <p:cNvSpPr/>
          <p:nvPr/>
        </p:nvSpPr>
        <p:spPr>
          <a:xfrm>
            <a:off x="8102156" y="3155725"/>
            <a:ext cx="500066" cy="214314"/>
          </a:xfrm>
          <a:prstGeom prst="leftRightArrow">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ight Arrow 30"/>
          <p:cNvSpPr/>
          <p:nvPr/>
        </p:nvSpPr>
        <p:spPr>
          <a:xfrm rot="5400000">
            <a:off x="3372373" y="2368087"/>
            <a:ext cx="682300" cy="214314"/>
          </a:xfrm>
          <a:prstGeom prst="rightArrow">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Arrow 32"/>
          <p:cNvSpPr/>
          <p:nvPr/>
        </p:nvSpPr>
        <p:spPr>
          <a:xfrm flipV="1">
            <a:off x="3729808" y="4251210"/>
            <a:ext cx="428628" cy="214314"/>
          </a:xfrm>
          <a:prstGeom prst="rightArrow">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Connector 38"/>
          <p:cNvCxnSpPr/>
          <p:nvPr/>
        </p:nvCxnSpPr>
        <p:spPr>
          <a:xfrm flipV="1">
            <a:off x="1725361" y="5013113"/>
            <a:ext cx="3434782" cy="1588"/>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60144" y="5013113"/>
            <a:ext cx="3364749" cy="1588"/>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24893" y="5013113"/>
            <a:ext cx="1898999" cy="1588"/>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602221" y="2882963"/>
            <a:ext cx="821538" cy="701391"/>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Access</a:t>
            </a:r>
          </a:p>
        </p:txBody>
      </p:sp>
      <p:sp>
        <p:nvSpPr>
          <p:cNvPr id="48" name="TextBox 47"/>
          <p:cNvSpPr txBox="1"/>
          <p:nvPr/>
        </p:nvSpPr>
        <p:spPr>
          <a:xfrm>
            <a:off x="3452794" y="5155990"/>
            <a:ext cx="705642" cy="276999"/>
          </a:xfrm>
          <a:prstGeom prst="rect">
            <a:avLst/>
          </a:prstGeom>
          <a:noFill/>
        </p:spPr>
        <p:txBody>
          <a:bodyPr wrap="none" rtlCol="0">
            <a:spAutoFit/>
          </a:bodyPr>
          <a:lstStyle/>
          <a:p>
            <a:r>
              <a:rPr lang="en-GB" sz="1200" b="1" dirty="0">
                <a:latin typeface="Arial" pitchFamily="34" charset="0"/>
                <a:cs typeface="Arial" pitchFamily="34" charset="0"/>
              </a:rPr>
              <a:t>Human</a:t>
            </a:r>
          </a:p>
        </p:txBody>
      </p:sp>
      <p:sp>
        <p:nvSpPr>
          <p:cNvPr id="49" name="TextBox 48"/>
          <p:cNvSpPr txBox="1"/>
          <p:nvPr/>
        </p:nvSpPr>
        <p:spPr>
          <a:xfrm>
            <a:off x="6667505" y="5155990"/>
            <a:ext cx="729687" cy="276999"/>
          </a:xfrm>
          <a:prstGeom prst="rect">
            <a:avLst/>
          </a:prstGeom>
          <a:noFill/>
        </p:spPr>
        <p:txBody>
          <a:bodyPr wrap="none" rtlCol="0">
            <a:spAutoFit/>
          </a:bodyPr>
          <a:lstStyle/>
          <a:p>
            <a:r>
              <a:rPr lang="en-GB" sz="1200" b="1" dirty="0">
                <a:latin typeface="Arial" pitchFamily="34" charset="0"/>
                <a:cs typeface="Arial" pitchFamily="34" charset="0"/>
              </a:rPr>
              <a:t>System</a:t>
            </a:r>
          </a:p>
        </p:txBody>
      </p:sp>
      <p:sp>
        <p:nvSpPr>
          <p:cNvPr id="50" name="TextBox 49"/>
          <p:cNvSpPr txBox="1"/>
          <p:nvPr/>
        </p:nvSpPr>
        <p:spPr>
          <a:xfrm>
            <a:off x="8953521" y="5155990"/>
            <a:ext cx="790601" cy="276999"/>
          </a:xfrm>
          <a:prstGeom prst="rect">
            <a:avLst/>
          </a:prstGeom>
          <a:noFill/>
        </p:spPr>
        <p:txBody>
          <a:bodyPr wrap="none" rtlCol="0">
            <a:spAutoFit/>
          </a:bodyPr>
          <a:lstStyle/>
          <a:p>
            <a:r>
              <a:rPr lang="en-GB" sz="1200" b="1" dirty="0">
                <a:latin typeface="Arial" pitchFamily="34" charset="0"/>
                <a:cs typeface="Arial" pitchFamily="34" charset="0"/>
              </a:rPr>
              <a:t>Network</a:t>
            </a:r>
          </a:p>
        </p:txBody>
      </p:sp>
      <p:sp>
        <p:nvSpPr>
          <p:cNvPr id="2" name="Rectangle 1"/>
          <p:cNvSpPr/>
          <p:nvPr/>
        </p:nvSpPr>
        <p:spPr>
          <a:xfrm>
            <a:off x="3713524" y="2134095"/>
            <a:ext cx="482207" cy="77343"/>
          </a:xfrm>
          <a:prstGeom prst="rect">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rot="5400000">
            <a:off x="3358966" y="4035886"/>
            <a:ext cx="690122" cy="76232"/>
          </a:xfrm>
          <a:prstGeom prst="rect">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231318" y="2816395"/>
            <a:ext cx="964413" cy="964413"/>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Human Brain</a:t>
            </a:r>
          </a:p>
        </p:txBody>
      </p:sp>
      <p:sp>
        <p:nvSpPr>
          <p:cNvPr id="36" name="Right Arrow 35"/>
          <p:cNvSpPr/>
          <p:nvPr/>
        </p:nvSpPr>
        <p:spPr>
          <a:xfrm flipH="1" flipV="1">
            <a:off x="5160143" y="2065608"/>
            <a:ext cx="1037222" cy="214314"/>
          </a:xfrm>
          <a:prstGeom prst="rightArrow">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ight Arrow 36"/>
          <p:cNvSpPr/>
          <p:nvPr/>
        </p:nvSpPr>
        <p:spPr>
          <a:xfrm rot="16200000" flipV="1">
            <a:off x="5749058" y="4006496"/>
            <a:ext cx="682300" cy="214314"/>
          </a:xfrm>
          <a:prstGeom prst="rightArrow">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5160144" y="4358384"/>
            <a:ext cx="933959" cy="107141"/>
          </a:xfrm>
          <a:prstGeom prst="rect">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rot="5400000">
            <a:off x="5659110" y="2547504"/>
            <a:ext cx="933959" cy="107141"/>
          </a:xfrm>
          <a:prstGeom prst="rect">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611897" y="2775454"/>
            <a:ext cx="964413" cy="964413"/>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Devices</a:t>
            </a:r>
          </a:p>
        </p:txBody>
      </p:sp>
      <p:grpSp>
        <p:nvGrpSpPr>
          <p:cNvPr id="22" name="Group 21"/>
          <p:cNvGrpSpPr/>
          <p:nvPr/>
        </p:nvGrpSpPr>
        <p:grpSpPr>
          <a:xfrm>
            <a:off x="1735403" y="5589241"/>
            <a:ext cx="8707868" cy="419875"/>
            <a:chOff x="211403" y="5434045"/>
            <a:chExt cx="8707868" cy="419875"/>
          </a:xfrm>
        </p:grpSpPr>
        <p:cxnSp>
          <p:nvCxnSpPr>
            <p:cNvPr id="43" name="Straight Connector 42"/>
            <p:cNvCxnSpPr/>
            <p:nvPr/>
          </p:nvCxnSpPr>
          <p:spPr>
            <a:xfrm flipV="1">
              <a:off x="211403" y="5434045"/>
              <a:ext cx="3434782" cy="1588"/>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46185" y="5434045"/>
              <a:ext cx="3364749" cy="1588"/>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020272" y="5434045"/>
              <a:ext cx="1898999" cy="1588"/>
            </a:xfrm>
            <a:prstGeom prst="line">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122323" y="5576921"/>
              <a:ext cx="1612942" cy="276999"/>
            </a:xfrm>
            <a:prstGeom prst="rect">
              <a:avLst/>
            </a:prstGeom>
            <a:noFill/>
          </p:spPr>
          <p:txBody>
            <a:bodyPr wrap="none" rtlCol="0">
              <a:spAutoFit/>
            </a:bodyPr>
            <a:lstStyle/>
            <a:p>
              <a:r>
                <a:rPr lang="en-GB" sz="1200" b="1" dirty="0">
                  <a:latin typeface="Arial" pitchFamily="34" charset="0"/>
                  <a:cs typeface="Arial" pitchFamily="34" charset="0"/>
                </a:rPr>
                <a:t>Internal Processing</a:t>
              </a:r>
            </a:p>
          </p:txBody>
        </p:sp>
        <p:sp>
          <p:nvSpPr>
            <p:cNvPr id="51" name="TextBox 50"/>
            <p:cNvSpPr txBox="1"/>
            <p:nvPr/>
          </p:nvSpPr>
          <p:spPr>
            <a:xfrm>
              <a:off x="4599032" y="5576921"/>
              <a:ext cx="1459054" cy="276999"/>
            </a:xfrm>
            <a:prstGeom prst="rect">
              <a:avLst/>
            </a:prstGeom>
            <a:noFill/>
          </p:spPr>
          <p:txBody>
            <a:bodyPr wrap="none" rtlCol="0">
              <a:spAutoFit/>
            </a:bodyPr>
            <a:lstStyle/>
            <a:p>
              <a:r>
                <a:rPr lang="en-GB" sz="1200" b="1" dirty="0">
                  <a:latin typeface="Arial" pitchFamily="34" charset="0"/>
                  <a:cs typeface="Arial" pitchFamily="34" charset="0"/>
                </a:rPr>
                <a:t>Local Processing</a:t>
              </a:r>
            </a:p>
          </p:txBody>
        </p:sp>
        <p:sp>
          <p:nvSpPr>
            <p:cNvPr id="52" name="TextBox 51"/>
            <p:cNvSpPr txBox="1"/>
            <p:nvPr/>
          </p:nvSpPr>
          <p:spPr>
            <a:xfrm>
              <a:off x="7225248" y="5576921"/>
              <a:ext cx="1662635" cy="276999"/>
            </a:xfrm>
            <a:prstGeom prst="rect">
              <a:avLst/>
            </a:prstGeom>
            <a:noFill/>
          </p:spPr>
          <p:txBody>
            <a:bodyPr wrap="none" rtlCol="0">
              <a:spAutoFit/>
            </a:bodyPr>
            <a:lstStyle/>
            <a:p>
              <a:r>
                <a:rPr lang="en-GB" sz="1200" b="1" dirty="0">
                  <a:latin typeface="Arial" pitchFamily="34" charset="0"/>
                  <a:cs typeface="Arial" pitchFamily="34" charset="0"/>
                </a:rPr>
                <a:t>Network Processing</a:t>
              </a:r>
            </a:p>
          </p:txBody>
        </p:sp>
      </p:grpSp>
      <p:sp>
        <p:nvSpPr>
          <p:cNvPr id="21" name="Title 20"/>
          <p:cNvSpPr>
            <a:spLocks noGrp="1"/>
          </p:cNvSpPr>
          <p:nvPr>
            <p:ph type="title"/>
          </p:nvPr>
        </p:nvSpPr>
        <p:spPr/>
        <p:txBody>
          <a:bodyPr/>
          <a:lstStyle/>
          <a:p>
            <a:r>
              <a:rPr lang="en-GB" dirty="0" smtClean="0"/>
              <a:t>Overview of the Challenge</a:t>
            </a:r>
            <a:endParaRPr lang="en-GB" dirty="0"/>
          </a:p>
        </p:txBody>
      </p:sp>
      <p:grpSp>
        <p:nvGrpSpPr>
          <p:cNvPr id="23" name="Group 22"/>
          <p:cNvGrpSpPr/>
          <p:nvPr/>
        </p:nvGrpSpPr>
        <p:grpSpPr>
          <a:xfrm>
            <a:off x="1735403" y="6021288"/>
            <a:ext cx="8794662" cy="720344"/>
            <a:chOff x="211403" y="5853920"/>
            <a:chExt cx="8794662" cy="720344"/>
          </a:xfrm>
        </p:grpSpPr>
        <p:sp>
          <p:nvSpPr>
            <p:cNvPr id="53" name="Left Brace 52"/>
            <p:cNvSpPr/>
            <p:nvPr/>
          </p:nvSpPr>
          <p:spPr>
            <a:xfrm rot="16200000">
              <a:off x="4412279" y="1653044"/>
              <a:ext cx="392910" cy="8794662"/>
            </a:xfrm>
            <a:prstGeom prst="leftBrace">
              <a:avLst>
                <a:gd name="adj1" fmla="val 44805"/>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4" name="TextBox 53"/>
            <p:cNvSpPr txBox="1"/>
            <p:nvPr/>
          </p:nvSpPr>
          <p:spPr>
            <a:xfrm>
              <a:off x="777396" y="6297265"/>
              <a:ext cx="7662675" cy="276999"/>
            </a:xfrm>
            <a:prstGeom prst="rect">
              <a:avLst/>
            </a:prstGeom>
            <a:noFill/>
          </p:spPr>
          <p:txBody>
            <a:bodyPr wrap="none" rtlCol="0">
              <a:spAutoFit/>
            </a:bodyPr>
            <a:lstStyle/>
            <a:p>
              <a:r>
                <a:rPr lang="en-GB" sz="1200" b="1" dirty="0">
                  <a:latin typeface="Arial" pitchFamily="34" charset="0"/>
                  <a:cs typeface="Arial" pitchFamily="34" charset="0"/>
                </a:rPr>
                <a:t>The total processing time must not exceed the interactive threshold which is determined by </a:t>
              </a:r>
              <a:r>
                <a:rPr lang="en-GB" sz="1200" b="1" dirty="0" err="1">
                  <a:latin typeface="Arial" pitchFamily="34" charset="0"/>
                  <a:cs typeface="Arial" pitchFamily="34" charset="0"/>
                </a:rPr>
                <a:t>Gameplay</a:t>
              </a:r>
              <a:endParaRPr lang="en-GB" sz="1200" b="1" dirty="0">
                <a:latin typeface="Arial" pitchFamily="34" charset="0"/>
                <a:cs typeface="Arial" pitchFamily="34" charset="0"/>
              </a:endParaRPr>
            </a:p>
          </p:txBody>
        </p:sp>
      </p:grpSp>
    </p:spTree>
    <p:extLst>
      <p:ext uri="{BB962C8B-B14F-4D97-AF65-F5344CB8AC3E}">
        <p14:creationId xmlns:p14="http://schemas.microsoft.com/office/powerpoint/2010/main" val="367925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8" name="Rectangle 2307"/>
          <p:cNvSpPr/>
          <p:nvPr/>
        </p:nvSpPr>
        <p:spPr>
          <a:xfrm>
            <a:off x="3309918" y="2319348"/>
            <a:ext cx="4286280" cy="2428892"/>
          </a:xfrm>
          <a:prstGeom prst="rect">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200" b="1" dirty="0">
                <a:latin typeface="Arial" pitchFamily="34" charset="0"/>
                <a:cs typeface="Arial" pitchFamily="34" charset="0"/>
              </a:rPr>
              <a:t>Application</a:t>
            </a:r>
          </a:p>
        </p:txBody>
      </p:sp>
      <p:sp>
        <p:nvSpPr>
          <p:cNvPr id="3" name="Title 2"/>
          <p:cNvSpPr>
            <a:spLocks noGrp="1"/>
          </p:cNvSpPr>
          <p:nvPr>
            <p:ph type="title"/>
          </p:nvPr>
        </p:nvSpPr>
        <p:spPr>
          <a:xfrm>
            <a:off x="2135560" y="260648"/>
            <a:ext cx="8153400" cy="990600"/>
          </a:xfrm>
        </p:spPr>
        <p:txBody>
          <a:bodyPr/>
          <a:lstStyle/>
          <a:p>
            <a:r>
              <a:rPr lang="en-GB" dirty="0" smtClean="0"/>
              <a:t>Latency and Jitter : Single Host</a:t>
            </a:r>
            <a:endParaRPr lang="en-GB" dirty="0"/>
          </a:p>
        </p:txBody>
      </p:sp>
      <p:sp>
        <p:nvSpPr>
          <p:cNvPr id="1704" name="Oval 1703"/>
          <p:cNvSpPr/>
          <p:nvPr/>
        </p:nvSpPr>
        <p:spPr>
          <a:xfrm>
            <a:off x="2095472" y="3765030"/>
            <a:ext cx="1000132" cy="357190"/>
          </a:xfrm>
          <a:prstGeom prst="ellipse">
            <a:avLst/>
          </a:prstGeom>
          <a:solidFill>
            <a:srgbClr val="4F81BD"/>
          </a:solid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nvGrpSpPr>
          <p:cNvPr id="2298" name="Group 2297"/>
          <p:cNvGrpSpPr/>
          <p:nvPr/>
        </p:nvGrpSpPr>
        <p:grpSpPr>
          <a:xfrm>
            <a:off x="8310578" y="4319612"/>
            <a:ext cx="1905000" cy="1917700"/>
            <a:chOff x="3143240" y="2071678"/>
            <a:chExt cx="1905000" cy="1917700"/>
          </a:xfrm>
        </p:grpSpPr>
        <p:sp>
          <p:nvSpPr>
            <p:cNvPr id="1706" name="Oval 1705"/>
            <p:cNvSpPr/>
            <p:nvPr/>
          </p:nvSpPr>
          <p:spPr>
            <a:xfrm>
              <a:off x="3643306" y="3500438"/>
              <a:ext cx="1000132" cy="35719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grpSp>
          <p:nvGrpSpPr>
            <p:cNvPr id="1778" name="Group 1777"/>
            <p:cNvGrpSpPr/>
            <p:nvPr/>
          </p:nvGrpSpPr>
          <p:grpSpPr>
            <a:xfrm flipH="1">
              <a:off x="3143240" y="2071678"/>
              <a:ext cx="1905000" cy="1917700"/>
              <a:chOff x="3286116" y="2285992"/>
              <a:chExt cx="1905000" cy="1917700"/>
            </a:xfrm>
          </p:grpSpPr>
          <p:pic>
            <p:nvPicPr>
              <p:cNvPr id="1779" name="Picture 2" descr="C:\Users\ManuelOliveira\AppData\Local\Microsoft\Windows\Temporary Internet Files\Content.IE5\ZGXR4OEV\MCj04315660000[1].png"/>
              <p:cNvPicPr>
                <a:picLocks noChangeAspect="1" noChangeArrowheads="1"/>
              </p:cNvPicPr>
              <p:nvPr/>
            </p:nvPicPr>
            <p:blipFill>
              <a:blip r:embed="rId2" cstate="print"/>
              <a:srcRect/>
              <a:stretch>
                <a:fillRect/>
              </a:stretch>
            </p:blipFill>
            <p:spPr bwMode="auto">
              <a:xfrm>
                <a:off x="3286116" y="2285992"/>
                <a:ext cx="1905000" cy="1917700"/>
              </a:xfrm>
              <a:prstGeom prst="rect">
                <a:avLst/>
              </a:prstGeom>
            </p:spPr>
            <p:style>
              <a:lnRef idx="2">
                <a:schemeClr val="accent6"/>
              </a:lnRef>
              <a:fillRef idx="1">
                <a:schemeClr val="lt1"/>
              </a:fillRef>
              <a:effectRef idx="0">
                <a:schemeClr val="accent6"/>
              </a:effectRef>
              <a:fontRef idx="minor">
                <a:schemeClr val="dk1"/>
              </a:fontRef>
            </p:style>
          </p:pic>
          <p:grpSp>
            <p:nvGrpSpPr>
              <p:cNvPr id="1780" name="Group 1"/>
              <p:cNvGrpSpPr/>
              <p:nvPr/>
            </p:nvGrpSpPr>
            <p:grpSpPr>
              <a:xfrm rot="500671">
                <a:off x="3586911" y="2551028"/>
                <a:ext cx="1114039" cy="890107"/>
                <a:chOff x="3857562" y="2000240"/>
                <a:chExt cx="4572090" cy="3357586"/>
              </a:xfrm>
            </p:grpSpPr>
            <p:sp>
              <p:nvSpPr>
                <p:cNvPr id="1781" name="Rectangle 1780"/>
                <p:cNvSpPr/>
                <p:nvPr/>
              </p:nvSpPr>
              <p:spPr>
                <a:xfrm>
                  <a:off x="3857620" y="2000240"/>
                  <a:ext cx="4572032" cy="335758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82" name="Freeform 1781"/>
                <p:cNvSpPr/>
                <p:nvPr/>
              </p:nvSpPr>
              <p:spPr>
                <a:xfrm>
                  <a:off x="3857562" y="2073500"/>
                  <a:ext cx="4562803" cy="2466860"/>
                </a:xfrm>
                <a:custGeom>
                  <a:avLst/>
                  <a:gdLst>
                    <a:gd name="connsiteX0" fmla="*/ 0 w 5177307"/>
                    <a:gd name="connsiteY0" fmla="*/ 1365160 h 3284112"/>
                    <a:gd name="connsiteX1" fmla="*/ 1068947 w 5177307"/>
                    <a:gd name="connsiteY1" fmla="*/ 0 h 3284112"/>
                    <a:gd name="connsiteX2" fmla="*/ 1506828 w 5177307"/>
                    <a:gd name="connsiteY2" fmla="*/ 1056067 h 3284112"/>
                    <a:gd name="connsiteX3" fmla="*/ 2318197 w 5177307"/>
                    <a:gd name="connsiteY3" fmla="*/ 25757 h 3284112"/>
                    <a:gd name="connsiteX4" fmla="*/ 3593206 w 5177307"/>
                    <a:gd name="connsiteY4" fmla="*/ 1841678 h 3284112"/>
                    <a:gd name="connsiteX5" fmla="*/ 4146997 w 5177307"/>
                    <a:gd name="connsiteY5" fmla="*/ 734095 h 3284112"/>
                    <a:gd name="connsiteX6" fmla="*/ 4584879 w 5177307"/>
                    <a:gd name="connsiteY6" fmla="*/ 1506828 h 3284112"/>
                    <a:gd name="connsiteX7" fmla="*/ 4584879 w 5177307"/>
                    <a:gd name="connsiteY7" fmla="*/ 3284112 h 3284112"/>
                    <a:gd name="connsiteX8" fmla="*/ 0 w 5177307"/>
                    <a:gd name="connsiteY8" fmla="*/ 1365160 h 3284112"/>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584879 w 5389809"/>
                    <a:gd name="connsiteY8" fmla="*/ 3284112 h 3498760"/>
                    <a:gd name="connsiteX9" fmla="*/ 0 w 5389809"/>
                    <a:gd name="connsiteY9" fmla="*/ 1365160 h 3498760"/>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258042 w 5389809"/>
                    <a:gd name="connsiteY8" fmla="*/ 2653047 h 3498760"/>
                    <a:gd name="connsiteX9" fmla="*/ 4584879 w 5389809"/>
                    <a:gd name="connsiteY9" fmla="*/ 3284112 h 3498760"/>
                    <a:gd name="connsiteX10" fmla="*/ 0 w 5389809"/>
                    <a:gd name="connsiteY10" fmla="*/ 1365160 h 3498760"/>
                    <a:gd name="connsiteX0" fmla="*/ 0 w 4829578"/>
                    <a:gd name="connsiteY0" fmla="*/ 1365160 h 2653047"/>
                    <a:gd name="connsiteX1" fmla="*/ 1068947 w 4829578"/>
                    <a:gd name="connsiteY1" fmla="*/ 0 h 2653047"/>
                    <a:gd name="connsiteX2" fmla="*/ 1506828 w 4829578"/>
                    <a:gd name="connsiteY2" fmla="*/ 1056067 h 2653047"/>
                    <a:gd name="connsiteX3" fmla="*/ 2318197 w 4829578"/>
                    <a:gd name="connsiteY3" fmla="*/ 25757 h 2653047"/>
                    <a:gd name="connsiteX4" fmla="*/ 3593206 w 4829578"/>
                    <a:gd name="connsiteY4" fmla="*/ 1841678 h 2653047"/>
                    <a:gd name="connsiteX5" fmla="*/ 4146997 w 4829578"/>
                    <a:gd name="connsiteY5" fmla="*/ 734095 h 2653047"/>
                    <a:gd name="connsiteX6" fmla="*/ 4584879 w 4829578"/>
                    <a:gd name="connsiteY6" fmla="*/ 1506828 h 2653047"/>
                    <a:gd name="connsiteX7" fmla="*/ 4829578 w 4829578"/>
                    <a:gd name="connsiteY7" fmla="*/ 2653047 h 2653047"/>
                    <a:gd name="connsiteX8" fmla="*/ 4258042 w 4829578"/>
                    <a:gd name="connsiteY8" fmla="*/ 2653047 h 2653047"/>
                    <a:gd name="connsiteX9" fmla="*/ 0 w 4829578"/>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593206 w 4584879"/>
                    <a:gd name="connsiteY4" fmla="*/ 1841678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649672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423421 w 5008300"/>
                    <a:gd name="connsiteY0" fmla="*/ 1365160 h 2657340"/>
                    <a:gd name="connsiteX1" fmla="*/ 1492368 w 5008300"/>
                    <a:gd name="connsiteY1" fmla="*/ 0 h 2657340"/>
                    <a:gd name="connsiteX2" fmla="*/ 2073093 w 5008300"/>
                    <a:gd name="connsiteY2" fmla="*/ 1056067 h 2657340"/>
                    <a:gd name="connsiteX3" fmla="*/ 2741618 w 5008300"/>
                    <a:gd name="connsiteY3" fmla="*/ 25757 h 2657340"/>
                    <a:gd name="connsiteX4" fmla="*/ 3802281 w 5008300"/>
                    <a:gd name="connsiteY4" fmla="*/ 1484464 h 2657340"/>
                    <a:gd name="connsiteX5" fmla="*/ 4570418 w 5008300"/>
                    <a:gd name="connsiteY5" fmla="*/ 734095 h 2657340"/>
                    <a:gd name="connsiteX6" fmla="*/ 5008300 w 5008300"/>
                    <a:gd name="connsiteY6" fmla="*/ 1506828 h 2657340"/>
                    <a:gd name="connsiteX7" fmla="*/ 4895777 w 5008300"/>
                    <a:gd name="connsiteY7" fmla="*/ 2653047 h 2657340"/>
                    <a:gd name="connsiteX8" fmla="*/ 745393 w 5008300"/>
                    <a:gd name="connsiteY8" fmla="*/ 1532587 h 2657340"/>
                    <a:gd name="connsiteX9" fmla="*/ 423421 w 5008300"/>
                    <a:gd name="connsiteY9" fmla="*/ 1365160 h 2657340"/>
                    <a:gd name="connsiteX0" fmla="*/ 709205 w 5294084"/>
                    <a:gd name="connsiteY0" fmla="*/ 1365160 h 2675905"/>
                    <a:gd name="connsiteX1" fmla="*/ 1778152 w 5294084"/>
                    <a:gd name="connsiteY1" fmla="*/ 0 h 2675905"/>
                    <a:gd name="connsiteX2" fmla="*/ 2358877 w 5294084"/>
                    <a:gd name="connsiteY2" fmla="*/ 1056067 h 2675905"/>
                    <a:gd name="connsiteX3" fmla="*/ 3027402 w 5294084"/>
                    <a:gd name="connsiteY3" fmla="*/ 25757 h 2675905"/>
                    <a:gd name="connsiteX4" fmla="*/ 4088065 w 5294084"/>
                    <a:gd name="connsiteY4" fmla="*/ 1484464 h 2675905"/>
                    <a:gd name="connsiteX5" fmla="*/ 4856202 w 5294084"/>
                    <a:gd name="connsiteY5" fmla="*/ 734095 h 2675905"/>
                    <a:gd name="connsiteX6" fmla="*/ 5294084 w 5294084"/>
                    <a:gd name="connsiteY6" fmla="*/ 1506828 h 2675905"/>
                    <a:gd name="connsiteX7" fmla="*/ 5181561 w 5294084"/>
                    <a:gd name="connsiteY7" fmla="*/ 2653047 h 2675905"/>
                    <a:gd name="connsiteX8" fmla="*/ 745393 w 5294084"/>
                    <a:gd name="connsiteY8" fmla="*/ 2461257 h 2675905"/>
                    <a:gd name="connsiteX9" fmla="*/ 709205 w 5294084"/>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0 w 4584879"/>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38637 w 4584879"/>
                    <a:gd name="connsiteY9" fmla="*/ 2459864 h 2675905"/>
                    <a:gd name="connsiteX10" fmla="*/ 0 w 4584879"/>
                    <a:gd name="connsiteY10"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640449"/>
                    <a:gd name="connsiteY0" fmla="*/ 1365160 h 2675905"/>
                    <a:gd name="connsiteX1" fmla="*/ 1068947 w 4640449"/>
                    <a:gd name="connsiteY1" fmla="*/ 0 h 2675905"/>
                    <a:gd name="connsiteX2" fmla="*/ 1649672 w 4640449"/>
                    <a:gd name="connsiteY2" fmla="*/ 1056067 h 2675905"/>
                    <a:gd name="connsiteX3" fmla="*/ 2318197 w 4640449"/>
                    <a:gd name="connsiteY3" fmla="*/ 25757 h 2675905"/>
                    <a:gd name="connsiteX4" fmla="*/ 3378860 w 4640449"/>
                    <a:gd name="connsiteY4" fmla="*/ 1484464 h 2675905"/>
                    <a:gd name="connsiteX5" fmla="*/ 4146997 w 4640449"/>
                    <a:gd name="connsiteY5" fmla="*/ 734095 h 2675905"/>
                    <a:gd name="connsiteX6" fmla="*/ 4584879 w 4640449"/>
                    <a:gd name="connsiteY6" fmla="*/ 1506828 h 2675905"/>
                    <a:gd name="connsiteX7" fmla="*/ 4481848 w 4640449"/>
                    <a:gd name="connsiteY7" fmla="*/ 2421228 h 2675905"/>
                    <a:gd name="connsiteX8" fmla="*/ 4472356 w 4640449"/>
                    <a:gd name="connsiteY8" fmla="*/ 2653047 h 2675905"/>
                    <a:gd name="connsiteX9" fmla="*/ 36188 w 4640449"/>
                    <a:gd name="connsiteY9" fmla="*/ 2461257 h 2675905"/>
                    <a:gd name="connsiteX10" fmla="*/ 38637 w 4640449"/>
                    <a:gd name="connsiteY10" fmla="*/ 2459864 h 2675905"/>
                    <a:gd name="connsiteX11" fmla="*/ 0 w 4640449"/>
                    <a:gd name="connsiteY11"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513"/>
                    <a:gd name="connsiteY0" fmla="*/ 1365160 h 2675905"/>
                    <a:gd name="connsiteX1" fmla="*/ 1068947 w 5215513"/>
                    <a:gd name="connsiteY1" fmla="*/ 0 h 2675905"/>
                    <a:gd name="connsiteX2" fmla="*/ 1649672 w 5215513"/>
                    <a:gd name="connsiteY2" fmla="*/ 1056067 h 2675905"/>
                    <a:gd name="connsiteX3" fmla="*/ 2318197 w 5215513"/>
                    <a:gd name="connsiteY3" fmla="*/ 25757 h 2675905"/>
                    <a:gd name="connsiteX4" fmla="*/ 3378860 w 5215513"/>
                    <a:gd name="connsiteY4" fmla="*/ 1484464 h 2675905"/>
                    <a:gd name="connsiteX5" fmla="*/ 4146997 w 5215513"/>
                    <a:gd name="connsiteY5" fmla="*/ 734095 h 2675905"/>
                    <a:gd name="connsiteX6" fmla="*/ 4584879 w 5215513"/>
                    <a:gd name="connsiteY6" fmla="*/ 1506828 h 2675905"/>
                    <a:gd name="connsiteX7" fmla="*/ 4481848 w 5215513"/>
                    <a:gd name="connsiteY7" fmla="*/ 2421228 h 2675905"/>
                    <a:gd name="connsiteX8" fmla="*/ 4494727 w 5215513"/>
                    <a:gd name="connsiteY8" fmla="*/ 2181132 h 2675905"/>
                    <a:gd name="connsiteX9" fmla="*/ 4472356 w 5215513"/>
                    <a:gd name="connsiteY9" fmla="*/ 2653047 h 2675905"/>
                    <a:gd name="connsiteX10" fmla="*/ 36188 w 5215513"/>
                    <a:gd name="connsiteY10" fmla="*/ 2461257 h 2675905"/>
                    <a:gd name="connsiteX11" fmla="*/ 38637 w 5215513"/>
                    <a:gd name="connsiteY11" fmla="*/ 2459864 h 2675905"/>
                    <a:gd name="connsiteX12" fmla="*/ 0 w 5215513"/>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94727 w 4584879"/>
                    <a:gd name="connsiteY8" fmla="*/ 2181132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767568"/>
                    <a:gd name="connsiteY0" fmla="*/ 1365160 h 2706956"/>
                    <a:gd name="connsiteX1" fmla="*/ 1068947 w 4767568"/>
                    <a:gd name="connsiteY1" fmla="*/ 0 h 2706956"/>
                    <a:gd name="connsiteX2" fmla="*/ 1649672 w 4767568"/>
                    <a:gd name="connsiteY2" fmla="*/ 1056067 h 2706956"/>
                    <a:gd name="connsiteX3" fmla="*/ 2318197 w 4767568"/>
                    <a:gd name="connsiteY3" fmla="*/ 25757 h 2706956"/>
                    <a:gd name="connsiteX4" fmla="*/ 3378860 w 4767568"/>
                    <a:gd name="connsiteY4" fmla="*/ 1484464 h 2706956"/>
                    <a:gd name="connsiteX5" fmla="*/ 4146997 w 4767568"/>
                    <a:gd name="connsiteY5" fmla="*/ 734095 h 2706956"/>
                    <a:gd name="connsiteX6" fmla="*/ 4584879 w 4767568"/>
                    <a:gd name="connsiteY6" fmla="*/ 1506828 h 2706956"/>
                    <a:gd name="connsiteX7" fmla="*/ 4767568 w 4767568"/>
                    <a:gd name="connsiteY7" fmla="*/ 2706956 h 2706956"/>
                    <a:gd name="connsiteX8" fmla="*/ 3637439 w 4767568"/>
                    <a:gd name="connsiteY8" fmla="*/ 2466860 h 2706956"/>
                    <a:gd name="connsiteX9" fmla="*/ 4472356 w 4767568"/>
                    <a:gd name="connsiteY9" fmla="*/ 2653047 h 2706956"/>
                    <a:gd name="connsiteX10" fmla="*/ 36188 w 4767568"/>
                    <a:gd name="connsiteY10" fmla="*/ 2461257 h 2706956"/>
                    <a:gd name="connsiteX11" fmla="*/ 38637 w 4767568"/>
                    <a:gd name="connsiteY11" fmla="*/ 2459864 h 2706956"/>
                    <a:gd name="connsiteX12" fmla="*/ 0 w 4767568"/>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4146997 w 4584879"/>
                    <a:gd name="connsiteY5" fmla="*/ 734095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3861213 w 4584879"/>
                    <a:gd name="connsiteY5" fmla="*/ 1019823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4472356 w 4553222"/>
                    <a:gd name="connsiteY8" fmla="*/ 2653047 h 2706956"/>
                    <a:gd name="connsiteX9" fmla="*/ 36188 w 4553222"/>
                    <a:gd name="connsiteY9" fmla="*/ 2461257 h 2706956"/>
                    <a:gd name="connsiteX10" fmla="*/ 38637 w 4553222"/>
                    <a:gd name="connsiteY10" fmla="*/ 2459864 h 2706956"/>
                    <a:gd name="connsiteX11" fmla="*/ 0 w 4553222"/>
                    <a:gd name="connsiteY11"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36188 w 4553222"/>
                    <a:gd name="connsiteY8" fmla="*/ 2461257 h 2706956"/>
                    <a:gd name="connsiteX9" fmla="*/ 38637 w 4553222"/>
                    <a:gd name="connsiteY9" fmla="*/ 2459864 h 2706956"/>
                    <a:gd name="connsiteX10" fmla="*/ 0 w 4553222"/>
                    <a:gd name="connsiteY10" fmla="*/ 1365160 h 2706956"/>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637439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26496 w 3861213"/>
                    <a:gd name="connsiteY9" fmla="*/ 1693282 h 2466860"/>
                    <a:gd name="connsiteX10" fmla="*/ 0 w 3861213"/>
                    <a:gd name="connsiteY10"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978878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3825 w 4634215"/>
                    <a:gd name="connsiteY11" fmla="*/ 1405506 h 2466860"/>
                    <a:gd name="connsiteX12" fmla="*/ 773002 w 4634215"/>
                    <a:gd name="connsiteY12"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58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01558 w 4562771"/>
                    <a:gd name="connsiteY0" fmla="*/ 1365160 h 2466860"/>
                    <a:gd name="connsiteX1" fmla="*/ 1770505 w 4562771"/>
                    <a:gd name="connsiteY1" fmla="*/ 0 h 2466860"/>
                    <a:gd name="connsiteX2" fmla="*/ 2351230 w 4562771"/>
                    <a:gd name="connsiteY2" fmla="*/ 1056067 h 2466860"/>
                    <a:gd name="connsiteX3" fmla="*/ 3019755 w 4562771"/>
                    <a:gd name="connsiteY3" fmla="*/ 25757 h 2466860"/>
                    <a:gd name="connsiteX4" fmla="*/ 4080418 w 4562771"/>
                    <a:gd name="connsiteY4" fmla="*/ 1484464 h 2466860"/>
                    <a:gd name="connsiteX5" fmla="*/ 4562771 w 4562771"/>
                    <a:gd name="connsiteY5" fmla="*/ 1019823 h 2466860"/>
                    <a:gd name="connsiteX6" fmla="*/ 4553279 w 4562771"/>
                    <a:gd name="connsiteY6" fmla="*/ 2466860 h 2466860"/>
                    <a:gd name="connsiteX7" fmla="*/ 737746 w 4562771"/>
                    <a:gd name="connsiteY7" fmla="*/ 2461257 h 2466860"/>
                    <a:gd name="connsiteX8" fmla="*/ 740195 w 4562771"/>
                    <a:gd name="connsiteY8" fmla="*/ 2459864 h 2466860"/>
                    <a:gd name="connsiteX9" fmla="*/ 156518 w 4562771"/>
                    <a:gd name="connsiteY9" fmla="*/ 2264762 h 2466860"/>
                    <a:gd name="connsiteX10" fmla="*/ 0 w 4562771"/>
                    <a:gd name="connsiteY10" fmla="*/ 1476920 h 2466860"/>
                    <a:gd name="connsiteX11" fmla="*/ 2381 w 4562771"/>
                    <a:gd name="connsiteY11" fmla="*/ 1405506 h 2466860"/>
                    <a:gd name="connsiteX12" fmla="*/ 701558 w 4562771"/>
                    <a:gd name="connsiteY12" fmla="*/ 1365160 h 2466860"/>
                    <a:gd name="connsiteX0" fmla="*/ 701590 w 4562803"/>
                    <a:gd name="connsiteY0" fmla="*/ 1365160 h 2466860"/>
                    <a:gd name="connsiteX1" fmla="*/ 1770537 w 4562803"/>
                    <a:gd name="connsiteY1" fmla="*/ 0 h 2466860"/>
                    <a:gd name="connsiteX2" fmla="*/ 2351262 w 4562803"/>
                    <a:gd name="connsiteY2" fmla="*/ 1056067 h 2466860"/>
                    <a:gd name="connsiteX3" fmla="*/ 3019787 w 4562803"/>
                    <a:gd name="connsiteY3" fmla="*/ 25757 h 2466860"/>
                    <a:gd name="connsiteX4" fmla="*/ 4080450 w 4562803"/>
                    <a:gd name="connsiteY4" fmla="*/ 1484464 h 2466860"/>
                    <a:gd name="connsiteX5" fmla="*/ 4562803 w 4562803"/>
                    <a:gd name="connsiteY5" fmla="*/ 1019823 h 2466860"/>
                    <a:gd name="connsiteX6" fmla="*/ 4553311 w 4562803"/>
                    <a:gd name="connsiteY6" fmla="*/ 2466860 h 2466860"/>
                    <a:gd name="connsiteX7" fmla="*/ 737778 w 4562803"/>
                    <a:gd name="connsiteY7" fmla="*/ 2461257 h 2466860"/>
                    <a:gd name="connsiteX8" fmla="*/ 740227 w 4562803"/>
                    <a:gd name="connsiteY8" fmla="*/ 2459864 h 2466860"/>
                    <a:gd name="connsiteX9" fmla="*/ 156550 w 4562803"/>
                    <a:gd name="connsiteY9" fmla="*/ 2264762 h 2466860"/>
                    <a:gd name="connsiteX10" fmla="*/ 0 w 4562803"/>
                    <a:gd name="connsiteY10" fmla="*/ 1762648 h 2466860"/>
                    <a:gd name="connsiteX11" fmla="*/ 2413 w 4562803"/>
                    <a:gd name="connsiteY11" fmla="*/ 1405506 h 2466860"/>
                    <a:gd name="connsiteX12" fmla="*/ 701590 w 4562803"/>
                    <a:gd name="connsiteY12" fmla="*/ 1365160 h 246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2803" h="2466860">
                      <a:moveTo>
                        <a:pt x="701590" y="1365160"/>
                      </a:moveTo>
                      <a:lnTo>
                        <a:pt x="1770537" y="0"/>
                      </a:lnTo>
                      <a:lnTo>
                        <a:pt x="2351262" y="1056067"/>
                      </a:lnTo>
                      <a:lnTo>
                        <a:pt x="3019787" y="25757"/>
                      </a:lnTo>
                      <a:lnTo>
                        <a:pt x="4080450" y="1484464"/>
                      </a:lnTo>
                      <a:lnTo>
                        <a:pt x="4562803" y="1019823"/>
                      </a:lnTo>
                      <a:lnTo>
                        <a:pt x="4553311" y="2466860"/>
                      </a:lnTo>
                      <a:cubicBezTo>
                        <a:pt x="3800472" y="2425910"/>
                        <a:pt x="1337578" y="2462423"/>
                        <a:pt x="737778" y="2461257"/>
                      </a:cubicBezTo>
                      <a:lnTo>
                        <a:pt x="740227" y="2459864"/>
                      </a:lnTo>
                      <a:lnTo>
                        <a:pt x="156550" y="2264762"/>
                      </a:lnTo>
                      <a:lnTo>
                        <a:pt x="0" y="1762648"/>
                      </a:lnTo>
                      <a:cubicBezTo>
                        <a:pt x="794" y="1738843"/>
                        <a:pt x="1619" y="1429311"/>
                        <a:pt x="2413" y="1405506"/>
                      </a:cubicBezTo>
                      <a:lnTo>
                        <a:pt x="701590" y="1365160"/>
                      </a:lnTo>
                      <a:close/>
                    </a:path>
                  </a:pathLst>
                </a:cu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grpSp>
              <p:nvGrpSpPr>
                <p:cNvPr id="1783" name="Group 3023"/>
                <p:cNvGrpSpPr/>
                <p:nvPr/>
              </p:nvGrpSpPr>
              <p:grpSpPr>
                <a:xfrm>
                  <a:off x="3857620" y="3500438"/>
                  <a:ext cx="4572032" cy="1785950"/>
                  <a:chOff x="3857620" y="3714752"/>
                  <a:chExt cx="4572032" cy="1357321"/>
                </a:xfrm>
              </p:grpSpPr>
              <p:sp>
                <p:nvSpPr>
                  <p:cNvPr id="1805" name="Flowchart: Document 1804"/>
                  <p:cNvSpPr/>
                  <p:nvPr/>
                </p:nvSpPr>
                <p:spPr>
                  <a:xfrm rot="10800000">
                    <a:off x="3857620" y="3714752"/>
                    <a:ext cx="2000264" cy="1214446"/>
                  </a:xfrm>
                  <a:prstGeom prst="flowChartDocumen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06" name="Flowchart: Document 1805"/>
                  <p:cNvSpPr/>
                  <p:nvPr/>
                </p:nvSpPr>
                <p:spPr>
                  <a:xfrm rot="10800000" flipH="1">
                    <a:off x="4929190" y="3714752"/>
                    <a:ext cx="1928826" cy="1214446"/>
                  </a:xfrm>
                  <a:prstGeom prst="flowChartDocumen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07" name="Flowchart: Document 1806"/>
                  <p:cNvSpPr/>
                  <p:nvPr/>
                </p:nvSpPr>
                <p:spPr>
                  <a:xfrm rot="10800000" flipH="1">
                    <a:off x="6500826" y="3857627"/>
                    <a:ext cx="1928826" cy="1214446"/>
                  </a:xfrm>
                  <a:prstGeom prst="flowChartDocumen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grpSp>
            <p:sp>
              <p:nvSpPr>
                <p:cNvPr id="1784" name="Flowchart: Process 1783"/>
                <p:cNvSpPr/>
                <p:nvPr/>
              </p:nvSpPr>
              <p:spPr>
                <a:xfrm>
                  <a:off x="3857620" y="4143380"/>
                  <a:ext cx="4572032" cy="1214446"/>
                </a:xfrm>
                <a:prstGeom prst="flowChartProcess">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85" name="Freeform 1784"/>
                <p:cNvSpPr/>
                <p:nvPr/>
              </p:nvSpPr>
              <p:spPr>
                <a:xfrm>
                  <a:off x="5208899" y="2060620"/>
                  <a:ext cx="702536" cy="746974"/>
                </a:xfrm>
                <a:custGeom>
                  <a:avLst/>
                  <a:gdLst>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1006903"/>
                    <a:gd name="connsiteY0" fmla="*/ 502276 h 746974"/>
                    <a:gd name="connsiteX1" fmla="*/ 412124 w 1006903"/>
                    <a:gd name="connsiteY1" fmla="*/ 0 h 746974"/>
                    <a:gd name="connsiteX2" fmla="*/ 695459 w 1006903"/>
                    <a:gd name="connsiteY2" fmla="*/ 553791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500"/>
                    <a:gd name="connsiteY0" fmla="*/ 502276 h 746974"/>
                    <a:gd name="connsiteX1" fmla="*/ 412124 w 1006500"/>
                    <a:gd name="connsiteY1" fmla="*/ 0 h 746974"/>
                    <a:gd name="connsiteX2" fmla="*/ 695459 w 1006500"/>
                    <a:gd name="connsiteY2" fmla="*/ 553767 h 746974"/>
                    <a:gd name="connsiteX3" fmla="*/ 693043 w 1006500"/>
                    <a:gd name="connsiteY3" fmla="*/ 558755 h 746974"/>
                    <a:gd name="connsiteX4" fmla="*/ 981145 w 1006500"/>
                    <a:gd name="connsiteY4" fmla="*/ 558755 h 746974"/>
                    <a:gd name="connsiteX5" fmla="*/ 540912 w 1006500"/>
                    <a:gd name="connsiteY5" fmla="*/ 734095 h 746974"/>
                    <a:gd name="connsiteX6" fmla="*/ 425002 w 1006500"/>
                    <a:gd name="connsiteY6" fmla="*/ 502276 h 746974"/>
                    <a:gd name="connsiteX7" fmla="*/ 309093 w 1006500"/>
                    <a:gd name="connsiteY7" fmla="*/ 708338 h 746974"/>
                    <a:gd name="connsiteX8" fmla="*/ 193183 w 1006500"/>
                    <a:gd name="connsiteY8" fmla="*/ 528034 h 746974"/>
                    <a:gd name="connsiteX9" fmla="*/ 51515 w 1006500"/>
                    <a:gd name="connsiteY9" fmla="*/ 746974 h 746974"/>
                    <a:gd name="connsiteX10" fmla="*/ 0 w 1006500"/>
                    <a:gd name="connsiteY10" fmla="*/ 502276 h 746974"/>
                    <a:gd name="connsiteX0" fmla="*/ 540912 w 1072585"/>
                    <a:gd name="connsiteY0" fmla="*/ 734095 h 746974"/>
                    <a:gd name="connsiteX1" fmla="*/ 425002 w 1072585"/>
                    <a:gd name="connsiteY1" fmla="*/ 502276 h 746974"/>
                    <a:gd name="connsiteX2" fmla="*/ 309093 w 1072585"/>
                    <a:gd name="connsiteY2" fmla="*/ 708338 h 746974"/>
                    <a:gd name="connsiteX3" fmla="*/ 193183 w 1072585"/>
                    <a:gd name="connsiteY3" fmla="*/ 528034 h 746974"/>
                    <a:gd name="connsiteX4" fmla="*/ 51515 w 1072585"/>
                    <a:gd name="connsiteY4" fmla="*/ 746974 h 746974"/>
                    <a:gd name="connsiteX5" fmla="*/ 0 w 1072585"/>
                    <a:gd name="connsiteY5" fmla="*/ 502276 h 746974"/>
                    <a:gd name="connsiteX6" fmla="*/ 412124 w 1072585"/>
                    <a:gd name="connsiteY6" fmla="*/ 0 h 746974"/>
                    <a:gd name="connsiteX7" fmla="*/ 695459 w 1072585"/>
                    <a:gd name="connsiteY7" fmla="*/ 553767 h 746974"/>
                    <a:gd name="connsiteX8" fmla="*/ 693043 w 1072585"/>
                    <a:gd name="connsiteY8" fmla="*/ 558755 h 746974"/>
                    <a:gd name="connsiteX9" fmla="*/ 1072585 w 1072585"/>
                    <a:gd name="connsiteY9" fmla="*/ 650195 h 746974"/>
                    <a:gd name="connsiteX0" fmla="*/ 540912 w 742279"/>
                    <a:gd name="connsiteY0" fmla="*/ 734095 h 746974"/>
                    <a:gd name="connsiteX1" fmla="*/ 425002 w 742279"/>
                    <a:gd name="connsiteY1" fmla="*/ 502276 h 746974"/>
                    <a:gd name="connsiteX2" fmla="*/ 309093 w 742279"/>
                    <a:gd name="connsiteY2" fmla="*/ 708338 h 746974"/>
                    <a:gd name="connsiteX3" fmla="*/ 193183 w 742279"/>
                    <a:gd name="connsiteY3" fmla="*/ 528034 h 746974"/>
                    <a:gd name="connsiteX4" fmla="*/ 51515 w 742279"/>
                    <a:gd name="connsiteY4" fmla="*/ 746974 h 746974"/>
                    <a:gd name="connsiteX5" fmla="*/ 0 w 742279"/>
                    <a:gd name="connsiteY5" fmla="*/ 502276 h 746974"/>
                    <a:gd name="connsiteX6" fmla="*/ 412124 w 742279"/>
                    <a:gd name="connsiteY6" fmla="*/ 0 h 746974"/>
                    <a:gd name="connsiteX7" fmla="*/ 695459 w 742279"/>
                    <a:gd name="connsiteY7" fmla="*/ 553767 h 746974"/>
                    <a:gd name="connsiteX8" fmla="*/ 693043 w 742279"/>
                    <a:gd name="connsiteY8" fmla="*/ 558755 h 746974"/>
                    <a:gd name="connsiteX0" fmla="*/ 540912 w 764449"/>
                    <a:gd name="connsiteY0" fmla="*/ 734095 h 746974"/>
                    <a:gd name="connsiteX1" fmla="*/ 425002 w 764449"/>
                    <a:gd name="connsiteY1" fmla="*/ 502276 h 746974"/>
                    <a:gd name="connsiteX2" fmla="*/ 309093 w 764449"/>
                    <a:gd name="connsiteY2" fmla="*/ 708338 h 746974"/>
                    <a:gd name="connsiteX3" fmla="*/ 193183 w 764449"/>
                    <a:gd name="connsiteY3" fmla="*/ 528034 h 746974"/>
                    <a:gd name="connsiteX4" fmla="*/ 51515 w 764449"/>
                    <a:gd name="connsiteY4" fmla="*/ 746974 h 746974"/>
                    <a:gd name="connsiteX5" fmla="*/ 0 w 764449"/>
                    <a:gd name="connsiteY5" fmla="*/ 502276 h 746974"/>
                    <a:gd name="connsiteX6" fmla="*/ 412124 w 764449"/>
                    <a:gd name="connsiteY6" fmla="*/ 0 h 746974"/>
                    <a:gd name="connsiteX7" fmla="*/ 695459 w 764449"/>
                    <a:gd name="connsiteY7" fmla="*/ 553767 h 746974"/>
                    <a:gd name="connsiteX8" fmla="*/ 764449 w 764449"/>
                    <a:gd name="connsiteY8" fmla="*/ 630169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7989 w 702536"/>
                    <a:gd name="connsiteY0" fmla="*/ 734095 h 746974"/>
                    <a:gd name="connsiteX1" fmla="*/ 432079 w 702536"/>
                    <a:gd name="connsiteY1" fmla="*/ 502276 h 746974"/>
                    <a:gd name="connsiteX2" fmla="*/ 316170 w 702536"/>
                    <a:gd name="connsiteY2" fmla="*/ 708338 h 746974"/>
                    <a:gd name="connsiteX3" fmla="*/ 200260 w 702536"/>
                    <a:gd name="connsiteY3" fmla="*/ 528034 h 746974"/>
                    <a:gd name="connsiteX4" fmla="*/ 58592 w 702536"/>
                    <a:gd name="connsiteY4" fmla="*/ 746974 h 746974"/>
                    <a:gd name="connsiteX5" fmla="*/ 7077 w 702536"/>
                    <a:gd name="connsiteY5" fmla="*/ 502276 h 746974"/>
                    <a:gd name="connsiteX6" fmla="*/ 14320 w 702536"/>
                    <a:gd name="connsiteY6" fmla="*/ 501581 h 746974"/>
                    <a:gd name="connsiteX7" fmla="*/ 419201 w 702536"/>
                    <a:gd name="connsiteY7" fmla="*/ 0 h 746974"/>
                    <a:gd name="connsiteX8" fmla="*/ 702536 w 702536"/>
                    <a:gd name="connsiteY8" fmla="*/ 553767 h 74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536" h="746974">
                      <a:moveTo>
                        <a:pt x="547989" y="734095"/>
                      </a:moveTo>
                      <a:lnTo>
                        <a:pt x="432079" y="502276"/>
                      </a:lnTo>
                      <a:lnTo>
                        <a:pt x="316170" y="708338"/>
                      </a:lnTo>
                      <a:lnTo>
                        <a:pt x="200260" y="528034"/>
                      </a:lnTo>
                      <a:lnTo>
                        <a:pt x="58592" y="746974"/>
                      </a:lnTo>
                      <a:lnTo>
                        <a:pt x="7077" y="502276"/>
                      </a:lnTo>
                      <a:cubicBezTo>
                        <a:pt x="9491" y="502044"/>
                        <a:pt x="0" y="556588"/>
                        <a:pt x="14320" y="501581"/>
                      </a:cubicBezTo>
                      <a:lnTo>
                        <a:pt x="419201" y="0"/>
                      </a:lnTo>
                      <a:lnTo>
                        <a:pt x="702536" y="553767"/>
                      </a:lnTo>
                    </a:path>
                  </a:pathLst>
                </a:cu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86" name="Freeform 1785"/>
                <p:cNvSpPr/>
                <p:nvPr/>
              </p:nvSpPr>
              <p:spPr>
                <a:xfrm>
                  <a:off x="6494815" y="2071679"/>
                  <a:ext cx="768900" cy="642941"/>
                </a:xfrm>
                <a:custGeom>
                  <a:avLst/>
                  <a:gdLst>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509344 h 715406"/>
                    <a:gd name="connsiteX1" fmla="*/ 373487 w 772732"/>
                    <a:gd name="connsiteY1" fmla="*/ 71462 h 715406"/>
                    <a:gd name="connsiteX2" fmla="*/ 0 w 772732"/>
                    <a:gd name="connsiteY2" fmla="*/ 715406 h 715406"/>
                    <a:gd name="connsiteX3" fmla="*/ 283335 w 772732"/>
                    <a:gd name="connsiteY3" fmla="*/ 380555 h 715406"/>
                    <a:gd name="connsiteX4" fmla="*/ 412124 w 772732"/>
                    <a:gd name="connsiteY4" fmla="*/ 535102 h 715406"/>
                    <a:gd name="connsiteX5" fmla="*/ 540913 w 772732"/>
                    <a:gd name="connsiteY5" fmla="*/ 380555 h 715406"/>
                    <a:gd name="connsiteX6" fmla="*/ 772732 w 772732"/>
                    <a:gd name="connsiteY6" fmla="*/ 612375 h 715406"/>
                    <a:gd name="connsiteX7" fmla="*/ 457772 w 772732"/>
                    <a:gd name="connsiteY7" fmla="*/ 0 h 715406"/>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732" h="643944">
                      <a:moveTo>
                        <a:pt x="695459" y="437882"/>
                      </a:moveTo>
                      <a:lnTo>
                        <a:pt x="373487" y="0"/>
                      </a:lnTo>
                      <a:lnTo>
                        <a:pt x="0" y="643944"/>
                      </a:lnTo>
                      <a:lnTo>
                        <a:pt x="283335" y="309093"/>
                      </a:lnTo>
                      <a:lnTo>
                        <a:pt x="412124" y="463640"/>
                      </a:lnTo>
                      <a:lnTo>
                        <a:pt x="540913" y="309093"/>
                      </a:lnTo>
                      <a:lnTo>
                        <a:pt x="772732" y="540913"/>
                      </a:lnTo>
                    </a:path>
                  </a:pathLst>
                </a:cu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Text" lastClr="000000"/>
                    </a:solidFill>
                    <a:latin typeface="Calibri"/>
                  </a:endParaRPr>
                </a:p>
              </p:txBody>
            </p:sp>
            <p:grpSp>
              <p:nvGrpSpPr>
                <p:cNvPr id="1787" name="Group 3043"/>
                <p:cNvGrpSpPr/>
                <p:nvPr/>
              </p:nvGrpSpPr>
              <p:grpSpPr>
                <a:xfrm>
                  <a:off x="5786445" y="3357559"/>
                  <a:ext cx="469698" cy="1302728"/>
                  <a:chOff x="1428728" y="4357694"/>
                  <a:chExt cx="1612707" cy="2874366"/>
                </a:xfrm>
                <a:solidFill>
                  <a:srgbClr val="FF0000"/>
                </a:solidFill>
                <a:effectLst>
                  <a:outerShdw blurRad="76200" dir="13500000" sy="23000" kx="1200000" algn="br" rotWithShape="0">
                    <a:prstClr val="black">
                      <a:alpha val="20000"/>
                    </a:prstClr>
                  </a:outerShdw>
                </a:effectLst>
              </p:grpSpPr>
              <p:sp>
                <p:nvSpPr>
                  <p:cNvPr id="1797" name="Oval 1796"/>
                  <p:cNvSpPr/>
                  <p:nvPr/>
                </p:nvSpPr>
                <p:spPr>
                  <a:xfrm>
                    <a:off x="1779819" y="4357694"/>
                    <a:ext cx="893849" cy="585798"/>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98" name="Rectangle 1797"/>
                  <p:cNvSpPr/>
                  <p:nvPr/>
                </p:nvSpPr>
                <p:spPr>
                  <a:xfrm>
                    <a:off x="1715973" y="5041125"/>
                    <a:ext cx="1021542" cy="107396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99" name="Rectangle 1798"/>
                  <p:cNvSpPr/>
                  <p:nvPr/>
                </p:nvSpPr>
                <p:spPr>
                  <a:xfrm>
                    <a:off x="1830018" y="6158097"/>
                    <a:ext cx="255385" cy="107396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00" name="Rectangle 1799"/>
                  <p:cNvSpPr/>
                  <p:nvPr/>
                </p:nvSpPr>
                <p:spPr>
                  <a:xfrm>
                    <a:off x="2368084" y="6158097"/>
                    <a:ext cx="255385" cy="107396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01" name="Rectangle 1800"/>
                  <p:cNvSpPr/>
                  <p:nvPr/>
                </p:nvSpPr>
                <p:spPr>
                  <a:xfrm>
                    <a:off x="1428728" y="5072074"/>
                    <a:ext cx="255385" cy="78106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02" name="Rectangle 1801"/>
                  <p:cNvSpPr/>
                  <p:nvPr/>
                </p:nvSpPr>
                <p:spPr>
                  <a:xfrm>
                    <a:off x="2786050" y="5072074"/>
                    <a:ext cx="255385" cy="78106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03" name="Oval 1802"/>
                  <p:cNvSpPr/>
                  <p:nvPr/>
                </p:nvSpPr>
                <p:spPr>
                  <a:xfrm>
                    <a:off x="1442376" y="5888386"/>
                    <a:ext cx="214314" cy="214314"/>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04" name="Oval 1803"/>
                  <p:cNvSpPr/>
                  <p:nvPr/>
                </p:nvSpPr>
                <p:spPr>
                  <a:xfrm>
                    <a:off x="2799698" y="5888386"/>
                    <a:ext cx="214314" cy="214314"/>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grpSp>
            <p:grpSp>
              <p:nvGrpSpPr>
                <p:cNvPr id="1788" name="Group 3044"/>
                <p:cNvGrpSpPr/>
                <p:nvPr/>
              </p:nvGrpSpPr>
              <p:grpSpPr>
                <a:xfrm>
                  <a:off x="4786313" y="4000501"/>
                  <a:ext cx="469698" cy="1302728"/>
                  <a:chOff x="1428728" y="4357694"/>
                  <a:chExt cx="1612707" cy="2874366"/>
                </a:xfrm>
                <a:solidFill>
                  <a:srgbClr val="4BACC6">
                    <a:lumMod val="75000"/>
                  </a:srgbClr>
                </a:solidFill>
                <a:effectLst>
                  <a:outerShdw blurRad="76200" dir="13500000" sy="23000" kx="1200000" algn="br" rotWithShape="0">
                    <a:prstClr val="black">
                      <a:alpha val="20000"/>
                    </a:prstClr>
                  </a:outerShdw>
                </a:effectLst>
              </p:grpSpPr>
              <p:sp>
                <p:nvSpPr>
                  <p:cNvPr id="1789" name="Oval 1788"/>
                  <p:cNvSpPr/>
                  <p:nvPr/>
                </p:nvSpPr>
                <p:spPr>
                  <a:xfrm>
                    <a:off x="1779819" y="4357694"/>
                    <a:ext cx="893849" cy="585798"/>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90" name="Rectangle 1789"/>
                  <p:cNvSpPr/>
                  <p:nvPr/>
                </p:nvSpPr>
                <p:spPr>
                  <a:xfrm>
                    <a:off x="1715973" y="5041125"/>
                    <a:ext cx="1021542" cy="107396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91" name="Rectangle 1790"/>
                  <p:cNvSpPr/>
                  <p:nvPr/>
                </p:nvSpPr>
                <p:spPr>
                  <a:xfrm>
                    <a:off x="1830018" y="6158097"/>
                    <a:ext cx="255385" cy="107396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92" name="Rectangle 1791"/>
                  <p:cNvSpPr/>
                  <p:nvPr/>
                </p:nvSpPr>
                <p:spPr>
                  <a:xfrm>
                    <a:off x="2368084" y="6158097"/>
                    <a:ext cx="255385" cy="107396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93" name="Rectangle 1792"/>
                  <p:cNvSpPr/>
                  <p:nvPr/>
                </p:nvSpPr>
                <p:spPr>
                  <a:xfrm>
                    <a:off x="1428728" y="5072074"/>
                    <a:ext cx="255385" cy="78106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94" name="Rectangle 1793"/>
                  <p:cNvSpPr/>
                  <p:nvPr/>
                </p:nvSpPr>
                <p:spPr>
                  <a:xfrm>
                    <a:off x="2786050" y="5072074"/>
                    <a:ext cx="255385" cy="78106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95" name="Oval 1794"/>
                  <p:cNvSpPr/>
                  <p:nvPr/>
                </p:nvSpPr>
                <p:spPr>
                  <a:xfrm>
                    <a:off x="1442376" y="5888386"/>
                    <a:ext cx="214314" cy="214314"/>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796" name="Oval 1795"/>
                  <p:cNvSpPr/>
                  <p:nvPr/>
                </p:nvSpPr>
                <p:spPr>
                  <a:xfrm>
                    <a:off x="2799698" y="5888386"/>
                    <a:ext cx="214314" cy="214314"/>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kern="0">
                      <a:solidFill>
                        <a:sysClr val="window" lastClr="FFFFFF"/>
                      </a:solidFill>
                      <a:latin typeface="Calibri"/>
                    </a:endParaRPr>
                  </a:p>
                </p:txBody>
              </p:sp>
            </p:grpSp>
          </p:grpSp>
        </p:grpSp>
      </p:grpSp>
      <p:pic>
        <p:nvPicPr>
          <p:cNvPr id="1808" name="Picture 4" descr="C:\Users\ManuelOliveira\AppData\Local\Microsoft\Windows\Temporary Internet Files\Content.IE5\TTTBUN31\MCj02303150000[1].wmf"/>
          <p:cNvPicPr>
            <a:picLocks noChangeAspect="1" noChangeArrowheads="1"/>
          </p:cNvPicPr>
          <p:nvPr/>
        </p:nvPicPr>
        <p:blipFill>
          <a:blip r:embed="rId3" cstate="print"/>
          <a:srcRect/>
          <a:stretch>
            <a:fillRect/>
          </a:stretch>
        </p:blipFill>
        <p:spPr bwMode="auto">
          <a:xfrm>
            <a:off x="2221502" y="3319480"/>
            <a:ext cx="714380" cy="802118"/>
          </a:xfrm>
          <a:prstGeom prst="rect">
            <a:avLst/>
          </a:prstGeom>
          <a:noFill/>
        </p:spPr>
      </p:pic>
      <p:grpSp>
        <p:nvGrpSpPr>
          <p:cNvPr id="2299" name="Group 2298"/>
          <p:cNvGrpSpPr/>
          <p:nvPr/>
        </p:nvGrpSpPr>
        <p:grpSpPr>
          <a:xfrm>
            <a:off x="8739206" y="1819282"/>
            <a:ext cx="1071570" cy="1071570"/>
            <a:chOff x="3571868" y="928670"/>
            <a:chExt cx="1071570" cy="1071570"/>
          </a:xfrm>
        </p:grpSpPr>
        <p:sp>
          <p:nvSpPr>
            <p:cNvPr id="1705" name="Oval 1704"/>
            <p:cNvSpPr/>
            <p:nvPr/>
          </p:nvSpPr>
          <p:spPr>
            <a:xfrm>
              <a:off x="3643306" y="1643050"/>
              <a:ext cx="1000132" cy="357190"/>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defRPr/>
              </a:pPr>
              <a:endParaRPr lang="en-GB" kern="0">
                <a:solidFill>
                  <a:sysClr val="window" lastClr="FFFFFF"/>
                </a:solidFill>
                <a:latin typeface="Calibri"/>
              </a:endParaRPr>
            </a:p>
          </p:txBody>
        </p:sp>
        <p:grpSp>
          <p:nvGrpSpPr>
            <p:cNvPr id="1809" name="Group 1808"/>
            <p:cNvGrpSpPr/>
            <p:nvPr/>
          </p:nvGrpSpPr>
          <p:grpSpPr>
            <a:xfrm>
              <a:off x="3571868" y="928670"/>
              <a:ext cx="804574" cy="916006"/>
              <a:chOff x="3410236" y="549638"/>
              <a:chExt cx="1088739" cy="1223600"/>
            </a:xfrm>
          </p:grpSpPr>
          <p:grpSp>
            <p:nvGrpSpPr>
              <p:cNvPr id="1810" name="Group 148"/>
              <p:cNvGrpSpPr>
                <a:grpSpLocks noChangeAspect="1"/>
              </p:cNvGrpSpPr>
              <p:nvPr/>
            </p:nvGrpSpPr>
            <p:grpSpPr bwMode="auto">
              <a:xfrm>
                <a:off x="3714750" y="1000125"/>
                <a:ext cx="784225" cy="773113"/>
                <a:chOff x="2340" y="630"/>
                <a:chExt cx="494" cy="487"/>
              </a:xfrm>
            </p:grpSpPr>
            <p:sp>
              <p:nvSpPr>
                <p:cNvPr id="1816" name="AutoShape 147"/>
                <p:cNvSpPr>
                  <a:spLocks noChangeAspect="1" noChangeArrowheads="1" noTextEdit="1"/>
                </p:cNvSpPr>
                <p:nvPr/>
              </p:nvSpPr>
              <p:spPr bwMode="auto">
                <a:xfrm>
                  <a:off x="2340" y="630"/>
                  <a:ext cx="494" cy="48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17" name="Freeform 149"/>
                <p:cNvSpPr>
                  <a:spLocks/>
                </p:cNvSpPr>
                <p:nvPr/>
              </p:nvSpPr>
              <p:spPr bwMode="auto">
                <a:xfrm>
                  <a:off x="2342" y="632"/>
                  <a:ext cx="490" cy="483"/>
                </a:xfrm>
                <a:custGeom>
                  <a:avLst/>
                  <a:gdLst/>
                  <a:ahLst/>
                  <a:cxnLst>
                    <a:cxn ang="0">
                      <a:pos x="925" y="484"/>
                    </a:cxn>
                    <a:cxn ang="0">
                      <a:pos x="891" y="447"/>
                    </a:cxn>
                    <a:cxn ang="0">
                      <a:pos x="883" y="415"/>
                    </a:cxn>
                    <a:cxn ang="0">
                      <a:pos x="883" y="387"/>
                    </a:cxn>
                    <a:cxn ang="0">
                      <a:pos x="890" y="335"/>
                    </a:cxn>
                    <a:cxn ang="0">
                      <a:pos x="895" y="270"/>
                    </a:cxn>
                    <a:cxn ang="0">
                      <a:pos x="895" y="255"/>
                    </a:cxn>
                    <a:cxn ang="0">
                      <a:pos x="886" y="213"/>
                    </a:cxn>
                    <a:cxn ang="0">
                      <a:pos x="858" y="154"/>
                    </a:cxn>
                    <a:cxn ang="0">
                      <a:pos x="787" y="77"/>
                    </a:cxn>
                    <a:cxn ang="0">
                      <a:pos x="749" y="42"/>
                    </a:cxn>
                    <a:cxn ang="0">
                      <a:pos x="712" y="17"/>
                    </a:cxn>
                    <a:cxn ang="0">
                      <a:pos x="670" y="4"/>
                    </a:cxn>
                    <a:cxn ang="0">
                      <a:pos x="598" y="2"/>
                    </a:cxn>
                    <a:cxn ang="0">
                      <a:pos x="511" y="20"/>
                    </a:cxn>
                    <a:cxn ang="0">
                      <a:pos x="434" y="52"/>
                    </a:cxn>
                    <a:cxn ang="0">
                      <a:pos x="362" y="92"/>
                    </a:cxn>
                    <a:cxn ang="0">
                      <a:pos x="257" y="171"/>
                    </a:cxn>
                    <a:cxn ang="0">
                      <a:pos x="163" y="266"/>
                    </a:cxn>
                    <a:cxn ang="0">
                      <a:pos x="109" y="337"/>
                    </a:cxn>
                    <a:cxn ang="0">
                      <a:pos x="41" y="454"/>
                    </a:cxn>
                    <a:cxn ang="0">
                      <a:pos x="15" y="521"/>
                    </a:cxn>
                    <a:cxn ang="0">
                      <a:pos x="2" y="583"/>
                    </a:cxn>
                    <a:cxn ang="0">
                      <a:pos x="0" y="643"/>
                    </a:cxn>
                    <a:cxn ang="0">
                      <a:pos x="7" y="680"/>
                    </a:cxn>
                    <a:cxn ang="0">
                      <a:pos x="30" y="735"/>
                    </a:cxn>
                    <a:cxn ang="0">
                      <a:pos x="67" y="780"/>
                    </a:cxn>
                    <a:cxn ang="0">
                      <a:pos x="116" y="827"/>
                    </a:cxn>
                    <a:cxn ang="0">
                      <a:pos x="159" y="862"/>
                    </a:cxn>
                    <a:cxn ang="0">
                      <a:pos x="203" y="881"/>
                    </a:cxn>
                    <a:cxn ang="0">
                      <a:pos x="262" y="891"/>
                    </a:cxn>
                    <a:cxn ang="0">
                      <a:pos x="352" y="887"/>
                    </a:cxn>
                    <a:cxn ang="0">
                      <a:pos x="417" y="882"/>
                    </a:cxn>
                    <a:cxn ang="0">
                      <a:pos x="458" y="904"/>
                    </a:cxn>
                    <a:cxn ang="0">
                      <a:pos x="519" y="951"/>
                    </a:cxn>
                    <a:cxn ang="0">
                      <a:pos x="595" y="968"/>
                    </a:cxn>
                    <a:cxn ang="0">
                      <a:pos x="652" y="961"/>
                    </a:cxn>
                    <a:cxn ang="0">
                      <a:pos x="734" y="931"/>
                    </a:cxn>
                    <a:cxn ang="0">
                      <a:pos x="811" y="879"/>
                    </a:cxn>
                    <a:cxn ang="0">
                      <a:pos x="878" y="814"/>
                    </a:cxn>
                    <a:cxn ang="0">
                      <a:pos x="931" y="742"/>
                    </a:cxn>
                    <a:cxn ang="0">
                      <a:pos x="968" y="668"/>
                    </a:cxn>
                    <a:cxn ang="0">
                      <a:pos x="978" y="630"/>
                    </a:cxn>
                    <a:cxn ang="0">
                      <a:pos x="982" y="596"/>
                    </a:cxn>
                    <a:cxn ang="0">
                      <a:pos x="977" y="556"/>
                    </a:cxn>
                    <a:cxn ang="0">
                      <a:pos x="962" y="522"/>
                    </a:cxn>
                    <a:cxn ang="0">
                      <a:pos x="946" y="504"/>
                    </a:cxn>
                  </a:cxnLst>
                  <a:rect l="0" t="0" r="r" b="b"/>
                  <a:pathLst>
                    <a:path w="982" h="968">
                      <a:moveTo>
                        <a:pt x="946" y="504"/>
                      </a:moveTo>
                      <a:lnTo>
                        <a:pt x="925" y="484"/>
                      </a:lnTo>
                      <a:lnTo>
                        <a:pt x="925" y="484"/>
                      </a:lnTo>
                      <a:lnTo>
                        <a:pt x="905" y="464"/>
                      </a:lnTo>
                      <a:lnTo>
                        <a:pt x="896" y="456"/>
                      </a:lnTo>
                      <a:lnTo>
                        <a:pt x="891" y="447"/>
                      </a:lnTo>
                      <a:lnTo>
                        <a:pt x="888" y="437"/>
                      </a:lnTo>
                      <a:lnTo>
                        <a:pt x="885" y="427"/>
                      </a:lnTo>
                      <a:lnTo>
                        <a:pt x="883" y="415"/>
                      </a:lnTo>
                      <a:lnTo>
                        <a:pt x="883" y="402"/>
                      </a:lnTo>
                      <a:lnTo>
                        <a:pt x="883" y="402"/>
                      </a:lnTo>
                      <a:lnTo>
                        <a:pt x="883" y="387"/>
                      </a:lnTo>
                      <a:lnTo>
                        <a:pt x="883" y="387"/>
                      </a:lnTo>
                      <a:lnTo>
                        <a:pt x="885" y="362"/>
                      </a:lnTo>
                      <a:lnTo>
                        <a:pt x="890" y="335"/>
                      </a:lnTo>
                      <a:lnTo>
                        <a:pt x="890" y="335"/>
                      </a:lnTo>
                      <a:lnTo>
                        <a:pt x="893" y="303"/>
                      </a:lnTo>
                      <a:lnTo>
                        <a:pt x="895" y="270"/>
                      </a:lnTo>
                      <a:lnTo>
                        <a:pt x="895" y="270"/>
                      </a:lnTo>
                      <a:lnTo>
                        <a:pt x="895" y="255"/>
                      </a:lnTo>
                      <a:lnTo>
                        <a:pt x="895" y="255"/>
                      </a:lnTo>
                      <a:lnTo>
                        <a:pt x="893" y="241"/>
                      </a:lnTo>
                      <a:lnTo>
                        <a:pt x="891" y="226"/>
                      </a:lnTo>
                      <a:lnTo>
                        <a:pt x="886" y="213"/>
                      </a:lnTo>
                      <a:lnTo>
                        <a:pt x="883" y="201"/>
                      </a:lnTo>
                      <a:lnTo>
                        <a:pt x="871" y="176"/>
                      </a:lnTo>
                      <a:lnTo>
                        <a:pt x="858" y="154"/>
                      </a:lnTo>
                      <a:lnTo>
                        <a:pt x="841" y="134"/>
                      </a:lnTo>
                      <a:lnTo>
                        <a:pt x="824" y="114"/>
                      </a:lnTo>
                      <a:lnTo>
                        <a:pt x="787" y="77"/>
                      </a:lnTo>
                      <a:lnTo>
                        <a:pt x="761" y="52"/>
                      </a:lnTo>
                      <a:lnTo>
                        <a:pt x="761" y="52"/>
                      </a:lnTo>
                      <a:lnTo>
                        <a:pt x="749" y="42"/>
                      </a:lnTo>
                      <a:lnTo>
                        <a:pt x="737" y="32"/>
                      </a:lnTo>
                      <a:lnTo>
                        <a:pt x="724" y="24"/>
                      </a:lnTo>
                      <a:lnTo>
                        <a:pt x="712" y="17"/>
                      </a:lnTo>
                      <a:lnTo>
                        <a:pt x="699" y="12"/>
                      </a:lnTo>
                      <a:lnTo>
                        <a:pt x="685" y="7"/>
                      </a:lnTo>
                      <a:lnTo>
                        <a:pt x="670" y="4"/>
                      </a:lnTo>
                      <a:lnTo>
                        <a:pt x="657" y="2"/>
                      </a:lnTo>
                      <a:lnTo>
                        <a:pt x="627" y="0"/>
                      </a:lnTo>
                      <a:lnTo>
                        <a:pt x="598" y="2"/>
                      </a:lnTo>
                      <a:lnTo>
                        <a:pt x="568" y="5"/>
                      </a:lnTo>
                      <a:lnTo>
                        <a:pt x="540" y="12"/>
                      </a:lnTo>
                      <a:lnTo>
                        <a:pt x="511" y="20"/>
                      </a:lnTo>
                      <a:lnTo>
                        <a:pt x="484" y="30"/>
                      </a:lnTo>
                      <a:lnTo>
                        <a:pt x="458" y="41"/>
                      </a:lnTo>
                      <a:lnTo>
                        <a:pt x="434" y="52"/>
                      </a:lnTo>
                      <a:lnTo>
                        <a:pt x="392" y="74"/>
                      </a:lnTo>
                      <a:lnTo>
                        <a:pt x="362" y="92"/>
                      </a:lnTo>
                      <a:lnTo>
                        <a:pt x="362" y="92"/>
                      </a:lnTo>
                      <a:lnTo>
                        <a:pt x="325" y="117"/>
                      </a:lnTo>
                      <a:lnTo>
                        <a:pt x="290" y="143"/>
                      </a:lnTo>
                      <a:lnTo>
                        <a:pt x="257" y="171"/>
                      </a:lnTo>
                      <a:lnTo>
                        <a:pt x="223" y="201"/>
                      </a:lnTo>
                      <a:lnTo>
                        <a:pt x="193" y="233"/>
                      </a:lnTo>
                      <a:lnTo>
                        <a:pt x="163" y="266"/>
                      </a:lnTo>
                      <a:lnTo>
                        <a:pt x="134" y="302"/>
                      </a:lnTo>
                      <a:lnTo>
                        <a:pt x="109" y="337"/>
                      </a:lnTo>
                      <a:lnTo>
                        <a:pt x="109" y="337"/>
                      </a:lnTo>
                      <a:lnTo>
                        <a:pt x="77" y="385"/>
                      </a:lnTo>
                      <a:lnTo>
                        <a:pt x="51" y="432"/>
                      </a:lnTo>
                      <a:lnTo>
                        <a:pt x="41" y="454"/>
                      </a:lnTo>
                      <a:lnTo>
                        <a:pt x="30" y="477"/>
                      </a:lnTo>
                      <a:lnTo>
                        <a:pt x="22" y="499"/>
                      </a:lnTo>
                      <a:lnTo>
                        <a:pt x="15" y="521"/>
                      </a:lnTo>
                      <a:lnTo>
                        <a:pt x="9" y="543"/>
                      </a:lnTo>
                      <a:lnTo>
                        <a:pt x="5" y="563"/>
                      </a:lnTo>
                      <a:lnTo>
                        <a:pt x="2" y="583"/>
                      </a:lnTo>
                      <a:lnTo>
                        <a:pt x="0" y="603"/>
                      </a:lnTo>
                      <a:lnTo>
                        <a:pt x="0" y="623"/>
                      </a:lnTo>
                      <a:lnTo>
                        <a:pt x="0" y="643"/>
                      </a:lnTo>
                      <a:lnTo>
                        <a:pt x="4" y="661"/>
                      </a:lnTo>
                      <a:lnTo>
                        <a:pt x="7" y="680"/>
                      </a:lnTo>
                      <a:lnTo>
                        <a:pt x="7" y="680"/>
                      </a:lnTo>
                      <a:lnTo>
                        <a:pt x="12" y="700"/>
                      </a:lnTo>
                      <a:lnTo>
                        <a:pt x="20" y="718"/>
                      </a:lnTo>
                      <a:lnTo>
                        <a:pt x="30" y="735"/>
                      </a:lnTo>
                      <a:lnTo>
                        <a:pt x="42" y="750"/>
                      </a:lnTo>
                      <a:lnTo>
                        <a:pt x="54" y="765"/>
                      </a:lnTo>
                      <a:lnTo>
                        <a:pt x="67" y="780"/>
                      </a:lnTo>
                      <a:lnTo>
                        <a:pt x="96" y="807"/>
                      </a:lnTo>
                      <a:lnTo>
                        <a:pt x="116" y="827"/>
                      </a:lnTo>
                      <a:lnTo>
                        <a:pt x="116" y="827"/>
                      </a:lnTo>
                      <a:lnTo>
                        <a:pt x="131" y="840"/>
                      </a:lnTo>
                      <a:lnTo>
                        <a:pt x="144" y="852"/>
                      </a:lnTo>
                      <a:lnTo>
                        <a:pt x="159" y="862"/>
                      </a:lnTo>
                      <a:lnTo>
                        <a:pt x="175" y="869"/>
                      </a:lnTo>
                      <a:lnTo>
                        <a:pt x="188" y="876"/>
                      </a:lnTo>
                      <a:lnTo>
                        <a:pt x="203" y="881"/>
                      </a:lnTo>
                      <a:lnTo>
                        <a:pt x="218" y="886"/>
                      </a:lnTo>
                      <a:lnTo>
                        <a:pt x="233" y="889"/>
                      </a:lnTo>
                      <a:lnTo>
                        <a:pt x="262" y="891"/>
                      </a:lnTo>
                      <a:lnTo>
                        <a:pt x="292" y="891"/>
                      </a:lnTo>
                      <a:lnTo>
                        <a:pt x="322" y="889"/>
                      </a:lnTo>
                      <a:lnTo>
                        <a:pt x="352" y="887"/>
                      </a:lnTo>
                      <a:lnTo>
                        <a:pt x="352" y="887"/>
                      </a:lnTo>
                      <a:lnTo>
                        <a:pt x="394" y="884"/>
                      </a:lnTo>
                      <a:lnTo>
                        <a:pt x="417" y="882"/>
                      </a:lnTo>
                      <a:lnTo>
                        <a:pt x="439" y="882"/>
                      </a:lnTo>
                      <a:lnTo>
                        <a:pt x="439" y="882"/>
                      </a:lnTo>
                      <a:lnTo>
                        <a:pt x="458" y="904"/>
                      </a:lnTo>
                      <a:lnTo>
                        <a:pt x="476" y="924"/>
                      </a:lnTo>
                      <a:lnTo>
                        <a:pt x="498" y="939"/>
                      </a:lnTo>
                      <a:lnTo>
                        <a:pt x="519" y="951"/>
                      </a:lnTo>
                      <a:lnTo>
                        <a:pt x="543" y="961"/>
                      </a:lnTo>
                      <a:lnTo>
                        <a:pt x="568" y="966"/>
                      </a:lnTo>
                      <a:lnTo>
                        <a:pt x="595" y="968"/>
                      </a:lnTo>
                      <a:lnTo>
                        <a:pt x="623" y="966"/>
                      </a:lnTo>
                      <a:lnTo>
                        <a:pt x="623" y="966"/>
                      </a:lnTo>
                      <a:lnTo>
                        <a:pt x="652" y="961"/>
                      </a:lnTo>
                      <a:lnTo>
                        <a:pt x="679" y="954"/>
                      </a:lnTo>
                      <a:lnTo>
                        <a:pt x="705" y="944"/>
                      </a:lnTo>
                      <a:lnTo>
                        <a:pt x="734" y="931"/>
                      </a:lnTo>
                      <a:lnTo>
                        <a:pt x="759" y="916"/>
                      </a:lnTo>
                      <a:lnTo>
                        <a:pt x="786" y="897"/>
                      </a:lnTo>
                      <a:lnTo>
                        <a:pt x="811" y="879"/>
                      </a:lnTo>
                      <a:lnTo>
                        <a:pt x="834" y="859"/>
                      </a:lnTo>
                      <a:lnTo>
                        <a:pt x="856" y="837"/>
                      </a:lnTo>
                      <a:lnTo>
                        <a:pt x="878" y="814"/>
                      </a:lnTo>
                      <a:lnTo>
                        <a:pt x="898" y="790"/>
                      </a:lnTo>
                      <a:lnTo>
                        <a:pt x="916" y="765"/>
                      </a:lnTo>
                      <a:lnTo>
                        <a:pt x="931" y="742"/>
                      </a:lnTo>
                      <a:lnTo>
                        <a:pt x="946" y="717"/>
                      </a:lnTo>
                      <a:lnTo>
                        <a:pt x="958" y="692"/>
                      </a:lnTo>
                      <a:lnTo>
                        <a:pt x="968" y="668"/>
                      </a:lnTo>
                      <a:lnTo>
                        <a:pt x="968" y="668"/>
                      </a:lnTo>
                      <a:lnTo>
                        <a:pt x="973" y="648"/>
                      </a:lnTo>
                      <a:lnTo>
                        <a:pt x="978" y="630"/>
                      </a:lnTo>
                      <a:lnTo>
                        <a:pt x="980" y="613"/>
                      </a:lnTo>
                      <a:lnTo>
                        <a:pt x="982" y="596"/>
                      </a:lnTo>
                      <a:lnTo>
                        <a:pt x="982" y="596"/>
                      </a:lnTo>
                      <a:lnTo>
                        <a:pt x="980" y="581"/>
                      </a:lnTo>
                      <a:lnTo>
                        <a:pt x="978" y="569"/>
                      </a:lnTo>
                      <a:lnTo>
                        <a:pt x="977" y="556"/>
                      </a:lnTo>
                      <a:lnTo>
                        <a:pt x="972" y="544"/>
                      </a:lnTo>
                      <a:lnTo>
                        <a:pt x="967" y="534"/>
                      </a:lnTo>
                      <a:lnTo>
                        <a:pt x="962" y="522"/>
                      </a:lnTo>
                      <a:lnTo>
                        <a:pt x="953" y="514"/>
                      </a:lnTo>
                      <a:lnTo>
                        <a:pt x="946" y="504"/>
                      </a:lnTo>
                      <a:lnTo>
                        <a:pt x="946" y="504"/>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18" name="Freeform 150"/>
                <p:cNvSpPr>
                  <a:spLocks/>
                </p:cNvSpPr>
                <p:nvPr/>
              </p:nvSpPr>
              <p:spPr bwMode="auto">
                <a:xfrm>
                  <a:off x="2564" y="855"/>
                  <a:ext cx="255" cy="254"/>
                </a:xfrm>
                <a:custGeom>
                  <a:avLst/>
                  <a:gdLst/>
                  <a:ahLst/>
                  <a:cxnLst>
                    <a:cxn ang="0">
                      <a:pos x="437" y="24"/>
                    </a:cxn>
                    <a:cxn ang="0">
                      <a:pos x="412" y="7"/>
                    </a:cxn>
                    <a:cxn ang="0">
                      <a:pos x="382" y="0"/>
                    </a:cxn>
                    <a:cxn ang="0">
                      <a:pos x="345" y="2"/>
                    </a:cxn>
                    <a:cxn ang="0">
                      <a:pos x="305" y="12"/>
                    </a:cxn>
                    <a:cxn ang="0">
                      <a:pos x="261" y="30"/>
                    </a:cxn>
                    <a:cxn ang="0">
                      <a:pos x="217" y="55"/>
                    </a:cxn>
                    <a:cxn ang="0">
                      <a:pos x="172" y="89"/>
                    </a:cxn>
                    <a:cxn ang="0">
                      <a:pos x="129" y="129"/>
                    </a:cxn>
                    <a:cxn ang="0">
                      <a:pos x="109" y="151"/>
                    </a:cxn>
                    <a:cxn ang="0">
                      <a:pos x="72" y="194"/>
                    </a:cxn>
                    <a:cxn ang="0">
                      <a:pos x="42" y="239"/>
                    </a:cxn>
                    <a:cxn ang="0">
                      <a:pos x="20" y="283"/>
                    </a:cxn>
                    <a:cxn ang="0">
                      <a:pos x="6" y="325"/>
                    </a:cxn>
                    <a:cxn ang="0">
                      <a:pos x="0" y="363"/>
                    </a:cxn>
                    <a:cxn ang="0">
                      <a:pos x="1" y="397"/>
                    </a:cxn>
                    <a:cxn ang="0">
                      <a:pos x="13" y="425"/>
                    </a:cxn>
                    <a:cxn ang="0">
                      <a:pos x="23" y="437"/>
                    </a:cxn>
                    <a:cxn ang="0">
                      <a:pos x="72" y="486"/>
                    </a:cxn>
                    <a:cxn ang="0">
                      <a:pos x="95" y="502"/>
                    </a:cxn>
                    <a:cxn ang="0">
                      <a:pos x="127" y="509"/>
                    </a:cxn>
                    <a:cxn ang="0">
                      <a:pos x="164" y="507"/>
                    </a:cxn>
                    <a:cxn ang="0">
                      <a:pos x="204" y="497"/>
                    </a:cxn>
                    <a:cxn ang="0">
                      <a:pos x="248" y="479"/>
                    </a:cxn>
                    <a:cxn ang="0">
                      <a:pos x="291" y="452"/>
                    </a:cxn>
                    <a:cxn ang="0">
                      <a:pos x="336" y="420"/>
                    </a:cxn>
                    <a:cxn ang="0">
                      <a:pos x="380" y="380"/>
                    </a:cxn>
                    <a:cxn ang="0">
                      <a:pos x="400" y="358"/>
                    </a:cxn>
                    <a:cxn ang="0">
                      <a:pos x="437" y="313"/>
                    </a:cxn>
                    <a:cxn ang="0">
                      <a:pos x="467" y="270"/>
                    </a:cxn>
                    <a:cxn ang="0">
                      <a:pos x="489" y="224"/>
                    </a:cxn>
                    <a:cxn ang="0">
                      <a:pos x="502" y="183"/>
                    </a:cxn>
                    <a:cxn ang="0">
                      <a:pos x="509" y="144"/>
                    </a:cxn>
                    <a:cxn ang="0">
                      <a:pos x="507" y="111"/>
                    </a:cxn>
                    <a:cxn ang="0">
                      <a:pos x="495" y="82"/>
                    </a:cxn>
                    <a:cxn ang="0">
                      <a:pos x="485" y="72"/>
                    </a:cxn>
                    <a:cxn ang="0">
                      <a:pos x="437" y="24"/>
                    </a:cxn>
                  </a:cxnLst>
                  <a:rect l="0" t="0" r="r" b="b"/>
                  <a:pathLst>
                    <a:path w="509" h="509">
                      <a:moveTo>
                        <a:pt x="437" y="24"/>
                      </a:moveTo>
                      <a:lnTo>
                        <a:pt x="437" y="24"/>
                      </a:lnTo>
                      <a:lnTo>
                        <a:pt x="425" y="14"/>
                      </a:lnTo>
                      <a:lnTo>
                        <a:pt x="412" y="7"/>
                      </a:lnTo>
                      <a:lnTo>
                        <a:pt x="398" y="2"/>
                      </a:lnTo>
                      <a:lnTo>
                        <a:pt x="382" y="0"/>
                      </a:lnTo>
                      <a:lnTo>
                        <a:pt x="363" y="0"/>
                      </a:lnTo>
                      <a:lnTo>
                        <a:pt x="345" y="2"/>
                      </a:lnTo>
                      <a:lnTo>
                        <a:pt x="325" y="5"/>
                      </a:lnTo>
                      <a:lnTo>
                        <a:pt x="305" y="12"/>
                      </a:lnTo>
                      <a:lnTo>
                        <a:pt x="283" y="20"/>
                      </a:lnTo>
                      <a:lnTo>
                        <a:pt x="261" y="30"/>
                      </a:lnTo>
                      <a:lnTo>
                        <a:pt x="239" y="42"/>
                      </a:lnTo>
                      <a:lnTo>
                        <a:pt x="217" y="55"/>
                      </a:lnTo>
                      <a:lnTo>
                        <a:pt x="194" y="72"/>
                      </a:lnTo>
                      <a:lnTo>
                        <a:pt x="172" y="89"/>
                      </a:lnTo>
                      <a:lnTo>
                        <a:pt x="150" y="107"/>
                      </a:lnTo>
                      <a:lnTo>
                        <a:pt x="129" y="129"/>
                      </a:lnTo>
                      <a:lnTo>
                        <a:pt x="129" y="129"/>
                      </a:lnTo>
                      <a:lnTo>
                        <a:pt x="109" y="151"/>
                      </a:lnTo>
                      <a:lnTo>
                        <a:pt x="89" y="173"/>
                      </a:lnTo>
                      <a:lnTo>
                        <a:pt x="72" y="194"/>
                      </a:lnTo>
                      <a:lnTo>
                        <a:pt x="57" y="218"/>
                      </a:lnTo>
                      <a:lnTo>
                        <a:pt x="42" y="239"/>
                      </a:lnTo>
                      <a:lnTo>
                        <a:pt x="30" y="261"/>
                      </a:lnTo>
                      <a:lnTo>
                        <a:pt x="20" y="283"/>
                      </a:lnTo>
                      <a:lnTo>
                        <a:pt x="12" y="305"/>
                      </a:lnTo>
                      <a:lnTo>
                        <a:pt x="6" y="325"/>
                      </a:lnTo>
                      <a:lnTo>
                        <a:pt x="1" y="345"/>
                      </a:lnTo>
                      <a:lnTo>
                        <a:pt x="0" y="363"/>
                      </a:lnTo>
                      <a:lnTo>
                        <a:pt x="0" y="382"/>
                      </a:lnTo>
                      <a:lnTo>
                        <a:pt x="1" y="397"/>
                      </a:lnTo>
                      <a:lnTo>
                        <a:pt x="6" y="412"/>
                      </a:lnTo>
                      <a:lnTo>
                        <a:pt x="13" y="425"/>
                      </a:lnTo>
                      <a:lnTo>
                        <a:pt x="23" y="437"/>
                      </a:lnTo>
                      <a:lnTo>
                        <a:pt x="23" y="437"/>
                      </a:lnTo>
                      <a:lnTo>
                        <a:pt x="72" y="486"/>
                      </a:lnTo>
                      <a:lnTo>
                        <a:pt x="72" y="486"/>
                      </a:lnTo>
                      <a:lnTo>
                        <a:pt x="84" y="496"/>
                      </a:lnTo>
                      <a:lnTo>
                        <a:pt x="95" y="502"/>
                      </a:lnTo>
                      <a:lnTo>
                        <a:pt x="110" y="506"/>
                      </a:lnTo>
                      <a:lnTo>
                        <a:pt x="127" y="509"/>
                      </a:lnTo>
                      <a:lnTo>
                        <a:pt x="145" y="509"/>
                      </a:lnTo>
                      <a:lnTo>
                        <a:pt x="164" y="507"/>
                      </a:lnTo>
                      <a:lnTo>
                        <a:pt x="184" y="502"/>
                      </a:lnTo>
                      <a:lnTo>
                        <a:pt x="204" y="497"/>
                      </a:lnTo>
                      <a:lnTo>
                        <a:pt x="226" y="489"/>
                      </a:lnTo>
                      <a:lnTo>
                        <a:pt x="248" y="479"/>
                      </a:lnTo>
                      <a:lnTo>
                        <a:pt x="269" y="467"/>
                      </a:lnTo>
                      <a:lnTo>
                        <a:pt x="291" y="452"/>
                      </a:lnTo>
                      <a:lnTo>
                        <a:pt x="315" y="437"/>
                      </a:lnTo>
                      <a:lnTo>
                        <a:pt x="336" y="420"/>
                      </a:lnTo>
                      <a:lnTo>
                        <a:pt x="358" y="400"/>
                      </a:lnTo>
                      <a:lnTo>
                        <a:pt x="380" y="380"/>
                      </a:lnTo>
                      <a:lnTo>
                        <a:pt x="380" y="380"/>
                      </a:lnTo>
                      <a:lnTo>
                        <a:pt x="400" y="358"/>
                      </a:lnTo>
                      <a:lnTo>
                        <a:pt x="420" y="337"/>
                      </a:lnTo>
                      <a:lnTo>
                        <a:pt x="437" y="313"/>
                      </a:lnTo>
                      <a:lnTo>
                        <a:pt x="452" y="291"/>
                      </a:lnTo>
                      <a:lnTo>
                        <a:pt x="467" y="270"/>
                      </a:lnTo>
                      <a:lnTo>
                        <a:pt x="479" y="246"/>
                      </a:lnTo>
                      <a:lnTo>
                        <a:pt x="489" y="224"/>
                      </a:lnTo>
                      <a:lnTo>
                        <a:pt x="497" y="204"/>
                      </a:lnTo>
                      <a:lnTo>
                        <a:pt x="502" y="183"/>
                      </a:lnTo>
                      <a:lnTo>
                        <a:pt x="507" y="164"/>
                      </a:lnTo>
                      <a:lnTo>
                        <a:pt x="509" y="144"/>
                      </a:lnTo>
                      <a:lnTo>
                        <a:pt x="509" y="127"/>
                      </a:lnTo>
                      <a:lnTo>
                        <a:pt x="507" y="111"/>
                      </a:lnTo>
                      <a:lnTo>
                        <a:pt x="502" y="96"/>
                      </a:lnTo>
                      <a:lnTo>
                        <a:pt x="495" y="82"/>
                      </a:lnTo>
                      <a:lnTo>
                        <a:pt x="485" y="72"/>
                      </a:lnTo>
                      <a:lnTo>
                        <a:pt x="485" y="72"/>
                      </a:lnTo>
                      <a:lnTo>
                        <a:pt x="437" y="24"/>
                      </a:lnTo>
                      <a:lnTo>
                        <a:pt x="437" y="24"/>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19" name="Freeform 151"/>
                <p:cNvSpPr>
                  <a:spLocks/>
                </p:cNvSpPr>
                <p:nvPr/>
              </p:nvSpPr>
              <p:spPr bwMode="auto">
                <a:xfrm>
                  <a:off x="2564" y="854"/>
                  <a:ext cx="225" cy="225"/>
                </a:xfrm>
                <a:custGeom>
                  <a:avLst/>
                  <a:gdLst/>
                  <a:ahLst/>
                  <a:cxnLst>
                    <a:cxn ang="0">
                      <a:pos x="429" y="23"/>
                    </a:cxn>
                    <a:cxn ang="0">
                      <a:pos x="444" y="46"/>
                    </a:cxn>
                    <a:cxn ang="0">
                      <a:pos x="451" y="76"/>
                    </a:cxn>
                    <a:cxn ang="0">
                      <a:pos x="449" y="113"/>
                    </a:cxn>
                    <a:cxn ang="0">
                      <a:pos x="439" y="152"/>
                    </a:cxn>
                    <a:cxn ang="0">
                      <a:pos x="420" y="194"/>
                    </a:cxn>
                    <a:cxn ang="0">
                      <a:pos x="395" y="237"/>
                    </a:cxn>
                    <a:cxn ang="0">
                      <a:pos x="363" y="281"/>
                    </a:cxn>
                    <a:cxn ang="0">
                      <a:pos x="325" y="324"/>
                    </a:cxn>
                    <a:cxn ang="0">
                      <a:pos x="303" y="344"/>
                    </a:cxn>
                    <a:cxn ang="0">
                      <a:pos x="260" y="379"/>
                    </a:cxn>
                    <a:cxn ang="0">
                      <a:pos x="216" y="408"/>
                    </a:cxn>
                    <a:cxn ang="0">
                      <a:pos x="174" y="430"/>
                    </a:cxn>
                    <a:cxn ang="0">
                      <a:pos x="132" y="445"/>
                    </a:cxn>
                    <a:cxn ang="0">
                      <a:pos x="96" y="450"/>
                    </a:cxn>
                    <a:cxn ang="0">
                      <a:pos x="62" y="448"/>
                    </a:cxn>
                    <a:cxn ang="0">
                      <a:pos x="35" y="436"/>
                    </a:cxn>
                    <a:cxn ang="0">
                      <a:pos x="24" y="428"/>
                    </a:cxn>
                    <a:cxn ang="0">
                      <a:pos x="7" y="403"/>
                    </a:cxn>
                    <a:cxn ang="0">
                      <a:pos x="0" y="373"/>
                    </a:cxn>
                    <a:cxn ang="0">
                      <a:pos x="2" y="338"/>
                    </a:cxn>
                    <a:cxn ang="0">
                      <a:pos x="12" y="297"/>
                    </a:cxn>
                    <a:cxn ang="0">
                      <a:pos x="30" y="256"/>
                    </a:cxn>
                    <a:cxn ang="0">
                      <a:pos x="55" y="212"/>
                    </a:cxn>
                    <a:cxn ang="0">
                      <a:pos x="87" y="169"/>
                    </a:cxn>
                    <a:cxn ang="0">
                      <a:pos x="126" y="125"/>
                    </a:cxn>
                    <a:cxn ang="0">
                      <a:pos x="147" y="105"/>
                    </a:cxn>
                    <a:cxn ang="0">
                      <a:pos x="191" y="70"/>
                    </a:cxn>
                    <a:cxn ang="0">
                      <a:pos x="235" y="41"/>
                    </a:cxn>
                    <a:cxn ang="0">
                      <a:pos x="278" y="20"/>
                    </a:cxn>
                    <a:cxn ang="0">
                      <a:pos x="318" y="6"/>
                    </a:cxn>
                    <a:cxn ang="0">
                      <a:pos x="357" y="0"/>
                    </a:cxn>
                    <a:cxn ang="0">
                      <a:pos x="390" y="3"/>
                    </a:cxn>
                    <a:cxn ang="0">
                      <a:pos x="417" y="13"/>
                    </a:cxn>
                    <a:cxn ang="0">
                      <a:pos x="429" y="23"/>
                    </a:cxn>
                  </a:cxnLst>
                  <a:rect l="0" t="0" r="r" b="b"/>
                  <a:pathLst>
                    <a:path w="451" h="450">
                      <a:moveTo>
                        <a:pt x="429" y="23"/>
                      </a:moveTo>
                      <a:lnTo>
                        <a:pt x="429" y="23"/>
                      </a:lnTo>
                      <a:lnTo>
                        <a:pt x="437" y="33"/>
                      </a:lnTo>
                      <a:lnTo>
                        <a:pt x="444" y="46"/>
                      </a:lnTo>
                      <a:lnTo>
                        <a:pt x="449" y="61"/>
                      </a:lnTo>
                      <a:lnTo>
                        <a:pt x="451" y="76"/>
                      </a:lnTo>
                      <a:lnTo>
                        <a:pt x="451" y="95"/>
                      </a:lnTo>
                      <a:lnTo>
                        <a:pt x="449" y="113"/>
                      </a:lnTo>
                      <a:lnTo>
                        <a:pt x="446" y="132"/>
                      </a:lnTo>
                      <a:lnTo>
                        <a:pt x="439" y="152"/>
                      </a:lnTo>
                      <a:lnTo>
                        <a:pt x="430" y="172"/>
                      </a:lnTo>
                      <a:lnTo>
                        <a:pt x="420" y="194"/>
                      </a:lnTo>
                      <a:lnTo>
                        <a:pt x="409" y="215"/>
                      </a:lnTo>
                      <a:lnTo>
                        <a:pt x="395" y="237"/>
                      </a:lnTo>
                      <a:lnTo>
                        <a:pt x="380" y="259"/>
                      </a:lnTo>
                      <a:lnTo>
                        <a:pt x="363" y="281"/>
                      </a:lnTo>
                      <a:lnTo>
                        <a:pt x="345" y="302"/>
                      </a:lnTo>
                      <a:lnTo>
                        <a:pt x="325" y="324"/>
                      </a:lnTo>
                      <a:lnTo>
                        <a:pt x="325" y="324"/>
                      </a:lnTo>
                      <a:lnTo>
                        <a:pt x="303" y="344"/>
                      </a:lnTo>
                      <a:lnTo>
                        <a:pt x="281" y="363"/>
                      </a:lnTo>
                      <a:lnTo>
                        <a:pt x="260" y="379"/>
                      </a:lnTo>
                      <a:lnTo>
                        <a:pt x="238" y="394"/>
                      </a:lnTo>
                      <a:lnTo>
                        <a:pt x="216" y="408"/>
                      </a:lnTo>
                      <a:lnTo>
                        <a:pt x="194" y="420"/>
                      </a:lnTo>
                      <a:lnTo>
                        <a:pt x="174" y="430"/>
                      </a:lnTo>
                      <a:lnTo>
                        <a:pt x="152" y="438"/>
                      </a:lnTo>
                      <a:lnTo>
                        <a:pt x="132" y="445"/>
                      </a:lnTo>
                      <a:lnTo>
                        <a:pt x="114" y="448"/>
                      </a:lnTo>
                      <a:lnTo>
                        <a:pt x="96" y="450"/>
                      </a:lnTo>
                      <a:lnTo>
                        <a:pt x="77" y="450"/>
                      </a:lnTo>
                      <a:lnTo>
                        <a:pt x="62" y="448"/>
                      </a:lnTo>
                      <a:lnTo>
                        <a:pt x="47" y="443"/>
                      </a:lnTo>
                      <a:lnTo>
                        <a:pt x="35" y="436"/>
                      </a:lnTo>
                      <a:lnTo>
                        <a:pt x="24" y="428"/>
                      </a:lnTo>
                      <a:lnTo>
                        <a:pt x="24" y="428"/>
                      </a:lnTo>
                      <a:lnTo>
                        <a:pt x="14" y="416"/>
                      </a:lnTo>
                      <a:lnTo>
                        <a:pt x="7" y="403"/>
                      </a:lnTo>
                      <a:lnTo>
                        <a:pt x="3" y="389"/>
                      </a:lnTo>
                      <a:lnTo>
                        <a:pt x="0" y="373"/>
                      </a:lnTo>
                      <a:lnTo>
                        <a:pt x="0" y="356"/>
                      </a:lnTo>
                      <a:lnTo>
                        <a:pt x="2" y="338"/>
                      </a:lnTo>
                      <a:lnTo>
                        <a:pt x="7" y="317"/>
                      </a:lnTo>
                      <a:lnTo>
                        <a:pt x="12" y="297"/>
                      </a:lnTo>
                      <a:lnTo>
                        <a:pt x="20" y="277"/>
                      </a:lnTo>
                      <a:lnTo>
                        <a:pt x="30" y="256"/>
                      </a:lnTo>
                      <a:lnTo>
                        <a:pt x="42" y="234"/>
                      </a:lnTo>
                      <a:lnTo>
                        <a:pt x="55" y="212"/>
                      </a:lnTo>
                      <a:lnTo>
                        <a:pt x="70" y="190"/>
                      </a:lnTo>
                      <a:lnTo>
                        <a:pt x="87" y="169"/>
                      </a:lnTo>
                      <a:lnTo>
                        <a:pt x="106" y="147"/>
                      </a:lnTo>
                      <a:lnTo>
                        <a:pt x="126" y="125"/>
                      </a:lnTo>
                      <a:lnTo>
                        <a:pt x="126" y="125"/>
                      </a:lnTo>
                      <a:lnTo>
                        <a:pt x="147" y="105"/>
                      </a:lnTo>
                      <a:lnTo>
                        <a:pt x="169" y="87"/>
                      </a:lnTo>
                      <a:lnTo>
                        <a:pt x="191" y="70"/>
                      </a:lnTo>
                      <a:lnTo>
                        <a:pt x="213" y="55"/>
                      </a:lnTo>
                      <a:lnTo>
                        <a:pt x="235" y="41"/>
                      </a:lnTo>
                      <a:lnTo>
                        <a:pt x="256" y="30"/>
                      </a:lnTo>
                      <a:lnTo>
                        <a:pt x="278" y="20"/>
                      </a:lnTo>
                      <a:lnTo>
                        <a:pt x="298" y="11"/>
                      </a:lnTo>
                      <a:lnTo>
                        <a:pt x="318" y="6"/>
                      </a:lnTo>
                      <a:lnTo>
                        <a:pt x="338" y="1"/>
                      </a:lnTo>
                      <a:lnTo>
                        <a:pt x="357" y="0"/>
                      </a:lnTo>
                      <a:lnTo>
                        <a:pt x="374" y="0"/>
                      </a:lnTo>
                      <a:lnTo>
                        <a:pt x="390" y="3"/>
                      </a:lnTo>
                      <a:lnTo>
                        <a:pt x="404" y="6"/>
                      </a:lnTo>
                      <a:lnTo>
                        <a:pt x="417" y="13"/>
                      </a:lnTo>
                      <a:lnTo>
                        <a:pt x="429" y="23"/>
                      </a:lnTo>
                      <a:lnTo>
                        <a:pt x="429" y="23"/>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0" name="Freeform 152"/>
                <p:cNvSpPr>
                  <a:spLocks/>
                </p:cNvSpPr>
                <p:nvPr/>
              </p:nvSpPr>
              <p:spPr bwMode="auto">
                <a:xfrm>
                  <a:off x="2559" y="850"/>
                  <a:ext cx="231" cy="230"/>
                </a:xfrm>
                <a:custGeom>
                  <a:avLst/>
                  <a:gdLst/>
                  <a:ahLst/>
                  <a:cxnLst>
                    <a:cxn ang="0">
                      <a:pos x="437" y="24"/>
                    </a:cxn>
                    <a:cxn ang="0">
                      <a:pos x="454" y="49"/>
                    </a:cxn>
                    <a:cxn ang="0">
                      <a:pos x="460" y="79"/>
                    </a:cxn>
                    <a:cxn ang="0">
                      <a:pos x="459" y="116"/>
                    </a:cxn>
                    <a:cxn ang="0">
                      <a:pos x="449" y="156"/>
                    </a:cxn>
                    <a:cxn ang="0">
                      <a:pos x="430" y="199"/>
                    </a:cxn>
                    <a:cxn ang="0">
                      <a:pos x="405" y="243"/>
                    </a:cxn>
                    <a:cxn ang="0">
                      <a:pos x="371" y="288"/>
                    </a:cxn>
                    <a:cxn ang="0">
                      <a:pos x="331" y="332"/>
                    </a:cxn>
                    <a:cxn ang="0">
                      <a:pos x="310" y="353"/>
                    </a:cxn>
                    <a:cxn ang="0">
                      <a:pos x="266" y="388"/>
                    </a:cxn>
                    <a:cxn ang="0">
                      <a:pos x="221" y="419"/>
                    </a:cxn>
                    <a:cxn ang="0">
                      <a:pos x="177" y="440"/>
                    </a:cxn>
                    <a:cxn ang="0">
                      <a:pos x="135" y="455"/>
                    </a:cxn>
                    <a:cxn ang="0">
                      <a:pos x="97" y="460"/>
                    </a:cxn>
                    <a:cxn ang="0">
                      <a:pos x="63" y="459"/>
                    </a:cxn>
                    <a:cxn ang="0">
                      <a:pos x="35" y="447"/>
                    </a:cxn>
                    <a:cxn ang="0">
                      <a:pos x="23" y="437"/>
                    </a:cxn>
                    <a:cxn ang="0">
                      <a:pos x="6" y="414"/>
                    </a:cxn>
                    <a:cxn ang="0">
                      <a:pos x="0" y="382"/>
                    </a:cxn>
                    <a:cxn ang="0">
                      <a:pos x="1" y="345"/>
                    </a:cxn>
                    <a:cxn ang="0">
                      <a:pos x="11" y="305"/>
                    </a:cxn>
                    <a:cxn ang="0">
                      <a:pos x="30" y="261"/>
                    </a:cxn>
                    <a:cxn ang="0">
                      <a:pos x="57" y="218"/>
                    </a:cxn>
                    <a:cxn ang="0">
                      <a:pos x="88" y="173"/>
                    </a:cxn>
                    <a:cxn ang="0">
                      <a:pos x="129" y="129"/>
                    </a:cxn>
                    <a:cxn ang="0">
                      <a:pos x="150" y="109"/>
                    </a:cxn>
                    <a:cxn ang="0">
                      <a:pos x="196" y="72"/>
                    </a:cxn>
                    <a:cxn ang="0">
                      <a:pos x="239" y="42"/>
                    </a:cxn>
                    <a:cxn ang="0">
                      <a:pos x="284" y="20"/>
                    </a:cxn>
                    <a:cxn ang="0">
                      <a:pos x="326" y="7"/>
                    </a:cxn>
                    <a:cxn ang="0">
                      <a:pos x="365" y="0"/>
                    </a:cxn>
                    <a:cxn ang="0">
                      <a:pos x="398" y="2"/>
                    </a:cxn>
                    <a:cxn ang="0">
                      <a:pos x="427" y="14"/>
                    </a:cxn>
                    <a:cxn ang="0">
                      <a:pos x="437" y="24"/>
                    </a:cxn>
                  </a:cxnLst>
                  <a:rect l="0" t="0" r="r" b="b"/>
                  <a:pathLst>
                    <a:path w="460" h="460">
                      <a:moveTo>
                        <a:pt x="437" y="24"/>
                      </a:moveTo>
                      <a:lnTo>
                        <a:pt x="437" y="24"/>
                      </a:lnTo>
                      <a:lnTo>
                        <a:pt x="447" y="35"/>
                      </a:lnTo>
                      <a:lnTo>
                        <a:pt x="454" y="49"/>
                      </a:lnTo>
                      <a:lnTo>
                        <a:pt x="459" y="64"/>
                      </a:lnTo>
                      <a:lnTo>
                        <a:pt x="460" y="79"/>
                      </a:lnTo>
                      <a:lnTo>
                        <a:pt x="460" y="97"/>
                      </a:lnTo>
                      <a:lnTo>
                        <a:pt x="459" y="116"/>
                      </a:lnTo>
                      <a:lnTo>
                        <a:pt x="455" y="136"/>
                      </a:lnTo>
                      <a:lnTo>
                        <a:pt x="449" y="156"/>
                      </a:lnTo>
                      <a:lnTo>
                        <a:pt x="440" y="178"/>
                      </a:lnTo>
                      <a:lnTo>
                        <a:pt x="430" y="199"/>
                      </a:lnTo>
                      <a:lnTo>
                        <a:pt x="418" y="221"/>
                      </a:lnTo>
                      <a:lnTo>
                        <a:pt x="405" y="243"/>
                      </a:lnTo>
                      <a:lnTo>
                        <a:pt x="388" y="266"/>
                      </a:lnTo>
                      <a:lnTo>
                        <a:pt x="371" y="288"/>
                      </a:lnTo>
                      <a:lnTo>
                        <a:pt x="353" y="310"/>
                      </a:lnTo>
                      <a:lnTo>
                        <a:pt x="331" y="332"/>
                      </a:lnTo>
                      <a:lnTo>
                        <a:pt x="331" y="332"/>
                      </a:lnTo>
                      <a:lnTo>
                        <a:pt x="310" y="353"/>
                      </a:lnTo>
                      <a:lnTo>
                        <a:pt x="288" y="372"/>
                      </a:lnTo>
                      <a:lnTo>
                        <a:pt x="266" y="388"/>
                      </a:lnTo>
                      <a:lnTo>
                        <a:pt x="243" y="405"/>
                      </a:lnTo>
                      <a:lnTo>
                        <a:pt x="221" y="419"/>
                      </a:lnTo>
                      <a:lnTo>
                        <a:pt x="199" y="430"/>
                      </a:lnTo>
                      <a:lnTo>
                        <a:pt x="177" y="440"/>
                      </a:lnTo>
                      <a:lnTo>
                        <a:pt x="155" y="449"/>
                      </a:lnTo>
                      <a:lnTo>
                        <a:pt x="135" y="455"/>
                      </a:lnTo>
                      <a:lnTo>
                        <a:pt x="115" y="459"/>
                      </a:lnTo>
                      <a:lnTo>
                        <a:pt x="97" y="460"/>
                      </a:lnTo>
                      <a:lnTo>
                        <a:pt x="78" y="460"/>
                      </a:lnTo>
                      <a:lnTo>
                        <a:pt x="63" y="459"/>
                      </a:lnTo>
                      <a:lnTo>
                        <a:pt x="48" y="454"/>
                      </a:lnTo>
                      <a:lnTo>
                        <a:pt x="35" y="447"/>
                      </a:lnTo>
                      <a:lnTo>
                        <a:pt x="23" y="437"/>
                      </a:lnTo>
                      <a:lnTo>
                        <a:pt x="23" y="437"/>
                      </a:lnTo>
                      <a:lnTo>
                        <a:pt x="13" y="425"/>
                      </a:lnTo>
                      <a:lnTo>
                        <a:pt x="6" y="414"/>
                      </a:lnTo>
                      <a:lnTo>
                        <a:pt x="3" y="398"/>
                      </a:lnTo>
                      <a:lnTo>
                        <a:pt x="0" y="382"/>
                      </a:lnTo>
                      <a:lnTo>
                        <a:pt x="0" y="363"/>
                      </a:lnTo>
                      <a:lnTo>
                        <a:pt x="1" y="345"/>
                      </a:lnTo>
                      <a:lnTo>
                        <a:pt x="6" y="325"/>
                      </a:lnTo>
                      <a:lnTo>
                        <a:pt x="11" y="305"/>
                      </a:lnTo>
                      <a:lnTo>
                        <a:pt x="20" y="285"/>
                      </a:lnTo>
                      <a:lnTo>
                        <a:pt x="30" y="261"/>
                      </a:lnTo>
                      <a:lnTo>
                        <a:pt x="42" y="239"/>
                      </a:lnTo>
                      <a:lnTo>
                        <a:pt x="57" y="218"/>
                      </a:lnTo>
                      <a:lnTo>
                        <a:pt x="72" y="196"/>
                      </a:lnTo>
                      <a:lnTo>
                        <a:pt x="88" y="173"/>
                      </a:lnTo>
                      <a:lnTo>
                        <a:pt x="109" y="151"/>
                      </a:lnTo>
                      <a:lnTo>
                        <a:pt x="129" y="129"/>
                      </a:lnTo>
                      <a:lnTo>
                        <a:pt x="129" y="129"/>
                      </a:lnTo>
                      <a:lnTo>
                        <a:pt x="150" y="109"/>
                      </a:lnTo>
                      <a:lnTo>
                        <a:pt x="172" y="89"/>
                      </a:lnTo>
                      <a:lnTo>
                        <a:pt x="196" y="72"/>
                      </a:lnTo>
                      <a:lnTo>
                        <a:pt x="217" y="57"/>
                      </a:lnTo>
                      <a:lnTo>
                        <a:pt x="239" y="42"/>
                      </a:lnTo>
                      <a:lnTo>
                        <a:pt x="263" y="30"/>
                      </a:lnTo>
                      <a:lnTo>
                        <a:pt x="284" y="20"/>
                      </a:lnTo>
                      <a:lnTo>
                        <a:pt x="305" y="12"/>
                      </a:lnTo>
                      <a:lnTo>
                        <a:pt x="326" y="7"/>
                      </a:lnTo>
                      <a:lnTo>
                        <a:pt x="345" y="2"/>
                      </a:lnTo>
                      <a:lnTo>
                        <a:pt x="365" y="0"/>
                      </a:lnTo>
                      <a:lnTo>
                        <a:pt x="382" y="0"/>
                      </a:lnTo>
                      <a:lnTo>
                        <a:pt x="398" y="2"/>
                      </a:lnTo>
                      <a:lnTo>
                        <a:pt x="413" y="7"/>
                      </a:lnTo>
                      <a:lnTo>
                        <a:pt x="427" y="14"/>
                      </a:lnTo>
                      <a:lnTo>
                        <a:pt x="437" y="24"/>
                      </a:lnTo>
                      <a:lnTo>
                        <a:pt x="437" y="24"/>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1" name="Freeform 153"/>
                <p:cNvSpPr>
                  <a:spLocks/>
                </p:cNvSpPr>
                <p:nvPr/>
              </p:nvSpPr>
              <p:spPr bwMode="auto">
                <a:xfrm>
                  <a:off x="2688" y="850"/>
                  <a:ext cx="92" cy="179"/>
                </a:xfrm>
                <a:custGeom>
                  <a:avLst/>
                  <a:gdLst/>
                  <a:ahLst/>
                  <a:cxnLst>
                    <a:cxn ang="0">
                      <a:pos x="152" y="7"/>
                    </a:cxn>
                    <a:cxn ang="0">
                      <a:pos x="152" y="7"/>
                    </a:cxn>
                    <a:cxn ang="0">
                      <a:pos x="139" y="2"/>
                    </a:cxn>
                    <a:cxn ang="0">
                      <a:pos x="122" y="0"/>
                    </a:cxn>
                    <a:cxn ang="0">
                      <a:pos x="107" y="0"/>
                    </a:cxn>
                    <a:cxn ang="0">
                      <a:pos x="90" y="2"/>
                    </a:cxn>
                    <a:cxn ang="0">
                      <a:pos x="72" y="5"/>
                    </a:cxn>
                    <a:cxn ang="0">
                      <a:pos x="53" y="10"/>
                    </a:cxn>
                    <a:cxn ang="0">
                      <a:pos x="33" y="17"/>
                    </a:cxn>
                    <a:cxn ang="0">
                      <a:pos x="13" y="27"/>
                    </a:cxn>
                    <a:cxn ang="0">
                      <a:pos x="13" y="27"/>
                    </a:cxn>
                    <a:cxn ang="0">
                      <a:pos x="8" y="62"/>
                    </a:cxn>
                    <a:cxn ang="0">
                      <a:pos x="3" y="104"/>
                    </a:cxn>
                    <a:cxn ang="0">
                      <a:pos x="0" y="151"/>
                    </a:cxn>
                    <a:cxn ang="0">
                      <a:pos x="0" y="199"/>
                    </a:cxn>
                    <a:cxn ang="0">
                      <a:pos x="0" y="223"/>
                    </a:cxn>
                    <a:cxn ang="0">
                      <a:pos x="3" y="248"/>
                    </a:cxn>
                    <a:cxn ang="0">
                      <a:pos x="6" y="270"/>
                    </a:cxn>
                    <a:cxn ang="0">
                      <a:pos x="11" y="291"/>
                    </a:cxn>
                    <a:cxn ang="0">
                      <a:pos x="16" y="311"/>
                    </a:cxn>
                    <a:cxn ang="0">
                      <a:pos x="25" y="330"/>
                    </a:cxn>
                    <a:cxn ang="0">
                      <a:pos x="35" y="345"/>
                    </a:cxn>
                    <a:cxn ang="0">
                      <a:pos x="45" y="358"/>
                    </a:cxn>
                    <a:cxn ang="0">
                      <a:pos x="45" y="358"/>
                    </a:cxn>
                    <a:cxn ang="0">
                      <a:pos x="73" y="332"/>
                    </a:cxn>
                    <a:cxn ang="0">
                      <a:pos x="73" y="332"/>
                    </a:cxn>
                    <a:cxn ang="0">
                      <a:pos x="92" y="313"/>
                    </a:cxn>
                    <a:cxn ang="0">
                      <a:pos x="110" y="293"/>
                    </a:cxn>
                    <a:cxn ang="0">
                      <a:pos x="125" y="273"/>
                    </a:cxn>
                    <a:cxn ang="0">
                      <a:pos x="140" y="253"/>
                    </a:cxn>
                    <a:cxn ang="0">
                      <a:pos x="154" y="231"/>
                    </a:cxn>
                    <a:cxn ang="0">
                      <a:pos x="165" y="211"/>
                    </a:cxn>
                    <a:cxn ang="0">
                      <a:pos x="175" y="193"/>
                    </a:cxn>
                    <a:cxn ang="0">
                      <a:pos x="184" y="173"/>
                    </a:cxn>
                    <a:cxn ang="0">
                      <a:pos x="184" y="173"/>
                    </a:cxn>
                    <a:cxn ang="0">
                      <a:pos x="152" y="171"/>
                    </a:cxn>
                    <a:cxn ang="0">
                      <a:pos x="127" y="167"/>
                    </a:cxn>
                    <a:cxn ang="0">
                      <a:pos x="105" y="161"/>
                    </a:cxn>
                    <a:cxn ang="0">
                      <a:pos x="90" y="154"/>
                    </a:cxn>
                    <a:cxn ang="0">
                      <a:pos x="85" y="149"/>
                    </a:cxn>
                    <a:cxn ang="0">
                      <a:pos x="80" y="144"/>
                    </a:cxn>
                    <a:cxn ang="0">
                      <a:pos x="77" y="139"/>
                    </a:cxn>
                    <a:cxn ang="0">
                      <a:pos x="73" y="134"/>
                    </a:cxn>
                    <a:cxn ang="0">
                      <a:pos x="72" y="122"/>
                    </a:cxn>
                    <a:cxn ang="0">
                      <a:pos x="72" y="111"/>
                    </a:cxn>
                    <a:cxn ang="0">
                      <a:pos x="77" y="97"/>
                    </a:cxn>
                    <a:cxn ang="0">
                      <a:pos x="83" y="84"/>
                    </a:cxn>
                    <a:cxn ang="0">
                      <a:pos x="92" y="70"/>
                    </a:cxn>
                    <a:cxn ang="0">
                      <a:pos x="102" y="57"/>
                    </a:cxn>
                    <a:cxn ang="0">
                      <a:pos x="127" y="30"/>
                    </a:cxn>
                    <a:cxn ang="0">
                      <a:pos x="152" y="7"/>
                    </a:cxn>
                    <a:cxn ang="0">
                      <a:pos x="152" y="7"/>
                    </a:cxn>
                  </a:cxnLst>
                  <a:rect l="0" t="0" r="r" b="b"/>
                  <a:pathLst>
                    <a:path w="184" h="358">
                      <a:moveTo>
                        <a:pt x="152" y="7"/>
                      </a:moveTo>
                      <a:lnTo>
                        <a:pt x="152" y="7"/>
                      </a:lnTo>
                      <a:lnTo>
                        <a:pt x="139" y="2"/>
                      </a:lnTo>
                      <a:lnTo>
                        <a:pt x="122" y="0"/>
                      </a:lnTo>
                      <a:lnTo>
                        <a:pt x="107" y="0"/>
                      </a:lnTo>
                      <a:lnTo>
                        <a:pt x="90" y="2"/>
                      </a:lnTo>
                      <a:lnTo>
                        <a:pt x="72" y="5"/>
                      </a:lnTo>
                      <a:lnTo>
                        <a:pt x="53" y="10"/>
                      </a:lnTo>
                      <a:lnTo>
                        <a:pt x="33" y="17"/>
                      </a:lnTo>
                      <a:lnTo>
                        <a:pt x="13" y="27"/>
                      </a:lnTo>
                      <a:lnTo>
                        <a:pt x="13" y="27"/>
                      </a:lnTo>
                      <a:lnTo>
                        <a:pt x="8" y="62"/>
                      </a:lnTo>
                      <a:lnTo>
                        <a:pt x="3" y="104"/>
                      </a:lnTo>
                      <a:lnTo>
                        <a:pt x="0" y="151"/>
                      </a:lnTo>
                      <a:lnTo>
                        <a:pt x="0" y="199"/>
                      </a:lnTo>
                      <a:lnTo>
                        <a:pt x="0" y="223"/>
                      </a:lnTo>
                      <a:lnTo>
                        <a:pt x="3" y="248"/>
                      </a:lnTo>
                      <a:lnTo>
                        <a:pt x="6" y="270"/>
                      </a:lnTo>
                      <a:lnTo>
                        <a:pt x="11" y="291"/>
                      </a:lnTo>
                      <a:lnTo>
                        <a:pt x="16" y="311"/>
                      </a:lnTo>
                      <a:lnTo>
                        <a:pt x="25" y="330"/>
                      </a:lnTo>
                      <a:lnTo>
                        <a:pt x="35" y="345"/>
                      </a:lnTo>
                      <a:lnTo>
                        <a:pt x="45" y="358"/>
                      </a:lnTo>
                      <a:lnTo>
                        <a:pt x="45" y="358"/>
                      </a:lnTo>
                      <a:lnTo>
                        <a:pt x="73" y="332"/>
                      </a:lnTo>
                      <a:lnTo>
                        <a:pt x="73" y="332"/>
                      </a:lnTo>
                      <a:lnTo>
                        <a:pt x="92" y="313"/>
                      </a:lnTo>
                      <a:lnTo>
                        <a:pt x="110" y="293"/>
                      </a:lnTo>
                      <a:lnTo>
                        <a:pt x="125" y="273"/>
                      </a:lnTo>
                      <a:lnTo>
                        <a:pt x="140" y="253"/>
                      </a:lnTo>
                      <a:lnTo>
                        <a:pt x="154" y="231"/>
                      </a:lnTo>
                      <a:lnTo>
                        <a:pt x="165" y="211"/>
                      </a:lnTo>
                      <a:lnTo>
                        <a:pt x="175" y="193"/>
                      </a:lnTo>
                      <a:lnTo>
                        <a:pt x="184" y="173"/>
                      </a:lnTo>
                      <a:lnTo>
                        <a:pt x="184" y="173"/>
                      </a:lnTo>
                      <a:lnTo>
                        <a:pt x="152" y="171"/>
                      </a:lnTo>
                      <a:lnTo>
                        <a:pt x="127" y="167"/>
                      </a:lnTo>
                      <a:lnTo>
                        <a:pt x="105" y="161"/>
                      </a:lnTo>
                      <a:lnTo>
                        <a:pt x="90" y="154"/>
                      </a:lnTo>
                      <a:lnTo>
                        <a:pt x="85" y="149"/>
                      </a:lnTo>
                      <a:lnTo>
                        <a:pt x="80" y="144"/>
                      </a:lnTo>
                      <a:lnTo>
                        <a:pt x="77" y="139"/>
                      </a:lnTo>
                      <a:lnTo>
                        <a:pt x="73" y="134"/>
                      </a:lnTo>
                      <a:lnTo>
                        <a:pt x="72" y="122"/>
                      </a:lnTo>
                      <a:lnTo>
                        <a:pt x="72" y="111"/>
                      </a:lnTo>
                      <a:lnTo>
                        <a:pt x="77" y="97"/>
                      </a:lnTo>
                      <a:lnTo>
                        <a:pt x="83" y="84"/>
                      </a:lnTo>
                      <a:lnTo>
                        <a:pt x="92" y="70"/>
                      </a:lnTo>
                      <a:lnTo>
                        <a:pt x="102" y="57"/>
                      </a:lnTo>
                      <a:lnTo>
                        <a:pt x="127" y="30"/>
                      </a:lnTo>
                      <a:lnTo>
                        <a:pt x="152" y="7"/>
                      </a:lnTo>
                      <a:lnTo>
                        <a:pt x="152" y="7"/>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2" name="Freeform 154"/>
                <p:cNvSpPr>
                  <a:spLocks/>
                </p:cNvSpPr>
                <p:nvPr/>
              </p:nvSpPr>
              <p:spPr bwMode="auto">
                <a:xfrm>
                  <a:off x="2724" y="853"/>
                  <a:ext cx="66" cy="83"/>
                </a:xfrm>
                <a:custGeom>
                  <a:avLst/>
                  <a:gdLst/>
                  <a:ahLst/>
                  <a:cxnLst>
                    <a:cxn ang="0">
                      <a:pos x="107" y="17"/>
                    </a:cxn>
                    <a:cxn ang="0">
                      <a:pos x="107" y="17"/>
                    </a:cxn>
                    <a:cxn ang="0">
                      <a:pos x="95" y="7"/>
                    </a:cxn>
                    <a:cxn ang="0">
                      <a:pos x="80" y="0"/>
                    </a:cxn>
                    <a:cxn ang="0">
                      <a:pos x="80" y="0"/>
                    </a:cxn>
                    <a:cxn ang="0">
                      <a:pos x="55" y="23"/>
                    </a:cxn>
                    <a:cxn ang="0">
                      <a:pos x="30" y="50"/>
                    </a:cxn>
                    <a:cxn ang="0">
                      <a:pos x="20" y="63"/>
                    </a:cxn>
                    <a:cxn ang="0">
                      <a:pos x="11" y="77"/>
                    </a:cxn>
                    <a:cxn ang="0">
                      <a:pos x="5" y="90"/>
                    </a:cxn>
                    <a:cxn ang="0">
                      <a:pos x="0" y="104"/>
                    </a:cxn>
                    <a:cxn ang="0">
                      <a:pos x="0" y="115"/>
                    </a:cxn>
                    <a:cxn ang="0">
                      <a:pos x="1" y="127"/>
                    </a:cxn>
                    <a:cxn ang="0">
                      <a:pos x="5" y="132"/>
                    </a:cxn>
                    <a:cxn ang="0">
                      <a:pos x="8" y="137"/>
                    </a:cxn>
                    <a:cxn ang="0">
                      <a:pos x="13" y="142"/>
                    </a:cxn>
                    <a:cxn ang="0">
                      <a:pos x="18" y="147"/>
                    </a:cxn>
                    <a:cxn ang="0">
                      <a:pos x="33" y="154"/>
                    </a:cxn>
                    <a:cxn ang="0">
                      <a:pos x="55" y="160"/>
                    </a:cxn>
                    <a:cxn ang="0">
                      <a:pos x="80" y="164"/>
                    </a:cxn>
                    <a:cxn ang="0">
                      <a:pos x="112" y="166"/>
                    </a:cxn>
                    <a:cxn ang="0">
                      <a:pos x="112" y="166"/>
                    </a:cxn>
                    <a:cxn ang="0">
                      <a:pos x="120" y="142"/>
                    </a:cxn>
                    <a:cxn ang="0">
                      <a:pos x="127" y="120"/>
                    </a:cxn>
                    <a:cxn ang="0">
                      <a:pos x="130" y="99"/>
                    </a:cxn>
                    <a:cxn ang="0">
                      <a:pos x="130" y="78"/>
                    </a:cxn>
                    <a:cxn ang="0">
                      <a:pos x="129" y="60"/>
                    </a:cxn>
                    <a:cxn ang="0">
                      <a:pos x="125" y="43"/>
                    </a:cxn>
                    <a:cxn ang="0">
                      <a:pos x="117" y="28"/>
                    </a:cxn>
                    <a:cxn ang="0">
                      <a:pos x="107" y="17"/>
                    </a:cxn>
                    <a:cxn ang="0">
                      <a:pos x="107" y="17"/>
                    </a:cxn>
                  </a:cxnLst>
                  <a:rect l="0" t="0" r="r" b="b"/>
                  <a:pathLst>
                    <a:path w="130" h="166">
                      <a:moveTo>
                        <a:pt x="107" y="17"/>
                      </a:moveTo>
                      <a:lnTo>
                        <a:pt x="107" y="17"/>
                      </a:lnTo>
                      <a:lnTo>
                        <a:pt x="95" y="7"/>
                      </a:lnTo>
                      <a:lnTo>
                        <a:pt x="80" y="0"/>
                      </a:lnTo>
                      <a:lnTo>
                        <a:pt x="80" y="0"/>
                      </a:lnTo>
                      <a:lnTo>
                        <a:pt x="55" y="23"/>
                      </a:lnTo>
                      <a:lnTo>
                        <a:pt x="30" y="50"/>
                      </a:lnTo>
                      <a:lnTo>
                        <a:pt x="20" y="63"/>
                      </a:lnTo>
                      <a:lnTo>
                        <a:pt x="11" y="77"/>
                      </a:lnTo>
                      <a:lnTo>
                        <a:pt x="5" y="90"/>
                      </a:lnTo>
                      <a:lnTo>
                        <a:pt x="0" y="104"/>
                      </a:lnTo>
                      <a:lnTo>
                        <a:pt x="0" y="115"/>
                      </a:lnTo>
                      <a:lnTo>
                        <a:pt x="1" y="127"/>
                      </a:lnTo>
                      <a:lnTo>
                        <a:pt x="5" y="132"/>
                      </a:lnTo>
                      <a:lnTo>
                        <a:pt x="8" y="137"/>
                      </a:lnTo>
                      <a:lnTo>
                        <a:pt x="13" y="142"/>
                      </a:lnTo>
                      <a:lnTo>
                        <a:pt x="18" y="147"/>
                      </a:lnTo>
                      <a:lnTo>
                        <a:pt x="33" y="154"/>
                      </a:lnTo>
                      <a:lnTo>
                        <a:pt x="55" y="160"/>
                      </a:lnTo>
                      <a:lnTo>
                        <a:pt x="80" y="164"/>
                      </a:lnTo>
                      <a:lnTo>
                        <a:pt x="112" y="166"/>
                      </a:lnTo>
                      <a:lnTo>
                        <a:pt x="112" y="166"/>
                      </a:lnTo>
                      <a:lnTo>
                        <a:pt x="120" y="142"/>
                      </a:lnTo>
                      <a:lnTo>
                        <a:pt x="127" y="120"/>
                      </a:lnTo>
                      <a:lnTo>
                        <a:pt x="130" y="99"/>
                      </a:lnTo>
                      <a:lnTo>
                        <a:pt x="130" y="78"/>
                      </a:lnTo>
                      <a:lnTo>
                        <a:pt x="129" y="60"/>
                      </a:lnTo>
                      <a:lnTo>
                        <a:pt x="125" y="43"/>
                      </a:lnTo>
                      <a:lnTo>
                        <a:pt x="117" y="28"/>
                      </a:lnTo>
                      <a:lnTo>
                        <a:pt x="107" y="17"/>
                      </a:lnTo>
                      <a:lnTo>
                        <a:pt x="107" y="17"/>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3" name="Freeform 155"/>
                <p:cNvSpPr>
                  <a:spLocks/>
                </p:cNvSpPr>
                <p:nvPr/>
              </p:nvSpPr>
              <p:spPr bwMode="auto">
                <a:xfrm>
                  <a:off x="2559" y="899"/>
                  <a:ext cx="82" cy="181"/>
                </a:xfrm>
                <a:custGeom>
                  <a:avLst/>
                  <a:gdLst/>
                  <a:ahLst/>
                  <a:cxnLst>
                    <a:cxn ang="0">
                      <a:pos x="162" y="0"/>
                    </a:cxn>
                    <a:cxn ang="0">
                      <a:pos x="162" y="0"/>
                    </a:cxn>
                    <a:cxn ang="0">
                      <a:pos x="129" y="32"/>
                    </a:cxn>
                    <a:cxn ang="0">
                      <a:pos x="129" y="32"/>
                    </a:cxn>
                    <a:cxn ang="0">
                      <a:pos x="109" y="54"/>
                    </a:cxn>
                    <a:cxn ang="0">
                      <a:pos x="88" y="76"/>
                    </a:cxn>
                    <a:cxn ang="0">
                      <a:pos x="72" y="99"/>
                    </a:cxn>
                    <a:cxn ang="0">
                      <a:pos x="57" y="121"/>
                    </a:cxn>
                    <a:cxn ang="0">
                      <a:pos x="42" y="142"/>
                    </a:cxn>
                    <a:cxn ang="0">
                      <a:pos x="30" y="164"/>
                    </a:cxn>
                    <a:cxn ang="0">
                      <a:pos x="20" y="188"/>
                    </a:cxn>
                    <a:cxn ang="0">
                      <a:pos x="11" y="208"/>
                    </a:cxn>
                    <a:cxn ang="0">
                      <a:pos x="6" y="228"/>
                    </a:cxn>
                    <a:cxn ang="0">
                      <a:pos x="1" y="248"/>
                    </a:cxn>
                    <a:cxn ang="0">
                      <a:pos x="0" y="266"/>
                    </a:cxn>
                    <a:cxn ang="0">
                      <a:pos x="0" y="285"/>
                    </a:cxn>
                    <a:cxn ang="0">
                      <a:pos x="3" y="301"/>
                    </a:cxn>
                    <a:cxn ang="0">
                      <a:pos x="6" y="317"/>
                    </a:cxn>
                    <a:cxn ang="0">
                      <a:pos x="13" y="328"/>
                    </a:cxn>
                    <a:cxn ang="0">
                      <a:pos x="23" y="340"/>
                    </a:cxn>
                    <a:cxn ang="0">
                      <a:pos x="23" y="340"/>
                    </a:cxn>
                    <a:cxn ang="0">
                      <a:pos x="33" y="348"/>
                    </a:cxn>
                    <a:cxn ang="0">
                      <a:pos x="45" y="355"/>
                    </a:cxn>
                    <a:cxn ang="0">
                      <a:pos x="57" y="360"/>
                    </a:cxn>
                    <a:cxn ang="0">
                      <a:pos x="70" y="363"/>
                    </a:cxn>
                    <a:cxn ang="0">
                      <a:pos x="85" y="363"/>
                    </a:cxn>
                    <a:cxn ang="0">
                      <a:pos x="100" y="363"/>
                    </a:cxn>
                    <a:cxn ang="0">
                      <a:pos x="117" y="362"/>
                    </a:cxn>
                    <a:cxn ang="0">
                      <a:pos x="134" y="358"/>
                    </a:cxn>
                    <a:cxn ang="0">
                      <a:pos x="134" y="358"/>
                    </a:cxn>
                    <a:cxn ang="0">
                      <a:pos x="124" y="343"/>
                    </a:cxn>
                    <a:cxn ang="0">
                      <a:pos x="115" y="327"/>
                    </a:cxn>
                    <a:cxn ang="0">
                      <a:pos x="110" y="306"/>
                    </a:cxn>
                    <a:cxn ang="0">
                      <a:pos x="105" y="286"/>
                    </a:cxn>
                    <a:cxn ang="0">
                      <a:pos x="104" y="265"/>
                    </a:cxn>
                    <a:cxn ang="0">
                      <a:pos x="104" y="241"/>
                    </a:cxn>
                    <a:cxn ang="0">
                      <a:pos x="104" y="218"/>
                    </a:cxn>
                    <a:cxn ang="0">
                      <a:pos x="107" y="193"/>
                    </a:cxn>
                    <a:cxn ang="0">
                      <a:pos x="110" y="168"/>
                    </a:cxn>
                    <a:cxn ang="0">
                      <a:pos x="115" y="142"/>
                    </a:cxn>
                    <a:cxn ang="0">
                      <a:pos x="129" y="92"/>
                    </a:cxn>
                    <a:cxn ang="0">
                      <a:pos x="144" y="44"/>
                    </a:cxn>
                    <a:cxn ang="0">
                      <a:pos x="162" y="0"/>
                    </a:cxn>
                    <a:cxn ang="0">
                      <a:pos x="162" y="0"/>
                    </a:cxn>
                  </a:cxnLst>
                  <a:rect l="0" t="0" r="r" b="b"/>
                  <a:pathLst>
                    <a:path w="162" h="363">
                      <a:moveTo>
                        <a:pt x="162" y="0"/>
                      </a:moveTo>
                      <a:lnTo>
                        <a:pt x="162" y="0"/>
                      </a:lnTo>
                      <a:lnTo>
                        <a:pt x="129" y="32"/>
                      </a:lnTo>
                      <a:lnTo>
                        <a:pt x="129" y="32"/>
                      </a:lnTo>
                      <a:lnTo>
                        <a:pt x="109" y="54"/>
                      </a:lnTo>
                      <a:lnTo>
                        <a:pt x="88" y="76"/>
                      </a:lnTo>
                      <a:lnTo>
                        <a:pt x="72" y="99"/>
                      </a:lnTo>
                      <a:lnTo>
                        <a:pt x="57" y="121"/>
                      </a:lnTo>
                      <a:lnTo>
                        <a:pt x="42" y="142"/>
                      </a:lnTo>
                      <a:lnTo>
                        <a:pt x="30" y="164"/>
                      </a:lnTo>
                      <a:lnTo>
                        <a:pt x="20" y="188"/>
                      </a:lnTo>
                      <a:lnTo>
                        <a:pt x="11" y="208"/>
                      </a:lnTo>
                      <a:lnTo>
                        <a:pt x="6" y="228"/>
                      </a:lnTo>
                      <a:lnTo>
                        <a:pt x="1" y="248"/>
                      </a:lnTo>
                      <a:lnTo>
                        <a:pt x="0" y="266"/>
                      </a:lnTo>
                      <a:lnTo>
                        <a:pt x="0" y="285"/>
                      </a:lnTo>
                      <a:lnTo>
                        <a:pt x="3" y="301"/>
                      </a:lnTo>
                      <a:lnTo>
                        <a:pt x="6" y="317"/>
                      </a:lnTo>
                      <a:lnTo>
                        <a:pt x="13" y="328"/>
                      </a:lnTo>
                      <a:lnTo>
                        <a:pt x="23" y="340"/>
                      </a:lnTo>
                      <a:lnTo>
                        <a:pt x="23" y="340"/>
                      </a:lnTo>
                      <a:lnTo>
                        <a:pt x="33" y="348"/>
                      </a:lnTo>
                      <a:lnTo>
                        <a:pt x="45" y="355"/>
                      </a:lnTo>
                      <a:lnTo>
                        <a:pt x="57" y="360"/>
                      </a:lnTo>
                      <a:lnTo>
                        <a:pt x="70" y="363"/>
                      </a:lnTo>
                      <a:lnTo>
                        <a:pt x="85" y="363"/>
                      </a:lnTo>
                      <a:lnTo>
                        <a:pt x="100" y="363"/>
                      </a:lnTo>
                      <a:lnTo>
                        <a:pt x="117" y="362"/>
                      </a:lnTo>
                      <a:lnTo>
                        <a:pt x="134" y="358"/>
                      </a:lnTo>
                      <a:lnTo>
                        <a:pt x="134" y="358"/>
                      </a:lnTo>
                      <a:lnTo>
                        <a:pt x="124" y="343"/>
                      </a:lnTo>
                      <a:lnTo>
                        <a:pt x="115" y="327"/>
                      </a:lnTo>
                      <a:lnTo>
                        <a:pt x="110" y="306"/>
                      </a:lnTo>
                      <a:lnTo>
                        <a:pt x="105" y="286"/>
                      </a:lnTo>
                      <a:lnTo>
                        <a:pt x="104" y="265"/>
                      </a:lnTo>
                      <a:lnTo>
                        <a:pt x="104" y="241"/>
                      </a:lnTo>
                      <a:lnTo>
                        <a:pt x="104" y="218"/>
                      </a:lnTo>
                      <a:lnTo>
                        <a:pt x="107" y="193"/>
                      </a:lnTo>
                      <a:lnTo>
                        <a:pt x="110" y="168"/>
                      </a:lnTo>
                      <a:lnTo>
                        <a:pt x="115" y="142"/>
                      </a:lnTo>
                      <a:lnTo>
                        <a:pt x="129" y="92"/>
                      </a:lnTo>
                      <a:lnTo>
                        <a:pt x="144" y="44"/>
                      </a:lnTo>
                      <a:lnTo>
                        <a:pt x="162" y="0"/>
                      </a:lnTo>
                      <a:lnTo>
                        <a:pt x="162" y="0"/>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4" name="Freeform 156"/>
                <p:cNvSpPr>
                  <a:spLocks/>
                </p:cNvSpPr>
                <p:nvPr/>
              </p:nvSpPr>
              <p:spPr bwMode="auto">
                <a:xfrm>
                  <a:off x="2611" y="863"/>
                  <a:ext cx="100" cy="215"/>
                </a:xfrm>
                <a:custGeom>
                  <a:avLst/>
                  <a:gdLst/>
                  <a:ahLst/>
                  <a:cxnLst>
                    <a:cxn ang="0">
                      <a:pos x="167" y="0"/>
                    </a:cxn>
                    <a:cxn ang="0">
                      <a:pos x="167" y="0"/>
                    </a:cxn>
                    <a:cxn ang="0">
                      <a:pos x="140" y="13"/>
                    </a:cxn>
                    <a:cxn ang="0">
                      <a:pos x="113" y="30"/>
                    </a:cxn>
                    <a:cxn ang="0">
                      <a:pos x="85" y="48"/>
                    </a:cxn>
                    <a:cxn ang="0">
                      <a:pos x="58" y="70"/>
                    </a:cxn>
                    <a:cxn ang="0">
                      <a:pos x="58" y="70"/>
                    </a:cxn>
                    <a:cxn ang="0">
                      <a:pos x="40" y="114"/>
                    </a:cxn>
                    <a:cxn ang="0">
                      <a:pos x="25" y="162"/>
                    </a:cxn>
                    <a:cxn ang="0">
                      <a:pos x="11" y="212"/>
                    </a:cxn>
                    <a:cxn ang="0">
                      <a:pos x="6" y="238"/>
                    </a:cxn>
                    <a:cxn ang="0">
                      <a:pos x="3" y="263"/>
                    </a:cxn>
                    <a:cxn ang="0">
                      <a:pos x="0" y="288"/>
                    </a:cxn>
                    <a:cxn ang="0">
                      <a:pos x="0" y="311"/>
                    </a:cxn>
                    <a:cxn ang="0">
                      <a:pos x="0" y="335"/>
                    </a:cxn>
                    <a:cxn ang="0">
                      <a:pos x="1" y="356"/>
                    </a:cxn>
                    <a:cxn ang="0">
                      <a:pos x="6" y="376"/>
                    </a:cxn>
                    <a:cxn ang="0">
                      <a:pos x="11" y="397"/>
                    </a:cxn>
                    <a:cxn ang="0">
                      <a:pos x="20" y="413"/>
                    </a:cxn>
                    <a:cxn ang="0">
                      <a:pos x="30" y="428"/>
                    </a:cxn>
                    <a:cxn ang="0">
                      <a:pos x="30" y="428"/>
                    </a:cxn>
                    <a:cxn ang="0">
                      <a:pos x="50" y="422"/>
                    </a:cxn>
                    <a:cxn ang="0">
                      <a:pos x="70" y="415"/>
                    </a:cxn>
                    <a:cxn ang="0">
                      <a:pos x="92" y="405"/>
                    </a:cxn>
                    <a:cxn ang="0">
                      <a:pos x="112" y="393"/>
                    </a:cxn>
                    <a:cxn ang="0">
                      <a:pos x="134" y="380"/>
                    </a:cxn>
                    <a:cxn ang="0">
                      <a:pos x="157" y="366"/>
                    </a:cxn>
                    <a:cxn ang="0">
                      <a:pos x="179" y="350"/>
                    </a:cxn>
                    <a:cxn ang="0">
                      <a:pos x="199" y="331"/>
                    </a:cxn>
                    <a:cxn ang="0">
                      <a:pos x="199" y="331"/>
                    </a:cxn>
                    <a:cxn ang="0">
                      <a:pos x="189" y="318"/>
                    </a:cxn>
                    <a:cxn ang="0">
                      <a:pos x="179" y="303"/>
                    </a:cxn>
                    <a:cxn ang="0">
                      <a:pos x="170" y="284"/>
                    </a:cxn>
                    <a:cxn ang="0">
                      <a:pos x="165" y="264"/>
                    </a:cxn>
                    <a:cxn ang="0">
                      <a:pos x="160" y="243"/>
                    </a:cxn>
                    <a:cxn ang="0">
                      <a:pos x="157" y="221"/>
                    </a:cxn>
                    <a:cxn ang="0">
                      <a:pos x="154" y="196"/>
                    </a:cxn>
                    <a:cxn ang="0">
                      <a:pos x="154" y="172"/>
                    </a:cxn>
                    <a:cxn ang="0">
                      <a:pos x="154" y="124"/>
                    </a:cxn>
                    <a:cxn ang="0">
                      <a:pos x="157" y="77"/>
                    </a:cxn>
                    <a:cxn ang="0">
                      <a:pos x="162" y="35"/>
                    </a:cxn>
                    <a:cxn ang="0">
                      <a:pos x="167" y="0"/>
                    </a:cxn>
                    <a:cxn ang="0">
                      <a:pos x="167" y="0"/>
                    </a:cxn>
                  </a:cxnLst>
                  <a:rect l="0" t="0" r="r" b="b"/>
                  <a:pathLst>
                    <a:path w="199" h="428">
                      <a:moveTo>
                        <a:pt x="167" y="0"/>
                      </a:moveTo>
                      <a:lnTo>
                        <a:pt x="167" y="0"/>
                      </a:lnTo>
                      <a:lnTo>
                        <a:pt x="140" y="13"/>
                      </a:lnTo>
                      <a:lnTo>
                        <a:pt x="113" y="30"/>
                      </a:lnTo>
                      <a:lnTo>
                        <a:pt x="85" y="48"/>
                      </a:lnTo>
                      <a:lnTo>
                        <a:pt x="58" y="70"/>
                      </a:lnTo>
                      <a:lnTo>
                        <a:pt x="58" y="70"/>
                      </a:lnTo>
                      <a:lnTo>
                        <a:pt x="40" y="114"/>
                      </a:lnTo>
                      <a:lnTo>
                        <a:pt x="25" y="162"/>
                      </a:lnTo>
                      <a:lnTo>
                        <a:pt x="11" y="212"/>
                      </a:lnTo>
                      <a:lnTo>
                        <a:pt x="6" y="238"/>
                      </a:lnTo>
                      <a:lnTo>
                        <a:pt x="3" y="263"/>
                      </a:lnTo>
                      <a:lnTo>
                        <a:pt x="0" y="288"/>
                      </a:lnTo>
                      <a:lnTo>
                        <a:pt x="0" y="311"/>
                      </a:lnTo>
                      <a:lnTo>
                        <a:pt x="0" y="335"/>
                      </a:lnTo>
                      <a:lnTo>
                        <a:pt x="1" y="356"/>
                      </a:lnTo>
                      <a:lnTo>
                        <a:pt x="6" y="376"/>
                      </a:lnTo>
                      <a:lnTo>
                        <a:pt x="11" y="397"/>
                      </a:lnTo>
                      <a:lnTo>
                        <a:pt x="20" y="413"/>
                      </a:lnTo>
                      <a:lnTo>
                        <a:pt x="30" y="428"/>
                      </a:lnTo>
                      <a:lnTo>
                        <a:pt x="30" y="428"/>
                      </a:lnTo>
                      <a:lnTo>
                        <a:pt x="50" y="422"/>
                      </a:lnTo>
                      <a:lnTo>
                        <a:pt x="70" y="415"/>
                      </a:lnTo>
                      <a:lnTo>
                        <a:pt x="92" y="405"/>
                      </a:lnTo>
                      <a:lnTo>
                        <a:pt x="112" y="393"/>
                      </a:lnTo>
                      <a:lnTo>
                        <a:pt x="134" y="380"/>
                      </a:lnTo>
                      <a:lnTo>
                        <a:pt x="157" y="366"/>
                      </a:lnTo>
                      <a:lnTo>
                        <a:pt x="179" y="350"/>
                      </a:lnTo>
                      <a:lnTo>
                        <a:pt x="199" y="331"/>
                      </a:lnTo>
                      <a:lnTo>
                        <a:pt x="199" y="331"/>
                      </a:lnTo>
                      <a:lnTo>
                        <a:pt x="189" y="318"/>
                      </a:lnTo>
                      <a:lnTo>
                        <a:pt x="179" y="303"/>
                      </a:lnTo>
                      <a:lnTo>
                        <a:pt x="170" y="284"/>
                      </a:lnTo>
                      <a:lnTo>
                        <a:pt x="165" y="264"/>
                      </a:lnTo>
                      <a:lnTo>
                        <a:pt x="160" y="243"/>
                      </a:lnTo>
                      <a:lnTo>
                        <a:pt x="157" y="221"/>
                      </a:lnTo>
                      <a:lnTo>
                        <a:pt x="154" y="196"/>
                      </a:lnTo>
                      <a:lnTo>
                        <a:pt x="154" y="172"/>
                      </a:lnTo>
                      <a:lnTo>
                        <a:pt x="154" y="124"/>
                      </a:lnTo>
                      <a:lnTo>
                        <a:pt x="157" y="77"/>
                      </a:lnTo>
                      <a:lnTo>
                        <a:pt x="162" y="35"/>
                      </a:lnTo>
                      <a:lnTo>
                        <a:pt x="167" y="0"/>
                      </a:lnTo>
                      <a:lnTo>
                        <a:pt x="167" y="0"/>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5" name="Freeform 157"/>
                <p:cNvSpPr>
                  <a:spLocks/>
                </p:cNvSpPr>
                <p:nvPr/>
              </p:nvSpPr>
              <p:spPr bwMode="auto">
                <a:xfrm>
                  <a:off x="2392" y="683"/>
                  <a:ext cx="393" cy="392"/>
                </a:xfrm>
                <a:custGeom>
                  <a:avLst/>
                  <a:gdLst/>
                  <a:ahLst/>
                  <a:cxnLst>
                    <a:cxn ang="0">
                      <a:pos x="727" y="46"/>
                    </a:cxn>
                    <a:cxn ang="0">
                      <a:pos x="706" y="29"/>
                    </a:cxn>
                    <a:cxn ang="0">
                      <a:pos x="683" y="15"/>
                    </a:cxn>
                    <a:cxn ang="0">
                      <a:pos x="658" y="7"/>
                    </a:cxn>
                    <a:cxn ang="0">
                      <a:pos x="629" y="2"/>
                    </a:cxn>
                    <a:cxn ang="0">
                      <a:pos x="568" y="2"/>
                    </a:cxn>
                    <a:cxn ang="0">
                      <a:pos x="499" y="17"/>
                    </a:cxn>
                    <a:cxn ang="0">
                      <a:pos x="427" y="46"/>
                    </a:cxn>
                    <a:cxn ang="0">
                      <a:pos x="353" y="87"/>
                    </a:cxn>
                    <a:cxn ang="0">
                      <a:pos x="278" y="141"/>
                    </a:cxn>
                    <a:cxn ang="0">
                      <a:pos x="206" y="206"/>
                    </a:cxn>
                    <a:cxn ang="0">
                      <a:pos x="172" y="241"/>
                    </a:cxn>
                    <a:cxn ang="0">
                      <a:pos x="112" y="315"/>
                    </a:cxn>
                    <a:cxn ang="0">
                      <a:pos x="65" y="390"/>
                    </a:cxn>
                    <a:cxn ang="0">
                      <a:pos x="30" y="464"/>
                    </a:cxn>
                    <a:cxn ang="0">
                      <a:pos x="8" y="534"/>
                    </a:cxn>
                    <a:cxn ang="0">
                      <a:pos x="0" y="600"/>
                    </a:cxn>
                    <a:cxn ang="0">
                      <a:pos x="3" y="643"/>
                    </a:cxn>
                    <a:cxn ang="0">
                      <a:pos x="10" y="670"/>
                    </a:cxn>
                    <a:cxn ang="0">
                      <a:pos x="22" y="695"/>
                    </a:cxn>
                    <a:cxn ang="0">
                      <a:pos x="35" y="717"/>
                    </a:cxn>
                    <a:cxn ang="0">
                      <a:pos x="45" y="727"/>
                    </a:cxn>
                    <a:cxn ang="0">
                      <a:pos x="58" y="737"/>
                    </a:cxn>
                    <a:cxn ang="0">
                      <a:pos x="95" y="752"/>
                    </a:cxn>
                    <a:cxn ang="0">
                      <a:pos x="142" y="760"/>
                    </a:cxn>
                    <a:cxn ang="0">
                      <a:pos x="221" y="764"/>
                    </a:cxn>
                    <a:cxn ang="0">
                      <a:pos x="313" y="760"/>
                    </a:cxn>
                    <a:cxn ang="0">
                      <a:pos x="353" y="760"/>
                    </a:cxn>
                    <a:cxn ang="0">
                      <a:pos x="357" y="762"/>
                    </a:cxn>
                    <a:cxn ang="0">
                      <a:pos x="382" y="777"/>
                    </a:cxn>
                    <a:cxn ang="0">
                      <a:pos x="412" y="784"/>
                    </a:cxn>
                    <a:cxn ang="0">
                      <a:pos x="447" y="782"/>
                    </a:cxn>
                    <a:cxn ang="0">
                      <a:pos x="485" y="772"/>
                    </a:cxn>
                    <a:cxn ang="0">
                      <a:pos x="529" y="755"/>
                    </a:cxn>
                    <a:cxn ang="0">
                      <a:pos x="573" y="730"/>
                    </a:cxn>
                    <a:cxn ang="0">
                      <a:pos x="616" y="697"/>
                    </a:cxn>
                    <a:cxn ang="0">
                      <a:pos x="658" y="658"/>
                    </a:cxn>
                    <a:cxn ang="0">
                      <a:pos x="678" y="638"/>
                    </a:cxn>
                    <a:cxn ang="0">
                      <a:pos x="715" y="595"/>
                    </a:cxn>
                    <a:cxn ang="0">
                      <a:pos x="743" y="549"/>
                    </a:cxn>
                    <a:cxn ang="0">
                      <a:pos x="765" y="508"/>
                    </a:cxn>
                    <a:cxn ang="0">
                      <a:pos x="779" y="466"/>
                    </a:cxn>
                    <a:cxn ang="0">
                      <a:pos x="785" y="429"/>
                    </a:cxn>
                    <a:cxn ang="0">
                      <a:pos x="782" y="395"/>
                    </a:cxn>
                    <a:cxn ang="0">
                      <a:pos x="770" y="369"/>
                    </a:cxn>
                    <a:cxn ang="0">
                      <a:pos x="762" y="357"/>
                    </a:cxn>
                    <a:cxn ang="0">
                      <a:pos x="760" y="344"/>
                    </a:cxn>
                    <a:cxn ang="0">
                      <a:pos x="762" y="270"/>
                    </a:cxn>
                    <a:cxn ang="0">
                      <a:pos x="762" y="168"/>
                    </a:cxn>
                    <a:cxn ang="0">
                      <a:pos x="757" y="118"/>
                    </a:cxn>
                    <a:cxn ang="0">
                      <a:pos x="745" y="76"/>
                    </a:cxn>
                    <a:cxn ang="0">
                      <a:pos x="732" y="51"/>
                    </a:cxn>
                    <a:cxn ang="0">
                      <a:pos x="727" y="46"/>
                    </a:cxn>
                  </a:cxnLst>
                  <a:rect l="0" t="0" r="r" b="b"/>
                  <a:pathLst>
                    <a:path w="785" h="785">
                      <a:moveTo>
                        <a:pt x="727" y="46"/>
                      </a:moveTo>
                      <a:lnTo>
                        <a:pt x="727" y="46"/>
                      </a:lnTo>
                      <a:lnTo>
                        <a:pt x="717" y="36"/>
                      </a:lnTo>
                      <a:lnTo>
                        <a:pt x="706" y="29"/>
                      </a:lnTo>
                      <a:lnTo>
                        <a:pt x="695" y="22"/>
                      </a:lnTo>
                      <a:lnTo>
                        <a:pt x="683" y="15"/>
                      </a:lnTo>
                      <a:lnTo>
                        <a:pt x="670" y="10"/>
                      </a:lnTo>
                      <a:lnTo>
                        <a:pt x="658" y="7"/>
                      </a:lnTo>
                      <a:lnTo>
                        <a:pt x="643" y="4"/>
                      </a:lnTo>
                      <a:lnTo>
                        <a:pt x="629" y="2"/>
                      </a:lnTo>
                      <a:lnTo>
                        <a:pt x="599" y="0"/>
                      </a:lnTo>
                      <a:lnTo>
                        <a:pt x="568" y="2"/>
                      </a:lnTo>
                      <a:lnTo>
                        <a:pt x="534" y="9"/>
                      </a:lnTo>
                      <a:lnTo>
                        <a:pt x="499" y="17"/>
                      </a:lnTo>
                      <a:lnTo>
                        <a:pt x="464" y="31"/>
                      </a:lnTo>
                      <a:lnTo>
                        <a:pt x="427" y="46"/>
                      </a:lnTo>
                      <a:lnTo>
                        <a:pt x="390" y="66"/>
                      </a:lnTo>
                      <a:lnTo>
                        <a:pt x="353" y="87"/>
                      </a:lnTo>
                      <a:lnTo>
                        <a:pt x="315" y="113"/>
                      </a:lnTo>
                      <a:lnTo>
                        <a:pt x="278" y="141"/>
                      </a:lnTo>
                      <a:lnTo>
                        <a:pt x="241" y="173"/>
                      </a:lnTo>
                      <a:lnTo>
                        <a:pt x="206" y="206"/>
                      </a:lnTo>
                      <a:lnTo>
                        <a:pt x="206" y="206"/>
                      </a:lnTo>
                      <a:lnTo>
                        <a:pt x="172" y="241"/>
                      </a:lnTo>
                      <a:lnTo>
                        <a:pt x="140" y="278"/>
                      </a:lnTo>
                      <a:lnTo>
                        <a:pt x="112" y="315"/>
                      </a:lnTo>
                      <a:lnTo>
                        <a:pt x="87" y="352"/>
                      </a:lnTo>
                      <a:lnTo>
                        <a:pt x="65" y="390"/>
                      </a:lnTo>
                      <a:lnTo>
                        <a:pt x="45" y="427"/>
                      </a:lnTo>
                      <a:lnTo>
                        <a:pt x="30" y="464"/>
                      </a:lnTo>
                      <a:lnTo>
                        <a:pt x="17" y="499"/>
                      </a:lnTo>
                      <a:lnTo>
                        <a:pt x="8" y="534"/>
                      </a:lnTo>
                      <a:lnTo>
                        <a:pt x="1" y="568"/>
                      </a:lnTo>
                      <a:lnTo>
                        <a:pt x="0" y="600"/>
                      </a:lnTo>
                      <a:lnTo>
                        <a:pt x="1" y="630"/>
                      </a:lnTo>
                      <a:lnTo>
                        <a:pt x="3" y="643"/>
                      </a:lnTo>
                      <a:lnTo>
                        <a:pt x="7" y="658"/>
                      </a:lnTo>
                      <a:lnTo>
                        <a:pt x="10" y="670"/>
                      </a:lnTo>
                      <a:lnTo>
                        <a:pt x="15" y="683"/>
                      </a:lnTo>
                      <a:lnTo>
                        <a:pt x="22" y="695"/>
                      </a:lnTo>
                      <a:lnTo>
                        <a:pt x="28" y="707"/>
                      </a:lnTo>
                      <a:lnTo>
                        <a:pt x="35" y="717"/>
                      </a:lnTo>
                      <a:lnTo>
                        <a:pt x="45" y="727"/>
                      </a:lnTo>
                      <a:lnTo>
                        <a:pt x="45" y="727"/>
                      </a:lnTo>
                      <a:lnTo>
                        <a:pt x="50" y="732"/>
                      </a:lnTo>
                      <a:lnTo>
                        <a:pt x="58" y="737"/>
                      </a:lnTo>
                      <a:lnTo>
                        <a:pt x="75" y="745"/>
                      </a:lnTo>
                      <a:lnTo>
                        <a:pt x="95" y="752"/>
                      </a:lnTo>
                      <a:lnTo>
                        <a:pt x="117" y="757"/>
                      </a:lnTo>
                      <a:lnTo>
                        <a:pt x="142" y="760"/>
                      </a:lnTo>
                      <a:lnTo>
                        <a:pt x="167" y="762"/>
                      </a:lnTo>
                      <a:lnTo>
                        <a:pt x="221" y="764"/>
                      </a:lnTo>
                      <a:lnTo>
                        <a:pt x="269" y="762"/>
                      </a:lnTo>
                      <a:lnTo>
                        <a:pt x="313" y="760"/>
                      </a:lnTo>
                      <a:lnTo>
                        <a:pt x="343" y="760"/>
                      </a:lnTo>
                      <a:lnTo>
                        <a:pt x="353" y="760"/>
                      </a:lnTo>
                      <a:lnTo>
                        <a:pt x="357" y="762"/>
                      </a:lnTo>
                      <a:lnTo>
                        <a:pt x="357" y="762"/>
                      </a:lnTo>
                      <a:lnTo>
                        <a:pt x="368" y="770"/>
                      </a:lnTo>
                      <a:lnTo>
                        <a:pt x="382" y="777"/>
                      </a:lnTo>
                      <a:lnTo>
                        <a:pt x="395" y="782"/>
                      </a:lnTo>
                      <a:lnTo>
                        <a:pt x="412" y="784"/>
                      </a:lnTo>
                      <a:lnTo>
                        <a:pt x="429" y="785"/>
                      </a:lnTo>
                      <a:lnTo>
                        <a:pt x="447" y="782"/>
                      </a:lnTo>
                      <a:lnTo>
                        <a:pt x="465" y="779"/>
                      </a:lnTo>
                      <a:lnTo>
                        <a:pt x="485" y="772"/>
                      </a:lnTo>
                      <a:lnTo>
                        <a:pt x="507" y="765"/>
                      </a:lnTo>
                      <a:lnTo>
                        <a:pt x="529" y="755"/>
                      </a:lnTo>
                      <a:lnTo>
                        <a:pt x="551" y="743"/>
                      </a:lnTo>
                      <a:lnTo>
                        <a:pt x="573" y="730"/>
                      </a:lnTo>
                      <a:lnTo>
                        <a:pt x="594" y="715"/>
                      </a:lnTo>
                      <a:lnTo>
                        <a:pt x="616" y="697"/>
                      </a:lnTo>
                      <a:lnTo>
                        <a:pt x="638" y="678"/>
                      </a:lnTo>
                      <a:lnTo>
                        <a:pt x="658" y="658"/>
                      </a:lnTo>
                      <a:lnTo>
                        <a:pt x="658" y="658"/>
                      </a:lnTo>
                      <a:lnTo>
                        <a:pt x="678" y="638"/>
                      </a:lnTo>
                      <a:lnTo>
                        <a:pt x="698" y="616"/>
                      </a:lnTo>
                      <a:lnTo>
                        <a:pt x="715" y="595"/>
                      </a:lnTo>
                      <a:lnTo>
                        <a:pt x="730" y="573"/>
                      </a:lnTo>
                      <a:lnTo>
                        <a:pt x="743" y="549"/>
                      </a:lnTo>
                      <a:lnTo>
                        <a:pt x="755" y="529"/>
                      </a:lnTo>
                      <a:lnTo>
                        <a:pt x="765" y="508"/>
                      </a:lnTo>
                      <a:lnTo>
                        <a:pt x="772" y="486"/>
                      </a:lnTo>
                      <a:lnTo>
                        <a:pt x="779" y="466"/>
                      </a:lnTo>
                      <a:lnTo>
                        <a:pt x="782" y="447"/>
                      </a:lnTo>
                      <a:lnTo>
                        <a:pt x="785" y="429"/>
                      </a:lnTo>
                      <a:lnTo>
                        <a:pt x="785" y="412"/>
                      </a:lnTo>
                      <a:lnTo>
                        <a:pt x="782" y="395"/>
                      </a:lnTo>
                      <a:lnTo>
                        <a:pt x="777" y="380"/>
                      </a:lnTo>
                      <a:lnTo>
                        <a:pt x="770" y="369"/>
                      </a:lnTo>
                      <a:lnTo>
                        <a:pt x="762" y="357"/>
                      </a:lnTo>
                      <a:lnTo>
                        <a:pt x="762" y="357"/>
                      </a:lnTo>
                      <a:lnTo>
                        <a:pt x="760" y="352"/>
                      </a:lnTo>
                      <a:lnTo>
                        <a:pt x="760" y="344"/>
                      </a:lnTo>
                      <a:lnTo>
                        <a:pt x="760" y="313"/>
                      </a:lnTo>
                      <a:lnTo>
                        <a:pt x="762" y="270"/>
                      </a:lnTo>
                      <a:lnTo>
                        <a:pt x="763" y="220"/>
                      </a:lnTo>
                      <a:lnTo>
                        <a:pt x="762" y="168"/>
                      </a:lnTo>
                      <a:lnTo>
                        <a:pt x="760" y="143"/>
                      </a:lnTo>
                      <a:lnTo>
                        <a:pt x="757" y="118"/>
                      </a:lnTo>
                      <a:lnTo>
                        <a:pt x="752" y="96"/>
                      </a:lnTo>
                      <a:lnTo>
                        <a:pt x="745" y="76"/>
                      </a:lnTo>
                      <a:lnTo>
                        <a:pt x="737" y="59"/>
                      </a:lnTo>
                      <a:lnTo>
                        <a:pt x="732" y="51"/>
                      </a:lnTo>
                      <a:lnTo>
                        <a:pt x="727" y="46"/>
                      </a:lnTo>
                      <a:lnTo>
                        <a:pt x="727" y="46"/>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6" name="Freeform 158"/>
                <p:cNvSpPr>
                  <a:spLocks/>
                </p:cNvSpPr>
                <p:nvPr/>
              </p:nvSpPr>
              <p:spPr bwMode="auto">
                <a:xfrm>
                  <a:off x="2392" y="683"/>
                  <a:ext cx="393" cy="385"/>
                </a:xfrm>
                <a:custGeom>
                  <a:avLst/>
                  <a:gdLst/>
                  <a:ahLst/>
                  <a:cxnLst>
                    <a:cxn ang="0">
                      <a:pos x="762" y="357"/>
                    </a:cxn>
                    <a:cxn ang="0">
                      <a:pos x="760" y="344"/>
                    </a:cxn>
                    <a:cxn ang="0">
                      <a:pos x="762" y="270"/>
                    </a:cxn>
                    <a:cxn ang="0">
                      <a:pos x="762" y="168"/>
                    </a:cxn>
                    <a:cxn ang="0">
                      <a:pos x="757" y="118"/>
                    </a:cxn>
                    <a:cxn ang="0">
                      <a:pos x="745" y="76"/>
                    </a:cxn>
                    <a:cxn ang="0">
                      <a:pos x="732" y="51"/>
                    </a:cxn>
                    <a:cxn ang="0">
                      <a:pos x="727" y="46"/>
                    </a:cxn>
                    <a:cxn ang="0">
                      <a:pos x="706" y="29"/>
                    </a:cxn>
                    <a:cxn ang="0">
                      <a:pos x="683" y="15"/>
                    </a:cxn>
                    <a:cxn ang="0">
                      <a:pos x="658" y="7"/>
                    </a:cxn>
                    <a:cxn ang="0">
                      <a:pos x="629" y="2"/>
                    </a:cxn>
                    <a:cxn ang="0">
                      <a:pos x="568" y="2"/>
                    </a:cxn>
                    <a:cxn ang="0">
                      <a:pos x="499" y="17"/>
                    </a:cxn>
                    <a:cxn ang="0">
                      <a:pos x="427" y="46"/>
                    </a:cxn>
                    <a:cxn ang="0">
                      <a:pos x="353" y="87"/>
                    </a:cxn>
                    <a:cxn ang="0">
                      <a:pos x="278" y="141"/>
                    </a:cxn>
                    <a:cxn ang="0">
                      <a:pos x="206" y="206"/>
                    </a:cxn>
                    <a:cxn ang="0">
                      <a:pos x="172" y="241"/>
                    </a:cxn>
                    <a:cxn ang="0">
                      <a:pos x="114" y="315"/>
                    </a:cxn>
                    <a:cxn ang="0">
                      <a:pos x="65" y="389"/>
                    </a:cxn>
                    <a:cxn ang="0">
                      <a:pos x="30" y="462"/>
                    </a:cxn>
                    <a:cxn ang="0">
                      <a:pos x="8" y="533"/>
                    </a:cxn>
                    <a:cxn ang="0">
                      <a:pos x="0" y="598"/>
                    </a:cxn>
                    <a:cxn ang="0">
                      <a:pos x="7" y="655"/>
                    </a:cxn>
                    <a:cxn ang="0">
                      <a:pos x="15" y="680"/>
                    </a:cxn>
                    <a:cxn ang="0">
                      <a:pos x="27" y="703"/>
                    </a:cxn>
                    <a:cxn ang="0">
                      <a:pos x="43" y="723"/>
                    </a:cxn>
                    <a:cxn ang="0">
                      <a:pos x="134" y="713"/>
                    </a:cxn>
                    <a:cxn ang="0">
                      <a:pos x="243" y="703"/>
                    </a:cxn>
                    <a:cxn ang="0">
                      <a:pos x="338" y="700"/>
                    </a:cxn>
                    <a:cxn ang="0">
                      <a:pos x="370" y="703"/>
                    </a:cxn>
                    <a:cxn ang="0">
                      <a:pos x="388" y="710"/>
                    </a:cxn>
                    <a:cxn ang="0">
                      <a:pos x="397" y="722"/>
                    </a:cxn>
                    <a:cxn ang="0">
                      <a:pos x="413" y="749"/>
                    </a:cxn>
                    <a:cxn ang="0">
                      <a:pos x="425" y="760"/>
                    </a:cxn>
                    <a:cxn ang="0">
                      <a:pos x="439" y="769"/>
                    </a:cxn>
                    <a:cxn ang="0">
                      <a:pos x="459" y="772"/>
                    </a:cxn>
                    <a:cxn ang="0">
                      <a:pos x="487" y="769"/>
                    </a:cxn>
                    <a:cxn ang="0">
                      <a:pos x="522" y="757"/>
                    </a:cxn>
                    <a:cxn ang="0">
                      <a:pos x="557" y="738"/>
                    </a:cxn>
                    <a:cxn ang="0">
                      <a:pos x="624" y="690"/>
                    </a:cxn>
                    <a:cxn ang="0">
                      <a:pos x="658" y="658"/>
                    </a:cxn>
                    <a:cxn ang="0">
                      <a:pos x="698" y="616"/>
                    </a:cxn>
                    <a:cxn ang="0">
                      <a:pos x="730" y="573"/>
                    </a:cxn>
                    <a:cxn ang="0">
                      <a:pos x="755" y="529"/>
                    </a:cxn>
                    <a:cxn ang="0">
                      <a:pos x="772" y="486"/>
                    </a:cxn>
                    <a:cxn ang="0">
                      <a:pos x="782" y="447"/>
                    </a:cxn>
                    <a:cxn ang="0">
                      <a:pos x="785" y="412"/>
                    </a:cxn>
                    <a:cxn ang="0">
                      <a:pos x="777" y="380"/>
                    </a:cxn>
                    <a:cxn ang="0">
                      <a:pos x="762" y="357"/>
                    </a:cxn>
                  </a:cxnLst>
                  <a:rect l="0" t="0" r="r" b="b"/>
                  <a:pathLst>
                    <a:path w="785" h="772">
                      <a:moveTo>
                        <a:pt x="762" y="357"/>
                      </a:moveTo>
                      <a:lnTo>
                        <a:pt x="762" y="357"/>
                      </a:lnTo>
                      <a:lnTo>
                        <a:pt x="760" y="352"/>
                      </a:lnTo>
                      <a:lnTo>
                        <a:pt x="760" y="344"/>
                      </a:lnTo>
                      <a:lnTo>
                        <a:pt x="760" y="313"/>
                      </a:lnTo>
                      <a:lnTo>
                        <a:pt x="762" y="270"/>
                      </a:lnTo>
                      <a:lnTo>
                        <a:pt x="763" y="220"/>
                      </a:lnTo>
                      <a:lnTo>
                        <a:pt x="762" y="168"/>
                      </a:lnTo>
                      <a:lnTo>
                        <a:pt x="760" y="143"/>
                      </a:lnTo>
                      <a:lnTo>
                        <a:pt x="757" y="118"/>
                      </a:lnTo>
                      <a:lnTo>
                        <a:pt x="752" y="96"/>
                      </a:lnTo>
                      <a:lnTo>
                        <a:pt x="745" y="76"/>
                      </a:lnTo>
                      <a:lnTo>
                        <a:pt x="737" y="59"/>
                      </a:lnTo>
                      <a:lnTo>
                        <a:pt x="732" y="51"/>
                      </a:lnTo>
                      <a:lnTo>
                        <a:pt x="727" y="46"/>
                      </a:lnTo>
                      <a:lnTo>
                        <a:pt x="727" y="46"/>
                      </a:lnTo>
                      <a:lnTo>
                        <a:pt x="717" y="36"/>
                      </a:lnTo>
                      <a:lnTo>
                        <a:pt x="706" y="29"/>
                      </a:lnTo>
                      <a:lnTo>
                        <a:pt x="695" y="22"/>
                      </a:lnTo>
                      <a:lnTo>
                        <a:pt x="683" y="15"/>
                      </a:lnTo>
                      <a:lnTo>
                        <a:pt x="670" y="10"/>
                      </a:lnTo>
                      <a:lnTo>
                        <a:pt x="658" y="7"/>
                      </a:lnTo>
                      <a:lnTo>
                        <a:pt x="643" y="4"/>
                      </a:lnTo>
                      <a:lnTo>
                        <a:pt x="629" y="2"/>
                      </a:lnTo>
                      <a:lnTo>
                        <a:pt x="599" y="0"/>
                      </a:lnTo>
                      <a:lnTo>
                        <a:pt x="568" y="2"/>
                      </a:lnTo>
                      <a:lnTo>
                        <a:pt x="534" y="9"/>
                      </a:lnTo>
                      <a:lnTo>
                        <a:pt x="499" y="17"/>
                      </a:lnTo>
                      <a:lnTo>
                        <a:pt x="464" y="31"/>
                      </a:lnTo>
                      <a:lnTo>
                        <a:pt x="427" y="46"/>
                      </a:lnTo>
                      <a:lnTo>
                        <a:pt x="390" y="66"/>
                      </a:lnTo>
                      <a:lnTo>
                        <a:pt x="353" y="87"/>
                      </a:lnTo>
                      <a:lnTo>
                        <a:pt x="315" y="113"/>
                      </a:lnTo>
                      <a:lnTo>
                        <a:pt x="278" y="141"/>
                      </a:lnTo>
                      <a:lnTo>
                        <a:pt x="241" y="173"/>
                      </a:lnTo>
                      <a:lnTo>
                        <a:pt x="206" y="206"/>
                      </a:lnTo>
                      <a:lnTo>
                        <a:pt x="206" y="206"/>
                      </a:lnTo>
                      <a:lnTo>
                        <a:pt x="172" y="241"/>
                      </a:lnTo>
                      <a:lnTo>
                        <a:pt x="140" y="278"/>
                      </a:lnTo>
                      <a:lnTo>
                        <a:pt x="114" y="315"/>
                      </a:lnTo>
                      <a:lnTo>
                        <a:pt x="89" y="352"/>
                      </a:lnTo>
                      <a:lnTo>
                        <a:pt x="65" y="389"/>
                      </a:lnTo>
                      <a:lnTo>
                        <a:pt x="47" y="426"/>
                      </a:lnTo>
                      <a:lnTo>
                        <a:pt x="30" y="462"/>
                      </a:lnTo>
                      <a:lnTo>
                        <a:pt x="18" y="497"/>
                      </a:lnTo>
                      <a:lnTo>
                        <a:pt x="8" y="533"/>
                      </a:lnTo>
                      <a:lnTo>
                        <a:pt x="3" y="566"/>
                      </a:lnTo>
                      <a:lnTo>
                        <a:pt x="0" y="598"/>
                      </a:lnTo>
                      <a:lnTo>
                        <a:pt x="1" y="626"/>
                      </a:lnTo>
                      <a:lnTo>
                        <a:pt x="7" y="655"/>
                      </a:lnTo>
                      <a:lnTo>
                        <a:pt x="10" y="668"/>
                      </a:lnTo>
                      <a:lnTo>
                        <a:pt x="15" y="680"/>
                      </a:lnTo>
                      <a:lnTo>
                        <a:pt x="20" y="693"/>
                      </a:lnTo>
                      <a:lnTo>
                        <a:pt x="27" y="703"/>
                      </a:lnTo>
                      <a:lnTo>
                        <a:pt x="33" y="715"/>
                      </a:lnTo>
                      <a:lnTo>
                        <a:pt x="43" y="723"/>
                      </a:lnTo>
                      <a:lnTo>
                        <a:pt x="43" y="723"/>
                      </a:lnTo>
                      <a:lnTo>
                        <a:pt x="134" y="713"/>
                      </a:lnTo>
                      <a:lnTo>
                        <a:pt x="189" y="708"/>
                      </a:lnTo>
                      <a:lnTo>
                        <a:pt x="243" y="703"/>
                      </a:lnTo>
                      <a:lnTo>
                        <a:pt x="295" y="702"/>
                      </a:lnTo>
                      <a:lnTo>
                        <a:pt x="338" y="700"/>
                      </a:lnTo>
                      <a:lnTo>
                        <a:pt x="357" y="702"/>
                      </a:lnTo>
                      <a:lnTo>
                        <a:pt x="370" y="703"/>
                      </a:lnTo>
                      <a:lnTo>
                        <a:pt x="382" y="705"/>
                      </a:lnTo>
                      <a:lnTo>
                        <a:pt x="388" y="710"/>
                      </a:lnTo>
                      <a:lnTo>
                        <a:pt x="388" y="710"/>
                      </a:lnTo>
                      <a:lnTo>
                        <a:pt x="397" y="722"/>
                      </a:lnTo>
                      <a:lnTo>
                        <a:pt x="405" y="735"/>
                      </a:lnTo>
                      <a:lnTo>
                        <a:pt x="413" y="749"/>
                      </a:lnTo>
                      <a:lnTo>
                        <a:pt x="418" y="754"/>
                      </a:lnTo>
                      <a:lnTo>
                        <a:pt x="425" y="760"/>
                      </a:lnTo>
                      <a:lnTo>
                        <a:pt x="432" y="765"/>
                      </a:lnTo>
                      <a:lnTo>
                        <a:pt x="439" y="769"/>
                      </a:lnTo>
                      <a:lnTo>
                        <a:pt x="449" y="770"/>
                      </a:lnTo>
                      <a:lnTo>
                        <a:pt x="459" y="772"/>
                      </a:lnTo>
                      <a:lnTo>
                        <a:pt x="472" y="770"/>
                      </a:lnTo>
                      <a:lnTo>
                        <a:pt x="487" y="769"/>
                      </a:lnTo>
                      <a:lnTo>
                        <a:pt x="504" y="764"/>
                      </a:lnTo>
                      <a:lnTo>
                        <a:pt x="522" y="757"/>
                      </a:lnTo>
                      <a:lnTo>
                        <a:pt x="522" y="757"/>
                      </a:lnTo>
                      <a:lnTo>
                        <a:pt x="557" y="738"/>
                      </a:lnTo>
                      <a:lnTo>
                        <a:pt x="591" y="717"/>
                      </a:lnTo>
                      <a:lnTo>
                        <a:pt x="624" y="690"/>
                      </a:lnTo>
                      <a:lnTo>
                        <a:pt x="658" y="658"/>
                      </a:lnTo>
                      <a:lnTo>
                        <a:pt x="658" y="658"/>
                      </a:lnTo>
                      <a:lnTo>
                        <a:pt x="678" y="638"/>
                      </a:lnTo>
                      <a:lnTo>
                        <a:pt x="698" y="616"/>
                      </a:lnTo>
                      <a:lnTo>
                        <a:pt x="715" y="595"/>
                      </a:lnTo>
                      <a:lnTo>
                        <a:pt x="730" y="573"/>
                      </a:lnTo>
                      <a:lnTo>
                        <a:pt x="743" y="549"/>
                      </a:lnTo>
                      <a:lnTo>
                        <a:pt x="755" y="529"/>
                      </a:lnTo>
                      <a:lnTo>
                        <a:pt x="765" y="508"/>
                      </a:lnTo>
                      <a:lnTo>
                        <a:pt x="772" y="486"/>
                      </a:lnTo>
                      <a:lnTo>
                        <a:pt x="779" y="466"/>
                      </a:lnTo>
                      <a:lnTo>
                        <a:pt x="782" y="447"/>
                      </a:lnTo>
                      <a:lnTo>
                        <a:pt x="785" y="429"/>
                      </a:lnTo>
                      <a:lnTo>
                        <a:pt x="785" y="412"/>
                      </a:lnTo>
                      <a:lnTo>
                        <a:pt x="782" y="395"/>
                      </a:lnTo>
                      <a:lnTo>
                        <a:pt x="777" y="380"/>
                      </a:lnTo>
                      <a:lnTo>
                        <a:pt x="770" y="369"/>
                      </a:lnTo>
                      <a:lnTo>
                        <a:pt x="762" y="357"/>
                      </a:lnTo>
                      <a:lnTo>
                        <a:pt x="762" y="357"/>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7" name="Freeform 159"/>
                <p:cNvSpPr>
                  <a:spLocks/>
                </p:cNvSpPr>
                <p:nvPr/>
              </p:nvSpPr>
              <p:spPr bwMode="auto">
                <a:xfrm>
                  <a:off x="2414" y="1032"/>
                  <a:ext cx="239" cy="43"/>
                </a:xfrm>
                <a:custGeom>
                  <a:avLst/>
                  <a:gdLst/>
                  <a:ahLst/>
                  <a:cxnLst>
                    <a:cxn ang="0">
                      <a:pos x="345" y="10"/>
                    </a:cxn>
                    <a:cxn ang="0">
                      <a:pos x="345" y="10"/>
                    </a:cxn>
                    <a:cxn ang="0">
                      <a:pos x="339" y="5"/>
                    </a:cxn>
                    <a:cxn ang="0">
                      <a:pos x="327" y="3"/>
                    </a:cxn>
                    <a:cxn ang="0">
                      <a:pos x="314" y="2"/>
                    </a:cxn>
                    <a:cxn ang="0">
                      <a:pos x="295" y="0"/>
                    </a:cxn>
                    <a:cxn ang="0">
                      <a:pos x="252" y="2"/>
                    </a:cxn>
                    <a:cxn ang="0">
                      <a:pos x="200" y="3"/>
                    </a:cxn>
                    <a:cxn ang="0">
                      <a:pos x="146" y="8"/>
                    </a:cxn>
                    <a:cxn ang="0">
                      <a:pos x="91" y="13"/>
                    </a:cxn>
                    <a:cxn ang="0">
                      <a:pos x="0" y="23"/>
                    </a:cxn>
                    <a:cxn ang="0">
                      <a:pos x="0" y="23"/>
                    </a:cxn>
                    <a:cxn ang="0">
                      <a:pos x="2" y="27"/>
                    </a:cxn>
                    <a:cxn ang="0">
                      <a:pos x="2" y="27"/>
                    </a:cxn>
                    <a:cxn ang="0">
                      <a:pos x="7" y="32"/>
                    </a:cxn>
                    <a:cxn ang="0">
                      <a:pos x="15" y="37"/>
                    </a:cxn>
                    <a:cxn ang="0">
                      <a:pos x="32" y="45"/>
                    </a:cxn>
                    <a:cxn ang="0">
                      <a:pos x="52" y="52"/>
                    </a:cxn>
                    <a:cxn ang="0">
                      <a:pos x="74" y="57"/>
                    </a:cxn>
                    <a:cxn ang="0">
                      <a:pos x="99" y="60"/>
                    </a:cxn>
                    <a:cxn ang="0">
                      <a:pos x="124" y="62"/>
                    </a:cxn>
                    <a:cxn ang="0">
                      <a:pos x="178" y="64"/>
                    </a:cxn>
                    <a:cxn ang="0">
                      <a:pos x="226" y="62"/>
                    </a:cxn>
                    <a:cxn ang="0">
                      <a:pos x="270" y="60"/>
                    </a:cxn>
                    <a:cxn ang="0">
                      <a:pos x="300" y="60"/>
                    </a:cxn>
                    <a:cxn ang="0">
                      <a:pos x="310" y="60"/>
                    </a:cxn>
                    <a:cxn ang="0">
                      <a:pos x="314" y="62"/>
                    </a:cxn>
                    <a:cxn ang="0">
                      <a:pos x="314" y="62"/>
                    </a:cxn>
                    <a:cxn ang="0">
                      <a:pos x="320" y="67"/>
                    </a:cxn>
                    <a:cxn ang="0">
                      <a:pos x="327" y="72"/>
                    </a:cxn>
                    <a:cxn ang="0">
                      <a:pos x="335" y="77"/>
                    </a:cxn>
                    <a:cxn ang="0">
                      <a:pos x="344" y="80"/>
                    </a:cxn>
                    <a:cxn ang="0">
                      <a:pos x="362" y="84"/>
                    </a:cxn>
                    <a:cxn ang="0">
                      <a:pos x="384" y="85"/>
                    </a:cxn>
                    <a:cxn ang="0">
                      <a:pos x="406" y="82"/>
                    </a:cxn>
                    <a:cxn ang="0">
                      <a:pos x="429" y="77"/>
                    </a:cxn>
                    <a:cxn ang="0">
                      <a:pos x="454" y="69"/>
                    </a:cxn>
                    <a:cxn ang="0">
                      <a:pos x="479" y="57"/>
                    </a:cxn>
                    <a:cxn ang="0">
                      <a:pos x="479" y="57"/>
                    </a:cxn>
                    <a:cxn ang="0">
                      <a:pos x="461" y="64"/>
                    </a:cxn>
                    <a:cxn ang="0">
                      <a:pos x="444" y="69"/>
                    </a:cxn>
                    <a:cxn ang="0">
                      <a:pos x="429" y="70"/>
                    </a:cxn>
                    <a:cxn ang="0">
                      <a:pos x="416" y="72"/>
                    </a:cxn>
                    <a:cxn ang="0">
                      <a:pos x="406" y="70"/>
                    </a:cxn>
                    <a:cxn ang="0">
                      <a:pos x="396" y="69"/>
                    </a:cxn>
                    <a:cxn ang="0">
                      <a:pos x="389" y="65"/>
                    </a:cxn>
                    <a:cxn ang="0">
                      <a:pos x="382" y="60"/>
                    </a:cxn>
                    <a:cxn ang="0">
                      <a:pos x="375" y="54"/>
                    </a:cxn>
                    <a:cxn ang="0">
                      <a:pos x="370" y="49"/>
                    </a:cxn>
                    <a:cxn ang="0">
                      <a:pos x="362" y="35"/>
                    </a:cxn>
                    <a:cxn ang="0">
                      <a:pos x="354" y="22"/>
                    </a:cxn>
                    <a:cxn ang="0">
                      <a:pos x="345" y="10"/>
                    </a:cxn>
                    <a:cxn ang="0">
                      <a:pos x="345" y="10"/>
                    </a:cxn>
                  </a:cxnLst>
                  <a:rect l="0" t="0" r="r" b="b"/>
                  <a:pathLst>
                    <a:path w="479" h="85">
                      <a:moveTo>
                        <a:pt x="345" y="10"/>
                      </a:moveTo>
                      <a:lnTo>
                        <a:pt x="345" y="10"/>
                      </a:lnTo>
                      <a:lnTo>
                        <a:pt x="339" y="5"/>
                      </a:lnTo>
                      <a:lnTo>
                        <a:pt x="327" y="3"/>
                      </a:lnTo>
                      <a:lnTo>
                        <a:pt x="314" y="2"/>
                      </a:lnTo>
                      <a:lnTo>
                        <a:pt x="295" y="0"/>
                      </a:lnTo>
                      <a:lnTo>
                        <a:pt x="252" y="2"/>
                      </a:lnTo>
                      <a:lnTo>
                        <a:pt x="200" y="3"/>
                      </a:lnTo>
                      <a:lnTo>
                        <a:pt x="146" y="8"/>
                      </a:lnTo>
                      <a:lnTo>
                        <a:pt x="91" y="13"/>
                      </a:lnTo>
                      <a:lnTo>
                        <a:pt x="0" y="23"/>
                      </a:lnTo>
                      <a:lnTo>
                        <a:pt x="0" y="23"/>
                      </a:lnTo>
                      <a:lnTo>
                        <a:pt x="2" y="27"/>
                      </a:lnTo>
                      <a:lnTo>
                        <a:pt x="2" y="27"/>
                      </a:lnTo>
                      <a:lnTo>
                        <a:pt x="7" y="32"/>
                      </a:lnTo>
                      <a:lnTo>
                        <a:pt x="15" y="37"/>
                      </a:lnTo>
                      <a:lnTo>
                        <a:pt x="32" y="45"/>
                      </a:lnTo>
                      <a:lnTo>
                        <a:pt x="52" y="52"/>
                      </a:lnTo>
                      <a:lnTo>
                        <a:pt x="74" y="57"/>
                      </a:lnTo>
                      <a:lnTo>
                        <a:pt x="99" y="60"/>
                      </a:lnTo>
                      <a:lnTo>
                        <a:pt x="124" y="62"/>
                      </a:lnTo>
                      <a:lnTo>
                        <a:pt x="178" y="64"/>
                      </a:lnTo>
                      <a:lnTo>
                        <a:pt x="226" y="62"/>
                      </a:lnTo>
                      <a:lnTo>
                        <a:pt x="270" y="60"/>
                      </a:lnTo>
                      <a:lnTo>
                        <a:pt x="300" y="60"/>
                      </a:lnTo>
                      <a:lnTo>
                        <a:pt x="310" y="60"/>
                      </a:lnTo>
                      <a:lnTo>
                        <a:pt x="314" y="62"/>
                      </a:lnTo>
                      <a:lnTo>
                        <a:pt x="314" y="62"/>
                      </a:lnTo>
                      <a:lnTo>
                        <a:pt x="320" y="67"/>
                      </a:lnTo>
                      <a:lnTo>
                        <a:pt x="327" y="72"/>
                      </a:lnTo>
                      <a:lnTo>
                        <a:pt x="335" y="77"/>
                      </a:lnTo>
                      <a:lnTo>
                        <a:pt x="344" y="80"/>
                      </a:lnTo>
                      <a:lnTo>
                        <a:pt x="362" y="84"/>
                      </a:lnTo>
                      <a:lnTo>
                        <a:pt x="384" y="85"/>
                      </a:lnTo>
                      <a:lnTo>
                        <a:pt x="406" y="82"/>
                      </a:lnTo>
                      <a:lnTo>
                        <a:pt x="429" y="77"/>
                      </a:lnTo>
                      <a:lnTo>
                        <a:pt x="454" y="69"/>
                      </a:lnTo>
                      <a:lnTo>
                        <a:pt x="479" y="57"/>
                      </a:lnTo>
                      <a:lnTo>
                        <a:pt x="479" y="57"/>
                      </a:lnTo>
                      <a:lnTo>
                        <a:pt x="461" y="64"/>
                      </a:lnTo>
                      <a:lnTo>
                        <a:pt x="444" y="69"/>
                      </a:lnTo>
                      <a:lnTo>
                        <a:pt x="429" y="70"/>
                      </a:lnTo>
                      <a:lnTo>
                        <a:pt x="416" y="72"/>
                      </a:lnTo>
                      <a:lnTo>
                        <a:pt x="406" y="70"/>
                      </a:lnTo>
                      <a:lnTo>
                        <a:pt x="396" y="69"/>
                      </a:lnTo>
                      <a:lnTo>
                        <a:pt x="389" y="65"/>
                      </a:lnTo>
                      <a:lnTo>
                        <a:pt x="382" y="60"/>
                      </a:lnTo>
                      <a:lnTo>
                        <a:pt x="375" y="54"/>
                      </a:lnTo>
                      <a:lnTo>
                        <a:pt x="370" y="49"/>
                      </a:lnTo>
                      <a:lnTo>
                        <a:pt x="362" y="35"/>
                      </a:lnTo>
                      <a:lnTo>
                        <a:pt x="354" y="22"/>
                      </a:lnTo>
                      <a:lnTo>
                        <a:pt x="345" y="10"/>
                      </a:lnTo>
                      <a:lnTo>
                        <a:pt x="345" y="10"/>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8" name="Freeform 160"/>
                <p:cNvSpPr>
                  <a:spLocks/>
                </p:cNvSpPr>
                <p:nvPr/>
              </p:nvSpPr>
              <p:spPr bwMode="auto">
                <a:xfrm>
                  <a:off x="2525" y="812"/>
                  <a:ext cx="220" cy="221"/>
                </a:xfrm>
                <a:custGeom>
                  <a:avLst/>
                  <a:gdLst/>
                  <a:ahLst/>
                  <a:cxnLst>
                    <a:cxn ang="0">
                      <a:pos x="347" y="22"/>
                    </a:cxn>
                    <a:cxn ang="0">
                      <a:pos x="384" y="65"/>
                    </a:cxn>
                    <a:cxn ang="0">
                      <a:pos x="412" y="112"/>
                    </a:cxn>
                    <a:cxn ang="0">
                      <a:pos x="430" y="160"/>
                    </a:cxn>
                    <a:cxn ang="0">
                      <a:pos x="440" y="209"/>
                    </a:cxn>
                    <a:cxn ang="0">
                      <a:pos x="440" y="258"/>
                    </a:cxn>
                    <a:cxn ang="0">
                      <a:pos x="430" y="304"/>
                    </a:cxn>
                    <a:cxn ang="0">
                      <a:pos x="412" y="346"/>
                    </a:cxn>
                    <a:cxn ang="0">
                      <a:pos x="384" y="383"/>
                    </a:cxn>
                    <a:cxn ang="0">
                      <a:pos x="365" y="398"/>
                    </a:cxn>
                    <a:cxn ang="0">
                      <a:pos x="325" y="422"/>
                    </a:cxn>
                    <a:cxn ang="0">
                      <a:pos x="281" y="437"/>
                    </a:cxn>
                    <a:cxn ang="0">
                      <a:pos x="235" y="442"/>
                    </a:cxn>
                    <a:cxn ang="0">
                      <a:pos x="184" y="437"/>
                    </a:cxn>
                    <a:cxn ang="0">
                      <a:pos x="136" y="422"/>
                    </a:cxn>
                    <a:cxn ang="0">
                      <a:pos x="87" y="398"/>
                    </a:cxn>
                    <a:cxn ang="0">
                      <a:pos x="42" y="366"/>
                    </a:cxn>
                    <a:cxn ang="0">
                      <a:pos x="22" y="348"/>
                    </a:cxn>
                    <a:cxn ang="0">
                      <a:pos x="5" y="324"/>
                    </a:cxn>
                    <a:cxn ang="0">
                      <a:pos x="0" y="298"/>
                    </a:cxn>
                    <a:cxn ang="0">
                      <a:pos x="2" y="268"/>
                    </a:cxn>
                    <a:cxn ang="0">
                      <a:pos x="10" y="234"/>
                    </a:cxn>
                    <a:cxn ang="0">
                      <a:pos x="27" y="201"/>
                    </a:cxn>
                    <a:cxn ang="0">
                      <a:pos x="47" y="167"/>
                    </a:cxn>
                    <a:cxn ang="0">
                      <a:pos x="102" y="102"/>
                    </a:cxn>
                    <a:cxn ang="0">
                      <a:pos x="168" y="47"/>
                    </a:cxn>
                    <a:cxn ang="0">
                      <a:pos x="201" y="27"/>
                    </a:cxn>
                    <a:cxn ang="0">
                      <a:pos x="235" y="10"/>
                    </a:cxn>
                    <a:cxn ang="0">
                      <a:pos x="266" y="2"/>
                    </a:cxn>
                    <a:cxn ang="0">
                      <a:pos x="296" y="0"/>
                    </a:cxn>
                    <a:cxn ang="0">
                      <a:pos x="325" y="7"/>
                    </a:cxn>
                    <a:cxn ang="0">
                      <a:pos x="347" y="22"/>
                    </a:cxn>
                  </a:cxnLst>
                  <a:rect l="0" t="0" r="r" b="b"/>
                  <a:pathLst>
                    <a:path w="440" h="442">
                      <a:moveTo>
                        <a:pt x="347" y="22"/>
                      </a:moveTo>
                      <a:lnTo>
                        <a:pt x="347" y="22"/>
                      </a:lnTo>
                      <a:lnTo>
                        <a:pt x="367" y="43"/>
                      </a:lnTo>
                      <a:lnTo>
                        <a:pt x="384" y="65"/>
                      </a:lnTo>
                      <a:lnTo>
                        <a:pt x="399" y="89"/>
                      </a:lnTo>
                      <a:lnTo>
                        <a:pt x="412" y="112"/>
                      </a:lnTo>
                      <a:lnTo>
                        <a:pt x="422" y="135"/>
                      </a:lnTo>
                      <a:lnTo>
                        <a:pt x="430" y="160"/>
                      </a:lnTo>
                      <a:lnTo>
                        <a:pt x="437" y="186"/>
                      </a:lnTo>
                      <a:lnTo>
                        <a:pt x="440" y="209"/>
                      </a:lnTo>
                      <a:lnTo>
                        <a:pt x="440" y="234"/>
                      </a:lnTo>
                      <a:lnTo>
                        <a:pt x="440" y="258"/>
                      </a:lnTo>
                      <a:lnTo>
                        <a:pt x="437" y="281"/>
                      </a:lnTo>
                      <a:lnTo>
                        <a:pt x="430" y="304"/>
                      </a:lnTo>
                      <a:lnTo>
                        <a:pt x="422" y="326"/>
                      </a:lnTo>
                      <a:lnTo>
                        <a:pt x="412" y="346"/>
                      </a:lnTo>
                      <a:lnTo>
                        <a:pt x="399" y="365"/>
                      </a:lnTo>
                      <a:lnTo>
                        <a:pt x="384" y="383"/>
                      </a:lnTo>
                      <a:lnTo>
                        <a:pt x="384" y="383"/>
                      </a:lnTo>
                      <a:lnTo>
                        <a:pt x="365" y="398"/>
                      </a:lnTo>
                      <a:lnTo>
                        <a:pt x="347" y="412"/>
                      </a:lnTo>
                      <a:lnTo>
                        <a:pt x="325" y="422"/>
                      </a:lnTo>
                      <a:lnTo>
                        <a:pt x="303" y="430"/>
                      </a:lnTo>
                      <a:lnTo>
                        <a:pt x="281" y="437"/>
                      </a:lnTo>
                      <a:lnTo>
                        <a:pt x="258" y="440"/>
                      </a:lnTo>
                      <a:lnTo>
                        <a:pt x="235" y="442"/>
                      </a:lnTo>
                      <a:lnTo>
                        <a:pt x="209" y="440"/>
                      </a:lnTo>
                      <a:lnTo>
                        <a:pt x="184" y="437"/>
                      </a:lnTo>
                      <a:lnTo>
                        <a:pt x="161" y="430"/>
                      </a:lnTo>
                      <a:lnTo>
                        <a:pt x="136" y="422"/>
                      </a:lnTo>
                      <a:lnTo>
                        <a:pt x="111" y="412"/>
                      </a:lnTo>
                      <a:lnTo>
                        <a:pt x="87" y="398"/>
                      </a:lnTo>
                      <a:lnTo>
                        <a:pt x="65" y="385"/>
                      </a:lnTo>
                      <a:lnTo>
                        <a:pt x="42" y="366"/>
                      </a:lnTo>
                      <a:lnTo>
                        <a:pt x="22" y="348"/>
                      </a:lnTo>
                      <a:lnTo>
                        <a:pt x="22" y="348"/>
                      </a:lnTo>
                      <a:lnTo>
                        <a:pt x="12" y="336"/>
                      </a:lnTo>
                      <a:lnTo>
                        <a:pt x="5" y="324"/>
                      </a:lnTo>
                      <a:lnTo>
                        <a:pt x="2" y="311"/>
                      </a:lnTo>
                      <a:lnTo>
                        <a:pt x="0" y="298"/>
                      </a:lnTo>
                      <a:lnTo>
                        <a:pt x="0" y="283"/>
                      </a:lnTo>
                      <a:lnTo>
                        <a:pt x="2" y="268"/>
                      </a:lnTo>
                      <a:lnTo>
                        <a:pt x="5" y="251"/>
                      </a:lnTo>
                      <a:lnTo>
                        <a:pt x="10" y="234"/>
                      </a:lnTo>
                      <a:lnTo>
                        <a:pt x="17" y="217"/>
                      </a:lnTo>
                      <a:lnTo>
                        <a:pt x="27" y="201"/>
                      </a:lnTo>
                      <a:lnTo>
                        <a:pt x="35" y="184"/>
                      </a:lnTo>
                      <a:lnTo>
                        <a:pt x="47" y="167"/>
                      </a:lnTo>
                      <a:lnTo>
                        <a:pt x="72" y="134"/>
                      </a:lnTo>
                      <a:lnTo>
                        <a:pt x="102" y="102"/>
                      </a:lnTo>
                      <a:lnTo>
                        <a:pt x="134" y="73"/>
                      </a:lnTo>
                      <a:lnTo>
                        <a:pt x="168" y="47"/>
                      </a:lnTo>
                      <a:lnTo>
                        <a:pt x="184" y="37"/>
                      </a:lnTo>
                      <a:lnTo>
                        <a:pt x="201" y="27"/>
                      </a:lnTo>
                      <a:lnTo>
                        <a:pt x="218" y="18"/>
                      </a:lnTo>
                      <a:lnTo>
                        <a:pt x="235" y="10"/>
                      </a:lnTo>
                      <a:lnTo>
                        <a:pt x="251" y="5"/>
                      </a:lnTo>
                      <a:lnTo>
                        <a:pt x="266" y="2"/>
                      </a:lnTo>
                      <a:lnTo>
                        <a:pt x="283" y="0"/>
                      </a:lnTo>
                      <a:lnTo>
                        <a:pt x="296" y="0"/>
                      </a:lnTo>
                      <a:lnTo>
                        <a:pt x="312" y="2"/>
                      </a:lnTo>
                      <a:lnTo>
                        <a:pt x="325" y="7"/>
                      </a:lnTo>
                      <a:lnTo>
                        <a:pt x="337" y="13"/>
                      </a:lnTo>
                      <a:lnTo>
                        <a:pt x="347" y="22"/>
                      </a:lnTo>
                      <a:lnTo>
                        <a:pt x="347" y="22"/>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9" name="Freeform 161"/>
                <p:cNvSpPr>
                  <a:spLocks/>
                </p:cNvSpPr>
                <p:nvPr/>
              </p:nvSpPr>
              <p:spPr bwMode="auto">
                <a:xfrm>
                  <a:off x="2528" y="816"/>
                  <a:ext cx="215" cy="215"/>
                </a:xfrm>
                <a:custGeom>
                  <a:avLst/>
                  <a:gdLst/>
                  <a:ahLst/>
                  <a:cxnLst>
                    <a:cxn ang="0">
                      <a:pos x="331" y="23"/>
                    </a:cxn>
                    <a:cxn ang="0">
                      <a:pos x="368" y="66"/>
                    </a:cxn>
                    <a:cxn ang="0">
                      <a:pos x="397" y="112"/>
                    </a:cxn>
                    <a:cxn ang="0">
                      <a:pos x="417" y="160"/>
                    </a:cxn>
                    <a:cxn ang="0">
                      <a:pos x="427" y="209"/>
                    </a:cxn>
                    <a:cxn ang="0">
                      <a:pos x="428" y="256"/>
                    </a:cxn>
                    <a:cxn ang="0">
                      <a:pos x="420" y="301"/>
                    </a:cxn>
                    <a:cxn ang="0">
                      <a:pos x="403" y="341"/>
                    </a:cxn>
                    <a:cxn ang="0">
                      <a:pos x="377" y="376"/>
                    </a:cxn>
                    <a:cxn ang="0">
                      <a:pos x="360" y="391"/>
                    </a:cxn>
                    <a:cxn ang="0">
                      <a:pos x="321" y="413"/>
                    </a:cxn>
                    <a:cxn ang="0">
                      <a:pos x="278" y="426"/>
                    </a:cxn>
                    <a:cxn ang="0">
                      <a:pos x="233" y="430"/>
                    </a:cxn>
                    <a:cxn ang="0">
                      <a:pos x="184" y="423"/>
                    </a:cxn>
                    <a:cxn ang="0">
                      <a:pos x="135" y="408"/>
                    </a:cxn>
                    <a:cxn ang="0">
                      <a:pos x="89" y="384"/>
                    </a:cxn>
                    <a:cxn ang="0">
                      <a:pos x="43" y="351"/>
                    </a:cxn>
                    <a:cxn ang="0">
                      <a:pos x="23" y="333"/>
                    </a:cxn>
                    <a:cxn ang="0">
                      <a:pos x="6" y="309"/>
                    </a:cxn>
                    <a:cxn ang="0">
                      <a:pos x="0" y="282"/>
                    </a:cxn>
                    <a:cxn ang="0">
                      <a:pos x="1" y="254"/>
                    </a:cxn>
                    <a:cxn ang="0">
                      <a:pos x="10" y="222"/>
                    </a:cxn>
                    <a:cxn ang="0">
                      <a:pos x="23" y="190"/>
                    </a:cxn>
                    <a:cxn ang="0">
                      <a:pos x="43" y="157"/>
                    </a:cxn>
                    <a:cxn ang="0">
                      <a:pos x="95" y="95"/>
                    </a:cxn>
                    <a:cxn ang="0">
                      <a:pos x="157" y="43"/>
                    </a:cxn>
                    <a:cxn ang="0">
                      <a:pos x="189" y="25"/>
                    </a:cxn>
                    <a:cxn ang="0">
                      <a:pos x="222" y="10"/>
                    </a:cxn>
                    <a:cxn ang="0">
                      <a:pos x="253" y="1"/>
                    </a:cxn>
                    <a:cxn ang="0">
                      <a:pos x="283" y="0"/>
                    </a:cxn>
                    <a:cxn ang="0">
                      <a:pos x="310" y="6"/>
                    </a:cxn>
                    <a:cxn ang="0">
                      <a:pos x="331" y="23"/>
                    </a:cxn>
                  </a:cxnLst>
                  <a:rect l="0" t="0" r="r" b="b"/>
                  <a:pathLst>
                    <a:path w="428" h="430">
                      <a:moveTo>
                        <a:pt x="331" y="23"/>
                      </a:moveTo>
                      <a:lnTo>
                        <a:pt x="331" y="23"/>
                      </a:lnTo>
                      <a:lnTo>
                        <a:pt x="351" y="45"/>
                      </a:lnTo>
                      <a:lnTo>
                        <a:pt x="368" y="66"/>
                      </a:lnTo>
                      <a:lnTo>
                        <a:pt x="383" y="88"/>
                      </a:lnTo>
                      <a:lnTo>
                        <a:pt x="397" y="112"/>
                      </a:lnTo>
                      <a:lnTo>
                        <a:pt x="408" y="137"/>
                      </a:lnTo>
                      <a:lnTo>
                        <a:pt x="417" y="160"/>
                      </a:lnTo>
                      <a:lnTo>
                        <a:pt x="423" y="184"/>
                      </a:lnTo>
                      <a:lnTo>
                        <a:pt x="427" y="209"/>
                      </a:lnTo>
                      <a:lnTo>
                        <a:pt x="428" y="232"/>
                      </a:lnTo>
                      <a:lnTo>
                        <a:pt x="428" y="256"/>
                      </a:lnTo>
                      <a:lnTo>
                        <a:pt x="425" y="279"/>
                      </a:lnTo>
                      <a:lnTo>
                        <a:pt x="420" y="301"/>
                      </a:lnTo>
                      <a:lnTo>
                        <a:pt x="413" y="321"/>
                      </a:lnTo>
                      <a:lnTo>
                        <a:pt x="403" y="341"/>
                      </a:lnTo>
                      <a:lnTo>
                        <a:pt x="390" y="359"/>
                      </a:lnTo>
                      <a:lnTo>
                        <a:pt x="377" y="376"/>
                      </a:lnTo>
                      <a:lnTo>
                        <a:pt x="377" y="376"/>
                      </a:lnTo>
                      <a:lnTo>
                        <a:pt x="360" y="391"/>
                      </a:lnTo>
                      <a:lnTo>
                        <a:pt x="341" y="403"/>
                      </a:lnTo>
                      <a:lnTo>
                        <a:pt x="321" y="413"/>
                      </a:lnTo>
                      <a:lnTo>
                        <a:pt x="300" y="421"/>
                      </a:lnTo>
                      <a:lnTo>
                        <a:pt x="278" y="426"/>
                      </a:lnTo>
                      <a:lnTo>
                        <a:pt x="256" y="428"/>
                      </a:lnTo>
                      <a:lnTo>
                        <a:pt x="233" y="430"/>
                      </a:lnTo>
                      <a:lnTo>
                        <a:pt x="209" y="426"/>
                      </a:lnTo>
                      <a:lnTo>
                        <a:pt x="184" y="423"/>
                      </a:lnTo>
                      <a:lnTo>
                        <a:pt x="161" y="416"/>
                      </a:lnTo>
                      <a:lnTo>
                        <a:pt x="135" y="408"/>
                      </a:lnTo>
                      <a:lnTo>
                        <a:pt x="112" y="398"/>
                      </a:lnTo>
                      <a:lnTo>
                        <a:pt x="89" y="384"/>
                      </a:lnTo>
                      <a:lnTo>
                        <a:pt x="65" y="369"/>
                      </a:lnTo>
                      <a:lnTo>
                        <a:pt x="43" y="351"/>
                      </a:lnTo>
                      <a:lnTo>
                        <a:pt x="23" y="333"/>
                      </a:lnTo>
                      <a:lnTo>
                        <a:pt x="23" y="333"/>
                      </a:lnTo>
                      <a:lnTo>
                        <a:pt x="13" y="321"/>
                      </a:lnTo>
                      <a:lnTo>
                        <a:pt x="6" y="309"/>
                      </a:lnTo>
                      <a:lnTo>
                        <a:pt x="1" y="296"/>
                      </a:lnTo>
                      <a:lnTo>
                        <a:pt x="0" y="282"/>
                      </a:lnTo>
                      <a:lnTo>
                        <a:pt x="0" y="269"/>
                      </a:lnTo>
                      <a:lnTo>
                        <a:pt x="1" y="254"/>
                      </a:lnTo>
                      <a:lnTo>
                        <a:pt x="5" y="237"/>
                      </a:lnTo>
                      <a:lnTo>
                        <a:pt x="10" y="222"/>
                      </a:lnTo>
                      <a:lnTo>
                        <a:pt x="15" y="205"/>
                      </a:lnTo>
                      <a:lnTo>
                        <a:pt x="23" y="190"/>
                      </a:lnTo>
                      <a:lnTo>
                        <a:pt x="33" y="174"/>
                      </a:lnTo>
                      <a:lnTo>
                        <a:pt x="43" y="157"/>
                      </a:lnTo>
                      <a:lnTo>
                        <a:pt x="67" y="125"/>
                      </a:lnTo>
                      <a:lnTo>
                        <a:pt x="95" y="95"/>
                      </a:lnTo>
                      <a:lnTo>
                        <a:pt x="125" y="68"/>
                      </a:lnTo>
                      <a:lnTo>
                        <a:pt x="157" y="43"/>
                      </a:lnTo>
                      <a:lnTo>
                        <a:pt x="174" y="33"/>
                      </a:lnTo>
                      <a:lnTo>
                        <a:pt x="189" y="25"/>
                      </a:lnTo>
                      <a:lnTo>
                        <a:pt x="206" y="16"/>
                      </a:lnTo>
                      <a:lnTo>
                        <a:pt x="222" y="10"/>
                      </a:lnTo>
                      <a:lnTo>
                        <a:pt x="238" y="5"/>
                      </a:lnTo>
                      <a:lnTo>
                        <a:pt x="253" y="1"/>
                      </a:lnTo>
                      <a:lnTo>
                        <a:pt x="268" y="0"/>
                      </a:lnTo>
                      <a:lnTo>
                        <a:pt x="283" y="0"/>
                      </a:lnTo>
                      <a:lnTo>
                        <a:pt x="296" y="3"/>
                      </a:lnTo>
                      <a:lnTo>
                        <a:pt x="310" y="6"/>
                      </a:lnTo>
                      <a:lnTo>
                        <a:pt x="321" y="13"/>
                      </a:lnTo>
                      <a:lnTo>
                        <a:pt x="331" y="23"/>
                      </a:lnTo>
                      <a:lnTo>
                        <a:pt x="331" y="23"/>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0" name="Freeform 162"/>
                <p:cNvSpPr>
                  <a:spLocks/>
                </p:cNvSpPr>
                <p:nvPr/>
              </p:nvSpPr>
              <p:spPr bwMode="auto">
                <a:xfrm>
                  <a:off x="2557" y="816"/>
                  <a:ext cx="186" cy="185"/>
                </a:xfrm>
                <a:custGeom>
                  <a:avLst/>
                  <a:gdLst/>
                  <a:ahLst/>
                  <a:cxnLst>
                    <a:cxn ang="0">
                      <a:pos x="328" y="366"/>
                    </a:cxn>
                    <a:cxn ang="0">
                      <a:pos x="328" y="366"/>
                    </a:cxn>
                    <a:cxn ang="0">
                      <a:pos x="341" y="349"/>
                    </a:cxn>
                    <a:cxn ang="0">
                      <a:pos x="351" y="331"/>
                    </a:cxn>
                    <a:cxn ang="0">
                      <a:pos x="360" y="311"/>
                    </a:cxn>
                    <a:cxn ang="0">
                      <a:pos x="366" y="291"/>
                    </a:cxn>
                    <a:cxn ang="0">
                      <a:pos x="370" y="269"/>
                    </a:cxn>
                    <a:cxn ang="0">
                      <a:pos x="371" y="247"/>
                    </a:cxn>
                    <a:cxn ang="0">
                      <a:pos x="371" y="224"/>
                    </a:cxn>
                    <a:cxn ang="0">
                      <a:pos x="370" y="202"/>
                    </a:cxn>
                    <a:cxn ang="0">
                      <a:pos x="365" y="179"/>
                    </a:cxn>
                    <a:cxn ang="0">
                      <a:pos x="358" y="155"/>
                    </a:cxn>
                    <a:cxn ang="0">
                      <a:pos x="350" y="132"/>
                    </a:cxn>
                    <a:cxn ang="0">
                      <a:pos x="338" y="108"/>
                    </a:cxn>
                    <a:cxn ang="0">
                      <a:pos x="326" y="87"/>
                    </a:cxn>
                    <a:cxn ang="0">
                      <a:pos x="311" y="65"/>
                    </a:cxn>
                    <a:cxn ang="0">
                      <a:pos x="294" y="43"/>
                    </a:cxn>
                    <a:cxn ang="0">
                      <a:pos x="274" y="23"/>
                    </a:cxn>
                    <a:cxn ang="0">
                      <a:pos x="274" y="23"/>
                    </a:cxn>
                    <a:cxn ang="0">
                      <a:pos x="263" y="13"/>
                    </a:cxn>
                    <a:cxn ang="0">
                      <a:pos x="248" y="5"/>
                    </a:cxn>
                    <a:cxn ang="0">
                      <a:pos x="232" y="1"/>
                    </a:cxn>
                    <a:cxn ang="0">
                      <a:pos x="216" y="0"/>
                    </a:cxn>
                    <a:cxn ang="0">
                      <a:pos x="197" y="1"/>
                    </a:cxn>
                    <a:cxn ang="0">
                      <a:pos x="181" y="5"/>
                    </a:cxn>
                    <a:cxn ang="0">
                      <a:pos x="160" y="11"/>
                    </a:cxn>
                    <a:cxn ang="0">
                      <a:pos x="142" y="20"/>
                    </a:cxn>
                    <a:cxn ang="0">
                      <a:pos x="124" y="30"/>
                    </a:cxn>
                    <a:cxn ang="0">
                      <a:pos x="104" y="41"/>
                    </a:cxn>
                    <a:cxn ang="0">
                      <a:pos x="85" y="55"/>
                    </a:cxn>
                    <a:cxn ang="0">
                      <a:pos x="67" y="70"/>
                    </a:cxn>
                    <a:cxn ang="0">
                      <a:pos x="48" y="85"/>
                    </a:cxn>
                    <a:cxn ang="0">
                      <a:pos x="32" y="102"/>
                    </a:cxn>
                    <a:cxn ang="0">
                      <a:pos x="15" y="120"/>
                    </a:cxn>
                    <a:cxn ang="0">
                      <a:pos x="0" y="138"/>
                    </a:cxn>
                    <a:cxn ang="0">
                      <a:pos x="0" y="138"/>
                    </a:cxn>
                    <a:cxn ang="0">
                      <a:pos x="32" y="182"/>
                    </a:cxn>
                    <a:cxn ang="0">
                      <a:pos x="67" y="224"/>
                    </a:cxn>
                    <a:cxn ang="0">
                      <a:pos x="85" y="246"/>
                    </a:cxn>
                    <a:cxn ang="0">
                      <a:pos x="105" y="266"/>
                    </a:cxn>
                    <a:cxn ang="0">
                      <a:pos x="125" y="286"/>
                    </a:cxn>
                    <a:cxn ang="0">
                      <a:pos x="145" y="302"/>
                    </a:cxn>
                    <a:cxn ang="0">
                      <a:pos x="167" y="319"/>
                    </a:cxn>
                    <a:cxn ang="0">
                      <a:pos x="189" y="334"/>
                    </a:cxn>
                    <a:cxn ang="0">
                      <a:pos x="211" y="346"/>
                    </a:cxn>
                    <a:cxn ang="0">
                      <a:pos x="234" y="356"/>
                    </a:cxn>
                    <a:cxn ang="0">
                      <a:pos x="258" y="363"/>
                    </a:cxn>
                    <a:cxn ang="0">
                      <a:pos x="281" y="368"/>
                    </a:cxn>
                    <a:cxn ang="0">
                      <a:pos x="304" y="369"/>
                    </a:cxn>
                    <a:cxn ang="0">
                      <a:pos x="328" y="366"/>
                    </a:cxn>
                    <a:cxn ang="0">
                      <a:pos x="328" y="366"/>
                    </a:cxn>
                  </a:cxnLst>
                  <a:rect l="0" t="0" r="r" b="b"/>
                  <a:pathLst>
                    <a:path w="371" h="369">
                      <a:moveTo>
                        <a:pt x="328" y="366"/>
                      </a:moveTo>
                      <a:lnTo>
                        <a:pt x="328" y="366"/>
                      </a:lnTo>
                      <a:lnTo>
                        <a:pt x="341" y="349"/>
                      </a:lnTo>
                      <a:lnTo>
                        <a:pt x="351" y="331"/>
                      </a:lnTo>
                      <a:lnTo>
                        <a:pt x="360" y="311"/>
                      </a:lnTo>
                      <a:lnTo>
                        <a:pt x="366" y="291"/>
                      </a:lnTo>
                      <a:lnTo>
                        <a:pt x="370" y="269"/>
                      </a:lnTo>
                      <a:lnTo>
                        <a:pt x="371" y="247"/>
                      </a:lnTo>
                      <a:lnTo>
                        <a:pt x="371" y="224"/>
                      </a:lnTo>
                      <a:lnTo>
                        <a:pt x="370" y="202"/>
                      </a:lnTo>
                      <a:lnTo>
                        <a:pt x="365" y="179"/>
                      </a:lnTo>
                      <a:lnTo>
                        <a:pt x="358" y="155"/>
                      </a:lnTo>
                      <a:lnTo>
                        <a:pt x="350" y="132"/>
                      </a:lnTo>
                      <a:lnTo>
                        <a:pt x="338" y="108"/>
                      </a:lnTo>
                      <a:lnTo>
                        <a:pt x="326" y="87"/>
                      </a:lnTo>
                      <a:lnTo>
                        <a:pt x="311" y="65"/>
                      </a:lnTo>
                      <a:lnTo>
                        <a:pt x="294" y="43"/>
                      </a:lnTo>
                      <a:lnTo>
                        <a:pt x="274" y="23"/>
                      </a:lnTo>
                      <a:lnTo>
                        <a:pt x="274" y="23"/>
                      </a:lnTo>
                      <a:lnTo>
                        <a:pt x="263" y="13"/>
                      </a:lnTo>
                      <a:lnTo>
                        <a:pt x="248" y="5"/>
                      </a:lnTo>
                      <a:lnTo>
                        <a:pt x="232" y="1"/>
                      </a:lnTo>
                      <a:lnTo>
                        <a:pt x="216" y="0"/>
                      </a:lnTo>
                      <a:lnTo>
                        <a:pt x="197" y="1"/>
                      </a:lnTo>
                      <a:lnTo>
                        <a:pt x="181" y="5"/>
                      </a:lnTo>
                      <a:lnTo>
                        <a:pt x="160" y="11"/>
                      </a:lnTo>
                      <a:lnTo>
                        <a:pt x="142" y="20"/>
                      </a:lnTo>
                      <a:lnTo>
                        <a:pt x="124" y="30"/>
                      </a:lnTo>
                      <a:lnTo>
                        <a:pt x="104" y="41"/>
                      </a:lnTo>
                      <a:lnTo>
                        <a:pt x="85" y="55"/>
                      </a:lnTo>
                      <a:lnTo>
                        <a:pt x="67" y="70"/>
                      </a:lnTo>
                      <a:lnTo>
                        <a:pt x="48" y="85"/>
                      </a:lnTo>
                      <a:lnTo>
                        <a:pt x="32" y="102"/>
                      </a:lnTo>
                      <a:lnTo>
                        <a:pt x="15" y="120"/>
                      </a:lnTo>
                      <a:lnTo>
                        <a:pt x="0" y="138"/>
                      </a:lnTo>
                      <a:lnTo>
                        <a:pt x="0" y="138"/>
                      </a:lnTo>
                      <a:lnTo>
                        <a:pt x="32" y="182"/>
                      </a:lnTo>
                      <a:lnTo>
                        <a:pt x="67" y="224"/>
                      </a:lnTo>
                      <a:lnTo>
                        <a:pt x="85" y="246"/>
                      </a:lnTo>
                      <a:lnTo>
                        <a:pt x="105" y="266"/>
                      </a:lnTo>
                      <a:lnTo>
                        <a:pt x="125" y="286"/>
                      </a:lnTo>
                      <a:lnTo>
                        <a:pt x="145" y="302"/>
                      </a:lnTo>
                      <a:lnTo>
                        <a:pt x="167" y="319"/>
                      </a:lnTo>
                      <a:lnTo>
                        <a:pt x="189" y="334"/>
                      </a:lnTo>
                      <a:lnTo>
                        <a:pt x="211" y="346"/>
                      </a:lnTo>
                      <a:lnTo>
                        <a:pt x="234" y="356"/>
                      </a:lnTo>
                      <a:lnTo>
                        <a:pt x="258" y="363"/>
                      </a:lnTo>
                      <a:lnTo>
                        <a:pt x="281" y="368"/>
                      </a:lnTo>
                      <a:lnTo>
                        <a:pt x="304" y="369"/>
                      </a:lnTo>
                      <a:lnTo>
                        <a:pt x="328" y="366"/>
                      </a:lnTo>
                      <a:lnTo>
                        <a:pt x="328" y="366"/>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1" name="Freeform 163"/>
                <p:cNvSpPr>
                  <a:spLocks/>
                </p:cNvSpPr>
                <p:nvPr/>
              </p:nvSpPr>
              <p:spPr bwMode="auto">
                <a:xfrm>
                  <a:off x="2535" y="823"/>
                  <a:ext cx="198" cy="197"/>
                </a:xfrm>
                <a:custGeom>
                  <a:avLst/>
                  <a:gdLst/>
                  <a:ahLst/>
                  <a:cxnLst>
                    <a:cxn ang="0">
                      <a:pos x="288" y="25"/>
                    </a:cxn>
                    <a:cxn ang="0">
                      <a:pos x="325" y="68"/>
                    </a:cxn>
                    <a:cxn ang="0">
                      <a:pos x="355" y="113"/>
                    </a:cxn>
                    <a:cxn ang="0">
                      <a:pos x="377" y="159"/>
                    </a:cxn>
                    <a:cxn ang="0">
                      <a:pos x="390" y="204"/>
                    </a:cxn>
                    <a:cxn ang="0">
                      <a:pos x="395" y="247"/>
                    </a:cxn>
                    <a:cxn ang="0">
                      <a:pos x="392" y="287"/>
                    </a:cxn>
                    <a:cxn ang="0">
                      <a:pos x="379" y="324"/>
                    </a:cxn>
                    <a:cxn ang="0">
                      <a:pos x="357" y="354"/>
                    </a:cxn>
                    <a:cxn ang="0">
                      <a:pos x="342" y="366"/>
                    </a:cxn>
                    <a:cxn ang="0">
                      <a:pos x="308" y="385"/>
                    </a:cxn>
                    <a:cxn ang="0">
                      <a:pos x="270" y="393"/>
                    </a:cxn>
                    <a:cxn ang="0">
                      <a:pos x="228" y="391"/>
                    </a:cxn>
                    <a:cxn ang="0">
                      <a:pos x="183" y="383"/>
                    </a:cxn>
                    <a:cxn ang="0">
                      <a:pos x="137" y="364"/>
                    </a:cxn>
                    <a:cxn ang="0">
                      <a:pos x="92" y="339"/>
                    </a:cxn>
                    <a:cxn ang="0">
                      <a:pos x="49" y="306"/>
                    </a:cxn>
                    <a:cxn ang="0">
                      <a:pos x="27" y="286"/>
                    </a:cxn>
                    <a:cxn ang="0">
                      <a:pos x="10" y="264"/>
                    </a:cxn>
                    <a:cxn ang="0">
                      <a:pos x="2" y="239"/>
                    </a:cxn>
                    <a:cxn ang="0">
                      <a:pos x="2" y="212"/>
                    </a:cxn>
                    <a:cxn ang="0">
                      <a:pos x="7" y="184"/>
                    </a:cxn>
                    <a:cxn ang="0">
                      <a:pos x="17" y="155"/>
                    </a:cxn>
                    <a:cxn ang="0">
                      <a:pos x="32" y="127"/>
                    </a:cxn>
                    <a:cxn ang="0">
                      <a:pos x="76" y="73"/>
                    </a:cxn>
                    <a:cxn ang="0">
                      <a:pos x="127" y="31"/>
                    </a:cxn>
                    <a:cxn ang="0">
                      <a:pos x="156" y="15"/>
                    </a:cxn>
                    <a:cxn ang="0">
                      <a:pos x="186" y="5"/>
                    </a:cxn>
                    <a:cxn ang="0">
                      <a:pos x="213" y="0"/>
                    </a:cxn>
                    <a:cxn ang="0">
                      <a:pos x="241" y="1"/>
                    </a:cxn>
                    <a:cxn ang="0">
                      <a:pos x="265" y="10"/>
                    </a:cxn>
                    <a:cxn ang="0">
                      <a:pos x="288" y="25"/>
                    </a:cxn>
                  </a:cxnLst>
                  <a:rect l="0" t="0" r="r" b="b"/>
                  <a:pathLst>
                    <a:path w="395" h="393">
                      <a:moveTo>
                        <a:pt x="288" y="25"/>
                      </a:moveTo>
                      <a:lnTo>
                        <a:pt x="288" y="25"/>
                      </a:lnTo>
                      <a:lnTo>
                        <a:pt x="307" y="46"/>
                      </a:lnTo>
                      <a:lnTo>
                        <a:pt x="325" y="68"/>
                      </a:lnTo>
                      <a:lnTo>
                        <a:pt x="342" y="90"/>
                      </a:lnTo>
                      <a:lnTo>
                        <a:pt x="355" y="113"/>
                      </a:lnTo>
                      <a:lnTo>
                        <a:pt x="367" y="135"/>
                      </a:lnTo>
                      <a:lnTo>
                        <a:pt x="377" y="159"/>
                      </a:lnTo>
                      <a:lnTo>
                        <a:pt x="384" y="182"/>
                      </a:lnTo>
                      <a:lnTo>
                        <a:pt x="390" y="204"/>
                      </a:lnTo>
                      <a:lnTo>
                        <a:pt x="394" y="226"/>
                      </a:lnTo>
                      <a:lnTo>
                        <a:pt x="395" y="247"/>
                      </a:lnTo>
                      <a:lnTo>
                        <a:pt x="394" y="267"/>
                      </a:lnTo>
                      <a:lnTo>
                        <a:pt x="392" y="287"/>
                      </a:lnTo>
                      <a:lnTo>
                        <a:pt x="385" y="306"/>
                      </a:lnTo>
                      <a:lnTo>
                        <a:pt x="379" y="324"/>
                      </a:lnTo>
                      <a:lnTo>
                        <a:pt x="369" y="339"/>
                      </a:lnTo>
                      <a:lnTo>
                        <a:pt x="357" y="354"/>
                      </a:lnTo>
                      <a:lnTo>
                        <a:pt x="357" y="354"/>
                      </a:lnTo>
                      <a:lnTo>
                        <a:pt x="342" y="366"/>
                      </a:lnTo>
                      <a:lnTo>
                        <a:pt x="327" y="376"/>
                      </a:lnTo>
                      <a:lnTo>
                        <a:pt x="308" y="385"/>
                      </a:lnTo>
                      <a:lnTo>
                        <a:pt x="290" y="390"/>
                      </a:lnTo>
                      <a:lnTo>
                        <a:pt x="270" y="393"/>
                      </a:lnTo>
                      <a:lnTo>
                        <a:pt x="250" y="393"/>
                      </a:lnTo>
                      <a:lnTo>
                        <a:pt x="228" y="391"/>
                      </a:lnTo>
                      <a:lnTo>
                        <a:pt x="206" y="388"/>
                      </a:lnTo>
                      <a:lnTo>
                        <a:pt x="183" y="383"/>
                      </a:lnTo>
                      <a:lnTo>
                        <a:pt x="161" y="374"/>
                      </a:lnTo>
                      <a:lnTo>
                        <a:pt x="137" y="364"/>
                      </a:lnTo>
                      <a:lnTo>
                        <a:pt x="114" y="353"/>
                      </a:lnTo>
                      <a:lnTo>
                        <a:pt x="92" y="339"/>
                      </a:lnTo>
                      <a:lnTo>
                        <a:pt x="71" y="323"/>
                      </a:lnTo>
                      <a:lnTo>
                        <a:pt x="49" y="306"/>
                      </a:lnTo>
                      <a:lnTo>
                        <a:pt x="27" y="286"/>
                      </a:lnTo>
                      <a:lnTo>
                        <a:pt x="27" y="286"/>
                      </a:lnTo>
                      <a:lnTo>
                        <a:pt x="19" y="276"/>
                      </a:lnTo>
                      <a:lnTo>
                        <a:pt x="10" y="264"/>
                      </a:lnTo>
                      <a:lnTo>
                        <a:pt x="5" y="251"/>
                      </a:lnTo>
                      <a:lnTo>
                        <a:pt x="2" y="239"/>
                      </a:lnTo>
                      <a:lnTo>
                        <a:pt x="0" y="226"/>
                      </a:lnTo>
                      <a:lnTo>
                        <a:pt x="2" y="212"/>
                      </a:lnTo>
                      <a:lnTo>
                        <a:pt x="4" y="197"/>
                      </a:lnTo>
                      <a:lnTo>
                        <a:pt x="7" y="184"/>
                      </a:lnTo>
                      <a:lnTo>
                        <a:pt x="10" y="169"/>
                      </a:lnTo>
                      <a:lnTo>
                        <a:pt x="17" y="155"/>
                      </a:lnTo>
                      <a:lnTo>
                        <a:pt x="24" y="140"/>
                      </a:lnTo>
                      <a:lnTo>
                        <a:pt x="32" y="127"/>
                      </a:lnTo>
                      <a:lnTo>
                        <a:pt x="52" y="98"/>
                      </a:lnTo>
                      <a:lnTo>
                        <a:pt x="76" y="73"/>
                      </a:lnTo>
                      <a:lnTo>
                        <a:pt x="101" y="50"/>
                      </a:lnTo>
                      <a:lnTo>
                        <a:pt x="127" y="31"/>
                      </a:lnTo>
                      <a:lnTo>
                        <a:pt x="143" y="23"/>
                      </a:lnTo>
                      <a:lnTo>
                        <a:pt x="156" y="15"/>
                      </a:lnTo>
                      <a:lnTo>
                        <a:pt x="171" y="10"/>
                      </a:lnTo>
                      <a:lnTo>
                        <a:pt x="186" y="5"/>
                      </a:lnTo>
                      <a:lnTo>
                        <a:pt x="199" y="1"/>
                      </a:lnTo>
                      <a:lnTo>
                        <a:pt x="213" y="0"/>
                      </a:lnTo>
                      <a:lnTo>
                        <a:pt x="228" y="0"/>
                      </a:lnTo>
                      <a:lnTo>
                        <a:pt x="241" y="1"/>
                      </a:lnTo>
                      <a:lnTo>
                        <a:pt x="253" y="5"/>
                      </a:lnTo>
                      <a:lnTo>
                        <a:pt x="265" y="10"/>
                      </a:lnTo>
                      <a:lnTo>
                        <a:pt x="276" y="16"/>
                      </a:lnTo>
                      <a:lnTo>
                        <a:pt x="288" y="25"/>
                      </a:lnTo>
                      <a:lnTo>
                        <a:pt x="288" y="25"/>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2" name="Freeform 164"/>
                <p:cNvSpPr>
                  <a:spLocks/>
                </p:cNvSpPr>
                <p:nvPr/>
              </p:nvSpPr>
              <p:spPr bwMode="auto">
                <a:xfrm>
                  <a:off x="2611" y="823"/>
                  <a:ext cx="122" cy="184"/>
                </a:xfrm>
                <a:custGeom>
                  <a:avLst/>
                  <a:gdLst/>
                  <a:ahLst/>
                  <a:cxnLst>
                    <a:cxn ang="0">
                      <a:pos x="189" y="366"/>
                    </a:cxn>
                    <a:cxn ang="0">
                      <a:pos x="189" y="366"/>
                    </a:cxn>
                    <a:cxn ang="0">
                      <a:pos x="204" y="354"/>
                    </a:cxn>
                    <a:cxn ang="0">
                      <a:pos x="204" y="354"/>
                    </a:cxn>
                    <a:cxn ang="0">
                      <a:pos x="216" y="339"/>
                    </a:cxn>
                    <a:cxn ang="0">
                      <a:pos x="226" y="324"/>
                    </a:cxn>
                    <a:cxn ang="0">
                      <a:pos x="232" y="306"/>
                    </a:cxn>
                    <a:cxn ang="0">
                      <a:pos x="239" y="287"/>
                    </a:cxn>
                    <a:cxn ang="0">
                      <a:pos x="241" y="267"/>
                    </a:cxn>
                    <a:cxn ang="0">
                      <a:pos x="242" y="247"/>
                    </a:cxn>
                    <a:cxn ang="0">
                      <a:pos x="241" y="226"/>
                    </a:cxn>
                    <a:cxn ang="0">
                      <a:pos x="237" y="204"/>
                    </a:cxn>
                    <a:cxn ang="0">
                      <a:pos x="231" y="182"/>
                    </a:cxn>
                    <a:cxn ang="0">
                      <a:pos x="224" y="159"/>
                    </a:cxn>
                    <a:cxn ang="0">
                      <a:pos x="214" y="135"/>
                    </a:cxn>
                    <a:cxn ang="0">
                      <a:pos x="202" y="113"/>
                    </a:cxn>
                    <a:cxn ang="0">
                      <a:pos x="189" y="90"/>
                    </a:cxn>
                    <a:cxn ang="0">
                      <a:pos x="172" y="68"/>
                    </a:cxn>
                    <a:cxn ang="0">
                      <a:pos x="154" y="46"/>
                    </a:cxn>
                    <a:cxn ang="0">
                      <a:pos x="135" y="25"/>
                    </a:cxn>
                    <a:cxn ang="0">
                      <a:pos x="135" y="25"/>
                    </a:cxn>
                    <a:cxn ang="0">
                      <a:pos x="120" y="15"/>
                    </a:cxn>
                    <a:cxn ang="0">
                      <a:pos x="105" y="6"/>
                    </a:cxn>
                    <a:cxn ang="0">
                      <a:pos x="90" y="1"/>
                    </a:cxn>
                    <a:cxn ang="0">
                      <a:pos x="73" y="0"/>
                    </a:cxn>
                    <a:cxn ang="0">
                      <a:pos x="55" y="0"/>
                    </a:cxn>
                    <a:cxn ang="0">
                      <a:pos x="36" y="3"/>
                    </a:cxn>
                    <a:cxn ang="0">
                      <a:pos x="18" y="10"/>
                    </a:cxn>
                    <a:cxn ang="0">
                      <a:pos x="0" y="16"/>
                    </a:cxn>
                    <a:cxn ang="0">
                      <a:pos x="0" y="16"/>
                    </a:cxn>
                    <a:cxn ang="0">
                      <a:pos x="0" y="45"/>
                    </a:cxn>
                    <a:cxn ang="0">
                      <a:pos x="0" y="75"/>
                    </a:cxn>
                    <a:cxn ang="0">
                      <a:pos x="3" y="105"/>
                    </a:cxn>
                    <a:cxn ang="0">
                      <a:pos x="8" y="135"/>
                    </a:cxn>
                    <a:cxn ang="0">
                      <a:pos x="13" y="165"/>
                    </a:cxn>
                    <a:cxn ang="0">
                      <a:pos x="21" y="195"/>
                    </a:cxn>
                    <a:cxn ang="0">
                      <a:pos x="31" y="224"/>
                    </a:cxn>
                    <a:cxn ang="0">
                      <a:pos x="41" y="251"/>
                    </a:cxn>
                    <a:cxn ang="0">
                      <a:pos x="55" y="276"/>
                    </a:cxn>
                    <a:cxn ang="0">
                      <a:pos x="70" y="299"/>
                    </a:cxn>
                    <a:cxn ang="0">
                      <a:pos x="85" y="319"/>
                    </a:cxn>
                    <a:cxn ang="0">
                      <a:pos x="103" y="336"/>
                    </a:cxn>
                    <a:cxn ang="0">
                      <a:pos x="122" y="351"/>
                    </a:cxn>
                    <a:cxn ang="0">
                      <a:pos x="132" y="356"/>
                    </a:cxn>
                    <a:cxn ang="0">
                      <a:pos x="144" y="361"/>
                    </a:cxn>
                    <a:cxn ang="0">
                      <a:pos x="154" y="364"/>
                    </a:cxn>
                    <a:cxn ang="0">
                      <a:pos x="165" y="366"/>
                    </a:cxn>
                    <a:cxn ang="0">
                      <a:pos x="177" y="366"/>
                    </a:cxn>
                    <a:cxn ang="0">
                      <a:pos x="189" y="366"/>
                    </a:cxn>
                    <a:cxn ang="0">
                      <a:pos x="189" y="366"/>
                    </a:cxn>
                  </a:cxnLst>
                  <a:rect l="0" t="0" r="r" b="b"/>
                  <a:pathLst>
                    <a:path w="242" h="366">
                      <a:moveTo>
                        <a:pt x="189" y="366"/>
                      </a:moveTo>
                      <a:lnTo>
                        <a:pt x="189" y="366"/>
                      </a:lnTo>
                      <a:lnTo>
                        <a:pt x="204" y="354"/>
                      </a:lnTo>
                      <a:lnTo>
                        <a:pt x="204" y="354"/>
                      </a:lnTo>
                      <a:lnTo>
                        <a:pt x="216" y="339"/>
                      </a:lnTo>
                      <a:lnTo>
                        <a:pt x="226" y="324"/>
                      </a:lnTo>
                      <a:lnTo>
                        <a:pt x="232" y="306"/>
                      </a:lnTo>
                      <a:lnTo>
                        <a:pt x="239" y="287"/>
                      </a:lnTo>
                      <a:lnTo>
                        <a:pt x="241" y="267"/>
                      </a:lnTo>
                      <a:lnTo>
                        <a:pt x="242" y="247"/>
                      </a:lnTo>
                      <a:lnTo>
                        <a:pt x="241" y="226"/>
                      </a:lnTo>
                      <a:lnTo>
                        <a:pt x="237" y="204"/>
                      </a:lnTo>
                      <a:lnTo>
                        <a:pt x="231" y="182"/>
                      </a:lnTo>
                      <a:lnTo>
                        <a:pt x="224" y="159"/>
                      </a:lnTo>
                      <a:lnTo>
                        <a:pt x="214" y="135"/>
                      </a:lnTo>
                      <a:lnTo>
                        <a:pt x="202" y="113"/>
                      </a:lnTo>
                      <a:lnTo>
                        <a:pt x="189" y="90"/>
                      </a:lnTo>
                      <a:lnTo>
                        <a:pt x="172" y="68"/>
                      </a:lnTo>
                      <a:lnTo>
                        <a:pt x="154" y="46"/>
                      </a:lnTo>
                      <a:lnTo>
                        <a:pt x="135" y="25"/>
                      </a:lnTo>
                      <a:lnTo>
                        <a:pt x="135" y="25"/>
                      </a:lnTo>
                      <a:lnTo>
                        <a:pt x="120" y="15"/>
                      </a:lnTo>
                      <a:lnTo>
                        <a:pt x="105" y="6"/>
                      </a:lnTo>
                      <a:lnTo>
                        <a:pt x="90" y="1"/>
                      </a:lnTo>
                      <a:lnTo>
                        <a:pt x="73" y="0"/>
                      </a:lnTo>
                      <a:lnTo>
                        <a:pt x="55" y="0"/>
                      </a:lnTo>
                      <a:lnTo>
                        <a:pt x="36" y="3"/>
                      </a:lnTo>
                      <a:lnTo>
                        <a:pt x="18" y="10"/>
                      </a:lnTo>
                      <a:lnTo>
                        <a:pt x="0" y="16"/>
                      </a:lnTo>
                      <a:lnTo>
                        <a:pt x="0" y="16"/>
                      </a:lnTo>
                      <a:lnTo>
                        <a:pt x="0" y="45"/>
                      </a:lnTo>
                      <a:lnTo>
                        <a:pt x="0" y="75"/>
                      </a:lnTo>
                      <a:lnTo>
                        <a:pt x="3" y="105"/>
                      </a:lnTo>
                      <a:lnTo>
                        <a:pt x="8" y="135"/>
                      </a:lnTo>
                      <a:lnTo>
                        <a:pt x="13" y="165"/>
                      </a:lnTo>
                      <a:lnTo>
                        <a:pt x="21" y="195"/>
                      </a:lnTo>
                      <a:lnTo>
                        <a:pt x="31" y="224"/>
                      </a:lnTo>
                      <a:lnTo>
                        <a:pt x="41" y="251"/>
                      </a:lnTo>
                      <a:lnTo>
                        <a:pt x="55" y="276"/>
                      </a:lnTo>
                      <a:lnTo>
                        <a:pt x="70" y="299"/>
                      </a:lnTo>
                      <a:lnTo>
                        <a:pt x="85" y="319"/>
                      </a:lnTo>
                      <a:lnTo>
                        <a:pt x="103" y="336"/>
                      </a:lnTo>
                      <a:lnTo>
                        <a:pt x="122" y="351"/>
                      </a:lnTo>
                      <a:lnTo>
                        <a:pt x="132" y="356"/>
                      </a:lnTo>
                      <a:lnTo>
                        <a:pt x="144" y="361"/>
                      </a:lnTo>
                      <a:lnTo>
                        <a:pt x="154" y="364"/>
                      </a:lnTo>
                      <a:lnTo>
                        <a:pt x="165" y="366"/>
                      </a:lnTo>
                      <a:lnTo>
                        <a:pt x="177" y="366"/>
                      </a:lnTo>
                      <a:lnTo>
                        <a:pt x="189" y="366"/>
                      </a:lnTo>
                      <a:lnTo>
                        <a:pt x="189" y="366"/>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3" name="Freeform 165"/>
                <p:cNvSpPr>
                  <a:spLocks/>
                </p:cNvSpPr>
                <p:nvPr/>
              </p:nvSpPr>
              <p:spPr bwMode="auto">
                <a:xfrm>
                  <a:off x="2535" y="832"/>
                  <a:ext cx="171" cy="188"/>
                </a:xfrm>
                <a:custGeom>
                  <a:avLst/>
                  <a:gdLst/>
                  <a:ahLst/>
                  <a:cxnLst>
                    <a:cxn ang="0">
                      <a:pos x="153" y="0"/>
                    </a:cxn>
                    <a:cxn ang="0">
                      <a:pos x="153" y="0"/>
                    </a:cxn>
                    <a:cxn ang="0">
                      <a:pos x="134" y="12"/>
                    </a:cxn>
                    <a:cxn ang="0">
                      <a:pos x="114" y="24"/>
                    </a:cxn>
                    <a:cxn ang="0">
                      <a:pos x="96" y="39"/>
                    </a:cxn>
                    <a:cxn ang="0">
                      <a:pos x="79" y="54"/>
                    </a:cxn>
                    <a:cxn ang="0">
                      <a:pos x="62" y="71"/>
                    </a:cxn>
                    <a:cxn ang="0">
                      <a:pos x="47" y="89"/>
                    </a:cxn>
                    <a:cxn ang="0">
                      <a:pos x="35" y="107"/>
                    </a:cxn>
                    <a:cxn ang="0">
                      <a:pos x="24" y="126"/>
                    </a:cxn>
                    <a:cxn ang="0">
                      <a:pos x="14" y="146"/>
                    </a:cxn>
                    <a:cxn ang="0">
                      <a:pos x="7" y="166"/>
                    </a:cxn>
                    <a:cxn ang="0">
                      <a:pos x="2" y="184"/>
                    </a:cxn>
                    <a:cxn ang="0">
                      <a:pos x="0" y="203"/>
                    </a:cxn>
                    <a:cxn ang="0">
                      <a:pos x="2" y="221"/>
                    </a:cxn>
                    <a:cxn ang="0">
                      <a:pos x="7" y="240"/>
                    </a:cxn>
                    <a:cxn ang="0">
                      <a:pos x="15" y="255"/>
                    </a:cxn>
                    <a:cxn ang="0">
                      <a:pos x="27" y="270"/>
                    </a:cxn>
                    <a:cxn ang="0">
                      <a:pos x="27" y="270"/>
                    </a:cxn>
                    <a:cxn ang="0">
                      <a:pos x="47" y="288"/>
                    </a:cxn>
                    <a:cxn ang="0">
                      <a:pos x="67" y="305"/>
                    </a:cxn>
                    <a:cxn ang="0">
                      <a:pos x="87" y="320"/>
                    </a:cxn>
                    <a:cxn ang="0">
                      <a:pos x="109" y="333"/>
                    </a:cxn>
                    <a:cxn ang="0">
                      <a:pos x="131" y="345"/>
                    </a:cxn>
                    <a:cxn ang="0">
                      <a:pos x="153" y="355"/>
                    </a:cxn>
                    <a:cxn ang="0">
                      <a:pos x="174" y="363"/>
                    </a:cxn>
                    <a:cxn ang="0">
                      <a:pos x="194" y="370"/>
                    </a:cxn>
                    <a:cxn ang="0">
                      <a:pos x="216" y="374"/>
                    </a:cxn>
                    <a:cxn ang="0">
                      <a:pos x="236" y="377"/>
                    </a:cxn>
                    <a:cxn ang="0">
                      <a:pos x="256" y="377"/>
                    </a:cxn>
                    <a:cxn ang="0">
                      <a:pos x="275" y="375"/>
                    </a:cxn>
                    <a:cxn ang="0">
                      <a:pos x="293" y="372"/>
                    </a:cxn>
                    <a:cxn ang="0">
                      <a:pos x="312" y="367"/>
                    </a:cxn>
                    <a:cxn ang="0">
                      <a:pos x="327" y="360"/>
                    </a:cxn>
                    <a:cxn ang="0">
                      <a:pos x="342" y="350"/>
                    </a:cxn>
                    <a:cxn ang="0">
                      <a:pos x="342" y="350"/>
                    </a:cxn>
                    <a:cxn ang="0">
                      <a:pos x="330" y="350"/>
                    </a:cxn>
                    <a:cxn ang="0">
                      <a:pos x="318" y="350"/>
                    </a:cxn>
                    <a:cxn ang="0">
                      <a:pos x="307" y="348"/>
                    </a:cxn>
                    <a:cxn ang="0">
                      <a:pos x="297" y="345"/>
                    </a:cxn>
                    <a:cxn ang="0">
                      <a:pos x="285" y="340"/>
                    </a:cxn>
                    <a:cxn ang="0">
                      <a:pos x="275" y="335"/>
                    </a:cxn>
                    <a:cxn ang="0">
                      <a:pos x="256" y="320"/>
                    </a:cxn>
                    <a:cxn ang="0">
                      <a:pos x="238" y="303"/>
                    </a:cxn>
                    <a:cxn ang="0">
                      <a:pos x="223" y="283"/>
                    </a:cxn>
                    <a:cxn ang="0">
                      <a:pos x="208" y="260"/>
                    </a:cxn>
                    <a:cxn ang="0">
                      <a:pos x="194" y="235"/>
                    </a:cxn>
                    <a:cxn ang="0">
                      <a:pos x="184" y="208"/>
                    </a:cxn>
                    <a:cxn ang="0">
                      <a:pos x="174" y="179"/>
                    </a:cxn>
                    <a:cxn ang="0">
                      <a:pos x="166" y="149"/>
                    </a:cxn>
                    <a:cxn ang="0">
                      <a:pos x="161" y="119"/>
                    </a:cxn>
                    <a:cxn ang="0">
                      <a:pos x="156" y="89"/>
                    </a:cxn>
                    <a:cxn ang="0">
                      <a:pos x="153" y="59"/>
                    </a:cxn>
                    <a:cxn ang="0">
                      <a:pos x="153" y="29"/>
                    </a:cxn>
                    <a:cxn ang="0">
                      <a:pos x="153" y="0"/>
                    </a:cxn>
                    <a:cxn ang="0">
                      <a:pos x="153" y="0"/>
                    </a:cxn>
                  </a:cxnLst>
                  <a:rect l="0" t="0" r="r" b="b"/>
                  <a:pathLst>
                    <a:path w="342" h="377">
                      <a:moveTo>
                        <a:pt x="153" y="0"/>
                      </a:moveTo>
                      <a:lnTo>
                        <a:pt x="153" y="0"/>
                      </a:lnTo>
                      <a:lnTo>
                        <a:pt x="134" y="12"/>
                      </a:lnTo>
                      <a:lnTo>
                        <a:pt x="114" y="24"/>
                      </a:lnTo>
                      <a:lnTo>
                        <a:pt x="96" y="39"/>
                      </a:lnTo>
                      <a:lnTo>
                        <a:pt x="79" y="54"/>
                      </a:lnTo>
                      <a:lnTo>
                        <a:pt x="62" y="71"/>
                      </a:lnTo>
                      <a:lnTo>
                        <a:pt x="47" y="89"/>
                      </a:lnTo>
                      <a:lnTo>
                        <a:pt x="35" y="107"/>
                      </a:lnTo>
                      <a:lnTo>
                        <a:pt x="24" y="126"/>
                      </a:lnTo>
                      <a:lnTo>
                        <a:pt x="14" y="146"/>
                      </a:lnTo>
                      <a:lnTo>
                        <a:pt x="7" y="166"/>
                      </a:lnTo>
                      <a:lnTo>
                        <a:pt x="2" y="184"/>
                      </a:lnTo>
                      <a:lnTo>
                        <a:pt x="0" y="203"/>
                      </a:lnTo>
                      <a:lnTo>
                        <a:pt x="2" y="221"/>
                      </a:lnTo>
                      <a:lnTo>
                        <a:pt x="7" y="240"/>
                      </a:lnTo>
                      <a:lnTo>
                        <a:pt x="15" y="255"/>
                      </a:lnTo>
                      <a:lnTo>
                        <a:pt x="27" y="270"/>
                      </a:lnTo>
                      <a:lnTo>
                        <a:pt x="27" y="270"/>
                      </a:lnTo>
                      <a:lnTo>
                        <a:pt x="47" y="288"/>
                      </a:lnTo>
                      <a:lnTo>
                        <a:pt x="67" y="305"/>
                      </a:lnTo>
                      <a:lnTo>
                        <a:pt x="87" y="320"/>
                      </a:lnTo>
                      <a:lnTo>
                        <a:pt x="109" y="333"/>
                      </a:lnTo>
                      <a:lnTo>
                        <a:pt x="131" y="345"/>
                      </a:lnTo>
                      <a:lnTo>
                        <a:pt x="153" y="355"/>
                      </a:lnTo>
                      <a:lnTo>
                        <a:pt x="174" y="363"/>
                      </a:lnTo>
                      <a:lnTo>
                        <a:pt x="194" y="370"/>
                      </a:lnTo>
                      <a:lnTo>
                        <a:pt x="216" y="374"/>
                      </a:lnTo>
                      <a:lnTo>
                        <a:pt x="236" y="377"/>
                      </a:lnTo>
                      <a:lnTo>
                        <a:pt x="256" y="377"/>
                      </a:lnTo>
                      <a:lnTo>
                        <a:pt x="275" y="375"/>
                      </a:lnTo>
                      <a:lnTo>
                        <a:pt x="293" y="372"/>
                      </a:lnTo>
                      <a:lnTo>
                        <a:pt x="312" y="367"/>
                      </a:lnTo>
                      <a:lnTo>
                        <a:pt x="327" y="360"/>
                      </a:lnTo>
                      <a:lnTo>
                        <a:pt x="342" y="350"/>
                      </a:lnTo>
                      <a:lnTo>
                        <a:pt x="342" y="350"/>
                      </a:lnTo>
                      <a:lnTo>
                        <a:pt x="330" y="350"/>
                      </a:lnTo>
                      <a:lnTo>
                        <a:pt x="318" y="350"/>
                      </a:lnTo>
                      <a:lnTo>
                        <a:pt x="307" y="348"/>
                      </a:lnTo>
                      <a:lnTo>
                        <a:pt x="297" y="345"/>
                      </a:lnTo>
                      <a:lnTo>
                        <a:pt x="285" y="340"/>
                      </a:lnTo>
                      <a:lnTo>
                        <a:pt x="275" y="335"/>
                      </a:lnTo>
                      <a:lnTo>
                        <a:pt x="256" y="320"/>
                      </a:lnTo>
                      <a:lnTo>
                        <a:pt x="238" y="303"/>
                      </a:lnTo>
                      <a:lnTo>
                        <a:pt x="223" y="283"/>
                      </a:lnTo>
                      <a:lnTo>
                        <a:pt x="208" y="260"/>
                      </a:lnTo>
                      <a:lnTo>
                        <a:pt x="194" y="235"/>
                      </a:lnTo>
                      <a:lnTo>
                        <a:pt x="184" y="208"/>
                      </a:lnTo>
                      <a:lnTo>
                        <a:pt x="174" y="179"/>
                      </a:lnTo>
                      <a:lnTo>
                        <a:pt x="166" y="149"/>
                      </a:lnTo>
                      <a:lnTo>
                        <a:pt x="161" y="119"/>
                      </a:lnTo>
                      <a:lnTo>
                        <a:pt x="156" y="89"/>
                      </a:lnTo>
                      <a:lnTo>
                        <a:pt x="153" y="59"/>
                      </a:lnTo>
                      <a:lnTo>
                        <a:pt x="153" y="29"/>
                      </a:lnTo>
                      <a:lnTo>
                        <a:pt x="153" y="0"/>
                      </a:lnTo>
                      <a:lnTo>
                        <a:pt x="153" y="0"/>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4" name="Freeform 166"/>
                <p:cNvSpPr>
                  <a:spLocks/>
                </p:cNvSpPr>
                <p:nvPr/>
              </p:nvSpPr>
              <p:spPr bwMode="auto">
                <a:xfrm>
                  <a:off x="2352" y="931"/>
                  <a:ext cx="239" cy="138"/>
                </a:xfrm>
                <a:custGeom>
                  <a:avLst/>
                  <a:gdLst/>
                  <a:ahLst/>
                  <a:cxnLst>
                    <a:cxn ang="0">
                      <a:pos x="46" y="149"/>
                    </a:cxn>
                    <a:cxn ang="0">
                      <a:pos x="46" y="149"/>
                    </a:cxn>
                    <a:cxn ang="0">
                      <a:pos x="129" y="233"/>
                    </a:cxn>
                    <a:cxn ang="0">
                      <a:pos x="129" y="233"/>
                    </a:cxn>
                    <a:cxn ang="0">
                      <a:pos x="143" y="245"/>
                    </a:cxn>
                    <a:cxn ang="0">
                      <a:pos x="158" y="255"/>
                    </a:cxn>
                    <a:cxn ang="0">
                      <a:pos x="175" y="263"/>
                    </a:cxn>
                    <a:cxn ang="0">
                      <a:pos x="193" y="270"/>
                    </a:cxn>
                    <a:cxn ang="0">
                      <a:pos x="213" y="273"/>
                    </a:cxn>
                    <a:cxn ang="0">
                      <a:pos x="233" y="277"/>
                    </a:cxn>
                    <a:cxn ang="0">
                      <a:pos x="255" y="277"/>
                    </a:cxn>
                    <a:cxn ang="0">
                      <a:pos x="277" y="277"/>
                    </a:cxn>
                    <a:cxn ang="0">
                      <a:pos x="300" y="273"/>
                    </a:cxn>
                    <a:cxn ang="0">
                      <a:pos x="325" y="268"/>
                    </a:cxn>
                    <a:cxn ang="0">
                      <a:pos x="349" y="262"/>
                    </a:cxn>
                    <a:cxn ang="0">
                      <a:pos x="374" y="253"/>
                    </a:cxn>
                    <a:cxn ang="0">
                      <a:pos x="401" y="243"/>
                    </a:cxn>
                    <a:cxn ang="0">
                      <a:pos x="426" y="231"/>
                    </a:cxn>
                    <a:cxn ang="0">
                      <a:pos x="453" y="220"/>
                    </a:cxn>
                    <a:cxn ang="0">
                      <a:pos x="479" y="205"/>
                    </a:cxn>
                    <a:cxn ang="0">
                      <a:pos x="479" y="205"/>
                    </a:cxn>
                    <a:cxn ang="0">
                      <a:pos x="451" y="201"/>
                    </a:cxn>
                    <a:cxn ang="0">
                      <a:pos x="421" y="195"/>
                    </a:cxn>
                    <a:cxn ang="0">
                      <a:pos x="389" y="188"/>
                    </a:cxn>
                    <a:cxn ang="0">
                      <a:pos x="357" y="178"/>
                    </a:cxn>
                    <a:cxn ang="0">
                      <a:pos x="324" y="166"/>
                    </a:cxn>
                    <a:cxn ang="0">
                      <a:pos x="290" y="153"/>
                    </a:cxn>
                    <a:cxn ang="0">
                      <a:pos x="223" y="123"/>
                    </a:cxn>
                    <a:cxn ang="0">
                      <a:pos x="160" y="91"/>
                    </a:cxn>
                    <a:cxn ang="0">
                      <a:pos x="99" y="57"/>
                    </a:cxn>
                    <a:cxn ang="0">
                      <a:pos x="46" y="27"/>
                    </a:cxn>
                    <a:cxn ang="0">
                      <a:pos x="2" y="0"/>
                    </a:cxn>
                    <a:cxn ang="0">
                      <a:pos x="2" y="0"/>
                    </a:cxn>
                    <a:cxn ang="0">
                      <a:pos x="0" y="22"/>
                    </a:cxn>
                    <a:cxn ang="0">
                      <a:pos x="2" y="44"/>
                    </a:cxn>
                    <a:cxn ang="0">
                      <a:pos x="4" y="64"/>
                    </a:cxn>
                    <a:cxn ang="0">
                      <a:pos x="9" y="84"/>
                    </a:cxn>
                    <a:cxn ang="0">
                      <a:pos x="14" y="103"/>
                    </a:cxn>
                    <a:cxn ang="0">
                      <a:pos x="22" y="119"/>
                    </a:cxn>
                    <a:cxn ang="0">
                      <a:pos x="32" y="134"/>
                    </a:cxn>
                    <a:cxn ang="0">
                      <a:pos x="46" y="149"/>
                    </a:cxn>
                    <a:cxn ang="0">
                      <a:pos x="46" y="149"/>
                    </a:cxn>
                  </a:cxnLst>
                  <a:rect l="0" t="0" r="r" b="b"/>
                  <a:pathLst>
                    <a:path w="479" h="277">
                      <a:moveTo>
                        <a:pt x="46" y="149"/>
                      </a:moveTo>
                      <a:lnTo>
                        <a:pt x="46" y="149"/>
                      </a:lnTo>
                      <a:lnTo>
                        <a:pt x="129" y="233"/>
                      </a:lnTo>
                      <a:lnTo>
                        <a:pt x="129" y="233"/>
                      </a:lnTo>
                      <a:lnTo>
                        <a:pt x="143" y="245"/>
                      </a:lnTo>
                      <a:lnTo>
                        <a:pt x="158" y="255"/>
                      </a:lnTo>
                      <a:lnTo>
                        <a:pt x="175" y="263"/>
                      </a:lnTo>
                      <a:lnTo>
                        <a:pt x="193" y="270"/>
                      </a:lnTo>
                      <a:lnTo>
                        <a:pt x="213" y="273"/>
                      </a:lnTo>
                      <a:lnTo>
                        <a:pt x="233" y="277"/>
                      </a:lnTo>
                      <a:lnTo>
                        <a:pt x="255" y="277"/>
                      </a:lnTo>
                      <a:lnTo>
                        <a:pt x="277" y="277"/>
                      </a:lnTo>
                      <a:lnTo>
                        <a:pt x="300" y="273"/>
                      </a:lnTo>
                      <a:lnTo>
                        <a:pt x="325" y="268"/>
                      </a:lnTo>
                      <a:lnTo>
                        <a:pt x="349" y="262"/>
                      </a:lnTo>
                      <a:lnTo>
                        <a:pt x="374" y="253"/>
                      </a:lnTo>
                      <a:lnTo>
                        <a:pt x="401" y="243"/>
                      </a:lnTo>
                      <a:lnTo>
                        <a:pt x="426" y="231"/>
                      </a:lnTo>
                      <a:lnTo>
                        <a:pt x="453" y="220"/>
                      </a:lnTo>
                      <a:lnTo>
                        <a:pt x="479" y="205"/>
                      </a:lnTo>
                      <a:lnTo>
                        <a:pt x="479" y="205"/>
                      </a:lnTo>
                      <a:lnTo>
                        <a:pt x="451" y="201"/>
                      </a:lnTo>
                      <a:lnTo>
                        <a:pt x="421" y="195"/>
                      </a:lnTo>
                      <a:lnTo>
                        <a:pt x="389" y="188"/>
                      </a:lnTo>
                      <a:lnTo>
                        <a:pt x="357" y="178"/>
                      </a:lnTo>
                      <a:lnTo>
                        <a:pt x="324" y="166"/>
                      </a:lnTo>
                      <a:lnTo>
                        <a:pt x="290" y="153"/>
                      </a:lnTo>
                      <a:lnTo>
                        <a:pt x="223" y="123"/>
                      </a:lnTo>
                      <a:lnTo>
                        <a:pt x="160" y="91"/>
                      </a:lnTo>
                      <a:lnTo>
                        <a:pt x="99" y="57"/>
                      </a:lnTo>
                      <a:lnTo>
                        <a:pt x="46" y="27"/>
                      </a:lnTo>
                      <a:lnTo>
                        <a:pt x="2" y="0"/>
                      </a:lnTo>
                      <a:lnTo>
                        <a:pt x="2" y="0"/>
                      </a:lnTo>
                      <a:lnTo>
                        <a:pt x="0" y="22"/>
                      </a:lnTo>
                      <a:lnTo>
                        <a:pt x="2" y="44"/>
                      </a:lnTo>
                      <a:lnTo>
                        <a:pt x="4" y="64"/>
                      </a:lnTo>
                      <a:lnTo>
                        <a:pt x="9" y="84"/>
                      </a:lnTo>
                      <a:lnTo>
                        <a:pt x="14" y="103"/>
                      </a:lnTo>
                      <a:lnTo>
                        <a:pt x="22" y="119"/>
                      </a:lnTo>
                      <a:lnTo>
                        <a:pt x="32" y="134"/>
                      </a:lnTo>
                      <a:lnTo>
                        <a:pt x="46" y="149"/>
                      </a:lnTo>
                      <a:lnTo>
                        <a:pt x="46" y="149"/>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5" name="Freeform 167"/>
                <p:cNvSpPr>
                  <a:spLocks/>
                </p:cNvSpPr>
                <p:nvPr/>
              </p:nvSpPr>
              <p:spPr bwMode="auto">
                <a:xfrm>
                  <a:off x="2455" y="643"/>
                  <a:ext cx="324" cy="325"/>
                </a:xfrm>
                <a:custGeom>
                  <a:avLst/>
                  <a:gdLst/>
                  <a:ahLst/>
                  <a:cxnLst>
                    <a:cxn ang="0">
                      <a:pos x="605" y="129"/>
                    </a:cxn>
                    <a:cxn ang="0">
                      <a:pos x="521" y="45"/>
                    </a:cxn>
                    <a:cxn ang="0">
                      <a:pos x="501" y="29"/>
                    </a:cxn>
                    <a:cxn ang="0">
                      <a:pos x="478" y="15"/>
                    </a:cxn>
                    <a:cxn ang="0">
                      <a:pos x="453" y="7"/>
                    </a:cxn>
                    <a:cxn ang="0">
                      <a:pos x="424" y="2"/>
                    </a:cxn>
                    <a:cxn ang="0">
                      <a:pos x="362" y="2"/>
                    </a:cxn>
                    <a:cxn ang="0">
                      <a:pos x="293" y="17"/>
                    </a:cxn>
                    <a:cxn ang="0">
                      <a:pos x="221" y="45"/>
                    </a:cxn>
                    <a:cxn ang="0">
                      <a:pos x="148" y="87"/>
                    </a:cxn>
                    <a:cxn ang="0">
                      <a:pos x="72" y="141"/>
                    </a:cxn>
                    <a:cxn ang="0">
                      <a:pos x="0" y="206"/>
                    </a:cxn>
                    <a:cxn ang="0">
                      <a:pos x="0" y="206"/>
                    </a:cxn>
                    <a:cxn ang="0">
                      <a:pos x="5" y="238"/>
                    </a:cxn>
                    <a:cxn ang="0">
                      <a:pos x="22" y="305"/>
                    </a:cxn>
                    <a:cxn ang="0">
                      <a:pos x="46" y="368"/>
                    </a:cxn>
                    <a:cxn ang="0">
                      <a:pos x="79" y="427"/>
                    </a:cxn>
                    <a:cxn ang="0">
                      <a:pos x="99" y="450"/>
                    </a:cxn>
                    <a:cxn ang="0">
                      <a:pos x="139" y="487"/>
                    </a:cxn>
                    <a:cxn ang="0">
                      <a:pos x="232" y="564"/>
                    </a:cxn>
                    <a:cxn ang="0">
                      <a:pos x="280" y="596"/>
                    </a:cxn>
                    <a:cxn ang="0">
                      <a:pos x="327" y="624"/>
                    </a:cxn>
                    <a:cxn ang="0">
                      <a:pos x="372" y="643"/>
                    </a:cxn>
                    <a:cxn ang="0">
                      <a:pos x="412" y="651"/>
                    </a:cxn>
                    <a:cxn ang="0">
                      <a:pos x="437" y="649"/>
                    </a:cxn>
                    <a:cxn ang="0">
                      <a:pos x="446" y="648"/>
                    </a:cxn>
                    <a:cxn ang="0">
                      <a:pos x="509" y="574"/>
                    </a:cxn>
                    <a:cxn ang="0">
                      <a:pos x="563" y="500"/>
                    </a:cxn>
                    <a:cxn ang="0">
                      <a:pos x="603" y="427"/>
                    </a:cxn>
                    <a:cxn ang="0">
                      <a:pos x="632" y="355"/>
                    </a:cxn>
                    <a:cxn ang="0">
                      <a:pos x="647" y="286"/>
                    </a:cxn>
                    <a:cxn ang="0">
                      <a:pos x="648" y="224"/>
                    </a:cxn>
                    <a:cxn ang="0">
                      <a:pos x="643" y="198"/>
                    </a:cxn>
                    <a:cxn ang="0">
                      <a:pos x="633" y="171"/>
                    </a:cxn>
                    <a:cxn ang="0">
                      <a:pos x="622" y="149"/>
                    </a:cxn>
                    <a:cxn ang="0">
                      <a:pos x="605" y="129"/>
                    </a:cxn>
                  </a:cxnLst>
                  <a:rect l="0" t="0" r="r" b="b"/>
                  <a:pathLst>
                    <a:path w="648" h="651">
                      <a:moveTo>
                        <a:pt x="605" y="129"/>
                      </a:moveTo>
                      <a:lnTo>
                        <a:pt x="605" y="129"/>
                      </a:lnTo>
                      <a:lnTo>
                        <a:pt x="521" y="45"/>
                      </a:lnTo>
                      <a:lnTo>
                        <a:pt x="521" y="45"/>
                      </a:lnTo>
                      <a:lnTo>
                        <a:pt x="511" y="35"/>
                      </a:lnTo>
                      <a:lnTo>
                        <a:pt x="501" y="29"/>
                      </a:lnTo>
                      <a:lnTo>
                        <a:pt x="489" y="22"/>
                      </a:lnTo>
                      <a:lnTo>
                        <a:pt x="478" y="15"/>
                      </a:lnTo>
                      <a:lnTo>
                        <a:pt x="464" y="10"/>
                      </a:lnTo>
                      <a:lnTo>
                        <a:pt x="453" y="7"/>
                      </a:lnTo>
                      <a:lnTo>
                        <a:pt x="437" y="3"/>
                      </a:lnTo>
                      <a:lnTo>
                        <a:pt x="424" y="2"/>
                      </a:lnTo>
                      <a:lnTo>
                        <a:pt x="394" y="0"/>
                      </a:lnTo>
                      <a:lnTo>
                        <a:pt x="362" y="2"/>
                      </a:lnTo>
                      <a:lnTo>
                        <a:pt x="329" y="8"/>
                      </a:lnTo>
                      <a:lnTo>
                        <a:pt x="293" y="17"/>
                      </a:lnTo>
                      <a:lnTo>
                        <a:pt x="258" y="30"/>
                      </a:lnTo>
                      <a:lnTo>
                        <a:pt x="221" y="45"/>
                      </a:lnTo>
                      <a:lnTo>
                        <a:pt x="185" y="65"/>
                      </a:lnTo>
                      <a:lnTo>
                        <a:pt x="148" y="87"/>
                      </a:lnTo>
                      <a:lnTo>
                        <a:pt x="109" y="112"/>
                      </a:lnTo>
                      <a:lnTo>
                        <a:pt x="72" y="141"/>
                      </a:lnTo>
                      <a:lnTo>
                        <a:pt x="36" y="172"/>
                      </a:lnTo>
                      <a:lnTo>
                        <a:pt x="0" y="206"/>
                      </a:lnTo>
                      <a:lnTo>
                        <a:pt x="0" y="206"/>
                      </a:lnTo>
                      <a:lnTo>
                        <a:pt x="0" y="206"/>
                      </a:lnTo>
                      <a:lnTo>
                        <a:pt x="0" y="206"/>
                      </a:lnTo>
                      <a:lnTo>
                        <a:pt x="5" y="238"/>
                      </a:lnTo>
                      <a:lnTo>
                        <a:pt x="12" y="271"/>
                      </a:lnTo>
                      <a:lnTo>
                        <a:pt x="22" y="305"/>
                      </a:lnTo>
                      <a:lnTo>
                        <a:pt x="32" y="336"/>
                      </a:lnTo>
                      <a:lnTo>
                        <a:pt x="46" y="368"/>
                      </a:lnTo>
                      <a:lnTo>
                        <a:pt x="61" y="398"/>
                      </a:lnTo>
                      <a:lnTo>
                        <a:pt x="79" y="427"/>
                      </a:lnTo>
                      <a:lnTo>
                        <a:pt x="89" y="439"/>
                      </a:lnTo>
                      <a:lnTo>
                        <a:pt x="99" y="450"/>
                      </a:lnTo>
                      <a:lnTo>
                        <a:pt x="99" y="450"/>
                      </a:lnTo>
                      <a:lnTo>
                        <a:pt x="139" y="487"/>
                      </a:lnTo>
                      <a:lnTo>
                        <a:pt x="185" y="526"/>
                      </a:lnTo>
                      <a:lnTo>
                        <a:pt x="232" y="564"/>
                      </a:lnTo>
                      <a:lnTo>
                        <a:pt x="257" y="581"/>
                      </a:lnTo>
                      <a:lnTo>
                        <a:pt x="280" y="596"/>
                      </a:lnTo>
                      <a:lnTo>
                        <a:pt x="304" y="611"/>
                      </a:lnTo>
                      <a:lnTo>
                        <a:pt x="327" y="624"/>
                      </a:lnTo>
                      <a:lnTo>
                        <a:pt x="350" y="634"/>
                      </a:lnTo>
                      <a:lnTo>
                        <a:pt x="372" y="643"/>
                      </a:lnTo>
                      <a:lnTo>
                        <a:pt x="392" y="648"/>
                      </a:lnTo>
                      <a:lnTo>
                        <a:pt x="412" y="651"/>
                      </a:lnTo>
                      <a:lnTo>
                        <a:pt x="429" y="651"/>
                      </a:lnTo>
                      <a:lnTo>
                        <a:pt x="437" y="649"/>
                      </a:lnTo>
                      <a:lnTo>
                        <a:pt x="446" y="648"/>
                      </a:lnTo>
                      <a:lnTo>
                        <a:pt x="446" y="648"/>
                      </a:lnTo>
                      <a:lnTo>
                        <a:pt x="479" y="611"/>
                      </a:lnTo>
                      <a:lnTo>
                        <a:pt x="509" y="574"/>
                      </a:lnTo>
                      <a:lnTo>
                        <a:pt x="538" y="537"/>
                      </a:lnTo>
                      <a:lnTo>
                        <a:pt x="563" y="500"/>
                      </a:lnTo>
                      <a:lnTo>
                        <a:pt x="585" y="464"/>
                      </a:lnTo>
                      <a:lnTo>
                        <a:pt x="603" y="427"/>
                      </a:lnTo>
                      <a:lnTo>
                        <a:pt x="620" y="390"/>
                      </a:lnTo>
                      <a:lnTo>
                        <a:pt x="632" y="355"/>
                      </a:lnTo>
                      <a:lnTo>
                        <a:pt x="642" y="320"/>
                      </a:lnTo>
                      <a:lnTo>
                        <a:pt x="647" y="286"/>
                      </a:lnTo>
                      <a:lnTo>
                        <a:pt x="648" y="254"/>
                      </a:lnTo>
                      <a:lnTo>
                        <a:pt x="648" y="224"/>
                      </a:lnTo>
                      <a:lnTo>
                        <a:pt x="645" y="211"/>
                      </a:lnTo>
                      <a:lnTo>
                        <a:pt x="643" y="198"/>
                      </a:lnTo>
                      <a:lnTo>
                        <a:pt x="638" y="184"/>
                      </a:lnTo>
                      <a:lnTo>
                        <a:pt x="633" y="171"/>
                      </a:lnTo>
                      <a:lnTo>
                        <a:pt x="628" y="159"/>
                      </a:lnTo>
                      <a:lnTo>
                        <a:pt x="622" y="149"/>
                      </a:lnTo>
                      <a:lnTo>
                        <a:pt x="613" y="137"/>
                      </a:lnTo>
                      <a:lnTo>
                        <a:pt x="605" y="129"/>
                      </a:lnTo>
                      <a:lnTo>
                        <a:pt x="605" y="129"/>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6" name="Freeform 168"/>
                <p:cNvSpPr>
                  <a:spLocks/>
                </p:cNvSpPr>
                <p:nvPr/>
              </p:nvSpPr>
              <p:spPr bwMode="auto">
                <a:xfrm>
                  <a:off x="2353" y="745"/>
                  <a:ext cx="324" cy="288"/>
                </a:xfrm>
                <a:custGeom>
                  <a:avLst/>
                  <a:gdLst/>
                  <a:ahLst/>
                  <a:cxnLst>
                    <a:cxn ang="0">
                      <a:pos x="303" y="244"/>
                    </a:cxn>
                    <a:cxn ang="0">
                      <a:pos x="303" y="244"/>
                    </a:cxn>
                    <a:cxn ang="0">
                      <a:pos x="293" y="233"/>
                    </a:cxn>
                    <a:cxn ang="0">
                      <a:pos x="283" y="221"/>
                    </a:cxn>
                    <a:cxn ang="0">
                      <a:pos x="265" y="192"/>
                    </a:cxn>
                    <a:cxn ang="0">
                      <a:pos x="250" y="162"/>
                    </a:cxn>
                    <a:cxn ang="0">
                      <a:pos x="236" y="130"/>
                    </a:cxn>
                    <a:cxn ang="0">
                      <a:pos x="226" y="99"/>
                    </a:cxn>
                    <a:cxn ang="0">
                      <a:pos x="216" y="65"/>
                    </a:cxn>
                    <a:cxn ang="0">
                      <a:pos x="209" y="32"/>
                    </a:cxn>
                    <a:cxn ang="0">
                      <a:pos x="204" y="0"/>
                    </a:cxn>
                    <a:cxn ang="0">
                      <a:pos x="204" y="0"/>
                    </a:cxn>
                    <a:cxn ang="0">
                      <a:pos x="181" y="23"/>
                    </a:cxn>
                    <a:cxn ang="0">
                      <a:pos x="161" y="47"/>
                    </a:cxn>
                    <a:cxn ang="0">
                      <a:pos x="141" y="70"/>
                    </a:cxn>
                    <a:cxn ang="0">
                      <a:pos x="122" y="94"/>
                    </a:cxn>
                    <a:cxn ang="0">
                      <a:pos x="106" y="117"/>
                    </a:cxn>
                    <a:cxn ang="0">
                      <a:pos x="89" y="142"/>
                    </a:cxn>
                    <a:cxn ang="0">
                      <a:pos x="74" y="166"/>
                    </a:cxn>
                    <a:cxn ang="0">
                      <a:pos x="60" y="189"/>
                    </a:cxn>
                    <a:cxn ang="0">
                      <a:pos x="49" y="212"/>
                    </a:cxn>
                    <a:cxn ang="0">
                      <a:pos x="37" y="238"/>
                    </a:cxn>
                    <a:cxn ang="0">
                      <a:pos x="27" y="261"/>
                    </a:cxn>
                    <a:cxn ang="0">
                      <a:pos x="19" y="283"/>
                    </a:cxn>
                    <a:cxn ang="0">
                      <a:pos x="12" y="306"/>
                    </a:cxn>
                    <a:cxn ang="0">
                      <a:pos x="7" y="328"/>
                    </a:cxn>
                    <a:cxn ang="0">
                      <a:pos x="2" y="350"/>
                    </a:cxn>
                    <a:cxn ang="0">
                      <a:pos x="0" y="371"/>
                    </a:cxn>
                    <a:cxn ang="0">
                      <a:pos x="0" y="371"/>
                    </a:cxn>
                    <a:cxn ang="0">
                      <a:pos x="44" y="398"/>
                    </a:cxn>
                    <a:cxn ang="0">
                      <a:pos x="97" y="428"/>
                    </a:cxn>
                    <a:cxn ang="0">
                      <a:pos x="158" y="462"/>
                    </a:cxn>
                    <a:cxn ang="0">
                      <a:pos x="221" y="494"/>
                    </a:cxn>
                    <a:cxn ang="0">
                      <a:pos x="288" y="524"/>
                    </a:cxn>
                    <a:cxn ang="0">
                      <a:pos x="322" y="537"/>
                    </a:cxn>
                    <a:cxn ang="0">
                      <a:pos x="355" y="549"/>
                    </a:cxn>
                    <a:cxn ang="0">
                      <a:pos x="387" y="559"/>
                    </a:cxn>
                    <a:cxn ang="0">
                      <a:pos x="419" y="566"/>
                    </a:cxn>
                    <a:cxn ang="0">
                      <a:pos x="449" y="572"/>
                    </a:cxn>
                    <a:cxn ang="0">
                      <a:pos x="477" y="576"/>
                    </a:cxn>
                    <a:cxn ang="0">
                      <a:pos x="477" y="576"/>
                    </a:cxn>
                    <a:cxn ang="0">
                      <a:pos x="521" y="549"/>
                    </a:cxn>
                    <a:cxn ang="0">
                      <a:pos x="563" y="517"/>
                    </a:cxn>
                    <a:cxn ang="0">
                      <a:pos x="606" y="482"/>
                    </a:cxn>
                    <a:cxn ang="0">
                      <a:pos x="648" y="442"/>
                    </a:cxn>
                    <a:cxn ang="0">
                      <a:pos x="648" y="442"/>
                    </a:cxn>
                    <a:cxn ang="0">
                      <a:pos x="650" y="442"/>
                    </a:cxn>
                    <a:cxn ang="0">
                      <a:pos x="650" y="442"/>
                    </a:cxn>
                    <a:cxn ang="0">
                      <a:pos x="641" y="443"/>
                    </a:cxn>
                    <a:cxn ang="0">
                      <a:pos x="633" y="445"/>
                    </a:cxn>
                    <a:cxn ang="0">
                      <a:pos x="616" y="445"/>
                    </a:cxn>
                    <a:cxn ang="0">
                      <a:pos x="596" y="442"/>
                    </a:cxn>
                    <a:cxn ang="0">
                      <a:pos x="576" y="437"/>
                    </a:cxn>
                    <a:cxn ang="0">
                      <a:pos x="554" y="428"/>
                    </a:cxn>
                    <a:cxn ang="0">
                      <a:pos x="531" y="418"/>
                    </a:cxn>
                    <a:cxn ang="0">
                      <a:pos x="508" y="405"/>
                    </a:cxn>
                    <a:cxn ang="0">
                      <a:pos x="484" y="390"/>
                    </a:cxn>
                    <a:cxn ang="0">
                      <a:pos x="461" y="375"/>
                    </a:cxn>
                    <a:cxn ang="0">
                      <a:pos x="436" y="358"/>
                    </a:cxn>
                    <a:cxn ang="0">
                      <a:pos x="389" y="320"/>
                    </a:cxn>
                    <a:cxn ang="0">
                      <a:pos x="343" y="281"/>
                    </a:cxn>
                    <a:cxn ang="0">
                      <a:pos x="303" y="244"/>
                    </a:cxn>
                    <a:cxn ang="0">
                      <a:pos x="303" y="244"/>
                    </a:cxn>
                  </a:cxnLst>
                  <a:rect l="0" t="0" r="r" b="b"/>
                  <a:pathLst>
                    <a:path w="650" h="576">
                      <a:moveTo>
                        <a:pt x="303" y="244"/>
                      </a:moveTo>
                      <a:lnTo>
                        <a:pt x="303" y="244"/>
                      </a:lnTo>
                      <a:lnTo>
                        <a:pt x="293" y="233"/>
                      </a:lnTo>
                      <a:lnTo>
                        <a:pt x="283" y="221"/>
                      </a:lnTo>
                      <a:lnTo>
                        <a:pt x="265" y="192"/>
                      </a:lnTo>
                      <a:lnTo>
                        <a:pt x="250" y="162"/>
                      </a:lnTo>
                      <a:lnTo>
                        <a:pt x="236" y="130"/>
                      </a:lnTo>
                      <a:lnTo>
                        <a:pt x="226" y="99"/>
                      </a:lnTo>
                      <a:lnTo>
                        <a:pt x="216" y="65"/>
                      </a:lnTo>
                      <a:lnTo>
                        <a:pt x="209" y="32"/>
                      </a:lnTo>
                      <a:lnTo>
                        <a:pt x="204" y="0"/>
                      </a:lnTo>
                      <a:lnTo>
                        <a:pt x="204" y="0"/>
                      </a:lnTo>
                      <a:lnTo>
                        <a:pt x="181" y="23"/>
                      </a:lnTo>
                      <a:lnTo>
                        <a:pt x="161" y="47"/>
                      </a:lnTo>
                      <a:lnTo>
                        <a:pt x="141" y="70"/>
                      </a:lnTo>
                      <a:lnTo>
                        <a:pt x="122" y="94"/>
                      </a:lnTo>
                      <a:lnTo>
                        <a:pt x="106" y="117"/>
                      </a:lnTo>
                      <a:lnTo>
                        <a:pt x="89" y="142"/>
                      </a:lnTo>
                      <a:lnTo>
                        <a:pt x="74" y="166"/>
                      </a:lnTo>
                      <a:lnTo>
                        <a:pt x="60" y="189"/>
                      </a:lnTo>
                      <a:lnTo>
                        <a:pt x="49" y="212"/>
                      </a:lnTo>
                      <a:lnTo>
                        <a:pt x="37" y="238"/>
                      </a:lnTo>
                      <a:lnTo>
                        <a:pt x="27" y="261"/>
                      </a:lnTo>
                      <a:lnTo>
                        <a:pt x="19" y="283"/>
                      </a:lnTo>
                      <a:lnTo>
                        <a:pt x="12" y="306"/>
                      </a:lnTo>
                      <a:lnTo>
                        <a:pt x="7" y="328"/>
                      </a:lnTo>
                      <a:lnTo>
                        <a:pt x="2" y="350"/>
                      </a:lnTo>
                      <a:lnTo>
                        <a:pt x="0" y="371"/>
                      </a:lnTo>
                      <a:lnTo>
                        <a:pt x="0" y="371"/>
                      </a:lnTo>
                      <a:lnTo>
                        <a:pt x="44" y="398"/>
                      </a:lnTo>
                      <a:lnTo>
                        <a:pt x="97" y="428"/>
                      </a:lnTo>
                      <a:lnTo>
                        <a:pt x="158" y="462"/>
                      </a:lnTo>
                      <a:lnTo>
                        <a:pt x="221" y="494"/>
                      </a:lnTo>
                      <a:lnTo>
                        <a:pt x="288" y="524"/>
                      </a:lnTo>
                      <a:lnTo>
                        <a:pt x="322" y="537"/>
                      </a:lnTo>
                      <a:lnTo>
                        <a:pt x="355" y="549"/>
                      </a:lnTo>
                      <a:lnTo>
                        <a:pt x="387" y="559"/>
                      </a:lnTo>
                      <a:lnTo>
                        <a:pt x="419" y="566"/>
                      </a:lnTo>
                      <a:lnTo>
                        <a:pt x="449" y="572"/>
                      </a:lnTo>
                      <a:lnTo>
                        <a:pt x="477" y="576"/>
                      </a:lnTo>
                      <a:lnTo>
                        <a:pt x="477" y="576"/>
                      </a:lnTo>
                      <a:lnTo>
                        <a:pt x="521" y="549"/>
                      </a:lnTo>
                      <a:lnTo>
                        <a:pt x="563" y="517"/>
                      </a:lnTo>
                      <a:lnTo>
                        <a:pt x="606" y="482"/>
                      </a:lnTo>
                      <a:lnTo>
                        <a:pt x="648" y="442"/>
                      </a:lnTo>
                      <a:lnTo>
                        <a:pt x="648" y="442"/>
                      </a:lnTo>
                      <a:lnTo>
                        <a:pt x="650" y="442"/>
                      </a:lnTo>
                      <a:lnTo>
                        <a:pt x="650" y="442"/>
                      </a:lnTo>
                      <a:lnTo>
                        <a:pt x="641" y="443"/>
                      </a:lnTo>
                      <a:lnTo>
                        <a:pt x="633" y="445"/>
                      </a:lnTo>
                      <a:lnTo>
                        <a:pt x="616" y="445"/>
                      </a:lnTo>
                      <a:lnTo>
                        <a:pt x="596" y="442"/>
                      </a:lnTo>
                      <a:lnTo>
                        <a:pt x="576" y="437"/>
                      </a:lnTo>
                      <a:lnTo>
                        <a:pt x="554" y="428"/>
                      </a:lnTo>
                      <a:lnTo>
                        <a:pt x="531" y="418"/>
                      </a:lnTo>
                      <a:lnTo>
                        <a:pt x="508" y="405"/>
                      </a:lnTo>
                      <a:lnTo>
                        <a:pt x="484" y="390"/>
                      </a:lnTo>
                      <a:lnTo>
                        <a:pt x="461" y="375"/>
                      </a:lnTo>
                      <a:lnTo>
                        <a:pt x="436" y="358"/>
                      </a:lnTo>
                      <a:lnTo>
                        <a:pt x="389" y="320"/>
                      </a:lnTo>
                      <a:lnTo>
                        <a:pt x="343" y="281"/>
                      </a:lnTo>
                      <a:lnTo>
                        <a:pt x="303" y="244"/>
                      </a:lnTo>
                      <a:lnTo>
                        <a:pt x="303" y="244"/>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7" name="Freeform 169"/>
                <p:cNvSpPr>
                  <a:spLocks/>
                </p:cNvSpPr>
                <p:nvPr/>
              </p:nvSpPr>
              <p:spPr bwMode="auto">
                <a:xfrm>
                  <a:off x="2357" y="773"/>
                  <a:ext cx="161" cy="259"/>
                </a:xfrm>
                <a:custGeom>
                  <a:avLst/>
                  <a:gdLst/>
                  <a:ahLst/>
                  <a:cxnLst>
                    <a:cxn ang="0">
                      <a:pos x="44" y="474"/>
                    </a:cxn>
                    <a:cxn ang="0">
                      <a:pos x="44" y="474"/>
                    </a:cxn>
                    <a:cxn ang="0">
                      <a:pos x="56" y="484"/>
                    </a:cxn>
                    <a:cxn ang="0">
                      <a:pos x="69" y="494"/>
                    </a:cxn>
                    <a:cxn ang="0">
                      <a:pos x="83" y="501"/>
                    </a:cxn>
                    <a:cxn ang="0">
                      <a:pos x="96" y="507"/>
                    </a:cxn>
                    <a:cxn ang="0">
                      <a:pos x="111" y="512"/>
                    </a:cxn>
                    <a:cxn ang="0">
                      <a:pos x="128" y="516"/>
                    </a:cxn>
                    <a:cxn ang="0">
                      <a:pos x="145" y="517"/>
                    </a:cxn>
                    <a:cxn ang="0">
                      <a:pos x="163" y="519"/>
                    </a:cxn>
                    <a:cxn ang="0">
                      <a:pos x="181" y="519"/>
                    </a:cxn>
                    <a:cxn ang="0">
                      <a:pos x="200" y="517"/>
                    </a:cxn>
                    <a:cxn ang="0">
                      <a:pos x="218" y="514"/>
                    </a:cxn>
                    <a:cxn ang="0">
                      <a:pos x="238" y="511"/>
                    </a:cxn>
                    <a:cxn ang="0">
                      <a:pos x="258" y="506"/>
                    </a:cxn>
                    <a:cxn ang="0">
                      <a:pos x="280" y="499"/>
                    </a:cxn>
                    <a:cxn ang="0">
                      <a:pos x="322" y="482"/>
                    </a:cxn>
                    <a:cxn ang="0">
                      <a:pos x="163" y="0"/>
                    </a:cxn>
                    <a:cxn ang="0">
                      <a:pos x="163" y="0"/>
                    </a:cxn>
                    <a:cxn ang="0">
                      <a:pos x="136" y="34"/>
                    </a:cxn>
                    <a:cxn ang="0">
                      <a:pos x="109" y="67"/>
                    </a:cxn>
                    <a:cxn ang="0">
                      <a:pos x="86" y="102"/>
                    </a:cxn>
                    <a:cxn ang="0">
                      <a:pos x="66" y="136"/>
                    </a:cxn>
                    <a:cxn ang="0">
                      <a:pos x="49" y="171"/>
                    </a:cxn>
                    <a:cxn ang="0">
                      <a:pos x="32" y="204"/>
                    </a:cxn>
                    <a:cxn ang="0">
                      <a:pos x="21" y="238"/>
                    </a:cxn>
                    <a:cxn ang="0">
                      <a:pos x="11" y="270"/>
                    </a:cxn>
                    <a:cxn ang="0">
                      <a:pos x="4" y="301"/>
                    </a:cxn>
                    <a:cxn ang="0">
                      <a:pos x="0" y="332"/>
                    </a:cxn>
                    <a:cxn ang="0">
                      <a:pos x="0" y="360"/>
                    </a:cxn>
                    <a:cxn ang="0">
                      <a:pos x="2" y="387"/>
                    </a:cxn>
                    <a:cxn ang="0">
                      <a:pos x="9" y="412"/>
                    </a:cxn>
                    <a:cxn ang="0">
                      <a:pos x="17" y="435"/>
                    </a:cxn>
                    <a:cxn ang="0">
                      <a:pos x="22" y="445"/>
                    </a:cxn>
                    <a:cxn ang="0">
                      <a:pos x="29" y="455"/>
                    </a:cxn>
                    <a:cxn ang="0">
                      <a:pos x="36" y="465"/>
                    </a:cxn>
                    <a:cxn ang="0">
                      <a:pos x="44" y="474"/>
                    </a:cxn>
                    <a:cxn ang="0">
                      <a:pos x="44" y="474"/>
                    </a:cxn>
                  </a:cxnLst>
                  <a:rect l="0" t="0" r="r" b="b"/>
                  <a:pathLst>
                    <a:path w="322" h="519">
                      <a:moveTo>
                        <a:pt x="44" y="474"/>
                      </a:moveTo>
                      <a:lnTo>
                        <a:pt x="44" y="474"/>
                      </a:lnTo>
                      <a:lnTo>
                        <a:pt x="56" y="484"/>
                      </a:lnTo>
                      <a:lnTo>
                        <a:pt x="69" y="494"/>
                      </a:lnTo>
                      <a:lnTo>
                        <a:pt x="83" y="501"/>
                      </a:lnTo>
                      <a:lnTo>
                        <a:pt x="96" y="507"/>
                      </a:lnTo>
                      <a:lnTo>
                        <a:pt x="111" y="512"/>
                      </a:lnTo>
                      <a:lnTo>
                        <a:pt x="128" y="516"/>
                      </a:lnTo>
                      <a:lnTo>
                        <a:pt x="145" y="517"/>
                      </a:lnTo>
                      <a:lnTo>
                        <a:pt x="163" y="519"/>
                      </a:lnTo>
                      <a:lnTo>
                        <a:pt x="181" y="519"/>
                      </a:lnTo>
                      <a:lnTo>
                        <a:pt x="200" y="517"/>
                      </a:lnTo>
                      <a:lnTo>
                        <a:pt x="218" y="514"/>
                      </a:lnTo>
                      <a:lnTo>
                        <a:pt x="238" y="511"/>
                      </a:lnTo>
                      <a:lnTo>
                        <a:pt x="258" y="506"/>
                      </a:lnTo>
                      <a:lnTo>
                        <a:pt x="280" y="499"/>
                      </a:lnTo>
                      <a:lnTo>
                        <a:pt x="322" y="482"/>
                      </a:lnTo>
                      <a:lnTo>
                        <a:pt x="163" y="0"/>
                      </a:lnTo>
                      <a:lnTo>
                        <a:pt x="163" y="0"/>
                      </a:lnTo>
                      <a:lnTo>
                        <a:pt x="136" y="34"/>
                      </a:lnTo>
                      <a:lnTo>
                        <a:pt x="109" y="67"/>
                      </a:lnTo>
                      <a:lnTo>
                        <a:pt x="86" y="102"/>
                      </a:lnTo>
                      <a:lnTo>
                        <a:pt x="66" y="136"/>
                      </a:lnTo>
                      <a:lnTo>
                        <a:pt x="49" y="171"/>
                      </a:lnTo>
                      <a:lnTo>
                        <a:pt x="32" y="204"/>
                      </a:lnTo>
                      <a:lnTo>
                        <a:pt x="21" y="238"/>
                      </a:lnTo>
                      <a:lnTo>
                        <a:pt x="11" y="270"/>
                      </a:lnTo>
                      <a:lnTo>
                        <a:pt x="4" y="301"/>
                      </a:lnTo>
                      <a:lnTo>
                        <a:pt x="0" y="332"/>
                      </a:lnTo>
                      <a:lnTo>
                        <a:pt x="0" y="360"/>
                      </a:lnTo>
                      <a:lnTo>
                        <a:pt x="2" y="387"/>
                      </a:lnTo>
                      <a:lnTo>
                        <a:pt x="9" y="412"/>
                      </a:lnTo>
                      <a:lnTo>
                        <a:pt x="17" y="435"/>
                      </a:lnTo>
                      <a:lnTo>
                        <a:pt x="22" y="445"/>
                      </a:lnTo>
                      <a:lnTo>
                        <a:pt x="29" y="455"/>
                      </a:lnTo>
                      <a:lnTo>
                        <a:pt x="36" y="465"/>
                      </a:lnTo>
                      <a:lnTo>
                        <a:pt x="44" y="474"/>
                      </a:lnTo>
                      <a:lnTo>
                        <a:pt x="44" y="474"/>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8" name="Freeform 170"/>
                <p:cNvSpPr>
                  <a:spLocks/>
                </p:cNvSpPr>
                <p:nvPr/>
              </p:nvSpPr>
              <p:spPr bwMode="auto">
                <a:xfrm>
                  <a:off x="2605" y="648"/>
                  <a:ext cx="136" cy="257"/>
                </a:xfrm>
                <a:custGeom>
                  <a:avLst/>
                  <a:gdLst/>
                  <a:ahLst/>
                  <a:cxnLst>
                    <a:cxn ang="0">
                      <a:pos x="117" y="0"/>
                    </a:cxn>
                    <a:cxn ang="0">
                      <a:pos x="117" y="0"/>
                    </a:cxn>
                    <a:cxn ang="0">
                      <a:pos x="89" y="0"/>
                    </a:cxn>
                    <a:cxn ang="0">
                      <a:pos x="60" y="3"/>
                    </a:cxn>
                    <a:cxn ang="0">
                      <a:pos x="32" y="9"/>
                    </a:cxn>
                    <a:cxn ang="0">
                      <a:pos x="0" y="17"/>
                    </a:cxn>
                    <a:cxn ang="0">
                      <a:pos x="112" y="516"/>
                    </a:cxn>
                    <a:cxn ang="0">
                      <a:pos x="112" y="516"/>
                    </a:cxn>
                    <a:cxn ang="0">
                      <a:pos x="146" y="474"/>
                    </a:cxn>
                    <a:cxn ang="0">
                      <a:pos x="176" y="432"/>
                    </a:cxn>
                    <a:cxn ang="0">
                      <a:pos x="202" y="390"/>
                    </a:cxn>
                    <a:cxn ang="0">
                      <a:pos x="224" y="347"/>
                    </a:cxn>
                    <a:cxn ang="0">
                      <a:pos x="243" y="306"/>
                    </a:cxn>
                    <a:cxn ang="0">
                      <a:pos x="256" y="266"/>
                    </a:cxn>
                    <a:cxn ang="0">
                      <a:pos x="266" y="226"/>
                    </a:cxn>
                    <a:cxn ang="0">
                      <a:pos x="269" y="208"/>
                    </a:cxn>
                    <a:cxn ang="0">
                      <a:pos x="271" y="189"/>
                    </a:cxn>
                    <a:cxn ang="0">
                      <a:pos x="271" y="189"/>
                    </a:cxn>
                    <a:cxn ang="0">
                      <a:pos x="246" y="188"/>
                    </a:cxn>
                    <a:cxn ang="0">
                      <a:pos x="221" y="183"/>
                    </a:cxn>
                    <a:cxn ang="0">
                      <a:pos x="201" y="176"/>
                    </a:cxn>
                    <a:cxn ang="0">
                      <a:pos x="182" y="169"/>
                    </a:cxn>
                    <a:cxn ang="0">
                      <a:pos x="167" y="159"/>
                    </a:cxn>
                    <a:cxn ang="0">
                      <a:pos x="154" y="147"/>
                    </a:cxn>
                    <a:cxn ang="0">
                      <a:pos x="144" y="136"/>
                    </a:cxn>
                    <a:cxn ang="0">
                      <a:pos x="134" y="122"/>
                    </a:cxn>
                    <a:cxn ang="0">
                      <a:pos x="127" y="107"/>
                    </a:cxn>
                    <a:cxn ang="0">
                      <a:pos x="122" y="94"/>
                    </a:cxn>
                    <a:cxn ang="0">
                      <a:pos x="119" y="77"/>
                    </a:cxn>
                    <a:cxn ang="0">
                      <a:pos x="115" y="62"/>
                    </a:cxn>
                    <a:cxn ang="0">
                      <a:pos x="114" y="47"/>
                    </a:cxn>
                    <a:cxn ang="0">
                      <a:pos x="114" y="30"/>
                    </a:cxn>
                    <a:cxn ang="0">
                      <a:pos x="117" y="0"/>
                    </a:cxn>
                    <a:cxn ang="0">
                      <a:pos x="117" y="0"/>
                    </a:cxn>
                  </a:cxnLst>
                  <a:rect l="0" t="0" r="r" b="b"/>
                  <a:pathLst>
                    <a:path w="271" h="516">
                      <a:moveTo>
                        <a:pt x="117" y="0"/>
                      </a:moveTo>
                      <a:lnTo>
                        <a:pt x="117" y="0"/>
                      </a:lnTo>
                      <a:lnTo>
                        <a:pt x="89" y="0"/>
                      </a:lnTo>
                      <a:lnTo>
                        <a:pt x="60" y="3"/>
                      </a:lnTo>
                      <a:lnTo>
                        <a:pt x="32" y="9"/>
                      </a:lnTo>
                      <a:lnTo>
                        <a:pt x="0" y="17"/>
                      </a:lnTo>
                      <a:lnTo>
                        <a:pt x="112" y="516"/>
                      </a:lnTo>
                      <a:lnTo>
                        <a:pt x="112" y="516"/>
                      </a:lnTo>
                      <a:lnTo>
                        <a:pt x="146" y="474"/>
                      </a:lnTo>
                      <a:lnTo>
                        <a:pt x="176" y="432"/>
                      </a:lnTo>
                      <a:lnTo>
                        <a:pt x="202" y="390"/>
                      </a:lnTo>
                      <a:lnTo>
                        <a:pt x="224" y="347"/>
                      </a:lnTo>
                      <a:lnTo>
                        <a:pt x="243" y="306"/>
                      </a:lnTo>
                      <a:lnTo>
                        <a:pt x="256" y="266"/>
                      </a:lnTo>
                      <a:lnTo>
                        <a:pt x="266" y="226"/>
                      </a:lnTo>
                      <a:lnTo>
                        <a:pt x="269" y="208"/>
                      </a:lnTo>
                      <a:lnTo>
                        <a:pt x="271" y="189"/>
                      </a:lnTo>
                      <a:lnTo>
                        <a:pt x="271" y="189"/>
                      </a:lnTo>
                      <a:lnTo>
                        <a:pt x="246" y="188"/>
                      </a:lnTo>
                      <a:lnTo>
                        <a:pt x="221" y="183"/>
                      </a:lnTo>
                      <a:lnTo>
                        <a:pt x="201" y="176"/>
                      </a:lnTo>
                      <a:lnTo>
                        <a:pt x="182" y="169"/>
                      </a:lnTo>
                      <a:lnTo>
                        <a:pt x="167" y="159"/>
                      </a:lnTo>
                      <a:lnTo>
                        <a:pt x="154" y="147"/>
                      </a:lnTo>
                      <a:lnTo>
                        <a:pt x="144" y="136"/>
                      </a:lnTo>
                      <a:lnTo>
                        <a:pt x="134" y="122"/>
                      </a:lnTo>
                      <a:lnTo>
                        <a:pt x="127" y="107"/>
                      </a:lnTo>
                      <a:lnTo>
                        <a:pt x="122" y="94"/>
                      </a:lnTo>
                      <a:lnTo>
                        <a:pt x="119" y="77"/>
                      </a:lnTo>
                      <a:lnTo>
                        <a:pt x="115" y="62"/>
                      </a:lnTo>
                      <a:lnTo>
                        <a:pt x="114" y="47"/>
                      </a:lnTo>
                      <a:lnTo>
                        <a:pt x="114" y="30"/>
                      </a:lnTo>
                      <a:lnTo>
                        <a:pt x="117" y="0"/>
                      </a:lnTo>
                      <a:lnTo>
                        <a:pt x="117" y="0"/>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9" name="Freeform 171"/>
                <p:cNvSpPr>
                  <a:spLocks/>
                </p:cNvSpPr>
                <p:nvPr/>
              </p:nvSpPr>
              <p:spPr bwMode="auto">
                <a:xfrm>
                  <a:off x="2662" y="648"/>
                  <a:ext cx="80" cy="94"/>
                </a:xfrm>
                <a:custGeom>
                  <a:avLst/>
                  <a:gdLst/>
                  <a:ahLst/>
                  <a:cxnLst>
                    <a:cxn ang="0">
                      <a:pos x="114" y="44"/>
                    </a:cxn>
                    <a:cxn ang="0">
                      <a:pos x="114" y="44"/>
                    </a:cxn>
                    <a:cxn ang="0">
                      <a:pos x="104" y="34"/>
                    </a:cxn>
                    <a:cxn ang="0">
                      <a:pos x="92" y="25"/>
                    </a:cxn>
                    <a:cxn ang="0">
                      <a:pos x="78" y="19"/>
                    </a:cxn>
                    <a:cxn ang="0">
                      <a:pos x="65" y="12"/>
                    </a:cxn>
                    <a:cxn ang="0">
                      <a:pos x="50" y="7"/>
                    </a:cxn>
                    <a:cxn ang="0">
                      <a:pos x="35" y="3"/>
                    </a:cxn>
                    <a:cxn ang="0">
                      <a:pos x="20" y="2"/>
                    </a:cxn>
                    <a:cxn ang="0">
                      <a:pos x="3" y="0"/>
                    </a:cxn>
                    <a:cxn ang="0">
                      <a:pos x="3" y="0"/>
                    </a:cxn>
                    <a:cxn ang="0">
                      <a:pos x="0" y="30"/>
                    </a:cxn>
                    <a:cxn ang="0">
                      <a:pos x="0" y="47"/>
                    </a:cxn>
                    <a:cxn ang="0">
                      <a:pos x="1" y="62"/>
                    </a:cxn>
                    <a:cxn ang="0">
                      <a:pos x="5" y="77"/>
                    </a:cxn>
                    <a:cxn ang="0">
                      <a:pos x="8" y="94"/>
                    </a:cxn>
                    <a:cxn ang="0">
                      <a:pos x="13" y="107"/>
                    </a:cxn>
                    <a:cxn ang="0">
                      <a:pos x="20" y="122"/>
                    </a:cxn>
                    <a:cxn ang="0">
                      <a:pos x="30" y="136"/>
                    </a:cxn>
                    <a:cxn ang="0">
                      <a:pos x="40" y="147"/>
                    </a:cxn>
                    <a:cxn ang="0">
                      <a:pos x="53" y="159"/>
                    </a:cxn>
                    <a:cxn ang="0">
                      <a:pos x="68" y="169"/>
                    </a:cxn>
                    <a:cxn ang="0">
                      <a:pos x="87" y="176"/>
                    </a:cxn>
                    <a:cxn ang="0">
                      <a:pos x="107" y="183"/>
                    </a:cxn>
                    <a:cxn ang="0">
                      <a:pos x="132" y="188"/>
                    </a:cxn>
                    <a:cxn ang="0">
                      <a:pos x="157" y="189"/>
                    </a:cxn>
                    <a:cxn ang="0">
                      <a:pos x="157" y="189"/>
                    </a:cxn>
                    <a:cxn ang="0">
                      <a:pos x="159" y="167"/>
                    </a:cxn>
                    <a:cxn ang="0">
                      <a:pos x="157" y="146"/>
                    </a:cxn>
                    <a:cxn ang="0">
                      <a:pos x="155" y="126"/>
                    </a:cxn>
                    <a:cxn ang="0">
                      <a:pos x="150" y="107"/>
                    </a:cxn>
                    <a:cxn ang="0">
                      <a:pos x="144" y="89"/>
                    </a:cxn>
                    <a:cxn ang="0">
                      <a:pos x="137" y="72"/>
                    </a:cxn>
                    <a:cxn ang="0">
                      <a:pos x="127" y="57"/>
                    </a:cxn>
                    <a:cxn ang="0">
                      <a:pos x="114" y="44"/>
                    </a:cxn>
                    <a:cxn ang="0">
                      <a:pos x="114" y="44"/>
                    </a:cxn>
                  </a:cxnLst>
                  <a:rect l="0" t="0" r="r" b="b"/>
                  <a:pathLst>
                    <a:path w="159" h="189">
                      <a:moveTo>
                        <a:pt x="114" y="44"/>
                      </a:moveTo>
                      <a:lnTo>
                        <a:pt x="114" y="44"/>
                      </a:lnTo>
                      <a:lnTo>
                        <a:pt x="104" y="34"/>
                      </a:lnTo>
                      <a:lnTo>
                        <a:pt x="92" y="25"/>
                      </a:lnTo>
                      <a:lnTo>
                        <a:pt x="78" y="19"/>
                      </a:lnTo>
                      <a:lnTo>
                        <a:pt x="65" y="12"/>
                      </a:lnTo>
                      <a:lnTo>
                        <a:pt x="50" y="7"/>
                      </a:lnTo>
                      <a:lnTo>
                        <a:pt x="35" y="3"/>
                      </a:lnTo>
                      <a:lnTo>
                        <a:pt x="20" y="2"/>
                      </a:lnTo>
                      <a:lnTo>
                        <a:pt x="3" y="0"/>
                      </a:lnTo>
                      <a:lnTo>
                        <a:pt x="3" y="0"/>
                      </a:lnTo>
                      <a:lnTo>
                        <a:pt x="0" y="30"/>
                      </a:lnTo>
                      <a:lnTo>
                        <a:pt x="0" y="47"/>
                      </a:lnTo>
                      <a:lnTo>
                        <a:pt x="1" y="62"/>
                      </a:lnTo>
                      <a:lnTo>
                        <a:pt x="5" y="77"/>
                      </a:lnTo>
                      <a:lnTo>
                        <a:pt x="8" y="94"/>
                      </a:lnTo>
                      <a:lnTo>
                        <a:pt x="13" y="107"/>
                      </a:lnTo>
                      <a:lnTo>
                        <a:pt x="20" y="122"/>
                      </a:lnTo>
                      <a:lnTo>
                        <a:pt x="30" y="136"/>
                      </a:lnTo>
                      <a:lnTo>
                        <a:pt x="40" y="147"/>
                      </a:lnTo>
                      <a:lnTo>
                        <a:pt x="53" y="159"/>
                      </a:lnTo>
                      <a:lnTo>
                        <a:pt x="68" y="169"/>
                      </a:lnTo>
                      <a:lnTo>
                        <a:pt x="87" y="176"/>
                      </a:lnTo>
                      <a:lnTo>
                        <a:pt x="107" y="183"/>
                      </a:lnTo>
                      <a:lnTo>
                        <a:pt x="132" y="188"/>
                      </a:lnTo>
                      <a:lnTo>
                        <a:pt x="157" y="189"/>
                      </a:lnTo>
                      <a:lnTo>
                        <a:pt x="157" y="189"/>
                      </a:lnTo>
                      <a:lnTo>
                        <a:pt x="159" y="167"/>
                      </a:lnTo>
                      <a:lnTo>
                        <a:pt x="157" y="146"/>
                      </a:lnTo>
                      <a:lnTo>
                        <a:pt x="155" y="126"/>
                      </a:lnTo>
                      <a:lnTo>
                        <a:pt x="150" y="107"/>
                      </a:lnTo>
                      <a:lnTo>
                        <a:pt x="144" y="89"/>
                      </a:lnTo>
                      <a:lnTo>
                        <a:pt x="137" y="72"/>
                      </a:lnTo>
                      <a:lnTo>
                        <a:pt x="127" y="57"/>
                      </a:lnTo>
                      <a:lnTo>
                        <a:pt x="114" y="44"/>
                      </a:lnTo>
                      <a:lnTo>
                        <a:pt x="114" y="44"/>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0" name="Freeform 172"/>
                <p:cNvSpPr>
                  <a:spLocks/>
                </p:cNvSpPr>
                <p:nvPr/>
              </p:nvSpPr>
              <p:spPr bwMode="auto">
                <a:xfrm>
                  <a:off x="2438" y="656"/>
                  <a:ext cx="224" cy="358"/>
                </a:xfrm>
                <a:custGeom>
                  <a:avLst/>
                  <a:gdLst/>
                  <a:ahLst/>
                  <a:cxnLst>
                    <a:cxn ang="0">
                      <a:pos x="447" y="499"/>
                    </a:cxn>
                    <a:cxn ang="0">
                      <a:pos x="335" y="0"/>
                    </a:cxn>
                    <a:cxn ang="0">
                      <a:pos x="335" y="0"/>
                    </a:cxn>
                    <a:cxn ang="0">
                      <a:pos x="300" y="13"/>
                    </a:cxn>
                    <a:cxn ang="0">
                      <a:pos x="263" y="28"/>
                    </a:cxn>
                    <a:cxn ang="0">
                      <a:pos x="226" y="48"/>
                    </a:cxn>
                    <a:cxn ang="0">
                      <a:pos x="189" y="70"/>
                    </a:cxn>
                    <a:cxn ang="0">
                      <a:pos x="152" y="95"/>
                    </a:cxn>
                    <a:cxn ang="0">
                      <a:pos x="115" y="124"/>
                    </a:cxn>
                    <a:cxn ang="0">
                      <a:pos x="79" y="154"/>
                    </a:cxn>
                    <a:cxn ang="0">
                      <a:pos x="43" y="187"/>
                    </a:cxn>
                    <a:cxn ang="0">
                      <a:pos x="43" y="187"/>
                    </a:cxn>
                    <a:cxn ang="0">
                      <a:pos x="22" y="211"/>
                    </a:cxn>
                    <a:cxn ang="0">
                      <a:pos x="0" y="234"/>
                    </a:cxn>
                    <a:cxn ang="0">
                      <a:pos x="159" y="716"/>
                    </a:cxn>
                    <a:cxn ang="0">
                      <a:pos x="159" y="716"/>
                    </a:cxn>
                    <a:cxn ang="0">
                      <a:pos x="189" y="703"/>
                    </a:cxn>
                    <a:cxn ang="0">
                      <a:pos x="221" y="686"/>
                    </a:cxn>
                    <a:cxn ang="0">
                      <a:pos x="251" y="668"/>
                    </a:cxn>
                    <a:cxn ang="0">
                      <a:pos x="281" y="648"/>
                    </a:cxn>
                    <a:cxn ang="0">
                      <a:pos x="313" y="626"/>
                    </a:cxn>
                    <a:cxn ang="0">
                      <a:pos x="343" y="601"/>
                    </a:cxn>
                    <a:cxn ang="0">
                      <a:pos x="373" y="576"/>
                    </a:cxn>
                    <a:cxn ang="0">
                      <a:pos x="402" y="547"/>
                    </a:cxn>
                    <a:cxn ang="0">
                      <a:pos x="402" y="547"/>
                    </a:cxn>
                    <a:cxn ang="0">
                      <a:pos x="425" y="524"/>
                    </a:cxn>
                    <a:cxn ang="0">
                      <a:pos x="447" y="499"/>
                    </a:cxn>
                    <a:cxn ang="0">
                      <a:pos x="447" y="499"/>
                    </a:cxn>
                  </a:cxnLst>
                  <a:rect l="0" t="0" r="r" b="b"/>
                  <a:pathLst>
                    <a:path w="447" h="716">
                      <a:moveTo>
                        <a:pt x="447" y="499"/>
                      </a:moveTo>
                      <a:lnTo>
                        <a:pt x="335" y="0"/>
                      </a:lnTo>
                      <a:lnTo>
                        <a:pt x="335" y="0"/>
                      </a:lnTo>
                      <a:lnTo>
                        <a:pt x="300" y="13"/>
                      </a:lnTo>
                      <a:lnTo>
                        <a:pt x="263" y="28"/>
                      </a:lnTo>
                      <a:lnTo>
                        <a:pt x="226" y="48"/>
                      </a:lnTo>
                      <a:lnTo>
                        <a:pt x="189" y="70"/>
                      </a:lnTo>
                      <a:lnTo>
                        <a:pt x="152" y="95"/>
                      </a:lnTo>
                      <a:lnTo>
                        <a:pt x="115" y="124"/>
                      </a:lnTo>
                      <a:lnTo>
                        <a:pt x="79" y="154"/>
                      </a:lnTo>
                      <a:lnTo>
                        <a:pt x="43" y="187"/>
                      </a:lnTo>
                      <a:lnTo>
                        <a:pt x="43" y="187"/>
                      </a:lnTo>
                      <a:lnTo>
                        <a:pt x="22" y="211"/>
                      </a:lnTo>
                      <a:lnTo>
                        <a:pt x="0" y="234"/>
                      </a:lnTo>
                      <a:lnTo>
                        <a:pt x="159" y="716"/>
                      </a:lnTo>
                      <a:lnTo>
                        <a:pt x="159" y="716"/>
                      </a:lnTo>
                      <a:lnTo>
                        <a:pt x="189" y="703"/>
                      </a:lnTo>
                      <a:lnTo>
                        <a:pt x="221" y="686"/>
                      </a:lnTo>
                      <a:lnTo>
                        <a:pt x="251" y="668"/>
                      </a:lnTo>
                      <a:lnTo>
                        <a:pt x="281" y="648"/>
                      </a:lnTo>
                      <a:lnTo>
                        <a:pt x="313" y="626"/>
                      </a:lnTo>
                      <a:lnTo>
                        <a:pt x="343" y="601"/>
                      </a:lnTo>
                      <a:lnTo>
                        <a:pt x="373" y="576"/>
                      </a:lnTo>
                      <a:lnTo>
                        <a:pt x="402" y="547"/>
                      </a:lnTo>
                      <a:lnTo>
                        <a:pt x="402" y="547"/>
                      </a:lnTo>
                      <a:lnTo>
                        <a:pt x="425" y="524"/>
                      </a:lnTo>
                      <a:lnTo>
                        <a:pt x="447" y="499"/>
                      </a:lnTo>
                      <a:lnTo>
                        <a:pt x="447" y="499"/>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1" name="Freeform 173"/>
                <p:cNvSpPr>
                  <a:spLocks/>
                </p:cNvSpPr>
                <p:nvPr/>
              </p:nvSpPr>
              <p:spPr bwMode="auto">
                <a:xfrm>
                  <a:off x="2352" y="643"/>
                  <a:ext cx="385" cy="384"/>
                </a:xfrm>
                <a:custGeom>
                  <a:avLst/>
                  <a:gdLst/>
                  <a:ahLst/>
                  <a:cxnLst>
                    <a:cxn ang="0">
                      <a:pos x="727" y="45"/>
                    </a:cxn>
                    <a:cxn ang="0">
                      <a:pos x="744" y="65"/>
                    </a:cxn>
                    <a:cxn ang="0">
                      <a:pos x="756" y="87"/>
                    </a:cxn>
                    <a:cxn ang="0">
                      <a:pos x="764" y="114"/>
                    </a:cxn>
                    <a:cxn ang="0">
                      <a:pos x="769" y="141"/>
                    </a:cxn>
                    <a:cxn ang="0">
                      <a:pos x="769" y="203"/>
                    </a:cxn>
                    <a:cxn ang="0">
                      <a:pos x="754" y="271"/>
                    </a:cxn>
                    <a:cxn ang="0">
                      <a:pos x="726" y="343"/>
                    </a:cxn>
                    <a:cxn ang="0">
                      <a:pos x="684" y="418"/>
                    </a:cxn>
                    <a:cxn ang="0">
                      <a:pos x="630" y="492"/>
                    </a:cxn>
                    <a:cxn ang="0">
                      <a:pos x="565" y="564"/>
                    </a:cxn>
                    <a:cxn ang="0">
                      <a:pos x="530" y="599"/>
                    </a:cxn>
                    <a:cxn ang="0">
                      <a:pos x="456" y="658"/>
                    </a:cxn>
                    <a:cxn ang="0">
                      <a:pos x="381" y="705"/>
                    </a:cxn>
                    <a:cxn ang="0">
                      <a:pos x="307" y="740"/>
                    </a:cxn>
                    <a:cxn ang="0">
                      <a:pos x="237" y="762"/>
                    </a:cxn>
                    <a:cxn ang="0">
                      <a:pos x="171" y="770"/>
                    </a:cxn>
                    <a:cxn ang="0">
                      <a:pos x="128" y="767"/>
                    </a:cxn>
                    <a:cxn ang="0">
                      <a:pos x="101" y="760"/>
                    </a:cxn>
                    <a:cxn ang="0">
                      <a:pos x="76" y="750"/>
                    </a:cxn>
                    <a:cxn ang="0">
                      <a:pos x="54" y="735"/>
                    </a:cxn>
                    <a:cxn ang="0">
                      <a:pos x="46" y="726"/>
                    </a:cxn>
                    <a:cxn ang="0">
                      <a:pos x="29" y="706"/>
                    </a:cxn>
                    <a:cxn ang="0">
                      <a:pos x="16" y="683"/>
                    </a:cxn>
                    <a:cxn ang="0">
                      <a:pos x="7" y="658"/>
                    </a:cxn>
                    <a:cxn ang="0">
                      <a:pos x="2" y="629"/>
                    </a:cxn>
                    <a:cxn ang="0">
                      <a:pos x="2" y="567"/>
                    </a:cxn>
                    <a:cxn ang="0">
                      <a:pos x="17" y="499"/>
                    </a:cxn>
                    <a:cxn ang="0">
                      <a:pos x="46" y="427"/>
                    </a:cxn>
                    <a:cxn ang="0">
                      <a:pos x="88" y="352"/>
                    </a:cxn>
                    <a:cxn ang="0">
                      <a:pos x="141" y="278"/>
                    </a:cxn>
                    <a:cxn ang="0">
                      <a:pos x="206" y="206"/>
                    </a:cxn>
                    <a:cxn ang="0">
                      <a:pos x="242" y="172"/>
                    </a:cxn>
                    <a:cxn ang="0">
                      <a:pos x="315" y="112"/>
                    </a:cxn>
                    <a:cxn ang="0">
                      <a:pos x="391" y="65"/>
                    </a:cxn>
                    <a:cxn ang="0">
                      <a:pos x="464" y="30"/>
                    </a:cxn>
                    <a:cxn ang="0">
                      <a:pos x="535" y="8"/>
                    </a:cxn>
                    <a:cxn ang="0">
                      <a:pos x="600" y="0"/>
                    </a:cxn>
                    <a:cxn ang="0">
                      <a:pos x="643" y="3"/>
                    </a:cxn>
                    <a:cxn ang="0">
                      <a:pos x="670" y="10"/>
                    </a:cxn>
                    <a:cxn ang="0">
                      <a:pos x="695" y="22"/>
                    </a:cxn>
                    <a:cxn ang="0">
                      <a:pos x="717" y="35"/>
                    </a:cxn>
                    <a:cxn ang="0">
                      <a:pos x="727" y="45"/>
                    </a:cxn>
                  </a:cxnLst>
                  <a:rect l="0" t="0" r="r" b="b"/>
                  <a:pathLst>
                    <a:path w="771" h="770">
                      <a:moveTo>
                        <a:pt x="727" y="45"/>
                      </a:moveTo>
                      <a:lnTo>
                        <a:pt x="727" y="45"/>
                      </a:lnTo>
                      <a:lnTo>
                        <a:pt x="736" y="54"/>
                      </a:lnTo>
                      <a:lnTo>
                        <a:pt x="744" y="65"/>
                      </a:lnTo>
                      <a:lnTo>
                        <a:pt x="751" y="75"/>
                      </a:lnTo>
                      <a:lnTo>
                        <a:pt x="756" y="87"/>
                      </a:lnTo>
                      <a:lnTo>
                        <a:pt x="761" y="101"/>
                      </a:lnTo>
                      <a:lnTo>
                        <a:pt x="764" y="114"/>
                      </a:lnTo>
                      <a:lnTo>
                        <a:pt x="767" y="127"/>
                      </a:lnTo>
                      <a:lnTo>
                        <a:pt x="769" y="141"/>
                      </a:lnTo>
                      <a:lnTo>
                        <a:pt x="771" y="171"/>
                      </a:lnTo>
                      <a:lnTo>
                        <a:pt x="769" y="203"/>
                      </a:lnTo>
                      <a:lnTo>
                        <a:pt x="762" y="236"/>
                      </a:lnTo>
                      <a:lnTo>
                        <a:pt x="754" y="271"/>
                      </a:lnTo>
                      <a:lnTo>
                        <a:pt x="741" y="306"/>
                      </a:lnTo>
                      <a:lnTo>
                        <a:pt x="726" y="343"/>
                      </a:lnTo>
                      <a:lnTo>
                        <a:pt x="707" y="380"/>
                      </a:lnTo>
                      <a:lnTo>
                        <a:pt x="684" y="418"/>
                      </a:lnTo>
                      <a:lnTo>
                        <a:pt x="659" y="455"/>
                      </a:lnTo>
                      <a:lnTo>
                        <a:pt x="630" y="492"/>
                      </a:lnTo>
                      <a:lnTo>
                        <a:pt x="600" y="529"/>
                      </a:lnTo>
                      <a:lnTo>
                        <a:pt x="565" y="564"/>
                      </a:lnTo>
                      <a:lnTo>
                        <a:pt x="565" y="564"/>
                      </a:lnTo>
                      <a:lnTo>
                        <a:pt x="530" y="599"/>
                      </a:lnTo>
                      <a:lnTo>
                        <a:pt x="493" y="629"/>
                      </a:lnTo>
                      <a:lnTo>
                        <a:pt x="456" y="658"/>
                      </a:lnTo>
                      <a:lnTo>
                        <a:pt x="419" y="683"/>
                      </a:lnTo>
                      <a:lnTo>
                        <a:pt x="381" y="705"/>
                      </a:lnTo>
                      <a:lnTo>
                        <a:pt x="344" y="725"/>
                      </a:lnTo>
                      <a:lnTo>
                        <a:pt x="307" y="740"/>
                      </a:lnTo>
                      <a:lnTo>
                        <a:pt x="272" y="753"/>
                      </a:lnTo>
                      <a:lnTo>
                        <a:pt x="237" y="762"/>
                      </a:lnTo>
                      <a:lnTo>
                        <a:pt x="203" y="768"/>
                      </a:lnTo>
                      <a:lnTo>
                        <a:pt x="171" y="770"/>
                      </a:lnTo>
                      <a:lnTo>
                        <a:pt x="141" y="768"/>
                      </a:lnTo>
                      <a:lnTo>
                        <a:pt x="128" y="767"/>
                      </a:lnTo>
                      <a:lnTo>
                        <a:pt x="114" y="763"/>
                      </a:lnTo>
                      <a:lnTo>
                        <a:pt x="101" y="760"/>
                      </a:lnTo>
                      <a:lnTo>
                        <a:pt x="88" y="755"/>
                      </a:lnTo>
                      <a:lnTo>
                        <a:pt x="76" y="750"/>
                      </a:lnTo>
                      <a:lnTo>
                        <a:pt x="66" y="743"/>
                      </a:lnTo>
                      <a:lnTo>
                        <a:pt x="54" y="735"/>
                      </a:lnTo>
                      <a:lnTo>
                        <a:pt x="46" y="726"/>
                      </a:lnTo>
                      <a:lnTo>
                        <a:pt x="46" y="726"/>
                      </a:lnTo>
                      <a:lnTo>
                        <a:pt x="36" y="716"/>
                      </a:lnTo>
                      <a:lnTo>
                        <a:pt x="29" y="706"/>
                      </a:lnTo>
                      <a:lnTo>
                        <a:pt x="22" y="695"/>
                      </a:lnTo>
                      <a:lnTo>
                        <a:pt x="16" y="683"/>
                      </a:lnTo>
                      <a:lnTo>
                        <a:pt x="10" y="670"/>
                      </a:lnTo>
                      <a:lnTo>
                        <a:pt x="7" y="658"/>
                      </a:lnTo>
                      <a:lnTo>
                        <a:pt x="4" y="643"/>
                      </a:lnTo>
                      <a:lnTo>
                        <a:pt x="2" y="629"/>
                      </a:lnTo>
                      <a:lnTo>
                        <a:pt x="0" y="599"/>
                      </a:lnTo>
                      <a:lnTo>
                        <a:pt x="2" y="567"/>
                      </a:lnTo>
                      <a:lnTo>
                        <a:pt x="9" y="534"/>
                      </a:lnTo>
                      <a:lnTo>
                        <a:pt x="17" y="499"/>
                      </a:lnTo>
                      <a:lnTo>
                        <a:pt x="31" y="464"/>
                      </a:lnTo>
                      <a:lnTo>
                        <a:pt x="46" y="427"/>
                      </a:lnTo>
                      <a:lnTo>
                        <a:pt x="66" y="390"/>
                      </a:lnTo>
                      <a:lnTo>
                        <a:pt x="88" y="352"/>
                      </a:lnTo>
                      <a:lnTo>
                        <a:pt x="113" y="315"/>
                      </a:lnTo>
                      <a:lnTo>
                        <a:pt x="141" y="278"/>
                      </a:lnTo>
                      <a:lnTo>
                        <a:pt x="173" y="241"/>
                      </a:lnTo>
                      <a:lnTo>
                        <a:pt x="206" y="206"/>
                      </a:lnTo>
                      <a:lnTo>
                        <a:pt x="206" y="206"/>
                      </a:lnTo>
                      <a:lnTo>
                        <a:pt x="242" y="172"/>
                      </a:lnTo>
                      <a:lnTo>
                        <a:pt x="278" y="141"/>
                      </a:lnTo>
                      <a:lnTo>
                        <a:pt x="315" y="112"/>
                      </a:lnTo>
                      <a:lnTo>
                        <a:pt x="354" y="87"/>
                      </a:lnTo>
                      <a:lnTo>
                        <a:pt x="391" y="65"/>
                      </a:lnTo>
                      <a:lnTo>
                        <a:pt x="427" y="45"/>
                      </a:lnTo>
                      <a:lnTo>
                        <a:pt x="464" y="30"/>
                      </a:lnTo>
                      <a:lnTo>
                        <a:pt x="499" y="17"/>
                      </a:lnTo>
                      <a:lnTo>
                        <a:pt x="535" y="8"/>
                      </a:lnTo>
                      <a:lnTo>
                        <a:pt x="568" y="2"/>
                      </a:lnTo>
                      <a:lnTo>
                        <a:pt x="600" y="0"/>
                      </a:lnTo>
                      <a:lnTo>
                        <a:pt x="630" y="2"/>
                      </a:lnTo>
                      <a:lnTo>
                        <a:pt x="643" y="3"/>
                      </a:lnTo>
                      <a:lnTo>
                        <a:pt x="659" y="7"/>
                      </a:lnTo>
                      <a:lnTo>
                        <a:pt x="670" y="10"/>
                      </a:lnTo>
                      <a:lnTo>
                        <a:pt x="684" y="15"/>
                      </a:lnTo>
                      <a:lnTo>
                        <a:pt x="695" y="22"/>
                      </a:lnTo>
                      <a:lnTo>
                        <a:pt x="707" y="29"/>
                      </a:lnTo>
                      <a:lnTo>
                        <a:pt x="717" y="35"/>
                      </a:lnTo>
                      <a:lnTo>
                        <a:pt x="727" y="45"/>
                      </a:lnTo>
                      <a:lnTo>
                        <a:pt x="727" y="45"/>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2" name="Freeform 174"/>
                <p:cNvSpPr>
                  <a:spLocks/>
                </p:cNvSpPr>
                <p:nvPr/>
              </p:nvSpPr>
              <p:spPr bwMode="auto">
                <a:xfrm>
                  <a:off x="2372" y="663"/>
                  <a:ext cx="340" cy="339"/>
                </a:xfrm>
                <a:custGeom>
                  <a:avLst/>
                  <a:gdLst/>
                  <a:ahLst/>
                  <a:cxnLst>
                    <a:cxn ang="0">
                      <a:pos x="641" y="40"/>
                    </a:cxn>
                    <a:cxn ang="0">
                      <a:pos x="624" y="25"/>
                    </a:cxn>
                    <a:cxn ang="0">
                      <a:pos x="582" y="7"/>
                    </a:cxn>
                    <a:cxn ang="0">
                      <a:pos x="534" y="0"/>
                    </a:cxn>
                    <a:cxn ang="0">
                      <a:pos x="479" y="7"/>
                    </a:cxn>
                    <a:cxn ang="0">
                      <a:pos x="418" y="24"/>
                    </a:cxn>
                    <a:cxn ang="0">
                      <a:pos x="355" y="52"/>
                    </a:cxn>
                    <a:cxn ang="0">
                      <a:pos x="291" y="91"/>
                    </a:cxn>
                    <a:cxn ang="0">
                      <a:pos x="229" y="139"/>
                    </a:cxn>
                    <a:cxn ang="0">
                      <a:pos x="197" y="168"/>
                    </a:cxn>
                    <a:cxn ang="0">
                      <a:pos x="182" y="183"/>
                    </a:cxn>
                    <a:cxn ang="0">
                      <a:pos x="125" y="246"/>
                    </a:cxn>
                    <a:cxn ang="0">
                      <a:pos x="77" y="312"/>
                    </a:cxn>
                    <a:cxn ang="0">
                      <a:pos x="41" y="377"/>
                    </a:cxn>
                    <a:cxn ang="0">
                      <a:pos x="16" y="440"/>
                    </a:cxn>
                    <a:cxn ang="0">
                      <a:pos x="3" y="501"/>
                    </a:cxn>
                    <a:cxn ang="0">
                      <a:pos x="1" y="556"/>
                    </a:cxn>
                    <a:cxn ang="0">
                      <a:pos x="13" y="603"/>
                    </a:cxn>
                    <a:cxn ang="0">
                      <a:pos x="25" y="623"/>
                    </a:cxn>
                    <a:cxn ang="0">
                      <a:pos x="40" y="641"/>
                    </a:cxn>
                    <a:cxn ang="0">
                      <a:pos x="48" y="648"/>
                    </a:cxn>
                    <a:cxn ang="0">
                      <a:pos x="77" y="666"/>
                    </a:cxn>
                    <a:cxn ang="0">
                      <a:pos x="120" y="678"/>
                    </a:cxn>
                    <a:cxn ang="0">
                      <a:pos x="172" y="678"/>
                    </a:cxn>
                    <a:cxn ang="0">
                      <a:pos x="231" y="668"/>
                    </a:cxn>
                    <a:cxn ang="0">
                      <a:pos x="291" y="645"/>
                    </a:cxn>
                    <a:cxn ang="0">
                      <a:pos x="355" y="613"/>
                    </a:cxn>
                    <a:cxn ang="0">
                      <a:pos x="417" y="569"/>
                    </a:cxn>
                    <a:cxn ang="0">
                      <a:pos x="480" y="517"/>
                    </a:cxn>
                    <a:cxn ang="0">
                      <a:pos x="499" y="499"/>
                    </a:cxn>
                    <a:cxn ang="0">
                      <a:pos x="529" y="467"/>
                    </a:cxn>
                    <a:cxn ang="0">
                      <a:pos x="581" y="402"/>
                    </a:cxn>
                    <a:cxn ang="0">
                      <a:pos x="623" y="337"/>
                    </a:cxn>
                    <a:cxn ang="0">
                      <a:pos x="654" y="271"/>
                    </a:cxn>
                    <a:cxn ang="0">
                      <a:pos x="673" y="209"/>
                    </a:cxn>
                    <a:cxn ang="0">
                      <a:pos x="680" y="153"/>
                    </a:cxn>
                    <a:cxn ang="0">
                      <a:pos x="674" y="101"/>
                    </a:cxn>
                    <a:cxn ang="0">
                      <a:pos x="661" y="67"/>
                    </a:cxn>
                    <a:cxn ang="0">
                      <a:pos x="648" y="49"/>
                    </a:cxn>
                    <a:cxn ang="0">
                      <a:pos x="641" y="40"/>
                    </a:cxn>
                  </a:cxnLst>
                  <a:rect l="0" t="0" r="r" b="b"/>
                  <a:pathLst>
                    <a:path w="680" h="680">
                      <a:moveTo>
                        <a:pt x="641" y="40"/>
                      </a:moveTo>
                      <a:lnTo>
                        <a:pt x="641" y="40"/>
                      </a:lnTo>
                      <a:lnTo>
                        <a:pt x="633" y="32"/>
                      </a:lnTo>
                      <a:lnTo>
                        <a:pt x="624" y="25"/>
                      </a:lnTo>
                      <a:lnTo>
                        <a:pt x="604" y="15"/>
                      </a:lnTo>
                      <a:lnTo>
                        <a:pt x="582" y="7"/>
                      </a:lnTo>
                      <a:lnTo>
                        <a:pt x="559" y="2"/>
                      </a:lnTo>
                      <a:lnTo>
                        <a:pt x="534" y="0"/>
                      </a:lnTo>
                      <a:lnTo>
                        <a:pt x="505" y="2"/>
                      </a:lnTo>
                      <a:lnTo>
                        <a:pt x="479" y="7"/>
                      </a:lnTo>
                      <a:lnTo>
                        <a:pt x="448" y="14"/>
                      </a:lnTo>
                      <a:lnTo>
                        <a:pt x="418" y="24"/>
                      </a:lnTo>
                      <a:lnTo>
                        <a:pt x="386" y="37"/>
                      </a:lnTo>
                      <a:lnTo>
                        <a:pt x="355" y="52"/>
                      </a:lnTo>
                      <a:lnTo>
                        <a:pt x="323" y="71"/>
                      </a:lnTo>
                      <a:lnTo>
                        <a:pt x="291" y="91"/>
                      </a:lnTo>
                      <a:lnTo>
                        <a:pt x="259" y="114"/>
                      </a:lnTo>
                      <a:lnTo>
                        <a:pt x="229" y="139"/>
                      </a:lnTo>
                      <a:lnTo>
                        <a:pt x="197" y="168"/>
                      </a:lnTo>
                      <a:lnTo>
                        <a:pt x="197" y="168"/>
                      </a:lnTo>
                      <a:lnTo>
                        <a:pt x="182" y="183"/>
                      </a:lnTo>
                      <a:lnTo>
                        <a:pt x="182" y="183"/>
                      </a:lnTo>
                      <a:lnTo>
                        <a:pt x="152" y="214"/>
                      </a:lnTo>
                      <a:lnTo>
                        <a:pt x="125" y="246"/>
                      </a:lnTo>
                      <a:lnTo>
                        <a:pt x="100" y="278"/>
                      </a:lnTo>
                      <a:lnTo>
                        <a:pt x="77" y="312"/>
                      </a:lnTo>
                      <a:lnTo>
                        <a:pt x="58" y="345"/>
                      </a:lnTo>
                      <a:lnTo>
                        <a:pt x="41" y="377"/>
                      </a:lnTo>
                      <a:lnTo>
                        <a:pt x="26" y="409"/>
                      </a:lnTo>
                      <a:lnTo>
                        <a:pt x="16" y="440"/>
                      </a:lnTo>
                      <a:lnTo>
                        <a:pt x="8" y="472"/>
                      </a:lnTo>
                      <a:lnTo>
                        <a:pt x="3" y="501"/>
                      </a:lnTo>
                      <a:lnTo>
                        <a:pt x="0" y="529"/>
                      </a:lnTo>
                      <a:lnTo>
                        <a:pt x="1" y="556"/>
                      </a:lnTo>
                      <a:lnTo>
                        <a:pt x="6" y="581"/>
                      </a:lnTo>
                      <a:lnTo>
                        <a:pt x="13" y="603"/>
                      </a:lnTo>
                      <a:lnTo>
                        <a:pt x="20" y="613"/>
                      </a:lnTo>
                      <a:lnTo>
                        <a:pt x="25" y="623"/>
                      </a:lnTo>
                      <a:lnTo>
                        <a:pt x="31" y="633"/>
                      </a:lnTo>
                      <a:lnTo>
                        <a:pt x="40" y="641"/>
                      </a:lnTo>
                      <a:lnTo>
                        <a:pt x="40" y="641"/>
                      </a:lnTo>
                      <a:lnTo>
                        <a:pt x="48" y="648"/>
                      </a:lnTo>
                      <a:lnTo>
                        <a:pt x="57" y="655"/>
                      </a:lnTo>
                      <a:lnTo>
                        <a:pt x="77" y="666"/>
                      </a:lnTo>
                      <a:lnTo>
                        <a:pt x="97" y="673"/>
                      </a:lnTo>
                      <a:lnTo>
                        <a:pt x="120" y="678"/>
                      </a:lnTo>
                      <a:lnTo>
                        <a:pt x="147" y="680"/>
                      </a:lnTo>
                      <a:lnTo>
                        <a:pt x="172" y="678"/>
                      </a:lnTo>
                      <a:lnTo>
                        <a:pt x="201" y="675"/>
                      </a:lnTo>
                      <a:lnTo>
                        <a:pt x="231" y="668"/>
                      </a:lnTo>
                      <a:lnTo>
                        <a:pt x="261" y="658"/>
                      </a:lnTo>
                      <a:lnTo>
                        <a:pt x="291" y="645"/>
                      </a:lnTo>
                      <a:lnTo>
                        <a:pt x="323" y="630"/>
                      </a:lnTo>
                      <a:lnTo>
                        <a:pt x="355" y="613"/>
                      </a:lnTo>
                      <a:lnTo>
                        <a:pt x="386" y="593"/>
                      </a:lnTo>
                      <a:lnTo>
                        <a:pt x="417" y="569"/>
                      </a:lnTo>
                      <a:lnTo>
                        <a:pt x="448" y="544"/>
                      </a:lnTo>
                      <a:lnTo>
                        <a:pt x="480" y="517"/>
                      </a:lnTo>
                      <a:lnTo>
                        <a:pt x="480" y="517"/>
                      </a:lnTo>
                      <a:lnTo>
                        <a:pt x="499" y="499"/>
                      </a:lnTo>
                      <a:lnTo>
                        <a:pt x="499" y="499"/>
                      </a:lnTo>
                      <a:lnTo>
                        <a:pt x="529" y="467"/>
                      </a:lnTo>
                      <a:lnTo>
                        <a:pt x="556" y="435"/>
                      </a:lnTo>
                      <a:lnTo>
                        <a:pt x="581" y="402"/>
                      </a:lnTo>
                      <a:lnTo>
                        <a:pt x="602" y="370"/>
                      </a:lnTo>
                      <a:lnTo>
                        <a:pt x="623" y="337"/>
                      </a:lnTo>
                      <a:lnTo>
                        <a:pt x="639" y="303"/>
                      </a:lnTo>
                      <a:lnTo>
                        <a:pt x="654" y="271"/>
                      </a:lnTo>
                      <a:lnTo>
                        <a:pt x="664" y="240"/>
                      </a:lnTo>
                      <a:lnTo>
                        <a:pt x="673" y="209"/>
                      </a:lnTo>
                      <a:lnTo>
                        <a:pt x="678" y="179"/>
                      </a:lnTo>
                      <a:lnTo>
                        <a:pt x="680" y="153"/>
                      </a:lnTo>
                      <a:lnTo>
                        <a:pt x="680" y="126"/>
                      </a:lnTo>
                      <a:lnTo>
                        <a:pt x="674" y="101"/>
                      </a:lnTo>
                      <a:lnTo>
                        <a:pt x="666" y="77"/>
                      </a:lnTo>
                      <a:lnTo>
                        <a:pt x="661" y="67"/>
                      </a:lnTo>
                      <a:lnTo>
                        <a:pt x="656" y="57"/>
                      </a:lnTo>
                      <a:lnTo>
                        <a:pt x="648" y="49"/>
                      </a:lnTo>
                      <a:lnTo>
                        <a:pt x="641" y="40"/>
                      </a:lnTo>
                      <a:lnTo>
                        <a:pt x="641" y="40"/>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3" name="Freeform 175"/>
                <p:cNvSpPr>
                  <a:spLocks/>
                </p:cNvSpPr>
                <p:nvPr/>
              </p:nvSpPr>
              <p:spPr bwMode="auto">
                <a:xfrm>
                  <a:off x="2431" y="663"/>
                  <a:ext cx="281" cy="286"/>
                </a:xfrm>
                <a:custGeom>
                  <a:avLst/>
                  <a:gdLst/>
                  <a:ahLst/>
                  <a:cxnLst>
                    <a:cxn ang="0">
                      <a:pos x="522" y="40"/>
                    </a:cxn>
                    <a:cxn ang="0">
                      <a:pos x="505" y="25"/>
                    </a:cxn>
                    <a:cxn ang="0">
                      <a:pos x="463" y="7"/>
                    </a:cxn>
                    <a:cxn ang="0">
                      <a:pos x="415" y="0"/>
                    </a:cxn>
                    <a:cxn ang="0">
                      <a:pos x="360" y="7"/>
                    </a:cxn>
                    <a:cxn ang="0">
                      <a:pos x="299" y="24"/>
                    </a:cxn>
                    <a:cxn ang="0">
                      <a:pos x="236" y="52"/>
                    </a:cxn>
                    <a:cxn ang="0">
                      <a:pos x="172" y="91"/>
                    </a:cxn>
                    <a:cxn ang="0">
                      <a:pos x="110" y="139"/>
                    </a:cxn>
                    <a:cxn ang="0">
                      <a:pos x="78" y="168"/>
                    </a:cxn>
                    <a:cxn ang="0">
                      <a:pos x="48" y="221"/>
                    </a:cxn>
                    <a:cxn ang="0">
                      <a:pos x="25" y="275"/>
                    </a:cxn>
                    <a:cxn ang="0">
                      <a:pos x="10" y="327"/>
                    </a:cxn>
                    <a:cxn ang="0">
                      <a:pos x="1" y="375"/>
                    </a:cxn>
                    <a:cxn ang="0">
                      <a:pos x="0" y="420"/>
                    </a:cxn>
                    <a:cxn ang="0">
                      <a:pos x="6" y="460"/>
                    </a:cxn>
                    <a:cxn ang="0">
                      <a:pos x="20" y="497"/>
                    </a:cxn>
                    <a:cxn ang="0">
                      <a:pos x="43" y="527"/>
                    </a:cxn>
                    <a:cxn ang="0">
                      <a:pos x="56" y="539"/>
                    </a:cxn>
                    <a:cxn ang="0">
                      <a:pos x="85" y="556"/>
                    </a:cxn>
                    <a:cxn ang="0">
                      <a:pos x="120" y="568"/>
                    </a:cxn>
                    <a:cxn ang="0">
                      <a:pos x="157" y="573"/>
                    </a:cxn>
                    <a:cxn ang="0">
                      <a:pos x="199" y="571"/>
                    </a:cxn>
                    <a:cxn ang="0">
                      <a:pos x="242" y="563"/>
                    </a:cxn>
                    <a:cxn ang="0">
                      <a:pos x="289" y="549"/>
                    </a:cxn>
                    <a:cxn ang="0">
                      <a:pos x="336" y="529"/>
                    </a:cxn>
                    <a:cxn ang="0">
                      <a:pos x="361" y="517"/>
                    </a:cxn>
                    <a:cxn ang="0">
                      <a:pos x="380" y="499"/>
                    </a:cxn>
                    <a:cxn ang="0">
                      <a:pos x="437" y="435"/>
                    </a:cxn>
                    <a:cxn ang="0">
                      <a:pos x="483" y="370"/>
                    </a:cxn>
                    <a:cxn ang="0">
                      <a:pos x="520" y="303"/>
                    </a:cxn>
                    <a:cxn ang="0">
                      <a:pos x="545" y="240"/>
                    </a:cxn>
                    <a:cxn ang="0">
                      <a:pos x="559" y="179"/>
                    </a:cxn>
                    <a:cxn ang="0">
                      <a:pos x="561" y="126"/>
                    </a:cxn>
                    <a:cxn ang="0">
                      <a:pos x="547" y="77"/>
                    </a:cxn>
                    <a:cxn ang="0">
                      <a:pos x="537" y="57"/>
                    </a:cxn>
                    <a:cxn ang="0">
                      <a:pos x="522" y="40"/>
                    </a:cxn>
                  </a:cxnLst>
                  <a:rect l="0" t="0" r="r" b="b"/>
                  <a:pathLst>
                    <a:path w="561" h="573">
                      <a:moveTo>
                        <a:pt x="522" y="40"/>
                      </a:moveTo>
                      <a:lnTo>
                        <a:pt x="522" y="40"/>
                      </a:lnTo>
                      <a:lnTo>
                        <a:pt x="514" y="32"/>
                      </a:lnTo>
                      <a:lnTo>
                        <a:pt x="505" y="25"/>
                      </a:lnTo>
                      <a:lnTo>
                        <a:pt x="485" y="15"/>
                      </a:lnTo>
                      <a:lnTo>
                        <a:pt x="463" y="7"/>
                      </a:lnTo>
                      <a:lnTo>
                        <a:pt x="440" y="2"/>
                      </a:lnTo>
                      <a:lnTo>
                        <a:pt x="415" y="0"/>
                      </a:lnTo>
                      <a:lnTo>
                        <a:pt x="386" y="2"/>
                      </a:lnTo>
                      <a:lnTo>
                        <a:pt x="360" y="7"/>
                      </a:lnTo>
                      <a:lnTo>
                        <a:pt x="329" y="14"/>
                      </a:lnTo>
                      <a:lnTo>
                        <a:pt x="299" y="24"/>
                      </a:lnTo>
                      <a:lnTo>
                        <a:pt x="267" y="37"/>
                      </a:lnTo>
                      <a:lnTo>
                        <a:pt x="236" y="52"/>
                      </a:lnTo>
                      <a:lnTo>
                        <a:pt x="204" y="71"/>
                      </a:lnTo>
                      <a:lnTo>
                        <a:pt x="172" y="91"/>
                      </a:lnTo>
                      <a:lnTo>
                        <a:pt x="140" y="114"/>
                      </a:lnTo>
                      <a:lnTo>
                        <a:pt x="110" y="139"/>
                      </a:lnTo>
                      <a:lnTo>
                        <a:pt x="78" y="168"/>
                      </a:lnTo>
                      <a:lnTo>
                        <a:pt x="78" y="168"/>
                      </a:lnTo>
                      <a:lnTo>
                        <a:pt x="63" y="194"/>
                      </a:lnTo>
                      <a:lnTo>
                        <a:pt x="48" y="221"/>
                      </a:lnTo>
                      <a:lnTo>
                        <a:pt x="36" y="248"/>
                      </a:lnTo>
                      <a:lnTo>
                        <a:pt x="25" y="275"/>
                      </a:lnTo>
                      <a:lnTo>
                        <a:pt x="16" y="300"/>
                      </a:lnTo>
                      <a:lnTo>
                        <a:pt x="10" y="327"/>
                      </a:lnTo>
                      <a:lnTo>
                        <a:pt x="5" y="350"/>
                      </a:lnTo>
                      <a:lnTo>
                        <a:pt x="1" y="375"/>
                      </a:lnTo>
                      <a:lnTo>
                        <a:pt x="0" y="399"/>
                      </a:lnTo>
                      <a:lnTo>
                        <a:pt x="0" y="420"/>
                      </a:lnTo>
                      <a:lnTo>
                        <a:pt x="1" y="442"/>
                      </a:lnTo>
                      <a:lnTo>
                        <a:pt x="6" y="460"/>
                      </a:lnTo>
                      <a:lnTo>
                        <a:pt x="11" y="481"/>
                      </a:lnTo>
                      <a:lnTo>
                        <a:pt x="20" y="497"/>
                      </a:lnTo>
                      <a:lnTo>
                        <a:pt x="31" y="514"/>
                      </a:lnTo>
                      <a:lnTo>
                        <a:pt x="43" y="527"/>
                      </a:lnTo>
                      <a:lnTo>
                        <a:pt x="43" y="527"/>
                      </a:lnTo>
                      <a:lnTo>
                        <a:pt x="56" y="539"/>
                      </a:lnTo>
                      <a:lnTo>
                        <a:pt x="70" y="549"/>
                      </a:lnTo>
                      <a:lnTo>
                        <a:pt x="85" y="556"/>
                      </a:lnTo>
                      <a:lnTo>
                        <a:pt x="102" y="563"/>
                      </a:lnTo>
                      <a:lnTo>
                        <a:pt x="120" y="568"/>
                      </a:lnTo>
                      <a:lnTo>
                        <a:pt x="139" y="571"/>
                      </a:lnTo>
                      <a:lnTo>
                        <a:pt x="157" y="573"/>
                      </a:lnTo>
                      <a:lnTo>
                        <a:pt x="177" y="573"/>
                      </a:lnTo>
                      <a:lnTo>
                        <a:pt x="199" y="571"/>
                      </a:lnTo>
                      <a:lnTo>
                        <a:pt x="221" y="568"/>
                      </a:lnTo>
                      <a:lnTo>
                        <a:pt x="242" y="563"/>
                      </a:lnTo>
                      <a:lnTo>
                        <a:pt x="266" y="556"/>
                      </a:lnTo>
                      <a:lnTo>
                        <a:pt x="289" y="549"/>
                      </a:lnTo>
                      <a:lnTo>
                        <a:pt x="313" y="539"/>
                      </a:lnTo>
                      <a:lnTo>
                        <a:pt x="336" y="529"/>
                      </a:lnTo>
                      <a:lnTo>
                        <a:pt x="361" y="517"/>
                      </a:lnTo>
                      <a:lnTo>
                        <a:pt x="361" y="517"/>
                      </a:lnTo>
                      <a:lnTo>
                        <a:pt x="380" y="499"/>
                      </a:lnTo>
                      <a:lnTo>
                        <a:pt x="380" y="499"/>
                      </a:lnTo>
                      <a:lnTo>
                        <a:pt x="410" y="467"/>
                      </a:lnTo>
                      <a:lnTo>
                        <a:pt x="437" y="435"/>
                      </a:lnTo>
                      <a:lnTo>
                        <a:pt x="462" y="402"/>
                      </a:lnTo>
                      <a:lnTo>
                        <a:pt x="483" y="370"/>
                      </a:lnTo>
                      <a:lnTo>
                        <a:pt x="504" y="337"/>
                      </a:lnTo>
                      <a:lnTo>
                        <a:pt x="520" y="303"/>
                      </a:lnTo>
                      <a:lnTo>
                        <a:pt x="535" y="271"/>
                      </a:lnTo>
                      <a:lnTo>
                        <a:pt x="545" y="240"/>
                      </a:lnTo>
                      <a:lnTo>
                        <a:pt x="554" y="209"/>
                      </a:lnTo>
                      <a:lnTo>
                        <a:pt x="559" y="179"/>
                      </a:lnTo>
                      <a:lnTo>
                        <a:pt x="561" y="153"/>
                      </a:lnTo>
                      <a:lnTo>
                        <a:pt x="561" y="126"/>
                      </a:lnTo>
                      <a:lnTo>
                        <a:pt x="555" y="101"/>
                      </a:lnTo>
                      <a:lnTo>
                        <a:pt x="547" y="77"/>
                      </a:lnTo>
                      <a:lnTo>
                        <a:pt x="542" y="67"/>
                      </a:lnTo>
                      <a:lnTo>
                        <a:pt x="537" y="57"/>
                      </a:lnTo>
                      <a:lnTo>
                        <a:pt x="529" y="49"/>
                      </a:lnTo>
                      <a:lnTo>
                        <a:pt x="522" y="40"/>
                      </a:lnTo>
                      <a:lnTo>
                        <a:pt x="522" y="40"/>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4" name="Freeform 176"/>
                <p:cNvSpPr>
                  <a:spLocks/>
                </p:cNvSpPr>
                <p:nvPr/>
              </p:nvSpPr>
              <p:spPr bwMode="auto">
                <a:xfrm>
                  <a:off x="2372" y="746"/>
                  <a:ext cx="240" cy="256"/>
                </a:xfrm>
                <a:custGeom>
                  <a:avLst/>
                  <a:gdLst/>
                  <a:ahLst/>
                  <a:cxnLst>
                    <a:cxn ang="0">
                      <a:pos x="162" y="359"/>
                    </a:cxn>
                    <a:cxn ang="0">
                      <a:pos x="139" y="329"/>
                    </a:cxn>
                    <a:cxn ang="0">
                      <a:pos x="125" y="292"/>
                    </a:cxn>
                    <a:cxn ang="0">
                      <a:pos x="119" y="252"/>
                    </a:cxn>
                    <a:cxn ang="0">
                      <a:pos x="120" y="207"/>
                    </a:cxn>
                    <a:cxn ang="0">
                      <a:pos x="129" y="159"/>
                    </a:cxn>
                    <a:cxn ang="0">
                      <a:pos x="144" y="107"/>
                    </a:cxn>
                    <a:cxn ang="0">
                      <a:pos x="167" y="53"/>
                    </a:cxn>
                    <a:cxn ang="0">
                      <a:pos x="197" y="0"/>
                    </a:cxn>
                    <a:cxn ang="0">
                      <a:pos x="182" y="15"/>
                    </a:cxn>
                    <a:cxn ang="0">
                      <a:pos x="152" y="46"/>
                    </a:cxn>
                    <a:cxn ang="0">
                      <a:pos x="100" y="110"/>
                    </a:cxn>
                    <a:cxn ang="0">
                      <a:pos x="58" y="177"/>
                    </a:cxn>
                    <a:cxn ang="0">
                      <a:pos x="26" y="241"/>
                    </a:cxn>
                    <a:cxn ang="0">
                      <a:pos x="8" y="304"/>
                    </a:cxn>
                    <a:cxn ang="0">
                      <a:pos x="0" y="361"/>
                    </a:cxn>
                    <a:cxn ang="0">
                      <a:pos x="6" y="413"/>
                    </a:cxn>
                    <a:cxn ang="0">
                      <a:pos x="20" y="445"/>
                    </a:cxn>
                    <a:cxn ang="0">
                      <a:pos x="31" y="465"/>
                    </a:cxn>
                    <a:cxn ang="0">
                      <a:pos x="40" y="473"/>
                    </a:cxn>
                    <a:cxn ang="0">
                      <a:pos x="57" y="487"/>
                    </a:cxn>
                    <a:cxn ang="0">
                      <a:pos x="97" y="505"/>
                    </a:cxn>
                    <a:cxn ang="0">
                      <a:pos x="147" y="512"/>
                    </a:cxn>
                    <a:cxn ang="0">
                      <a:pos x="201" y="507"/>
                    </a:cxn>
                    <a:cxn ang="0">
                      <a:pos x="261" y="490"/>
                    </a:cxn>
                    <a:cxn ang="0">
                      <a:pos x="323" y="462"/>
                    </a:cxn>
                    <a:cxn ang="0">
                      <a:pos x="386" y="425"/>
                    </a:cxn>
                    <a:cxn ang="0">
                      <a:pos x="448" y="376"/>
                    </a:cxn>
                    <a:cxn ang="0">
                      <a:pos x="480" y="349"/>
                    </a:cxn>
                    <a:cxn ang="0">
                      <a:pos x="432" y="371"/>
                    </a:cxn>
                    <a:cxn ang="0">
                      <a:pos x="385" y="388"/>
                    </a:cxn>
                    <a:cxn ang="0">
                      <a:pos x="340" y="400"/>
                    </a:cxn>
                    <a:cxn ang="0">
                      <a:pos x="296" y="405"/>
                    </a:cxn>
                    <a:cxn ang="0">
                      <a:pos x="258" y="403"/>
                    </a:cxn>
                    <a:cxn ang="0">
                      <a:pos x="221" y="395"/>
                    </a:cxn>
                    <a:cxn ang="0">
                      <a:pos x="189" y="381"/>
                    </a:cxn>
                    <a:cxn ang="0">
                      <a:pos x="162" y="359"/>
                    </a:cxn>
                  </a:cxnLst>
                  <a:rect l="0" t="0" r="r" b="b"/>
                  <a:pathLst>
                    <a:path w="480" h="512">
                      <a:moveTo>
                        <a:pt x="162" y="359"/>
                      </a:moveTo>
                      <a:lnTo>
                        <a:pt x="162" y="359"/>
                      </a:lnTo>
                      <a:lnTo>
                        <a:pt x="150" y="346"/>
                      </a:lnTo>
                      <a:lnTo>
                        <a:pt x="139" y="329"/>
                      </a:lnTo>
                      <a:lnTo>
                        <a:pt x="130" y="313"/>
                      </a:lnTo>
                      <a:lnTo>
                        <a:pt x="125" y="292"/>
                      </a:lnTo>
                      <a:lnTo>
                        <a:pt x="120" y="274"/>
                      </a:lnTo>
                      <a:lnTo>
                        <a:pt x="119" y="252"/>
                      </a:lnTo>
                      <a:lnTo>
                        <a:pt x="119" y="231"/>
                      </a:lnTo>
                      <a:lnTo>
                        <a:pt x="120" y="207"/>
                      </a:lnTo>
                      <a:lnTo>
                        <a:pt x="124" y="182"/>
                      </a:lnTo>
                      <a:lnTo>
                        <a:pt x="129" y="159"/>
                      </a:lnTo>
                      <a:lnTo>
                        <a:pt x="135" y="132"/>
                      </a:lnTo>
                      <a:lnTo>
                        <a:pt x="144" y="107"/>
                      </a:lnTo>
                      <a:lnTo>
                        <a:pt x="155" y="80"/>
                      </a:lnTo>
                      <a:lnTo>
                        <a:pt x="167" y="53"/>
                      </a:lnTo>
                      <a:lnTo>
                        <a:pt x="182" y="26"/>
                      </a:lnTo>
                      <a:lnTo>
                        <a:pt x="197" y="0"/>
                      </a:lnTo>
                      <a:lnTo>
                        <a:pt x="197" y="0"/>
                      </a:lnTo>
                      <a:lnTo>
                        <a:pt x="182" y="15"/>
                      </a:lnTo>
                      <a:lnTo>
                        <a:pt x="182" y="15"/>
                      </a:lnTo>
                      <a:lnTo>
                        <a:pt x="152" y="46"/>
                      </a:lnTo>
                      <a:lnTo>
                        <a:pt x="125" y="78"/>
                      </a:lnTo>
                      <a:lnTo>
                        <a:pt x="100" y="110"/>
                      </a:lnTo>
                      <a:lnTo>
                        <a:pt x="77" y="144"/>
                      </a:lnTo>
                      <a:lnTo>
                        <a:pt x="58" y="177"/>
                      </a:lnTo>
                      <a:lnTo>
                        <a:pt x="41" y="209"/>
                      </a:lnTo>
                      <a:lnTo>
                        <a:pt x="26" y="241"/>
                      </a:lnTo>
                      <a:lnTo>
                        <a:pt x="16" y="272"/>
                      </a:lnTo>
                      <a:lnTo>
                        <a:pt x="8" y="304"/>
                      </a:lnTo>
                      <a:lnTo>
                        <a:pt x="3" y="333"/>
                      </a:lnTo>
                      <a:lnTo>
                        <a:pt x="0" y="361"/>
                      </a:lnTo>
                      <a:lnTo>
                        <a:pt x="1" y="388"/>
                      </a:lnTo>
                      <a:lnTo>
                        <a:pt x="6" y="413"/>
                      </a:lnTo>
                      <a:lnTo>
                        <a:pt x="13" y="435"/>
                      </a:lnTo>
                      <a:lnTo>
                        <a:pt x="20" y="445"/>
                      </a:lnTo>
                      <a:lnTo>
                        <a:pt x="25" y="455"/>
                      </a:lnTo>
                      <a:lnTo>
                        <a:pt x="31" y="465"/>
                      </a:lnTo>
                      <a:lnTo>
                        <a:pt x="40" y="473"/>
                      </a:lnTo>
                      <a:lnTo>
                        <a:pt x="40" y="473"/>
                      </a:lnTo>
                      <a:lnTo>
                        <a:pt x="48" y="480"/>
                      </a:lnTo>
                      <a:lnTo>
                        <a:pt x="57" y="487"/>
                      </a:lnTo>
                      <a:lnTo>
                        <a:pt x="77" y="498"/>
                      </a:lnTo>
                      <a:lnTo>
                        <a:pt x="97" y="505"/>
                      </a:lnTo>
                      <a:lnTo>
                        <a:pt x="120" y="510"/>
                      </a:lnTo>
                      <a:lnTo>
                        <a:pt x="147" y="512"/>
                      </a:lnTo>
                      <a:lnTo>
                        <a:pt x="172" y="510"/>
                      </a:lnTo>
                      <a:lnTo>
                        <a:pt x="201" y="507"/>
                      </a:lnTo>
                      <a:lnTo>
                        <a:pt x="231" y="500"/>
                      </a:lnTo>
                      <a:lnTo>
                        <a:pt x="261" y="490"/>
                      </a:lnTo>
                      <a:lnTo>
                        <a:pt x="291" y="477"/>
                      </a:lnTo>
                      <a:lnTo>
                        <a:pt x="323" y="462"/>
                      </a:lnTo>
                      <a:lnTo>
                        <a:pt x="355" y="445"/>
                      </a:lnTo>
                      <a:lnTo>
                        <a:pt x="386" y="425"/>
                      </a:lnTo>
                      <a:lnTo>
                        <a:pt x="417" y="401"/>
                      </a:lnTo>
                      <a:lnTo>
                        <a:pt x="448" y="376"/>
                      </a:lnTo>
                      <a:lnTo>
                        <a:pt x="480" y="349"/>
                      </a:lnTo>
                      <a:lnTo>
                        <a:pt x="480" y="349"/>
                      </a:lnTo>
                      <a:lnTo>
                        <a:pt x="455" y="361"/>
                      </a:lnTo>
                      <a:lnTo>
                        <a:pt x="432" y="371"/>
                      </a:lnTo>
                      <a:lnTo>
                        <a:pt x="408" y="381"/>
                      </a:lnTo>
                      <a:lnTo>
                        <a:pt x="385" y="388"/>
                      </a:lnTo>
                      <a:lnTo>
                        <a:pt x="361" y="395"/>
                      </a:lnTo>
                      <a:lnTo>
                        <a:pt x="340" y="400"/>
                      </a:lnTo>
                      <a:lnTo>
                        <a:pt x="318" y="403"/>
                      </a:lnTo>
                      <a:lnTo>
                        <a:pt x="296" y="405"/>
                      </a:lnTo>
                      <a:lnTo>
                        <a:pt x="276" y="405"/>
                      </a:lnTo>
                      <a:lnTo>
                        <a:pt x="258" y="403"/>
                      </a:lnTo>
                      <a:lnTo>
                        <a:pt x="239" y="400"/>
                      </a:lnTo>
                      <a:lnTo>
                        <a:pt x="221" y="395"/>
                      </a:lnTo>
                      <a:lnTo>
                        <a:pt x="204" y="388"/>
                      </a:lnTo>
                      <a:lnTo>
                        <a:pt x="189" y="381"/>
                      </a:lnTo>
                      <a:lnTo>
                        <a:pt x="175" y="371"/>
                      </a:lnTo>
                      <a:lnTo>
                        <a:pt x="162" y="359"/>
                      </a:lnTo>
                      <a:lnTo>
                        <a:pt x="162" y="359"/>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5" name="Freeform 177"/>
                <p:cNvSpPr>
                  <a:spLocks/>
                </p:cNvSpPr>
                <p:nvPr/>
              </p:nvSpPr>
              <p:spPr bwMode="auto">
                <a:xfrm>
                  <a:off x="2494" y="784"/>
                  <a:ext cx="164" cy="165"/>
                </a:xfrm>
                <a:custGeom>
                  <a:avLst/>
                  <a:gdLst/>
                  <a:ahLst/>
                  <a:cxnLst>
                    <a:cxn ang="0">
                      <a:pos x="310" y="20"/>
                    </a:cxn>
                    <a:cxn ang="0">
                      <a:pos x="322" y="38"/>
                    </a:cxn>
                    <a:cxn ang="0">
                      <a:pos x="328" y="60"/>
                    </a:cxn>
                    <a:cxn ang="0">
                      <a:pos x="327" y="87"/>
                    </a:cxn>
                    <a:cxn ang="0">
                      <a:pos x="322" y="117"/>
                    </a:cxn>
                    <a:cxn ang="0">
                      <a:pos x="308" y="147"/>
                    </a:cxn>
                    <a:cxn ang="0">
                      <a:pos x="291" y="179"/>
                    </a:cxn>
                    <a:cxn ang="0">
                      <a:pos x="268" y="211"/>
                    </a:cxn>
                    <a:cxn ang="0">
                      <a:pos x="241" y="241"/>
                    </a:cxn>
                    <a:cxn ang="0">
                      <a:pos x="225" y="256"/>
                    </a:cxn>
                    <a:cxn ang="0">
                      <a:pos x="194" y="281"/>
                    </a:cxn>
                    <a:cxn ang="0">
                      <a:pos x="163" y="301"/>
                    </a:cxn>
                    <a:cxn ang="0">
                      <a:pos x="131" y="316"/>
                    </a:cxn>
                    <a:cxn ang="0">
                      <a:pos x="101" y="326"/>
                    </a:cxn>
                    <a:cxn ang="0">
                      <a:pos x="72" y="330"/>
                    </a:cxn>
                    <a:cxn ang="0">
                      <a:pos x="47" y="326"/>
                    </a:cxn>
                    <a:cxn ang="0">
                      <a:pos x="27" y="318"/>
                    </a:cxn>
                    <a:cxn ang="0">
                      <a:pos x="19" y="311"/>
                    </a:cxn>
                    <a:cxn ang="0">
                      <a:pos x="5" y="293"/>
                    </a:cxn>
                    <a:cxn ang="0">
                      <a:pos x="0" y="269"/>
                    </a:cxn>
                    <a:cxn ang="0">
                      <a:pos x="0" y="243"/>
                    </a:cxn>
                    <a:cxn ang="0">
                      <a:pos x="7" y="214"/>
                    </a:cxn>
                    <a:cxn ang="0">
                      <a:pos x="19" y="182"/>
                    </a:cxn>
                    <a:cxn ang="0">
                      <a:pos x="37" y="151"/>
                    </a:cxn>
                    <a:cxn ang="0">
                      <a:pos x="59" y="119"/>
                    </a:cxn>
                    <a:cxn ang="0">
                      <a:pos x="87" y="89"/>
                    </a:cxn>
                    <a:cxn ang="0">
                      <a:pos x="102" y="74"/>
                    </a:cxn>
                    <a:cxn ang="0">
                      <a:pos x="134" y="48"/>
                    </a:cxn>
                    <a:cxn ang="0">
                      <a:pos x="166" y="28"/>
                    </a:cxn>
                    <a:cxn ang="0">
                      <a:pos x="198" y="13"/>
                    </a:cxn>
                    <a:cxn ang="0">
                      <a:pos x="228" y="5"/>
                    </a:cxn>
                    <a:cxn ang="0">
                      <a:pos x="255" y="0"/>
                    </a:cxn>
                    <a:cxn ang="0">
                      <a:pos x="280" y="3"/>
                    </a:cxn>
                    <a:cxn ang="0">
                      <a:pos x="300" y="13"/>
                    </a:cxn>
                    <a:cxn ang="0">
                      <a:pos x="310" y="20"/>
                    </a:cxn>
                  </a:cxnLst>
                  <a:rect l="0" t="0" r="r" b="b"/>
                  <a:pathLst>
                    <a:path w="328" h="330">
                      <a:moveTo>
                        <a:pt x="310" y="20"/>
                      </a:moveTo>
                      <a:lnTo>
                        <a:pt x="310" y="20"/>
                      </a:lnTo>
                      <a:lnTo>
                        <a:pt x="317" y="28"/>
                      </a:lnTo>
                      <a:lnTo>
                        <a:pt x="322" y="38"/>
                      </a:lnTo>
                      <a:lnTo>
                        <a:pt x="325" y="48"/>
                      </a:lnTo>
                      <a:lnTo>
                        <a:pt x="328" y="60"/>
                      </a:lnTo>
                      <a:lnTo>
                        <a:pt x="328" y="74"/>
                      </a:lnTo>
                      <a:lnTo>
                        <a:pt x="327" y="87"/>
                      </a:lnTo>
                      <a:lnTo>
                        <a:pt x="325" y="102"/>
                      </a:lnTo>
                      <a:lnTo>
                        <a:pt x="322" y="117"/>
                      </a:lnTo>
                      <a:lnTo>
                        <a:pt x="315" y="132"/>
                      </a:lnTo>
                      <a:lnTo>
                        <a:pt x="308" y="147"/>
                      </a:lnTo>
                      <a:lnTo>
                        <a:pt x="300" y="164"/>
                      </a:lnTo>
                      <a:lnTo>
                        <a:pt x="291" y="179"/>
                      </a:lnTo>
                      <a:lnTo>
                        <a:pt x="280" y="196"/>
                      </a:lnTo>
                      <a:lnTo>
                        <a:pt x="268" y="211"/>
                      </a:lnTo>
                      <a:lnTo>
                        <a:pt x="255" y="226"/>
                      </a:lnTo>
                      <a:lnTo>
                        <a:pt x="241" y="241"/>
                      </a:lnTo>
                      <a:lnTo>
                        <a:pt x="241" y="241"/>
                      </a:lnTo>
                      <a:lnTo>
                        <a:pt x="225" y="256"/>
                      </a:lnTo>
                      <a:lnTo>
                        <a:pt x="209" y="269"/>
                      </a:lnTo>
                      <a:lnTo>
                        <a:pt x="194" y="281"/>
                      </a:lnTo>
                      <a:lnTo>
                        <a:pt x="178" y="293"/>
                      </a:lnTo>
                      <a:lnTo>
                        <a:pt x="163" y="301"/>
                      </a:lnTo>
                      <a:lnTo>
                        <a:pt x="146" y="310"/>
                      </a:lnTo>
                      <a:lnTo>
                        <a:pt x="131" y="316"/>
                      </a:lnTo>
                      <a:lnTo>
                        <a:pt x="116" y="321"/>
                      </a:lnTo>
                      <a:lnTo>
                        <a:pt x="101" y="326"/>
                      </a:lnTo>
                      <a:lnTo>
                        <a:pt x="86" y="328"/>
                      </a:lnTo>
                      <a:lnTo>
                        <a:pt x="72" y="330"/>
                      </a:lnTo>
                      <a:lnTo>
                        <a:pt x="60" y="330"/>
                      </a:lnTo>
                      <a:lnTo>
                        <a:pt x="47" y="326"/>
                      </a:lnTo>
                      <a:lnTo>
                        <a:pt x="37" y="323"/>
                      </a:lnTo>
                      <a:lnTo>
                        <a:pt x="27" y="318"/>
                      </a:lnTo>
                      <a:lnTo>
                        <a:pt x="19" y="311"/>
                      </a:lnTo>
                      <a:lnTo>
                        <a:pt x="19" y="311"/>
                      </a:lnTo>
                      <a:lnTo>
                        <a:pt x="12" y="301"/>
                      </a:lnTo>
                      <a:lnTo>
                        <a:pt x="5" y="293"/>
                      </a:lnTo>
                      <a:lnTo>
                        <a:pt x="2" y="281"/>
                      </a:lnTo>
                      <a:lnTo>
                        <a:pt x="0" y="269"/>
                      </a:lnTo>
                      <a:lnTo>
                        <a:pt x="0" y="256"/>
                      </a:lnTo>
                      <a:lnTo>
                        <a:pt x="0" y="243"/>
                      </a:lnTo>
                      <a:lnTo>
                        <a:pt x="3" y="229"/>
                      </a:lnTo>
                      <a:lnTo>
                        <a:pt x="7" y="214"/>
                      </a:lnTo>
                      <a:lnTo>
                        <a:pt x="12" y="199"/>
                      </a:lnTo>
                      <a:lnTo>
                        <a:pt x="19" y="182"/>
                      </a:lnTo>
                      <a:lnTo>
                        <a:pt x="27" y="167"/>
                      </a:lnTo>
                      <a:lnTo>
                        <a:pt x="37" y="151"/>
                      </a:lnTo>
                      <a:lnTo>
                        <a:pt x="47" y="135"/>
                      </a:lnTo>
                      <a:lnTo>
                        <a:pt x="59" y="119"/>
                      </a:lnTo>
                      <a:lnTo>
                        <a:pt x="72" y="104"/>
                      </a:lnTo>
                      <a:lnTo>
                        <a:pt x="87" y="89"/>
                      </a:lnTo>
                      <a:lnTo>
                        <a:pt x="87" y="89"/>
                      </a:lnTo>
                      <a:lnTo>
                        <a:pt x="102" y="74"/>
                      </a:lnTo>
                      <a:lnTo>
                        <a:pt x="117" y="60"/>
                      </a:lnTo>
                      <a:lnTo>
                        <a:pt x="134" y="48"/>
                      </a:lnTo>
                      <a:lnTo>
                        <a:pt x="149" y="38"/>
                      </a:lnTo>
                      <a:lnTo>
                        <a:pt x="166" y="28"/>
                      </a:lnTo>
                      <a:lnTo>
                        <a:pt x="181" y="20"/>
                      </a:lnTo>
                      <a:lnTo>
                        <a:pt x="198" y="13"/>
                      </a:lnTo>
                      <a:lnTo>
                        <a:pt x="213" y="8"/>
                      </a:lnTo>
                      <a:lnTo>
                        <a:pt x="228" y="5"/>
                      </a:lnTo>
                      <a:lnTo>
                        <a:pt x="241" y="2"/>
                      </a:lnTo>
                      <a:lnTo>
                        <a:pt x="255" y="0"/>
                      </a:lnTo>
                      <a:lnTo>
                        <a:pt x="268" y="2"/>
                      </a:lnTo>
                      <a:lnTo>
                        <a:pt x="280" y="3"/>
                      </a:lnTo>
                      <a:lnTo>
                        <a:pt x="291" y="7"/>
                      </a:lnTo>
                      <a:lnTo>
                        <a:pt x="300" y="13"/>
                      </a:lnTo>
                      <a:lnTo>
                        <a:pt x="310" y="20"/>
                      </a:lnTo>
                      <a:lnTo>
                        <a:pt x="310" y="20"/>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6" name="Freeform 178"/>
                <p:cNvSpPr>
                  <a:spLocks/>
                </p:cNvSpPr>
                <p:nvPr/>
              </p:nvSpPr>
              <p:spPr bwMode="auto">
                <a:xfrm>
                  <a:off x="2502" y="793"/>
                  <a:ext cx="148" cy="147"/>
                </a:xfrm>
                <a:custGeom>
                  <a:avLst/>
                  <a:gdLst/>
                  <a:ahLst/>
                  <a:cxnLst>
                    <a:cxn ang="0">
                      <a:pos x="278" y="17"/>
                    </a:cxn>
                    <a:cxn ang="0">
                      <a:pos x="288" y="34"/>
                    </a:cxn>
                    <a:cxn ang="0">
                      <a:pos x="295" y="54"/>
                    </a:cxn>
                    <a:cxn ang="0">
                      <a:pos x="293" y="77"/>
                    </a:cxn>
                    <a:cxn ang="0">
                      <a:pos x="288" y="104"/>
                    </a:cxn>
                    <a:cxn ang="0">
                      <a:pos x="276" y="131"/>
                    </a:cxn>
                    <a:cxn ang="0">
                      <a:pos x="261" y="159"/>
                    </a:cxn>
                    <a:cxn ang="0">
                      <a:pos x="229" y="203"/>
                    </a:cxn>
                    <a:cxn ang="0">
                      <a:pos x="216" y="216"/>
                    </a:cxn>
                    <a:cxn ang="0">
                      <a:pos x="187" y="241"/>
                    </a:cxn>
                    <a:cxn ang="0">
                      <a:pos x="146" y="270"/>
                    </a:cxn>
                    <a:cxn ang="0">
                      <a:pos x="117" y="283"/>
                    </a:cxn>
                    <a:cxn ang="0">
                      <a:pos x="90" y="292"/>
                    </a:cxn>
                    <a:cxn ang="0">
                      <a:pos x="65" y="295"/>
                    </a:cxn>
                    <a:cxn ang="0">
                      <a:pos x="43" y="292"/>
                    </a:cxn>
                    <a:cxn ang="0">
                      <a:pos x="23" y="283"/>
                    </a:cxn>
                    <a:cxn ang="0">
                      <a:pos x="17" y="278"/>
                    </a:cxn>
                    <a:cxn ang="0">
                      <a:pos x="5" y="261"/>
                    </a:cxn>
                    <a:cxn ang="0">
                      <a:pos x="0" y="240"/>
                    </a:cxn>
                    <a:cxn ang="0">
                      <a:pos x="0" y="216"/>
                    </a:cxn>
                    <a:cxn ang="0">
                      <a:pos x="7" y="191"/>
                    </a:cxn>
                    <a:cxn ang="0">
                      <a:pos x="17" y="163"/>
                    </a:cxn>
                    <a:cxn ang="0">
                      <a:pos x="33" y="134"/>
                    </a:cxn>
                    <a:cxn ang="0">
                      <a:pos x="65" y="92"/>
                    </a:cxn>
                    <a:cxn ang="0">
                      <a:pos x="79" y="79"/>
                    </a:cxn>
                    <a:cxn ang="0">
                      <a:pos x="105" y="54"/>
                    </a:cxn>
                    <a:cxn ang="0">
                      <a:pos x="149" y="24"/>
                    </a:cxn>
                    <a:cxn ang="0">
                      <a:pos x="177" y="10"/>
                    </a:cxn>
                    <a:cxn ang="0">
                      <a:pos x="204" y="2"/>
                    </a:cxn>
                    <a:cxn ang="0">
                      <a:pos x="229" y="0"/>
                    </a:cxn>
                    <a:cxn ang="0">
                      <a:pos x="251" y="2"/>
                    </a:cxn>
                    <a:cxn ang="0">
                      <a:pos x="269" y="10"/>
                    </a:cxn>
                    <a:cxn ang="0">
                      <a:pos x="278" y="17"/>
                    </a:cxn>
                  </a:cxnLst>
                  <a:rect l="0" t="0" r="r" b="b"/>
                  <a:pathLst>
                    <a:path w="295" h="295">
                      <a:moveTo>
                        <a:pt x="278" y="17"/>
                      </a:moveTo>
                      <a:lnTo>
                        <a:pt x="278" y="17"/>
                      </a:lnTo>
                      <a:lnTo>
                        <a:pt x="283" y="24"/>
                      </a:lnTo>
                      <a:lnTo>
                        <a:pt x="288" y="34"/>
                      </a:lnTo>
                      <a:lnTo>
                        <a:pt x="291" y="44"/>
                      </a:lnTo>
                      <a:lnTo>
                        <a:pt x="295" y="54"/>
                      </a:lnTo>
                      <a:lnTo>
                        <a:pt x="295" y="66"/>
                      </a:lnTo>
                      <a:lnTo>
                        <a:pt x="293" y="77"/>
                      </a:lnTo>
                      <a:lnTo>
                        <a:pt x="291" y="91"/>
                      </a:lnTo>
                      <a:lnTo>
                        <a:pt x="288" y="104"/>
                      </a:lnTo>
                      <a:lnTo>
                        <a:pt x="283" y="117"/>
                      </a:lnTo>
                      <a:lnTo>
                        <a:pt x="276" y="131"/>
                      </a:lnTo>
                      <a:lnTo>
                        <a:pt x="269" y="146"/>
                      </a:lnTo>
                      <a:lnTo>
                        <a:pt x="261" y="159"/>
                      </a:lnTo>
                      <a:lnTo>
                        <a:pt x="241" y="188"/>
                      </a:lnTo>
                      <a:lnTo>
                        <a:pt x="229" y="203"/>
                      </a:lnTo>
                      <a:lnTo>
                        <a:pt x="216" y="216"/>
                      </a:lnTo>
                      <a:lnTo>
                        <a:pt x="216" y="216"/>
                      </a:lnTo>
                      <a:lnTo>
                        <a:pt x="202" y="228"/>
                      </a:lnTo>
                      <a:lnTo>
                        <a:pt x="187" y="241"/>
                      </a:lnTo>
                      <a:lnTo>
                        <a:pt x="159" y="261"/>
                      </a:lnTo>
                      <a:lnTo>
                        <a:pt x="146" y="270"/>
                      </a:lnTo>
                      <a:lnTo>
                        <a:pt x="130" y="276"/>
                      </a:lnTo>
                      <a:lnTo>
                        <a:pt x="117" y="283"/>
                      </a:lnTo>
                      <a:lnTo>
                        <a:pt x="104" y="288"/>
                      </a:lnTo>
                      <a:lnTo>
                        <a:pt x="90" y="292"/>
                      </a:lnTo>
                      <a:lnTo>
                        <a:pt x="77" y="293"/>
                      </a:lnTo>
                      <a:lnTo>
                        <a:pt x="65" y="295"/>
                      </a:lnTo>
                      <a:lnTo>
                        <a:pt x="53" y="293"/>
                      </a:lnTo>
                      <a:lnTo>
                        <a:pt x="43" y="292"/>
                      </a:lnTo>
                      <a:lnTo>
                        <a:pt x="33" y="288"/>
                      </a:lnTo>
                      <a:lnTo>
                        <a:pt x="23" y="283"/>
                      </a:lnTo>
                      <a:lnTo>
                        <a:pt x="17" y="278"/>
                      </a:lnTo>
                      <a:lnTo>
                        <a:pt x="17" y="278"/>
                      </a:lnTo>
                      <a:lnTo>
                        <a:pt x="10" y="270"/>
                      </a:lnTo>
                      <a:lnTo>
                        <a:pt x="5" y="261"/>
                      </a:lnTo>
                      <a:lnTo>
                        <a:pt x="2" y="251"/>
                      </a:lnTo>
                      <a:lnTo>
                        <a:pt x="0" y="240"/>
                      </a:lnTo>
                      <a:lnTo>
                        <a:pt x="0" y="230"/>
                      </a:lnTo>
                      <a:lnTo>
                        <a:pt x="0" y="216"/>
                      </a:lnTo>
                      <a:lnTo>
                        <a:pt x="3" y="205"/>
                      </a:lnTo>
                      <a:lnTo>
                        <a:pt x="7" y="191"/>
                      </a:lnTo>
                      <a:lnTo>
                        <a:pt x="12" y="178"/>
                      </a:lnTo>
                      <a:lnTo>
                        <a:pt x="17" y="163"/>
                      </a:lnTo>
                      <a:lnTo>
                        <a:pt x="25" y="149"/>
                      </a:lnTo>
                      <a:lnTo>
                        <a:pt x="33" y="134"/>
                      </a:lnTo>
                      <a:lnTo>
                        <a:pt x="53" y="106"/>
                      </a:lnTo>
                      <a:lnTo>
                        <a:pt x="65" y="92"/>
                      </a:lnTo>
                      <a:lnTo>
                        <a:pt x="79" y="79"/>
                      </a:lnTo>
                      <a:lnTo>
                        <a:pt x="79" y="79"/>
                      </a:lnTo>
                      <a:lnTo>
                        <a:pt x="92" y="66"/>
                      </a:lnTo>
                      <a:lnTo>
                        <a:pt x="105" y="54"/>
                      </a:lnTo>
                      <a:lnTo>
                        <a:pt x="134" y="34"/>
                      </a:lnTo>
                      <a:lnTo>
                        <a:pt x="149" y="24"/>
                      </a:lnTo>
                      <a:lnTo>
                        <a:pt x="162" y="17"/>
                      </a:lnTo>
                      <a:lnTo>
                        <a:pt x="177" y="10"/>
                      </a:lnTo>
                      <a:lnTo>
                        <a:pt x="191" y="7"/>
                      </a:lnTo>
                      <a:lnTo>
                        <a:pt x="204" y="2"/>
                      </a:lnTo>
                      <a:lnTo>
                        <a:pt x="216" y="0"/>
                      </a:lnTo>
                      <a:lnTo>
                        <a:pt x="229" y="0"/>
                      </a:lnTo>
                      <a:lnTo>
                        <a:pt x="241" y="0"/>
                      </a:lnTo>
                      <a:lnTo>
                        <a:pt x="251" y="2"/>
                      </a:lnTo>
                      <a:lnTo>
                        <a:pt x="261" y="5"/>
                      </a:lnTo>
                      <a:lnTo>
                        <a:pt x="269" y="10"/>
                      </a:lnTo>
                      <a:lnTo>
                        <a:pt x="278" y="17"/>
                      </a:lnTo>
                      <a:lnTo>
                        <a:pt x="278" y="17"/>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7" name="Freeform 179"/>
                <p:cNvSpPr>
                  <a:spLocks/>
                </p:cNvSpPr>
                <p:nvPr/>
              </p:nvSpPr>
              <p:spPr bwMode="auto">
                <a:xfrm>
                  <a:off x="2502" y="805"/>
                  <a:ext cx="148" cy="135"/>
                </a:xfrm>
                <a:custGeom>
                  <a:avLst/>
                  <a:gdLst/>
                  <a:ahLst/>
                  <a:cxnLst>
                    <a:cxn ang="0">
                      <a:pos x="283" y="0"/>
                    </a:cxn>
                    <a:cxn ang="0">
                      <a:pos x="278" y="35"/>
                    </a:cxn>
                    <a:cxn ang="0">
                      <a:pos x="264" y="70"/>
                    </a:cxn>
                    <a:cxn ang="0">
                      <a:pos x="243" y="104"/>
                    </a:cxn>
                    <a:cxn ang="0">
                      <a:pos x="216" y="137"/>
                    </a:cxn>
                    <a:cxn ang="0">
                      <a:pos x="202" y="149"/>
                    </a:cxn>
                    <a:cxn ang="0">
                      <a:pos x="174" y="170"/>
                    </a:cxn>
                    <a:cxn ang="0">
                      <a:pos x="146" y="186"/>
                    </a:cxn>
                    <a:cxn ang="0">
                      <a:pos x="117" y="197"/>
                    </a:cxn>
                    <a:cxn ang="0">
                      <a:pos x="89" y="204"/>
                    </a:cxn>
                    <a:cxn ang="0">
                      <a:pos x="60" y="204"/>
                    </a:cxn>
                    <a:cxn ang="0">
                      <a:pos x="35" y="201"/>
                    </a:cxn>
                    <a:cxn ang="0">
                      <a:pos x="12" y="191"/>
                    </a:cxn>
                    <a:cxn ang="0">
                      <a:pos x="2" y="182"/>
                    </a:cxn>
                    <a:cxn ang="0">
                      <a:pos x="0" y="214"/>
                    </a:cxn>
                    <a:cxn ang="0">
                      <a:pos x="3" y="232"/>
                    </a:cxn>
                    <a:cxn ang="0">
                      <a:pos x="12" y="247"/>
                    </a:cxn>
                    <a:cxn ang="0">
                      <a:pos x="17" y="254"/>
                    </a:cxn>
                    <a:cxn ang="0">
                      <a:pos x="33" y="264"/>
                    </a:cxn>
                    <a:cxn ang="0">
                      <a:pos x="53" y="269"/>
                    </a:cxn>
                    <a:cxn ang="0">
                      <a:pos x="77" y="269"/>
                    </a:cxn>
                    <a:cxn ang="0">
                      <a:pos x="104" y="264"/>
                    </a:cxn>
                    <a:cxn ang="0">
                      <a:pos x="130" y="252"/>
                    </a:cxn>
                    <a:cxn ang="0">
                      <a:pos x="159" y="237"/>
                    </a:cxn>
                    <a:cxn ang="0">
                      <a:pos x="202" y="204"/>
                    </a:cxn>
                    <a:cxn ang="0">
                      <a:pos x="216" y="192"/>
                    </a:cxn>
                    <a:cxn ang="0">
                      <a:pos x="259" y="139"/>
                    </a:cxn>
                    <a:cxn ang="0">
                      <a:pos x="286" y="87"/>
                    </a:cxn>
                    <a:cxn ang="0">
                      <a:pos x="293" y="62"/>
                    </a:cxn>
                    <a:cxn ang="0">
                      <a:pos x="295" y="38"/>
                    </a:cxn>
                    <a:cxn ang="0">
                      <a:pos x="291" y="18"/>
                    </a:cxn>
                    <a:cxn ang="0">
                      <a:pos x="283" y="0"/>
                    </a:cxn>
                  </a:cxnLst>
                  <a:rect l="0" t="0" r="r" b="b"/>
                  <a:pathLst>
                    <a:path w="295" h="271">
                      <a:moveTo>
                        <a:pt x="283" y="0"/>
                      </a:moveTo>
                      <a:lnTo>
                        <a:pt x="283" y="0"/>
                      </a:lnTo>
                      <a:lnTo>
                        <a:pt x="281" y="17"/>
                      </a:lnTo>
                      <a:lnTo>
                        <a:pt x="278" y="35"/>
                      </a:lnTo>
                      <a:lnTo>
                        <a:pt x="271" y="52"/>
                      </a:lnTo>
                      <a:lnTo>
                        <a:pt x="264" y="70"/>
                      </a:lnTo>
                      <a:lnTo>
                        <a:pt x="254" y="87"/>
                      </a:lnTo>
                      <a:lnTo>
                        <a:pt x="243" y="104"/>
                      </a:lnTo>
                      <a:lnTo>
                        <a:pt x="231" y="120"/>
                      </a:lnTo>
                      <a:lnTo>
                        <a:pt x="216" y="137"/>
                      </a:lnTo>
                      <a:lnTo>
                        <a:pt x="216" y="137"/>
                      </a:lnTo>
                      <a:lnTo>
                        <a:pt x="202" y="149"/>
                      </a:lnTo>
                      <a:lnTo>
                        <a:pt x="189" y="160"/>
                      </a:lnTo>
                      <a:lnTo>
                        <a:pt x="174" y="170"/>
                      </a:lnTo>
                      <a:lnTo>
                        <a:pt x="161" y="179"/>
                      </a:lnTo>
                      <a:lnTo>
                        <a:pt x="146" y="186"/>
                      </a:lnTo>
                      <a:lnTo>
                        <a:pt x="132" y="192"/>
                      </a:lnTo>
                      <a:lnTo>
                        <a:pt x="117" y="197"/>
                      </a:lnTo>
                      <a:lnTo>
                        <a:pt x="102" y="201"/>
                      </a:lnTo>
                      <a:lnTo>
                        <a:pt x="89" y="204"/>
                      </a:lnTo>
                      <a:lnTo>
                        <a:pt x="74" y="204"/>
                      </a:lnTo>
                      <a:lnTo>
                        <a:pt x="60" y="204"/>
                      </a:lnTo>
                      <a:lnTo>
                        <a:pt x="47" y="202"/>
                      </a:lnTo>
                      <a:lnTo>
                        <a:pt x="35" y="201"/>
                      </a:lnTo>
                      <a:lnTo>
                        <a:pt x="23" y="196"/>
                      </a:lnTo>
                      <a:lnTo>
                        <a:pt x="12" y="191"/>
                      </a:lnTo>
                      <a:lnTo>
                        <a:pt x="2" y="182"/>
                      </a:lnTo>
                      <a:lnTo>
                        <a:pt x="2" y="182"/>
                      </a:lnTo>
                      <a:lnTo>
                        <a:pt x="0" y="204"/>
                      </a:lnTo>
                      <a:lnTo>
                        <a:pt x="0" y="214"/>
                      </a:lnTo>
                      <a:lnTo>
                        <a:pt x="2" y="222"/>
                      </a:lnTo>
                      <a:lnTo>
                        <a:pt x="3" y="232"/>
                      </a:lnTo>
                      <a:lnTo>
                        <a:pt x="7" y="239"/>
                      </a:lnTo>
                      <a:lnTo>
                        <a:pt x="12" y="247"/>
                      </a:lnTo>
                      <a:lnTo>
                        <a:pt x="17" y="254"/>
                      </a:lnTo>
                      <a:lnTo>
                        <a:pt x="17" y="254"/>
                      </a:lnTo>
                      <a:lnTo>
                        <a:pt x="23" y="259"/>
                      </a:lnTo>
                      <a:lnTo>
                        <a:pt x="33" y="264"/>
                      </a:lnTo>
                      <a:lnTo>
                        <a:pt x="43" y="268"/>
                      </a:lnTo>
                      <a:lnTo>
                        <a:pt x="53" y="269"/>
                      </a:lnTo>
                      <a:lnTo>
                        <a:pt x="65" y="271"/>
                      </a:lnTo>
                      <a:lnTo>
                        <a:pt x="77" y="269"/>
                      </a:lnTo>
                      <a:lnTo>
                        <a:pt x="90" y="268"/>
                      </a:lnTo>
                      <a:lnTo>
                        <a:pt x="104" y="264"/>
                      </a:lnTo>
                      <a:lnTo>
                        <a:pt x="117" y="259"/>
                      </a:lnTo>
                      <a:lnTo>
                        <a:pt x="130" y="252"/>
                      </a:lnTo>
                      <a:lnTo>
                        <a:pt x="146" y="246"/>
                      </a:lnTo>
                      <a:lnTo>
                        <a:pt x="159" y="237"/>
                      </a:lnTo>
                      <a:lnTo>
                        <a:pt x="187" y="217"/>
                      </a:lnTo>
                      <a:lnTo>
                        <a:pt x="202" y="204"/>
                      </a:lnTo>
                      <a:lnTo>
                        <a:pt x="216" y="192"/>
                      </a:lnTo>
                      <a:lnTo>
                        <a:pt x="216" y="192"/>
                      </a:lnTo>
                      <a:lnTo>
                        <a:pt x="239" y="165"/>
                      </a:lnTo>
                      <a:lnTo>
                        <a:pt x="259" y="139"/>
                      </a:lnTo>
                      <a:lnTo>
                        <a:pt x="274" y="112"/>
                      </a:lnTo>
                      <a:lnTo>
                        <a:pt x="286" y="87"/>
                      </a:lnTo>
                      <a:lnTo>
                        <a:pt x="290" y="73"/>
                      </a:lnTo>
                      <a:lnTo>
                        <a:pt x="293" y="62"/>
                      </a:lnTo>
                      <a:lnTo>
                        <a:pt x="295" y="50"/>
                      </a:lnTo>
                      <a:lnTo>
                        <a:pt x="295" y="38"/>
                      </a:lnTo>
                      <a:lnTo>
                        <a:pt x="293" y="28"/>
                      </a:lnTo>
                      <a:lnTo>
                        <a:pt x="291" y="18"/>
                      </a:lnTo>
                      <a:lnTo>
                        <a:pt x="288" y="8"/>
                      </a:lnTo>
                      <a:lnTo>
                        <a:pt x="283" y="0"/>
                      </a:lnTo>
                      <a:lnTo>
                        <a:pt x="283" y="0"/>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8" name="Freeform 180"/>
                <p:cNvSpPr>
                  <a:spLocks/>
                </p:cNvSpPr>
                <p:nvPr/>
              </p:nvSpPr>
              <p:spPr bwMode="auto">
                <a:xfrm>
                  <a:off x="2551" y="810"/>
                  <a:ext cx="45" cy="42"/>
                </a:xfrm>
                <a:custGeom>
                  <a:avLst/>
                  <a:gdLst/>
                  <a:ahLst/>
                  <a:cxnLst>
                    <a:cxn ang="0">
                      <a:pos x="87" y="5"/>
                    </a:cxn>
                    <a:cxn ang="0">
                      <a:pos x="87" y="5"/>
                    </a:cxn>
                    <a:cxn ang="0">
                      <a:pos x="89" y="10"/>
                    </a:cxn>
                    <a:cxn ang="0">
                      <a:pos x="90" y="15"/>
                    </a:cxn>
                    <a:cxn ang="0">
                      <a:pos x="89" y="22"/>
                    </a:cxn>
                    <a:cxn ang="0">
                      <a:pos x="87" y="30"/>
                    </a:cxn>
                    <a:cxn ang="0">
                      <a:pos x="82" y="37"/>
                    </a:cxn>
                    <a:cxn ang="0">
                      <a:pos x="77" y="45"/>
                    </a:cxn>
                    <a:cxn ang="0">
                      <a:pos x="70" y="53"/>
                    </a:cxn>
                    <a:cxn ang="0">
                      <a:pos x="62" y="62"/>
                    </a:cxn>
                    <a:cxn ang="0">
                      <a:pos x="62" y="62"/>
                    </a:cxn>
                    <a:cxn ang="0">
                      <a:pos x="54" y="68"/>
                    </a:cxn>
                    <a:cxn ang="0">
                      <a:pos x="45" y="73"/>
                    </a:cxn>
                    <a:cxn ang="0">
                      <a:pos x="37" y="78"/>
                    </a:cxn>
                    <a:cxn ang="0">
                      <a:pos x="28" y="82"/>
                    </a:cxn>
                    <a:cxn ang="0">
                      <a:pos x="20" y="83"/>
                    </a:cxn>
                    <a:cxn ang="0">
                      <a:pos x="13" y="83"/>
                    </a:cxn>
                    <a:cxn ang="0">
                      <a:pos x="8" y="82"/>
                    </a:cxn>
                    <a:cxn ang="0">
                      <a:pos x="3" y="78"/>
                    </a:cxn>
                    <a:cxn ang="0">
                      <a:pos x="3" y="78"/>
                    </a:cxn>
                    <a:cxn ang="0">
                      <a:pos x="2" y="75"/>
                    </a:cxn>
                    <a:cxn ang="0">
                      <a:pos x="0" y="68"/>
                    </a:cxn>
                    <a:cxn ang="0">
                      <a:pos x="2" y="62"/>
                    </a:cxn>
                    <a:cxn ang="0">
                      <a:pos x="3" y="55"/>
                    </a:cxn>
                    <a:cxn ang="0">
                      <a:pos x="8" y="47"/>
                    </a:cxn>
                    <a:cxn ang="0">
                      <a:pos x="13" y="38"/>
                    </a:cxn>
                    <a:cxn ang="0">
                      <a:pos x="20" y="32"/>
                    </a:cxn>
                    <a:cxn ang="0">
                      <a:pos x="28" y="23"/>
                    </a:cxn>
                    <a:cxn ang="0">
                      <a:pos x="28" y="23"/>
                    </a:cxn>
                    <a:cxn ang="0">
                      <a:pos x="37" y="17"/>
                    </a:cxn>
                    <a:cxn ang="0">
                      <a:pos x="45" y="10"/>
                    </a:cxn>
                    <a:cxn ang="0">
                      <a:pos x="54" y="5"/>
                    </a:cxn>
                    <a:cxn ang="0">
                      <a:pos x="62" y="1"/>
                    </a:cxn>
                    <a:cxn ang="0">
                      <a:pos x="70" y="0"/>
                    </a:cxn>
                    <a:cxn ang="0">
                      <a:pos x="77" y="0"/>
                    </a:cxn>
                    <a:cxn ang="0">
                      <a:pos x="82" y="1"/>
                    </a:cxn>
                    <a:cxn ang="0">
                      <a:pos x="87" y="5"/>
                    </a:cxn>
                    <a:cxn ang="0">
                      <a:pos x="87" y="5"/>
                    </a:cxn>
                  </a:cxnLst>
                  <a:rect l="0" t="0" r="r" b="b"/>
                  <a:pathLst>
                    <a:path w="90" h="83">
                      <a:moveTo>
                        <a:pt x="87" y="5"/>
                      </a:moveTo>
                      <a:lnTo>
                        <a:pt x="87" y="5"/>
                      </a:lnTo>
                      <a:lnTo>
                        <a:pt x="89" y="10"/>
                      </a:lnTo>
                      <a:lnTo>
                        <a:pt x="90" y="15"/>
                      </a:lnTo>
                      <a:lnTo>
                        <a:pt x="89" y="22"/>
                      </a:lnTo>
                      <a:lnTo>
                        <a:pt x="87" y="30"/>
                      </a:lnTo>
                      <a:lnTo>
                        <a:pt x="82" y="37"/>
                      </a:lnTo>
                      <a:lnTo>
                        <a:pt x="77" y="45"/>
                      </a:lnTo>
                      <a:lnTo>
                        <a:pt x="70" y="53"/>
                      </a:lnTo>
                      <a:lnTo>
                        <a:pt x="62" y="62"/>
                      </a:lnTo>
                      <a:lnTo>
                        <a:pt x="62" y="62"/>
                      </a:lnTo>
                      <a:lnTo>
                        <a:pt x="54" y="68"/>
                      </a:lnTo>
                      <a:lnTo>
                        <a:pt x="45" y="73"/>
                      </a:lnTo>
                      <a:lnTo>
                        <a:pt x="37" y="78"/>
                      </a:lnTo>
                      <a:lnTo>
                        <a:pt x="28" y="82"/>
                      </a:lnTo>
                      <a:lnTo>
                        <a:pt x="20" y="83"/>
                      </a:lnTo>
                      <a:lnTo>
                        <a:pt x="13" y="83"/>
                      </a:lnTo>
                      <a:lnTo>
                        <a:pt x="8" y="82"/>
                      </a:lnTo>
                      <a:lnTo>
                        <a:pt x="3" y="78"/>
                      </a:lnTo>
                      <a:lnTo>
                        <a:pt x="3" y="78"/>
                      </a:lnTo>
                      <a:lnTo>
                        <a:pt x="2" y="75"/>
                      </a:lnTo>
                      <a:lnTo>
                        <a:pt x="0" y="68"/>
                      </a:lnTo>
                      <a:lnTo>
                        <a:pt x="2" y="62"/>
                      </a:lnTo>
                      <a:lnTo>
                        <a:pt x="3" y="55"/>
                      </a:lnTo>
                      <a:lnTo>
                        <a:pt x="8" y="47"/>
                      </a:lnTo>
                      <a:lnTo>
                        <a:pt x="13" y="38"/>
                      </a:lnTo>
                      <a:lnTo>
                        <a:pt x="20" y="32"/>
                      </a:lnTo>
                      <a:lnTo>
                        <a:pt x="28" y="23"/>
                      </a:lnTo>
                      <a:lnTo>
                        <a:pt x="28" y="23"/>
                      </a:lnTo>
                      <a:lnTo>
                        <a:pt x="37" y="17"/>
                      </a:lnTo>
                      <a:lnTo>
                        <a:pt x="45" y="10"/>
                      </a:lnTo>
                      <a:lnTo>
                        <a:pt x="54" y="5"/>
                      </a:lnTo>
                      <a:lnTo>
                        <a:pt x="62" y="1"/>
                      </a:lnTo>
                      <a:lnTo>
                        <a:pt x="70" y="0"/>
                      </a:lnTo>
                      <a:lnTo>
                        <a:pt x="77" y="0"/>
                      </a:lnTo>
                      <a:lnTo>
                        <a:pt x="82" y="1"/>
                      </a:lnTo>
                      <a:lnTo>
                        <a:pt x="87" y="5"/>
                      </a:lnTo>
                      <a:lnTo>
                        <a:pt x="87" y="5"/>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9" name="Freeform 181"/>
                <p:cNvSpPr>
                  <a:spLocks/>
                </p:cNvSpPr>
                <p:nvPr/>
              </p:nvSpPr>
              <p:spPr bwMode="auto">
                <a:xfrm>
                  <a:off x="2352" y="743"/>
                  <a:ext cx="273" cy="284"/>
                </a:xfrm>
                <a:custGeom>
                  <a:avLst/>
                  <a:gdLst/>
                  <a:ahLst/>
                  <a:cxnLst>
                    <a:cxn ang="0">
                      <a:pos x="526" y="375"/>
                    </a:cxn>
                    <a:cxn ang="0">
                      <a:pos x="520" y="358"/>
                    </a:cxn>
                    <a:cxn ang="0">
                      <a:pos x="488" y="385"/>
                    </a:cxn>
                    <a:cxn ang="0">
                      <a:pos x="426" y="432"/>
                    </a:cxn>
                    <a:cxn ang="0">
                      <a:pos x="362" y="470"/>
                    </a:cxn>
                    <a:cxn ang="0">
                      <a:pos x="300" y="497"/>
                    </a:cxn>
                    <a:cxn ang="0">
                      <a:pos x="242" y="514"/>
                    </a:cxn>
                    <a:cxn ang="0">
                      <a:pos x="186" y="519"/>
                    </a:cxn>
                    <a:cxn ang="0">
                      <a:pos x="138" y="512"/>
                    </a:cxn>
                    <a:cxn ang="0">
                      <a:pos x="98" y="494"/>
                    </a:cxn>
                    <a:cxn ang="0">
                      <a:pos x="81" y="480"/>
                    </a:cxn>
                    <a:cxn ang="0">
                      <a:pos x="72" y="472"/>
                    </a:cxn>
                    <a:cxn ang="0">
                      <a:pos x="61" y="452"/>
                    </a:cxn>
                    <a:cxn ang="0">
                      <a:pos x="47" y="420"/>
                    </a:cxn>
                    <a:cxn ang="0">
                      <a:pos x="41" y="368"/>
                    </a:cxn>
                    <a:cxn ang="0">
                      <a:pos x="49" y="311"/>
                    </a:cxn>
                    <a:cxn ang="0">
                      <a:pos x="67" y="248"/>
                    </a:cxn>
                    <a:cxn ang="0">
                      <a:pos x="99" y="184"/>
                    </a:cxn>
                    <a:cxn ang="0">
                      <a:pos x="141" y="117"/>
                    </a:cxn>
                    <a:cxn ang="0">
                      <a:pos x="193" y="53"/>
                    </a:cxn>
                    <a:cxn ang="0">
                      <a:pos x="223" y="22"/>
                    </a:cxn>
                    <a:cxn ang="0">
                      <a:pos x="237" y="8"/>
                    </a:cxn>
                    <a:cxn ang="0">
                      <a:pos x="223" y="7"/>
                    </a:cxn>
                    <a:cxn ang="0">
                      <a:pos x="213" y="0"/>
                    </a:cxn>
                    <a:cxn ang="0">
                      <a:pos x="211" y="0"/>
                    </a:cxn>
                    <a:cxn ang="0">
                      <a:pos x="206" y="5"/>
                    </a:cxn>
                    <a:cxn ang="0">
                      <a:pos x="173" y="40"/>
                    </a:cxn>
                    <a:cxn ang="0">
                      <a:pos x="113" y="114"/>
                    </a:cxn>
                    <a:cxn ang="0">
                      <a:pos x="66" y="189"/>
                    </a:cxn>
                    <a:cxn ang="0">
                      <a:pos x="31" y="263"/>
                    </a:cxn>
                    <a:cxn ang="0">
                      <a:pos x="9" y="333"/>
                    </a:cxn>
                    <a:cxn ang="0">
                      <a:pos x="0" y="398"/>
                    </a:cxn>
                    <a:cxn ang="0">
                      <a:pos x="4" y="442"/>
                    </a:cxn>
                    <a:cxn ang="0">
                      <a:pos x="10" y="469"/>
                    </a:cxn>
                    <a:cxn ang="0">
                      <a:pos x="22" y="494"/>
                    </a:cxn>
                    <a:cxn ang="0">
                      <a:pos x="36" y="515"/>
                    </a:cxn>
                    <a:cxn ang="0">
                      <a:pos x="46" y="525"/>
                    </a:cxn>
                    <a:cxn ang="0">
                      <a:pos x="64" y="540"/>
                    </a:cxn>
                    <a:cxn ang="0">
                      <a:pos x="86" y="554"/>
                    </a:cxn>
                    <a:cxn ang="0">
                      <a:pos x="111" y="562"/>
                    </a:cxn>
                    <a:cxn ang="0">
                      <a:pos x="166" y="569"/>
                    </a:cxn>
                    <a:cxn ang="0">
                      <a:pos x="230" y="562"/>
                    </a:cxn>
                    <a:cxn ang="0">
                      <a:pos x="297" y="544"/>
                    </a:cxn>
                    <a:cxn ang="0">
                      <a:pos x="367" y="512"/>
                    </a:cxn>
                    <a:cxn ang="0">
                      <a:pos x="439" y="469"/>
                    </a:cxn>
                    <a:cxn ang="0">
                      <a:pos x="511" y="413"/>
                    </a:cxn>
                    <a:cxn ang="0">
                      <a:pos x="546" y="383"/>
                    </a:cxn>
                    <a:cxn ang="0">
                      <a:pos x="530" y="378"/>
                    </a:cxn>
                    <a:cxn ang="0">
                      <a:pos x="526" y="375"/>
                    </a:cxn>
                  </a:cxnLst>
                  <a:rect l="0" t="0" r="r" b="b"/>
                  <a:pathLst>
                    <a:path w="546" h="569">
                      <a:moveTo>
                        <a:pt x="526" y="375"/>
                      </a:moveTo>
                      <a:lnTo>
                        <a:pt x="526" y="375"/>
                      </a:lnTo>
                      <a:lnTo>
                        <a:pt x="521" y="368"/>
                      </a:lnTo>
                      <a:lnTo>
                        <a:pt x="520" y="358"/>
                      </a:lnTo>
                      <a:lnTo>
                        <a:pt x="520" y="358"/>
                      </a:lnTo>
                      <a:lnTo>
                        <a:pt x="488" y="385"/>
                      </a:lnTo>
                      <a:lnTo>
                        <a:pt x="458" y="410"/>
                      </a:lnTo>
                      <a:lnTo>
                        <a:pt x="426" y="432"/>
                      </a:lnTo>
                      <a:lnTo>
                        <a:pt x="394" y="452"/>
                      </a:lnTo>
                      <a:lnTo>
                        <a:pt x="362" y="470"/>
                      </a:lnTo>
                      <a:lnTo>
                        <a:pt x="332" y="485"/>
                      </a:lnTo>
                      <a:lnTo>
                        <a:pt x="300" y="497"/>
                      </a:lnTo>
                      <a:lnTo>
                        <a:pt x="270" y="507"/>
                      </a:lnTo>
                      <a:lnTo>
                        <a:pt x="242" y="514"/>
                      </a:lnTo>
                      <a:lnTo>
                        <a:pt x="213" y="517"/>
                      </a:lnTo>
                      <a:lnTo>
                        <a:pt x="186" y="519"/>
                      </a:lnTo>
                      <a:lnTo>
                        <a:pt x="161" y="517"/>
                      </a:lnTo>
                      <a:lnTo>
                        <a:pt x="138" y="512"/>
                      </a:lnTo>
                      <a:lnTo>
                        <a:pt x="118" y="505"/>
                      </a:lnTo>
                      <a:lnTo>
                        <a:pt x="98" y="494"/>
                      </a:lnTo>
                      <a:lnTo>
                        <a:pt x="89" y="487"/>
                      </a:lnTo>
                      <a:lnTo>
                        <a:pt x="81" y="480"/>
                      </a:lnTo>
                      <a:lnTo>
                        <a:pt x="81" y="480"/>
                      </a:lnTo>
                      <a:lnTo>
                        <a:pt x="72" y="472"/>
                      </a:lnTo>
                      <a:lnTo>
                        <a:pt x="66" y="462"/>
                      </a:lnTo>
                      <a:lnTo>
                        <a:pt x="61" y="452"/>
                      </a:lnTo>
                      <a:lnTo>
                        <a:pt x="54" y="442"/>
                      </a:lnTo>
                      <a:lnTo>
                        <a:pt x="47" y="420"/>
                      </a:lnTo>
                      <a:lnTo>
                        <a:pt x="42" y="395"/>
                      </a:lnTo>
                      <a:lnTo>
                        <a:pt x="41" y="368"/>
                      </a:lnTo>
                      <a:lnTo>
                        <a:pt x="44" y="340"/>
                      </a:lnTo>
                      <a:lnTo>
                        <a:pt x="49" y="311"/>
                      </a:lnTo>
                      <a:lnTo>
                        <a:pt x="57" y="279"/>
                      </a:lnTo>
                      <a:lnTo>
                        <a:pt x="67" y="248"/>
                      </a:lnTo>
                      <a:lnTo>
                        <a:pt x="82" y="216"/>
                      </a:lnTo>
                      <a:lnTo>
                        <a:pt x="99" y="184"/>
                      </a:lnTo>
                      <a:lnTo>
                        <a:pt x="118" y="151"/>
                      </a:lnTo>
                      <a:lnTo>
                        <a:pt x="141" y="117"/>
                      </a:lnTo>
                      <a:lnTo>
                        <a:pt x="166" y="85"/>
                      </a:lnTo>
                      <a:lnTo>
                        <a:pt x="193" y="53"/>
                      </a:lnTo>
                      <a:lnTo>
                        <a:pt x="223" y="22"/>
                      </a:lnTo>
                      <a:lnTo>
                        <a:pt x="223" y="22"/>
                      </a:lnTo>
                      <a:lnTo>
                        <a:pt x="237" y="8"/>
                      </a:lnTo>
                      <a:lnTo>
                        <a:pt x="237" y="8"/>
                      </a:lnTo>
                      <a:lnTo>
                        <a:pt x="230" y="8"/>
                      </a:lnTo>
                      <a:lnTo>
                        <a:pt x="223" y="7"/>
                      </a:lnTo>
                      <a:lnTo>
                        <a:pt x="216" y="3"/>
                      </a:lnTo>
                      <a:lnTo>
                        <a:pt x="213" y="0"/>
                      </a:lnTo>
                      <a:lnTo>
                        <a:pt x="213" y="0"/>
                      </a:lnTo>
                      <a:lnTo>
                        <a:pt x="211" y="0"/>
                      </a:lnTo>
                      <a:lnTo>
                        <a:pt x="211" y="0"/>
                      </a:lnTo>
                      <a:lnTo>
                        <a:pt x="206" y="5"/>
                      </a:lnTo>
                      <a:lnTo>
                        <a:pt x="206" y="5"/>
                      </a:lnTo>
                      <a:lnTo>
                        <a:pt x="173" y="40"/>
                      </a:lnTo>
                      <a:lnTo>
                        <a:pt x="141" y="77"/>
                      </a:lnTo>
                      <a:lnTo>
                        <a:pt x="113" y="114"/>
                      </a:lnTo>
                      <a:lnTo>
                        <a:pt x="88" y="151"/>
                      </a:lnTo>
                      <a:lnTo>
                        <a:pt x="66" y="189"/>
                      </a:lnTo>
                      <a:lnTo>
                        <a:pt x="46" y="226"/>
                      </a:lnTo>
                      <a:lnTo>
                        <a:pt x="31" y="263"/>
                      </a:lnTo>
                      <a:lnTo>
                        <a:pt x="17" y="298"/>
                      </a:lnTo>
                      <a:lnTo>
                        <a:pt x="9" y="333"/>
                      </a:lnTo>
                      <a:lnTo>
                        <a:pt x="2" y="366"/>
                      </a:lnTo>
                      <a:lnTo>
                        <a:pt x="0" y="398"/>
                      </a:lnTo>
                      <a:lnTo>
                        <a:pt x="2" y="428"/>
                      </a:lnTo>
                      <a:lnTo>
                        <a:pt x="4" y="442"/>
                      </a:lnTo>
                      <a:lnTo>
                        <a:pt x="7" y="457"/>
                      </a:lnTo>
                      <a:lnTo>
                        <a:pt x="10" y="469"/>
                      </a:lnTo>
                      <a:lnTo>
                        <a:pt x="16" y="482"/>
                      </a:lnTo>
                      <a:lnTo>
                        <a:pt x="22" y="494"/>
                      </a:lnTo>
                      <a:lnTo>
                        <a:pt x="29" y="505"/>
                      </a:lnTo>
                      <a:lnTo>
                        <a:pt x="36" y="515"/>
                      </a:lnTo>
                      <a:lnTo>
                        <a:pt x="46" y="525"/>
                      </a:lnTo>
                      <a:lnTo>
                        <a:pt x="46" y="525"/>
                      </a:lnTo>
                      <a:lnTo>
                        <a:pt x="54" y="534"/>
                      </a:lnTo>
                      <a:lnTo>
                        <a:pt x="64" y="540"/>
                      </a:lnTo>
                      <a:lnTo>
                        <a:pt x="76" y="547"/>
                      </a:lnTo>
                      <a:lnTo>
                        <a:pt x="86" y="554"/>
                      </a:lnTo>
                      <a:lnTo>
                        <a:pt x="99" y="559"/>
                      </a:lnTo>
                      <a:lnTo>
                        <a:pt x="111" y="562"/>
                      </a:lnTo>
                      <a:lnTo>
                        <a:pt x="138" y="567"/>
                      </a:lnTo>
                      <a:lnTo>
                        <a:pt x="166" y="569"/>
                      </a:lnTo>
                      <a:lnTo>
                        <a:pt x="196" y="567"/>
                      </a:lnTo>
                      <a:lnTo>
                        <a:pt x="230" y="562"/>
                      </a:lnTo>
                      <a:lnTo>
                        <a:pt x="262" y="556"/>
                      </a:lnTo>
                      <a:lnTo>
                        <a:pt x="297" y="544"/>
                      </a:lnTo>
                      <a:lnTo>
                        <a:pt x="332" y="529"/>
                      </a:lnTo>
                      <a:lnTo>
                        <a:pt x="367" y="512"/>
                      </a:lnTo>
                      <a:lnTo>
                        <a:pt x="404" y="492"/>
                      </a:lnTo>
                      <a:lnTo>
                        <a:pt x="439" y="469"/>
                      </a:lnTo>
                      <a:lnTo>
                        <a:pt x="476" y="442"/>
                      </a:lnTo>
                      <a:lnTo>
                        <a:pt x="511" y="413"/>
                      </a:lnTo>
                      <a:lnTo>
                        <a:pt x="546" y="383"/>
                      </a:lnTo>
                      <a:lnTo>
                        <a:pt x="546" y="383"/>
                      </a:lnTo>
                      <a:lnTo>
                        <a:pt x="535" y="380"/>
                      </a:lnTo>
                      <a:lnTo>
                        <a:pt x="530" y="378"/>
                      </a:lnTo>
                      <a:lnTo>
                        <a:pt x="526" y="375"/>
                      </a:lnTo>
                      <a:lnTo>
                        <a:pt x="526" y="375"/>
                      </a:lnTo>
                      <a:close/>
                    </a:path>
                  </a:pathLst>
                </a:cu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grpSp>
          <p:grpSp>
            <p:nvGrpSpPr>
              <p:cNvPr id="1811" name="Group 1257"/>
              <p:cNvGrpSpPr/>
              <p:nvPr/>
            </p:nvGrpSpPr>
            <p:grpSpPr>
              <a:xfrm rot="2597290">
                <a:off x="3410238" y="549640"/>
                <a:ext cx="785818" cy="1090618"/>
                <a:chOff x="5072066" y="428604"/>
                <a:chExt cx="785818" cy="1090618"/>
              </a:xfrm>
              <a:solidFill>
                <a:srgbClr val="C0504D"/>
              </a:solidFill>
            </p:grpSpPr>
            <p:sp>
              <p:nvSpPr>
                <p:cNvPr id="1812" name="Moon 1811"/>
                <p:cNvSpPr/>
                <p:nvPr/>
              </p:nvSpPr>
              <p:spPr>
                <a:xfrm>
                  <a:off x="5072066" y="428604"/>
                  <a:ext cx="357190" cy="1090618"/>
                </a:xfrm>
                <a:prstGeom prst="moon">
                  <a:avLst>
                    <a:gd name="adj" fmla="val 22431"/>
                  </a:avLst>
                </a:prstGeom>
                <a:ln/>
              </p:spPr>
              <p:style>
                <a:lnRef idx="2">
                  <a:schemeClr val="accent4"/>
                </a:lnRef>
                <a:fillRef idx="1">
                  <a:schemeClr val="lt1"/>
                </a:fillRef>
                <a:effectRef idx="0">
                  <a:schemeClr val="accent4"/>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13" name="Moon 1812"/>
                <p:cNvSpPr/>
                <p:nvPr/>
              </p:nvSpPr>
              <p:spPr>
                <a:xfrm>
                  <a:off x="5214942" y="500042"/>
                  <a:ext cx="357190" cy="885828"/>
                </a:xfrm>
                <a:prstGeom prst="moon">
                  <a:avLst>
                    <a:gd name="adj" fmla="val 22431"/>
                  </a:avLst>
                </a:prstGeom>
                <a:ln/>
              </p:spPr>
              <p:style>
                <a:lnRef idx="2">
                  <a:schemeClr val="accent4"/>
                </a:lnRef>
                <a:fillRef idx="1">
                  <a:schemeClr val="lt1"/>
                </a:fillRef>
                <a:effectRef idx="0">
                  <a:schemeClr val="accent4"/>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14" name="Moon 1813"/>
                <p:cNvSpPr/>
                <p:nvPr/>
              </p:nvSpPr>
              <p:spPr>
                <a:xfrm>
                  <a:off x="5357818" y="642918"/>
                  <a:ext cx="357190" cy="681038"/>
                </a:xfrm>
                <a:prstGeom prst="moon">
                  <a:avLst>
                    <a:gd name="adj" fmla="val 22431"/>
                  </a:avLst>
                </a:prstGeom>
                <a:ln/>
              </p:spPr>
              <p:style>
                <a:lnRef idx="2">
                  <a:schemeClr val="accent4"/>
                </a:lnRef>
                <a:fillRef idx="1">
                  <a:schemeClr val="lt1"/>
                </a:fillRef>
                <a:effectRef idx="0">
                  <a:schemeClr val="accent4"/>
                </a:effectRef>
                <a:fontRef idx="minor">
                  <a:schemeClr val="dk1"/>
                </a:fontRef>
              </p:style>
              <p:txBody>
                <a:bodyPr rtlCol="0" anchor="ctr"/>
                <a:lstStyle/>
                <a:p>
                  <a:pPr algn="ctr">
                    <a:defRPr/>
                  </a:pPr>
                  <a:endParaRPr lang="en-GB" kern="0">
                    <a:solidFill>
                      <a:sysClr val="window" lastClr="FFFFFF"/>
                    </a:solidFill>
                    <a:latin typeface="Calibri"/>
                  </a:endParaRPr>
                </a:p>
              </p:txBody>
            </p:sp>
            <p:sp>
              <p:nvSpPr>
                <p:cNvPr id="1815" name="Moon 1814"/>
                <p:cNvSpPr/>
                <p:nvPr/>
              </p:nvSpPr>
              <p:spPr>
                <a:xfrm>
                  <a:off x="5500694" y="714356"/>
                  <a:ext cx="357190" cy="476248"/>
                </a:xfrm>
                <a:prstGeom prst="moon">
                  <a:avLst>
                    <a:gd name="adj" fmla="val 22431"/>
                  </a:avLst>
                </a:prstGeom>
                <a:ln/>
              </p:spPr>
              <p:style>
                <a:lnRef idx="2">
                  <a:schemeClr val="accent4"/>
                </a:lnRef>
                <a:fillRef idx="1">
                  <a:schemeClr val="lt1"/>
                </a:fillRef>
                <a:effectRef idx="0">
                  <a:schemeClr val="accent4"/>
                </a:effectRef>
                <a:fontRef idx="minor">
                  <a:schemeClr val="dk1"/>
                </a:fontRef>
              </p:style>
              <p:txBody>
                <a:bodyPr rtlCol="0" anchor="ctr"/>
                <a:lstStyle/>
                <a:p>
                  <a:pPr algn="ctr">
                    <a:defRPr/>
                  </a:pPr>
                  <a:endParaRPr lang="en-GB" kern="0">
                    <a:solidFill>
                      <a:sysClr val="window" lastClr="FFFFFF"/>
                    </a:solidFill>
                    <a:latin typeface="Calibri"/>
                  </a:endParaRPr>
                </a:p>
              </p:txBody>
            </p:sp>
          </p:grpSp>
        </p:grpSp>
      </p:grpSp>
      <p:sp>
        <p:nvSpPr>
          <p:cNvPr id="1850" name="Bent Arrow 1849"/>
          <p:cNvSpPr/>
          <p:nvPr/>
        </p:nvSpPr>
        <p:spPr>
          <a:xfrm>
            <a:off x="7881950" y="2247910"/>
            <a:ext cx="571504" cy="1643074"/>
          </a:xfrm>
          <a:prstGeom prst="bentArrow">
            <a:avLst>
              <a:gd name="adj1" fmla="val 22612"/>
              <a:gd name="adj2" fmla="val 25000"/>
              <a:gd name="adj3" fmla="val 25000"/>
              <a:gd name="adj4" fmla="val 43750"/>
            </a:avLst>
          </a:prstGeom>
          <a:solidFill>
            <a:schemeClr val="accent1">
              <a:lumMod val="40000"/>
              <a:lumOff val="60000"/>
            </a:schemeClr>
          </a:solidFill>
          <a:ln w="25400" cap="flat" cmpd="sng" algn="ctr">
            <a:solidFill>
              <a:schemeClr val="accent1">
                <a:lumMod val="40000"/>
                <a:lumOff val="60000"/>
              </a:schemeClr>
            </a:solid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Text" lastClr="000000"/>
              </a:solidFill>
              <a:latin typeface="Calibri"/>
            </a:endParaRPr>
          </a:p>
        </p:txBody>
      </p:sp>
      <p:sp>
        <p:nvSpPr>
          <p:cNvPr id="1851" name="Bent Arrow 1850"/>
          <p:cNvSpPr/>
          <p:nvPr/>
        </p:nvSpPr>
        <p:spPr>
          <a:xfrm flipV="1">
            <a:off x="7881950" y="3890984"/>
            <a:ext cx="571504" cy="1714512"/>
          </a:xfrm>
          <a:prstGeom prst="bentArrow">
            <a:avLst>
              <a:gd name="adj1" fmla="val 22612"/>
              <a:gd name="adj2" fmla="val 25000"/>
              <a:gd name="adj3" fmla="val 25000"/>
              <a:gd name="adj4" fmla="val 43750"/>
            </a:avLst>
          </a:prstGeom>
          <a:solidFill>
            <a:schemeClr val="accent1">
              <a:lumMod val="40000"/>
              <a:lumOff val="60000"/>
            </a:schemeClr>
          </a:solidFill>
          <a:ln w="25400" cap="flat" cmpd="sng" algn="ctr">
            <a:solidFill>
              <a:schemeClr val="accent1">
                <a:lumMod val="40000"/>
                <a:lumOff val="60000"/>
              </a:schemeClr>
            </a:solid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Text" lastClr="000000"/>
              </a:solidFill>
              <a:latin typeface="Calibri"/>
            </a:endParaRPr>
          </a:p>
        </p:txBody>
      </p:sp>
      <p:grpSp>
        <p:nvGrpSpPr>
          <p:cNvPr id="1853" name="Group 1852"/>
          <p:cNvGrpSpPr/>
          <p:nvPr/>
        </p:nvGrpSpPr>
        <p:grpSpPr>
          <a:xfrm>
            <a:off x="5095868" y="2605100"/>
            <a:ext cx="714380" cy="785818"/>
            <a:chOff x="500034" y="5072074"/>
            <a:chExt cx="857256" cy="928694"/>
          </a:xfrm>
        </p:grpSpPr>
        <p:sp>
          <p:nvSpPr>
            <p:cNvPr id="1854" name="Rectangle 1853"/>
            <p:cNvSpPr/>
            <p:nvPr/>
          </p:nvSpPr>
          <p:spPr>
            <a:xfrm>
              <a:off x="500034" y="5072074"/>
              <a:ext cx="857256" cy="92869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defRPr/>
              </a:pPr>
              <a:endParaRPr lang="en-GB" kern="0">
                <a:solidFill>
                  <a:sysClr val="window" lastClr="FFFFFF"/>
                </a:solidFill>
                <a:latin typeface="Calibri"/>
              </a:endParaRPr>
            </a:p>
          </p:txBody>
        </p:sp>
        <p:grpSp>
          <p:nvGrpSpPr>
            <p:cNvPr id="1855" name="Group 902"/>
            <p:cNvGrpSpPr/>
            <p:nvPr/>
          </p:nvGrpSpPr>
          <p:grpSpPr>
            <a:xfrm>
              <a:off x="571472" y="5143512"/>
              <a:ext cx="714380" cy="785818"/>
              <a:chOff x="571472" y="5143512"/>
              <a:chExt cx="714380" cy="785818"/>
            </a:xfrm>
          </p:grpSpPr>
          <p:cxnSp>
            <p:nvCxnSpPr>
              <p:cNvPr id="1856" name="Straight Connector 1855"/>
              <p:cNvCxnSpPr>
                <a:stCxn id="1861" idx="2"/>
                <a:endCxn id="1862" idx="0"/>
              </p:cNvCxnSpPr>
              <p:nvPr/>
            </p:nvCxnSpPr>
            <p:spPr>
              <a:xfrm rot="5400000">
                <a:off x="714348" y="5286388"/>
                <a:ext cx="142876" cy="142876"/>
              </a:xfrm>
              <a:prstGeom prst="lin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cxnSp>
          <p:cxnSp>
            <p:nvCxnSpPr>
              <p:cNvPr id="1857" name="Straight Connector 1856"/>
              <p:cNvCxnSpPr>
                <a:stCxn id="1861" idx="2"/>
                <a:endCxn id="1863" idx="1"/>
              </p:cNvCxnSpPr>
              <p:nvPr/>
            </p:nvCxnSpPr>
            <p:spPr>
              <a:xfrm rot="16200000" flipH="1">
                <a:off x="857224" y="5286388"/>
                <a:ext cx="163800" cy="163800"/>
              </a:xfrm>
              <a:prstGeom prst="lin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cxnSp>
          <p:cxnSp>
            <p:nvCxnSpPr>
              <p:cNvPr id="1858" name="Straight Connector 1857"/>
              <p:cNvCxnSpPr>
                <a:stCxn id="1863" idx="4"/>
                <a:endCxn id="1866" idx="0"/>
              </p:cNvCxnSpPr>
              <p:nvPr/>
            </p:nvCxnSpPr>
            <p:spPr>
              <a:xfrm rot="16200000" flipH="1">
                <a:off x="1071538" y="5572140"/>
                <a:ext cx="142876" cy="142876"/>
              </a:xfrm>
              <a:prstGeom prst="lin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cxnSp>
          <p:cxnSp>
            <p:nvCxnSpPr>
              <p:cNvPr id="1859" name="Straight Connector 1858"/>
              <p:cNvCxnSpPr>
                <a:stCxn id="1863" idx="4"/>
                <a:endCxn id="1865" idx="0"/>
              </p:cNvCxnSpPr>
              <p:nvPr/>
            </p:nvCxnSpPr>
            <p:spPr>
              <a:xfrm rot="5400000">
                <a:off x="928662" y="5572140"/>
                <a:ext cx="142876" cy="142876"/>
              </a:xfrm>
              <a:prstGeom prst="lin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cxnSp>
          <p:cxnSp>
            <p:nvCxnSpPr>
              <p:cNvPr id="1860" name="Straight Connector 1859"/>
              <p:cNvCxnSpPr>
                <a:stCxn id="1862" idx="4"/>
                <a:endCxn id="1864" idx="0"/>
              </p:cNvCxnSpPr>
              <p:nvPr/>
            </p:nvCxnSpPr>
            <p:spPr>
              <a:xfrm rot="5400000">
                <a:off x="607191" y="5607859"/>
                <a:ext cx="142876" cy="71438"/>
              </a:xfrm>
              <a:prstGeom prst="lin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cxnSp>
          <p:sp>
            <p:nvSpPr>
              <p:cNvPr id="1861" name="Rectangle 1860"/>
              <p:cNvSpPr/>
              <p:nvPr/>
            </p:nvSpPr>
            <p:spPr>
              <a:xfrm>
                <a:off x="785786" y="5143512"/>
                <a:ext cx="142876" cy="14287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defRPr/>
                </a:pPr>
                <a:endParaRPr lang="en-GB" kern="0">
                  <a:solidFill>
                    <a:sysClr val="window" lastClr="FFFFFF"/>
                  </a:solidFill>
                  <a:latin typeface="Calibri"/>
                </a:endParaRPr>
              </a:p>
            </p:txBody>
          </p:sp>
          <p:sp>
            <p:nvSpPr>
              <p:cNvPr id="1862" name="Oval 1861"/>
              <p:cNvSpPr/>
              <p:nvPr/>
            </p:nvSpPr>
            <p:spPr>
              <a:xfrm>
                <a:off x="642910" y="5429264"/>
                <a:ext cx="142876" cy="14287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defRPr/>
                </a:pPr>
                <a:endParaRPr lang="en-GB" kern="0">
                  <a:solidFill>
                    <a:sysClr val="window" lastClr="FFFFFF"/>
                  </a:solidFill>
                  <a:latin typeface="Calibri"/>
                </a:endParaRPr>
              </a:p>
            </p:txBody>
          </p:sp>
          <p:sp>
            <p:nvSpPr>
              <p:cNvPr id="1863" name="Oval 1862"/>
              <p:cNvSpPr/>
              <p:nvPr/>
            </p:nvSpPr>
            <p:spPr>
              <a:xfrm>
                <a:off x="1000100" y="5429264"/>
                <a:ext cx="142876" cy="14287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defRPr/>
                </a:pPr>
                <a:endParaRPr lang="en-GB" kern="0">
                  <a:solidFill>
                    <a:sysClr val="window" lastClr="FFFFFF"/>
                  </a:solidFill>
                  <a:latin typeface="Calibri"/>
                </a:endParaRPr>
              </a:p>
            </p:txBody>
          </p:sp>
          <p:sp>
            <p:nvSpPr>
              <p:cNvPr id="1864" name="Isosceles Triangle 1863"/>
              <p:cNvSpPr/>
              <p:nvPr/>
            </p:nvSpPr>
            <p:spPr>
              <a:xfrm>
                <a:off x="571472" y="5715016"/>
                <a:ext cx="142876" cy="214314"/>
              </a:xfrm>
              <a:prstGeom prst="triangl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defRPr/>
                </a:pPr>
                <a:endParaRPr lang="en-GB" kern="0">
                  <a:solidFill>
                    <a:sysClr val="window" lastClr="FFFFFF"/>
                  </a:solidFill>
                  <a:latin typeface="Calibri"/>
                </a:endParaRPr>
              </a:p>
            </p:txBody>
          </p:sp>
          <p:sp>
            <p:nvSpPr>
              <p:cNvPr id="1865" name="Isosceles Triangle 1864"/>
              <p:cNvSpPr/>
              <p:nvPr/>
            </p:nvSpPr>
            <p:spPr>
              <a:xfrm>
                <a:off x="857224" y="5715016"/>
                <a:ext cx="142876" cy="214314"/>
              </a:xfrm>
              <a:prstGeom prst="triangl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defRPr/>
                </a:pPr>
                <a:endParaRPr lang="en-GB" kern="0">
                  <a:solidFill>
                    <a:sysClr val="window" lastClr="FFFFFF"/>
                  </a:solidFill>
                  <a:latin typeface="Calibri"/>
                </a:endParaRPr>
              </a:p>
            </p:txBody>
          </p:sp>
          <p:sp>
            <p:nvSpPr>
              <p:cNvPr id="1866" name="Isosceles Triangle 1865"/>
              <p:cNvSpPr/>
              <p:nvPr/>
            </p:nvSpPr>
            <p:spPr>
              <a:xfrm>
                <a:off x="1142976" y="5715016"/>
                <a:ext cx="142876" cy="214314"/>
              </a:xfrm>
              <a:prstGeom prst="triangl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defRPr/>
                </a:pPr>
                <a:endParaRPr lang="en-GB" kern="0">
                  <a:solidFill>
                    <a:sysClr val="window" lastClr="FFFFFF"/>
                  </a:solidFill>
                  <a:latin typeface="Calibri"/>
                </a:endParaRPr>
              </a:p>
            </p:txBody>
          </p:sp>
        </p:grpSp>
      </p:grpSp>
      <p:sp>
        <p:nvSpPr>
          <p:cNvPr id="1867" name="TextBox 1866"/>
          <p:cNvSpPr txBox="1"/>
          <p:nvPr/>
        </p:nvSpPr>
        <p:spPr>
          <a:xfrm>
            <a:off x="4952993" y="2319349"/>
            <a:ext cx="1035861" cy="276999"/>
          </a:xfrm>
          <a:prstGeom prst="rect">
            <a:avLst/>
          </a:prstGeom>
          <a:noFill/>
        </p:spPr>
        <p:txBody>
          <a:bodyPr wrap="none" rtlCol="0">
            <a:spAutoFit/>
          </a:bodyPr>
          <a:lstStyle/>
          <a:p>
            <a:r>
              <a:rPr lang="en-GB" sz="1200" b="1" dirty="0">
                <a:latin typeface="Arial Narrow" pitchFamily="34" charset="0"/>
              </a:rPr>
              <a:t>System Model</a:t>
            </a:r>
          </a:p>
        </p:txBody>
      </p:sp>
      <p:sp>
        <p:nvSpPr>
          <p:cNvPr id="2300" name="Rounded Rectangle 2299"/>
          <p:cNvSpPr/>
          <p:nvPr/>
        </p:nvSpPr>
        <p:spPr>
          <a:xfrm>
            <a:off x="3452794" y="3676670"/>
            <a:ext cx="1143008" cy="42862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latin typeface="Arial" pitchFamily="34" charset="0"/>
                <a:cs typeface="Arial" pitchFamily="34" charset="0"/>
              </a:rPr>
              <a:t>Input</a:t>
            </a:r>
          </a:p>
        </p:txBody>
      </p:sp>
      <p:sp>
        <p:nvSpPr>
          <p:cNvPr id="2301" name="Rounded Rectangle 2300"/>
          <p:cNvSpPr/>
          <p:nvPr/>
        </p:nvSpPr>
        <p:spPr>
          <a:xfrm>
            <a:off x="4881554" y="3676670"/>
            <a:ext cx="1143008" cy="42862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latin typeface="Arial" pitchFamily="34" charset="0"/>
                <a:cs typeface="Arial" pitchFamily="34" charset="0"/>
              </a:rPr>
              <a:t>Simulation</a:t>
            </a:r>
          </a:p>
        </p:txBody>
      </p:sp>
      <p:sp>
        <p:nvSpPr>
          <p:cNvPr id="2302" name="Rounded Rectangle 2301"/>
          <p:cNvSpPr/>
          <p:nvPr/>
        </p:nvSpPr>
        <p:spPr>
          <a:xfrm>
            <a:off x="6310314" y="3676670"/>
            <a:ext cx="1143008" cy="42862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latin typeface="Arial" pitchFamily="34" charset="0"/>
                <a:cs typeface="Arial" pitchFamily="34" charset="0"/>
              </a:rPr>
              <a:t>Rendering</a:t>
            </a:r>
          </a:p>
        </p:txBody>
      </p:sp>
      <p:sp>
        <p:nvSpPr>
          <p:cNvPr id="2306" name="Right Arrow 2305"/>
          <p:cNvSpPr/>
          <p:nvPr/>
        </p:nvSpPr>
        <p:spPr>
          <a:xfrm>
            <a:off x="2952728" y="3819546"/>
            <a:ext cx="500066" cy="285752"/>
          </a:xfrm>
          <a:prstGeom prst="rightArrow">
            <a:avLst/>
          </a:prstGeom>
          <a:solidFill>
            <a:srgbClr val="4F81BD"/>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2307" name="Right Arrow 2306"/>
          <p:cNvSpPr/>
          <p:nvPr/>
        </p:nvSpPr>
        <p:spPr>
          <a:xfrm>
            <a:off x="7524760" y="3748108"/>
            <a:ext cx="500066" cy="285752"/>
          </a:xfrm>
          <a:prstGeom prst="rightArrow">
            <a:avLst/>
          </a:prstGeom>
          <a:solidFill>
            <a:schemeClr val="accent1">
              <a:lumMod val="40000"/>
              <a:lumOff val="60000"/>
            </a:schemeClr>
          </a:solidFill>
          <a:ln w="25400" cap="flat" cmpd="sng" algn="ctr">
            <a:solidFill>
              <a:schemeClr val="accent1">
                <a:lumMod val="40000"/>
                <a:lumOff val="60000"/>
              </a:schemeClr>
            </a:solid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2309" name="Right Arrow 2308"/>
          <p:cNvSpPr/>
          <p:nvPr/>
        </p:nvSpPr>
        <p:spPr>
          <a:xfrm>
            <a:off x="4595802" y="3748108"/>
            <a:ext cx="285752" cy="285752"/>
          </a:xfrm>
          <a:prstGeom prst="rightArrow">
            <a:avLst/>
          </a:prstGeom>
          <a:solidFill>
            <a:srgbClr val="C0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2310" name="Right Arrow 2309"/>
          <p:cNvSpPr/>
          <p:nvPr/>
        </p:nvSpPr>
        <p:spPr>
          <a:xfrm>
            <a:off x="6024562" y="3748108"/>
            <a:ext cx="285752" cy="285752"/>
          </a:xfrm>
          <a:prstGeom prst="rightArrow">
            <a:avLst/>
          </a:prstGeom>
          <a:solidFill>
            <a:srgbClr val="C0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grpSp>
        <p:nvGrpSpPr>
          <p:cNvPr id="2324" name="Group 2323"/>
          <p:cNvGrpSpPr/>
          <p:nvPr/>
        </p:nvGrpSpPr>
        <p:grpSpPr>
          <a:xfrm>
            <a:off x="2381224" y="4033860"/>
            <a:ext cx="785818" cy="1285884"/>
            <a:chOff x="857224" y="3429000"/>
            <a:chExt cx="785818" cy="1285884"/>
          </a:xfrm>
        </p:grpSpPr>
        <p:sp>
          <p:nvSpPr>
            <p:cNvPr id="2311" name="Oval 2310"/>
            <p:cNvSpPr/>
            <p:nvPr/>
          </p:nvSpPr>
          <p:spPr>
            <a:xfrm>
              <a:off x="857224" y="4357694"/>
              <a:ext cx="428628" cy="35719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1</a:t>
              </a:r>
            </a:p>
          </p:txBody>
        </p:sp>
        <p:cxnSp>
          <p:nvCxnSpPr>
            <p:cNvPr id="2313" name="Straight Arrow Connector 2312"/>
            <p:cNvCxnSpPr/>
            <p:nvPr/>
          </p:nvCxnSpPr>
          <p:spPr>
            <a:xfrm rot="5400000" flipH="1" flipV="1">
              <a:off x="892943" y="3607595"/>
              <a:ext cx="928694" cy="571504"/>
            </a:xfrm>
            <a:prstGeom prst="straightConnector1">
              <a:avLst/>
            </a:prstGeom>
            <a:ln>
              <a:headEnd type="none" w="med" len="med"/>
              <a:tailEnd type="oval" w="med" len="med"/>
            </a:ln>
          </p:spPr>
          <p:style>
            <a:lnRef idx="2">
              <a:schemeClr val="accent2">
                <a:shade val="50000"/>
              </a:schemeClr>
            </a:lnRef>
            <a:fillRef idx="1">
              <a:schemeClr val="accent2"/>
            </a:fillRef>
            <a:effectRef idx="0">
              <a:schemeClr val="accent2"/>
            </a:effectRef>
            <a:fontRef idx="minor">
              <a:schemeClr val="lt1"/>
            </a:fontRef>
          </p:style>
        </p:cxnSp>
      </p:grpSp>
      <p:grpSp>
        <p:nvGrpSpPr>
          <p:cNvPr id="2316" name="Group 2315"/>
          <p:cNvGrpSpPr/>
          <p:nvPr/>
        </p:nvGrpSpPr>
        <p:grpSpPr>
          <a:xfrm>
            <a:off x="4095736" y="4638720"/>
            <a:ext cx="642942" cy="1071570"/>
            <a:chOff x="1009624" y="4043384"/>
            <a:chExt cx="642942" cy="1071570"/>
          </a:xfrm>
        </p:grpSpPr>
        <p:sp>
          <p:nvSpPr>
            <p:cNvPr id="2314" name="Oval 2313"/>
            <p:cNvSpPr/>
            <p:nvPr/>
          </p:nvSpPr>
          <p:spPr>
            <a:xfrm>
              <a:off x="1009624" y="4510094"/>
              <a:ext cx="428628" cy="35719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2</a:t>
              </a:r>
            </a:p>
          </p:txBody>
        </p:sp>
        <p:cxnSp>
          <p:nvCxnSpPr>
            <p:cNvPr id="2315" name="Straight Arrow Connector 2314"/>
            <p:cNvCxnSpPr>
              <a:endCxn id="2309" idx="2"/>
            </p:cNvCxnSpPr>
            <p:nvPr/>
          </p:nvCxnSpPr>
          <p:spPr>
            <a:xfrm rot="5400000" flipH="1" flipV="1">
              <a:off x="902467" y="4364855"/>
              <a:ext cx="1071570" cy="428628"/>
            </a:xfrm>
            <a:prstGeom prst="straightConnector1">
              <a:avLst/>
            </a:prstGeom>
            <a:ln>
              <a:headEnd type="none" w="med" len="med"/>
              <a:tailEnd type="oval" w="med" len="med"/>
            </a:ln>
          </p:spPr>
          <p:style>
            <a:lnRef idx="2">
              <a:schemeClr val="accent2">
                <a:shade val="50000"/>
              </a:schemeClr>
            </a:lnRef>
            <a:fillRef idx="1">
              <a:schemeClr val="accent2"/>
            </a:fillRef>
            <a:effectRef idx="0">
              <a:schemeClr val="accent2"/>
            </a:effectRef>
            <a:fontRef idx="minor">
              <a:schemeClr val="lt1"/>
            </a:fontRef>
          </p:style>
        </p:cxnSp>
      </p:grpSp>
      <p:grpSp>
        <p:nvGrpSpPr>
          <p:cNvPr id="2319" name="Group 2318"/>
          <p:cNvGrpSpPr/>
          <p:nvPr/>
        </p:nvGrpSpPr>
        <p:grpSpPr>
          <a:xfrm>
            <a:off x="6167438" y="4638720"/>
            <a:ext cx="571504" cy="1285884"/>
            <a:chOff x="866748" y="3829070"/>
            <a:chExt cx="571504" cy="1285884"/>
          </a:xfrm>
        </p:grpSpPr>
        <p:sp>
          <p:nvSpPr>
            <p:cNvPr id="2320" name="Oval 2319"/>
            <p:cNvSpPr/>
            <p:nvPr/>
          </p:nvSpPr>
          <p:spPr>
            <a:xfrm>
              <a:off x="1009624" y="4510094"/>
              <a:ext cx="428628" cy="35719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3</a:t>
              </a:r>
            </a:p>
          </p:txBody>
        </p:sp>
        <p:cxnSp>
          <p:nvCxnSpPr>
            <p:cNvPr id="2321" name="Straight Arrow Connector 2320"/>
            <p:cNvCxnSpPr>
              <a:endCxn id="2310" idx="2"/>
            </p:cNvCxnSpPr>
            <p:nvPr/>
          </p:nvCxnSpPr>
          <p:spPr>
            <a:xfrm rot="16200000" flipV="1">
              <a:off x="402401" y="4293417"/>
              <a:ext cx="1285884" cy="357190"/>
            </a:xfrm>
            <a:prstGeom prst="straightConnector1">
              <a:avLst/>
            </a:prstGeom>
            <a:ln>
              <a:headEnd type="none" w="med" len="med"/>
              <a:tailEnd type="oval" w="med" len="med"/>
            </a:ln>
          </p:spPr>
          <p:style>
            <a:lnRef idx="2">
              <a:schemeClr val="accent2">
                <a:shade val="50000"/>
              </a:schemeClr>
            </a:lnRef>
            <a:fillRef idx="1">
              <a:schemeClr val="accent2"/>
            </a:fillRef>
            <a:effectRef idx="0">
              <a:schemeClr val="accent2"/>
            </a:effectRef>
            <a:fontRef idx="minor">
              <a:schemeClr val="lt1"/>
            </a:fontRef>
          </p:style>
        </p:cxnSp>
      </p:grpSp>
    </p:spTree>
    <p:extLst>
      <p:ext uri="{BB962C8B-B14F-4D97-AF65-F5344CB8AC3E}">
        <p14:creationId xmlns:p14="http://schemas.microsoft.com/office/powerpoint/2010/main" val="2907880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8" name="Rectangle 2307"/>
          <p:cNvSpPr/>
          <p:nvPr/>
        </p:nvSpPr>
        <p:spPr>
          <a:xfrm>
            <a:off x="3309918" y="1714488"/>
            <a:ext cx="4286280" cy="2428892"/>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GB" sz="1200" b="1" dirty="0">
                <a:latin typeface="Arial" pitchFamily="34" charset="0"/>
                <a:cs typeface="Arial" pitchFamily="34" charset="0"/>
              </a:rPr>
              <a:t>Application</a:t>
            </a:r>
          </a:p>
        </p:txBody>
      </p:sp>
      <p:sp>
        <p:nvSpPr>
          <p:cNvPr id="3" name="Title 2"/>
          <p:cNvSpPr>
            <a:spLocks noGrp="1"/>
          </p:cNvSpPr>
          <p:nvPr>
            <p:ph type="title"/>
          </p:nvPr>
        </p:nvSpPr>
        <p:spPr/>
        <p:txBody>
          <a:bodyPr>
            <a:normAutofit/>
          </a:bodyPr>
          <a:lstStyle/>
          <a:p>
            <a:r>
              <a:rPr lang="en-GB" dirty="0" smtClean="0"/>
              <a:t>Latency and Jitter : Networked Host</a:t>
            </a:r>
            <a:endParaRPr lang="en-GB" dirty="0"/>
          </a:p>
        </p:txBody>
      </p:sp>
      <p:sp>
        <p:nvSpPr>
          <p:cNvPr id="1704" name="Oval 1703"/>
          <p:cNvSpPr/>
          <p:nvPr/>
        </p:nvSpPr>
        <p:spPr>
          <a:xfrm>
            <a:off x="2095472" y="3160170"/>
            <a:ext cx="1000132" cy="357190"/>
          </a:xfrm>
          <a:prstGeom prst="ellipse">
            <a:avLst/>
          </a:prstGeom>
          <a:solidFill>
            <a:srgbClr val="4F81BD"/>
          </a:solid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nvGrpSpPr>
          <p:cNvPr id="2" name="Group 2297"/>
          <p:cNvGrpSpPr/>
          <p:nvPr/>
        </p:nvGrpSpPr>
        <p:grpSpPr>
          <a:xfrm>
            <a:off x="8310578" y="3714752"/>
            <a:ext cx="1905000" cy="1917700"/>
            <a:chOff x="3143240" y="2071678"/>
            <a:chExt cx="1905000" cy="1917700"/>
          </a:xfrm>
        </p:grpSpPr>
        <p:sp>
          <p:nvSpPr>
            <p:cNvPr id="1706" name="Oval 1705"/>
            <p:cNvSpPr/>
            <p:nvPr/>
          </p:nvSpPr>
          <p:spPr>
            <a:xfrm>
              <a:off x="3643306" y="3500438"/>
              <a:ext cx="1000132" cy="357190"/>
            </a:xfrm>
            <a:prstGeom prst="ellipse">
              <a:avLst/>
            </a:prstGeom>
            <a:solidFill>
              <a:srgbClr val="4F81BD"/>
            </a:solid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nvGrpSpPr>
            <p:cNvPr id="4" name="Group 1777"/>
            <p:cNvGrpSpPr/>
            <p:nvPr/>
          </p:nvGrpSpPr>
          <p:grpSpPr>
            <a:xfrm flipH="1">
              <a:off x="3143240" y="2071678"/>
              <a:ext cx="1905000" cy="1917700"/>
              <a:chOff x="3286116" y="2285992"/>
              <a:chExt cx="1905000" cy="1917700"/>
            </a:xfrm>
          </p:grpSpPr>
          <p:pic>
            <p:nvPicPr>
              <p:cNvPr id="1779" name="Picture 2" descr="C:\Users\ManuelOliveira\AppData\Local\Microsoft\Windows\Temporary Internet Files\Content.IE5\ZGXR4OEV\MCj04315660000[1].png"/>
              <p:cNvPicPr>
                <a:picLocks noChangeAspect="1" noChangeArrowheads="1"/>
              </p:cNvPicPr>
              <p:nvPr/>
            </p:nvPicPr>
            <p:blipFill>
              <a:blip r:embed="rId2" cstate="print"/>
              <a:srcRect/>
              <a:stretch>
                <a:fillRect/>
              </a:stretch>
            </p:blipFill>
            <p:spPr bwMode="auto">
              <a:xfrm>
                <a:off x="3286116" y="2285992"/>
                <a:ext cx="1905000" cy="1917700"/>
              </a:xfrm>
              <a:prstGeom prst="rect">
                <a:avLst/>
              </a:prstGeom>
              <a:noFill/>
            </p:spPr>
          </p:pic>
          <p:grpSp>
            <p:nvGrpSpPr>
              <p:cNvPr id="5" name="Group 1"/>
              <p:cNvGrpSpPr/>
              <p:nvPr/>
            </p:nvGrpSpPr>
            <p:grpSpPr>
              <a:xfrm rot="500671">
                <a:off x="3586911" y="2551028"/>
                <a:ext cx="1114039" cy="890107"/>
                <a:chOff x="3857562" y="2000240"/>
                <a:chExt cx="4572090" cy="3357586"/>
              </a:xfrm>
            </p:grpSpPr>
            <p:sp>
              <p:nvSpPr>
                <p:cNvPr id="1781" name="Rectangle 1780"/>
                <p:cNvSpPr/>
                <p:nvPr/>
              </p:nvSpPr>
              <p:spPr>
                <a:xfrm>
                  <a:off x="3857620" y="2000240"/>
                  <a:ext cx="4572032" cy="3357586"/>
                </a:xfrm>
                <a:prstGeom prst="rect">
                  <a:avLst/>
                </a:prstGeom>
                <a:solidFill>
                  <a:srgbClr val="4F81BD">
                    <a:lumMod val="60000"/>
                    <a:lumOff val="40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782" name="Freeform 1781"/>
                <p:cNvSpPr/>
                <p:nvPr/>
              </p:nvSpPr>
              <p:spPr>
                <a:xfrm>
                  <a:off x="3857562" y="2073500"/>
                  <a:ext cx="4562803" cy="2466860"/>
                </a:xfrm>
                <a:custGeom>
                  <a:avLst/>
                  <a:gdLst>
                    <a:gd name="connsiteX0" fmla="*/ 0 w 5177307"/>
                    <a:gd name="connsiteY0" fmla="*/ 1365160 h 3284112"/>
                    <a:gd name="connsiteX1" fmla="*/ 1068947 w 5177307"/>
                    <a:gd name="connsiteY1" fmla="*/ 0 h 3284112"/>
                    <a:gd name="connsiteX2" fmla="*/ 1506828 w 5177307"/>
                    <a:gd name="connsiteY2" fmla="*/ 1056067 h 3284112"/>
                    <a:gd name="connsiteX3" fmla="*/ 2318197 w 5177307"/>
                    <a:gd name="connsiteY3" fmla="*/ 25757 h 3284112"/>
                    <a:gd name="connsiteX4" fmla="*/ 3593206 w 5177307"/>
                    <a:gd name="connsiteY4" fmla="*/ 1841678 h 3284112"/>
                    <a:gd name="connsiteX5" fmla="*/ 4146997 w 5177307"/>
                    <a:gd name="connsiteY5" fmla="*/ 734095 h 3284112"/>
                    <a:gd name="connsiteX6" fmla="*/ 4584879 w 5177307"/>
                    <a:gd name="connsiteY6" fmla="*/ 1506828 h 3284112"/>
                    <a:gd name="connsiteX7" fmla="*/ 4584879 w 5177307"/>
                    <a:gd name="connsiteY7" fmla="*/ 3284112 h 3284112"/>
                    <a:gd name="connsiteX8" fmla="*/ 0 w 5177307"/>
                    <a:gd name="connsiteY8" fmla="*/ 1365160 h 3284112"/>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584879 w 5389809"/>
                    <a:gd name="connsiteY8" fmla="*/ 3284112 h 3498760"/>
                    <a:gd name="connsiteX9" fmla="*/ 0 w 5389809"/>
                    <a:gd name="connsiteY9" fmla="*/ 1365160 h 3498760"/>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258042 w 5389809"/>
                    <a:gd name="connsiteY8" fmla="*/ 2653047 h 3498760"/>
                    <a:gd name="connsiteX9" fmla="*/ 4584879 w 5389809"/>
                    <a:gd name="connsiteY9" fmla="*/ 3284112 h 3498760"/>
                    <a:gd name="connsiteX10" fmla="*/ 0 w 5389809"/>
                    <a:gd name="connsiteY10" fmla="*/ 1365160 h 3498760"/>
                    <a:gd name="connsiteX0" fmla="*/ 0 w 4829578"/>
                    <a:gd name="connsiteY0" fmla="*/ 1365160 h 2653047"/>
                    <a:gd name="connsiteX1" fmla="*/ 1068947 w 4829578"/>
                    <a:gd name="connsiteY1" fmla="*/ 0 h 2653047"/>
                    <a:gd name="connsiteX2" fmla="*/ 1506828 w 4829578"/>
                    <a:gd name="connsiteY2" fmla="*/ 1056067 h 2653047"/>
                    <a:gd name="connsiteX3" fmla="*/ 2318197 w 4829578"/>
                    <a:gd name="connsiteY3" fmla="*/ 25757 h 2653047"/>
                    <a:gd name="connsiteX4" fmla="*/ 3593206 w 4829578"/>
                    <a:gd name="connsiteY4" fmla="*/ 1841678 h 2653047"/>
                    <a:gd name="connsiteX5" fmla="*/ 4146997 w 4829578"/>
                    <a:gd name="connsiteY5" fmla="*/ 734095 h 2653047"/>
                    <a:gd name="connsiteX6" fmla="*/ 4584879 w 4829578"/>
                    <a:gd name="connsiteY6" fmla="*/ 1506828 h 2653047"/>
                    <a:gd name="connsiteX7" fmla="*/ 4829578 w 4829578"/>
                    <a:gd name="connsiteY7" fmla="*/ 2653047 h 2653047"/>
                    <a:gd name="connsiteX8" fmla="*/ 4258042 w 4829578"/>
                    <a:gd name="connsiteY8" fmla="*/ 2653047 h 2653047"/>
                    <a:gd name="connsiteX9" fmla="*/ 0 w 4829578"/>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593206 w 4584879"/>
                    <a:gd name="connsiteY4" fmla="*/ 1841678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649672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423421 w 5008300"/>
                    <a:gd name="connsiteY0" fmla="*/ 1365160 h 2657340"/>
                    <a:gd name="connsiteX1" fmla="*/ 1492368 w 5008300"/>
                    <a:gd name="connsiteY1" fmla="*/ 0 h 2657340"/>
                    <a:gd name="connsiteX2" fmla="*/ 2073093 w 5008300"/>
                    <a:gd name="connsiteY2" fmla="*/ 1056067 h 2657340"/>
                    <a:gd name="connsiteX3" fmla="*/ 2741618 w 5008300"/>
                    <a:gd name="connsiteY3" fmla="*/ 25757 h 2657340"/>
                    <a:gd name="connsiteX4" fmla="*/ 3802281 w 5008300"/>
                    <a:gd name="connsiteY4" fmla="*/ 1484464 h 2657340"/>
                    <a:gd name="connsiteX5" fmla="*/ 4570418 w 5008300"/>
                    <a:gd name="connsiteY5" fmla="*/ 734095 h 2657340"/>
                    <a:gd name="connsiteX6" fmla="*/ 5008300 w 5008300"/>
                    <a:gd name="connsiteY6" fmla="*/ 1506828 h 2657340"/>
                    <a:gd name="connsiteX7" fmla="*/ 4895777 w 5008300"/>
                    <a:gd name="connsiteY7" fmla="*/ 2653047 h 2657340"/>
                    <a:gd name="connsiteX8" fmla="*/ 745393 w 5008300"/>
                    <a:gd name="connsiteY8" fmla="*/ 1532587 h 2657340"/>
                    <a:gd name="connsiteX9" fmla="*/ 423421 w 5008300"/>
                    <a:gd name="connsiteY9" fmla="*/ 1365160 h 2657340"/>
                    <a:gd name="connsiteX0" fmla="*/ 709205 w 5294084"/>
                    <a:gd name="connsiteY0" fmla="*/ 1365160 h 2675905"/>
                    <a:gd name="connsiteX1" fmla="*/ 1778152 w 5294084"/>
                    <a:gd name="connsiteY1" fmla="*/ 0 h 2675905"/>
                    <a:gd name="connsiteX2" fmla="*/ 2358877 w 5294084"/>
                    <a:gd name="connsiteY2" fmla="*/ 1056067 h 2675905"/>
                    <a:gd name="connsiteX3" fmla="*/ 3027402 w 5294084"/>
                    <a:gd name="connsiteY3" fmla="*/ 25757 h 2675905"/>
                    <a:gd name="connsiteX4" fmla="*/ 4088065 w 5294084"/>
                    <a:gd name="connsiteY4" fmla="*/ 1484464 h 2675905"/>
                    <a:gd name="connsiteX5" fmla="*/ 4856202 w 5294084"/>
                    <a:gd name="connsiteY5" fmla="*/ 734095 h 2675905"/>
                    <a:gd name="connsiteX6" fmla="*/ 5294084 w 5294084"/>
                    <a:gd name="connsiteY6" fmla="*/ 1506828 h 2675905"/>
                    <a:gd name="connsiteX7" fmla="*/ 5181561 w 5294084"/>
                    <a:gd name="connsiteY7" fmla="*/ 2653047 h 2675905"/>
                    <a:gd name="connsiteX8" fmla="*/ 745393 w 5294084"/>
                    <a:gd name="connsiteY8" fmla="*/ 2461257 h 2675905"/>
                    <a:gd name="connsiteX9" fmla="*/ 709205 w 5294084"/>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0 w 4584879"/>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38637 w 4584879"/>
                    <a:gd name="connsiteY9" fmla="*/ 2459864 h 2675905"/>
                    <a:gd name="connsiteX10" fmla="*/ 0 w 4584879"/>
                    <a:gd name="connsiteY10"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640449"/>
                    <a:gd name="connsiteY0" fmla="*/ 1365160 h 2675905"/>
                    <a:gd name="connsiteX1" fmla="*/ 1068947 w 4640449"/>
                    <a:gd name="connsiteY1" fmla="*/ 0 h 2675905"/>
                    <a:gd name="connsiteX2" fmla="*/ 1649672 w 4640449"/>
                    <a:gd name="connsiteY2" fmla="*/ 1056067 h 2675905"/>
                    <a:gd name="connsiteX3" fmla="*/ 2318197 w 4640449"/>
                    <a:gd name="connsiteY3" fmla="*/ 25757 h 2675905"/>
                    <a:gd name="connsiteX4" fmla="*/ 3378860 w 4640449"/>
                    <a:gd name="connsiteY4" fmla="*/ 1484464 h 2675905"/>
                    <a:gd name="connsiteX5" fmla="*/ 4146997 w 4640449"/>
                    <a:gd name="connsiteY5" fmla="*/ 734095 h 2675905"/>
                    <a:gd name="connsiteX6" fmla="*/ 4584879 w 4640449"/>
                    <a:gd name="connsiteY6" fmla="*/ 1506828 h 2675905"/>
                    <a:gd name="connsiteX7" fmla="*/ 4481848 w 4640449"/>
                    <a:gd name="connsiteY7" fmla="*/ 2421228 h 2675905"/>
                    <a:gd name="connsiteX8" fmla="*/ 4472356 w 4640449"/>
                    <a:gd name="connsiteY8" fmla="*/ 2653047 h 2675905"/>
                    <a:gd name="connsiteX9" fmla="*/ 36188 w 4640449"/>
                    <a:gd name="connsiteY9" fmla="*/ 2461257 h 2675905"/>
                    <a:gd name="connsiteX10" fmla="*/ 38637 w 4640449"/>
                    <a:gd name="connsiteY10" fmla="*/ 2459864 h 2675905"/>
                    <a:gd name="connsiteX11" fmla="*/ 0 w 4640449"/>
                    <a:gd name="connsiteY11"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513"/>
                    <a:gd name="connsiteY0" fmla="*/ 1365160 h 2675905"/>
                    <a:gd name="connsiteX1" fmla="*/ 1068947 w 5215513"/>
                    <a:gd name="connsiteY1" fmla="*/ 0 h 2675905"/>
                    <a:gd name="connsiteX2" fmla="*/ 1649672 w 5215513"/>
                    <a:gd name="connsiteY2" fmla="*/ 1056067 h 2675905"/>
                    <a:gd name="connsiteX3" fmla="*/ 2318197 w 5215513"/>
                    <a:gd name="connsiteY3" fmla="*/ 25757 h 2675905"/>
                    <a:gd name="connsiteX4" fmla="*/ 3378860 w 5215513"/>
                    <a:gd name="connsiteY4" fmla="*/ 1484464 h 2675905"/>
                    <a:gd name="connsiteX5" fmla="*/ 4146997 w 5215513"/>
                    <a:gd name="connsiteY5" fmla="*/ 734095 h 2675905"/>
                    <a:gd name="connsiteX6" fmla="*/ 4584879 w 5215513"/>
                    <a:gd name="connsiteY6" fmla="*/ 1506828 h 2675905"/>
                    <a:gd name="connsiteX7" fmla="*/ 4481848 w 5215513"/>
                    <a:gd name="connsiteY7" fmla="*/ 2421228 h 2675905"/>
                    <a:gd name="connsiteX8" fmla="*/ 4494727 w 5215513"/>
                    <a:gd name="connsiteY8" fmla="*/ 2181132 h 2675905"/>
                    <a:gd name="connsiteX9" fmla="*/ 4472356 w 5215513"/>
                    <a:gd name="connsiteY9" fmla="*/ 2653047 h 2675905"/>
                    <a:gd name="connsiteX10" fmla="*/ 36188 w 5215513"/>
                    <a:gd name="connsiteY10" fmla="*/ 2461257 h 2675905"/>
                    <a:gd name="connsiteX11" fmla="*/ 38637 w 5215513"/>
                    <a:gd name="connsiteY11" fmla="*/ 2459864 h 2675905"/>
                    <a:gd name="connsiteX12" fmla="*/ 0 w 5215513"/>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94727 w 4584879"/>
                    <a:gd name="connsiteY8" fmla="*/ 2181132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767568"/>
                    <a:gd name="connsiteY0" fmla="*/ 1365160 h 2706956"/>
                    <a:gd name="connsiteX1" fmla="*/ 1068947 w 4767568"/>
                    <a:gd name="connsiteY1" fmla="*/ 0 h 2706956"/>
                    <a:gd name="connsiteX2" fmla="*/ 1649672 w 4767568"/>
                    <a:gd name="connsiteY2" fmla="*/ 1056067 h 2706956"/>
                    <a:gd name="connsiteX3" fmla="*/ 2318197 w 4767568"/>
                    <a:gd name="connsiteY3" fmla="*/ 25757 h 2706956"/>
                    <a:gd name="connsiteX4" fmla="*/ 3378860 w 4767568"/>
                    <a:gd name="connsiteY4" fmla="*/ 1484464 h 2706956"/>
                    <a:gd name="connsiteX5" fmla="*/ 4146997 w 4767568"/>
                    <a:gd name="connsiteY5" fmla="*/ 734095 h 2706956"/>
                    <a:gd name="connsiteX6" fmla="*/ 4584879 w 4767568"/>
                    <a:gd name="connsiteY6" fmla="*/ 1506828 h 2706956"/>
                    <a:gd name="connsiteX7" fmla="*/ 4767568 w 4767568"/>
                    <a:gd name="connsiteY7" fmla="*/ 2706956 h 2706956"/>
                    <a:gd name="connsiteX8" fmla="*/ 3637439 w 4767568"/>
                    <a:gd name="connsiteY8" fmla="*/ 2466860 h 2706956"/>
                    <a:gd name="connsiteX9" fmla="*/ 4472356 w 4767568"/>
                    <a:gd name="connsiteY9" fmla="*/ 2653047 h 2706956"/>
                    <a:gd name="connsiteX10" fmla="*/ 36188 w 4767568"/>
                    <a:gd name="connsiteY10" fmla="*/ 2461257 h 2706956"/>
                    <a:gd name="connsiteX11" fmla="*/ 38637 w 4767568"/>
                    <a:gd name="connsiteY11" fmla="*/ 2459864 h 2706956"/>
                    <a:gd name="connsiteX12" fmla="*/ 0 w 4767568"/>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4146997 w 4584879"/>
                    <a:gd name="connsiteY5" fmla="*/ 734095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3861213 w 4584879"/>
                    <a:gd name="connsiteY5" fmla="*/ 1019823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4472356 w 4553222"/>
                    <a:gd name="connsiteY8" fmla="*/ 2653047 h 2706956"/>
                    <a:gd name="connsiteX9" fmla="*/ 36188 w 4553222"/>
                    <a:gd name="connsiteY9" fmla="*/ 2461257 h 2706956"/>
                    <a:gd name="connsiteX10" fmla="*/ 38637 w 4553222"/>
                    <a:gd name="connsiteY10" fmla="*/ 2459864 h 2706956"/>
                    <a:gd name="connsiteX11" fmla="*/ 0 w 4553222"/>
                    <a:gd name="connsiteY11"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36188 w 4553222"/>
                    <a:gd name="connsiteY8" fmla="*/ 2461257 h 2706956"/>
                    <a:gd name="connsiteX9" fmla="*/ 38637 w 4553222"/>
                    <a:gd name="connsiteY9" fmla="*/ 2459864 h 2706956"/>
                    <a:gd name="connsiteX10" fmla="*/ 0 w 4553222"/>
                    <a:gd name="connsiteY10" fmla="*/ 1365160 h 2706956"/>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637439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26496 w 3861213"/>
                    <a:gd name="connsiteY9" fmla="*/ 1693282 h 2466860"/>
                    <a:gd name="connsiteX10" fmla="*/ 0 w 3861213"/>
                    <a:gd name="connsiteY10"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978878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3825 w 4634215"/>
                    <a:gd name="connsiteY11" fmla="*/ 1405506 h 2466860"/>
                    <a:gd name="connsiteX12" fmla="*/ 773002 w 4634215"/>
                    <a:gd name="connsiteY12"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58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01558 w 4562771"/>
                    <a:gd name="connsiteY0" fmla="*/ 1365160 h 2466860"/>
                    <a:gd name="connsiteX1" fmla="*/ 1770505 w 4562771"/>
                    <a:gd name="connsiteY1" fmla="*/ 0 h 2466860"/>
                    <a:gd name="connsiteX2" fmla="*/ 2351230 w 4562771"/>
                    <a:gd name="connsiteY2" fmla="*/ 1056067 h 2466860"/>
                    <a:gd name="connsiteX3" fmla="*/ 3019755 w 4562771"/>
                    <a:gd name="connsiteY3" fmla="*/ 25757 h 2466860"/>
                    <a:gd name="connsiteX4" fmla="*/ 4080418 w 4562771"/>
                    <a:gd name="connsiteY4" fmla="*/ 1484464 h 2466860"/>
                    <a:gd name="connsiteX5" fmla="*/ 4562771 w 4562771"/>
                    <a:gd name="connsiteY5" fmla="*/ 1019823 h 2466860"/>
                    <a:gd name="connsiteX6" fmla="*/ 4553279 w 4562771"/>
                    <a:gd name="connsiteY6" fmla="*/ 2466860 h 2466860"/>
                    <a:gd name="connsiteX7" fmla="*/ 737746 w 4562771"/>
                    <a:gd name="connsiteY7" fmla="*/ 2461257 h 2466860"/>
                    <a:gd name="connsiteX8" fmla="*/ 740195 w 4562771"/>
                    <a:gd name="connsiteY8" fmla="*/ 2459864 h 2466860"/>
                    <a:gd name="connsiteX9" fmla="*/ 156518 w 4562771"/>
                    <a:gd name="connsiteY9" fmla="*/ 2264762 h 2466860"/>
                    <a:gd name="connsiteX10" fmla="*/ 0 w 4562771"/>
                    <a:gd name="connsiteY10" fmla="*/ 1476920 h 2466860"/>
                    <a:gd name="connsiteX11" fmla="*/ 2381 w 4562771"/>
                    <a:gd name="connsiteY11" fmla="*/ 1405506 h 2466860"/>
                    <a:gd name="connsiteX12" fmla="*/ 701558 w 4562771"/>
                    <a:gd name="connsiteY12" fmla="*/ 1365160 h 2466860"/>
                    <a:gd name="connsiteX0" fmla="*/ 701590 w 4562803"/>
                    <a:gd name="connsiteY0" fmla="*/ 1365160 h 2466860"/>
                    <a:gd name="connsiteX1" fmla="*/ 1770537 w 4562803"/>
                    <a:gd name="connsiteY1" fmla="*/ 0 h 2466860"/>
                    <a:gd name="connsiteX2" fmla="*/ 2351262 w 4562803"/>
                    <a:gd name="connsiteY2" fmla="*/ 1056067 h 2466860"/>
                    <a:gd name="connsiteX3" fmla="*/ 3019787 w 4562803"/>
                    <a:gd name="connsiteY3" fmla="*/ 25757 h 2466860"/>
                    <a:gd name="connsiteX4" fmla="*/ 4080450 w 4562803"/>
                    <a:gd name="connsiteY4" fmla="*/ 1484464 h 2466860"/>
                    <a:gd name="connsiteX5" fmla="*/ 4562803 w 4562803"/>
                    <a:gd name="connsiteY5" fmla="*/ 1019823 h 2466860"/>
                    <a:gd name="connsiteX6" fmla="*/ 4553311 w 4562803"/>
                    <a:gd name="connsiteY6" fmla="*/ 2466860 h 2466860"/>
                    <a:gd name="connsiteX7" fmla="*/ 737778 w 4562803"/>
                    <a:gd name="connsiteY7" fmla="*/ 2461257 h 2466860"/>
                    <a:gd name="connsiteX8" fmla="*/ 740227 w 4562803"/>
                    <a:gd name="connsiteY8" fmla="*/ 2459864 h 2466860"/>
                    <a:gd name="connsiteX9" fmla="*/ 156550 w 4562803"/>
                    <a:gd name="connsiteY9" fmla="*/ 2264762 h 2466860"/>
                    <a:gd name="connsiteX10" fmla="*/ 0 w 4562803"/>
                    <a:gd name="connsiteY10" fmla="*/ 1762648 h 2466860"/>
                    <a:gd name="connsiteX11" fmla="*/ 2413 w 4562803"/>
                    <a:gd name="connsiteY11" fmla="*/ 1405506 h 2466860"/>
                    <a:gd name="connsiteX12" fmla="*/ 701590 w 4562803"/>
                    <a:gd name="connsiteY12" fmla="*/ 1365160 h 246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2803" h="2466860">
                      <a:moveTo>
                        <a:pt x="701590" y="1365160"/>
                      </a:moveTo>
                      <a:lnTo>
                        <a:pt x="1770537" y="0"/>
                      </a:lnTo>
                      <a:lnTo>
                        <a:pt x="2351262" y="1056067"/>
                      </a:lnTo>
                      <a:lnTo>
                        <a:pt x="3019787" y="25757"/>
                      </a:lnTo>
                      <a:lnTo>
                        <a:pt x="4080450" y="1484464"/>
                      </a:lnTo>
                      <a:lnTo>
                        <a:pt x="4562803" y="1019823"/>
                      </a:lnTo>
                      <a:lnTo>
                        <a:pt x="4553311" y="2466860"/>
                      </a:lnTo>
                      <a:cubicBezTo>
                        <a:pt x="3800472" y="2425910"/>
                        <a:pt x="1337578" y="2462423"/>
                        <a:pt x="737778" y="2461257"/>
                      </a:cubicBezTo>
                      <a:lnTo>
                        <a:pt x="740227" y="2459864"/>
                      </a:lnTo>
                      <a:lnTo>
                        <a:pt x="156550" y="2264762"/>
                      </a:lnTo>
                      <a:lnTo>
                        <a:pt x="0" y="1762648"/>
                      </a:lnTo>
                      <a:cubicBezTo>
                        <a:pt x="794" y="1738843"/>
                        <a:pt x="1619" y="1429311"/>
                        <a:pt x="2413" y="1405506"/>
                      </a:cubicBezTo>
                      <a:lnTo>
                        <a:pt x="701590" y="1365160"/>
                      </a:lnTo>
                      <a:close/>
                    </a:path>
                  </a:pathLst>
                </a:custGeom>
                <a:solidFill>
                  <a:srgbClr val="4F81BD"/>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grpSp>
              <p:nvGrpSpPr>
                <p:cNvPr id="6" name="Group 3023"/>
                <p:cNvGrpSpPr/>
                <p:nvPr/>
              </p:nvGrpSpPr>
              <p:grpSpPr>
                <a:xfrm>
                  <a:off x="3857620" y="3500438"/>
                  <a:ext cx="4572032" cy="1785950"/>
                  <a:chOff x="3857620" y="3714752"/>
                  <a:chExt cx="4572032" cy="1357321"/>
                </a:xfrm>
              </p:grpSpPr>
              <p:sp>
                <p:nvSpPr>
                  <p:cNvPr id="1805" name="Flowchart: Document 1804"/>
                  <p:cNvSpPr/>
                  <p:nvPr/>
                </p:nvSpPr>
                <p:spPr>
                  <a:xfrm rot="10800000">
                    <a:off x="3857620" y="3714752"/>
                    <a:ext cx="2000264" cy="1214446"/>
                  </a:xfrm>
                  <a:prstGeom prst="flowChartDocument">
                    <a:avLst/>
                  </a:prstGeom>
                  <a:solidFill>
                    <a:srgbClr val="9BBB59">
                      <a:lumMod val="75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06" name="Flowchart: Document 1805"/>
                  <p:cNvSpPr/>
                  <p:nvPr/>
                </p:nvSpPr>
                <p:spPr>
                  <a:xfrm rot="10800000" flipH="1">
                    <a:off x="4929190" y="3714752"/>
                    <a:ext cx="1928826" cy="1214446"/>
                  </a:xfrm>
                  <a:prstGeom prst="flowChartDocument">
                    <a:avLst/>
                  </a:prstGeom>
                  <a:solidFill>
                    <a:srgbClr val="9BBB59">
                      <a:lumMod val="75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07" name="Flowchart: Document 1806"/>
                  <p:cNvSpPr/>
                  <p:nvPr/>
                </p:nvSpPr>
                <p:spPr>
                  <a:xfrm rot="10800000" flipH="1">
                    <a:off x="6500826" y="3857627"/>
                    <a:ext cx="1928826" cy="1214446"/>
                  </a:xfrm>
                  <a:prstGeom prst="flowChartDocument">
                    <a:avLst/>
                  </a:prstGeom>
                  <a:solidFill>
                    <a:srgbClr val="9BBB59">
                      <a:lumMod val="75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grpSp>
            <p:sp>
              <p:nvSpPr>
                <p:cNvPr id="1784" name="Flowchart: Process 1783"/>
                <p:cNvSpPr/>
                <p:nvPr/>
              </p:nvSpPr>
              <p:spPr>
                <a:xfrm>
                  <a:off x="3857620" y="4143380"/>
                  <a:ext cx="4572032" cy="1214446"/>
                </a:xfrm>
                <a:prstGeom prst="flowChartProcess">
                  <a:avLst/>
                </a:prstGeom>
                <a:solidFill>
                  <a:srgbClr val="9BBB59">
                    <a:lumMod val="40000"/>
                    <a:lumOff val="60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785" name="Freeform 1784"/>
                <p:cNvSpPr/>
                <p:nvPr/>
              </p:nvSpPr>
              <p:spPr>
                <a:xfrm>
                  <a:off x="5208899" y="2060620"/>
                  <a:ext cx="702536" cy="746974"/>
                </a:xfrm>
                <a:custGeom>
                  <a:avLst/>
                  <a:gdLst>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1006903"/>
                    <a:gd name="connsiteY0" fmla="*/ 502276 h 746974"/>
                    <a:gd name="connsiteX1" fmla="*/ 412124 w 1006903"/>
                    <a:gd name="connsiteY1" fmla="*/ 0 h 746974"/>
                    <a:gd name="connsiteX2" fmla="*/ 695459 w 1006903"/>
                    <a:gd name="connsiteY2" fmla="*/ 553791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500"/>
                    <a:gd name="connsiteY0" fmla="*/ 502276 h 746974"/>
                    <a:gd name="connsiteX1" fmla="*/ 412124 w 1006500"/>
                    <a:gd name="connsiteY1" fmla="*/ 0 h 746974"/>
                    <a:gd name="connsiteX2" fmla="*/ 695459 w 1006500"/>
                    <a:gd name="connsiteY2" fmla="*/ 553767 h 746974"/>
                    <a:gd name="connsiteX3" fmla="*/ 693043 w 1006500"/>
                    <a:gd name="connsiteY3" fmla="*/ 558755 h 746974"/>
                    <a:gd name="connsiteX4" fmla="*/ 981145 w 1006500"/>
                    <a:gd name="connsiteY4" fmla="*/ 558755 h 746974"/>
                    <a:gd name="connsiteX5" fmla="*/ 540912 w 1006500"/>
                    <a:gd name="connsiteY5" fmla="*/ 734095 h 746974"/>
                    <a:gd name="connsiteX6" fmla="*/ 425002 w 1006500"/>
                    <a:gd name="connsiteY6" fmla="*/ 502276 h 746974"/>
                    <a:gd name="connsiteX7" fmla="*/ 309093 w 1006500"/>
                    <a:gd name="connsiteY7" fmla="*/ 708338 h 746974"/>
                    <a:gd name="connsiteX8" fmla="*/ 193183 w 1006500"/>
                    <a:gd name="connsiteY8" fmla="*/ 528034 h 746974"/>
                    <a:gd name="connsiteX9" fmla="*/ 51515 w 1006500"/>
                    <a:gd name="connsiteY9" fmla="*/ 746974 h 746974"/>
                    <a:gd name="connsiteX10" fmla="*/ 0 w 1006500"/>
                    <a:gd name="connsiteY10" fmla="*/ 502276 h 746974"/>
                    <a:gd name="connsiteX0" fmla="*/ 540912 w 1072585"/>
                    <a:gd name="connsiteY0" fmla="*/ 734095 h 746974"/>
                    <a:gd name="connsiteX1" fmla="*/ 425002 w 1072585"/>
                    <a:gd name="connsiteY1" fmla="*/ 502276 h 746974"/>
                    <a:gd name="connsiteX2" fmla="*/ 309093 w 1072585"/>
                    <a:gd name="connsiteY2" fmla="*/ 708338 h 746974"/>
                    <a:gd name="connsiteX3" fmla="*/ 193183 w 1072585"/>
                    <a:gd name="connsiteY3" fmla="*/ 528034 h 746974"/>
                    <a:gd name="connsiteX4" fmla="*/ 51515 w 1072585"/>
                    <a:gd name="connsiteY4" fmla="*/ 746974 h 746974"/>
                    <a:gd name="connsiteX5" fmla="*/ 0 w 1072585"/>
                    <a:gd name="connsiteY5" fmla="*/ 502276 h 746974"/>
                    <a:gd name="connsiteX6" fmla="*/ 412124 w 1072585"/>
                    <a:gd name="connsiteY6" fmla="*/ 0 h 746974"/>
                    <a:gd name="connsiteX7" fmla="*/ 695459 w 1072585"/>
                    <a:gd name="connsiteY7" fmla="*/ 553767 h 746974"/>
                    <a:gd name="connsiteX8" fmla="*/ 693043 w 1072585"/>
                    <a:gd name="connsiteY8" fmla="*/ 558755 h 746974"/>
                    <a:gd name="connsiteX9" fmla="*/ 1072585 w 1072585"/>
                    <a:gd name="connsiteY9" fmla="*/ 650195 h 746974"/>
                    <a:gd name="connsiteX0" fmla="*/ 540912 w 742279"/>
                    <a:gd name="connsiteY0" fmla="*/ 734095 h 746974"/>
                    <a:gd name="connsiteX1" fmla="*/ 425002 w 742279"/>
                    <a:gd name="connsiteY1" fmla="*/ 502276 h 746974"/>
                    <a:gd name="connsiteX2" fmla="*/ 309093 w 742279"/>
                    <a:gd name="connsiteY2" fmla="*/ 708338 h 746974"/>
                    <a:gd name="connsiteX3" fmla="*/ 193183 w 742279"/>
                    <a:gd name="connsiteY3" fmla="*/ 528034 h 746974"/>
                    <a:gd name="connsiteX4" fmla="*/ 51515 w 742279"/>
                    <a:gd name="connsiteY4" fmla="*/ 746974 h 746974"/>
                    <a:gd name="connsiteX5" fmla="*/ 0 w 742279"/>
                    <a:gd name="connsiteY5" fmla="*/ 502276 h 746974"/>
                    <a:gd name="connsiteX6" fmla="*/ 412124 w 742279"/>
                    <a:gd name="connsiteY6" fmla="*/ 0 h 746974"/>
                    <a:gd name="connsiteX7" fmla="*/ 695459 w 742279"/>
                    <a:gd name="connsiteY7" fmla="*/ 553767 h 746974"/>
                    <a:gd name="connsiteX8" fmla="*/ 693043 w 742279"/>
                    <a:gd name="connsiteY8" fmla="*/ 558755 h 746974"/>
                    <a:gd name="connsiteX0" fmla="*/ 540912 w 764449"/>
                    <a:gd name="connsiteY0" fmla="*/ 734095 h 746974"/>
                    <a:gd name="connsiteX1" fmla="*/ 425002 w 764449"/>
                    <a:gd name="connsiteY1" fmla="*/ 502276 h 746974"/>
                    <a:gd name="connsiteX2" fmla="*/ 309093 w 764449"/>
                    <a:gd name="connsiteY2" fmla="*/ 708338 h 746974"/>
                    <a:gd name="connsiteX3" fmla="*/ 193183 w 764449"/>
                    <a:gd name="connsiteY3" fmla="*/ 528034 h 746974"/>
                    <a:gd name="connsiteX4" fmla="*/ 51515 w 764449"/>
                    <a:gd name="connsiteY4" fmla="*/ 746974 h 746974"/>
                    <a:gd name="connsiteX5" fmla="*/ 0 w 764449"/>
                    <a:gd name="connsiteY5" fmla="*/ 502276 h 746974"/>
                    <a:gd name="connsiteX6" fmla="*/ 412124 w 764449"/>
                    <a:gd name="connsiteY6" fmla="*/ 0 h 746974"/>
                    <a:gd name="connsiteX7" fmla="*/ 695459 w 764449"/>
                    <a:gd name="connsiteY7" fmla="*/ 553767 h 746974"/>
                    <a:gd name="connsiteX8" fmla="*/ 764449 w 764449"/>
                    <a:gd name="connsiteY8" fmla="*/ 630169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7989 w 702536"/>
                    <a:gd name="connsiteY0" fmla="*/ 734095 h 746974"/>
                    <a:gd name="connsiteX1" fmla="*/ 432079 w 702536"/>
                    <a:gd name="connsiteY1" fmla="*/ 502276 h 746974"/>
                    <a:gd name="connsiteX2" fmla="*/ 316170 w 702536"/>
                    <a:gd name="connsiteY2" fmla="*/ 708338 h 746974"/>
                    <a:gd name="connsiteX3" fmla="*/ 200260 w 702536"/>
                    <a:gd name="connsiteY3" fmla="*/ 528034 h 746974"/>
                    <a:gd name="connsiteX4" fmla="*/ 58592 w 702536"/>
                    <a:gd name="connsiteY4" fmla="*/ 746974 h 746974"/>
                    <a:gd name="connsiteX5" fmla="*/ 7077 w 702536"/>
                    <a:gd name="connsiteY5" fmla="*/ 502276 h 746974"/>
                    <a:gd name="connsiteX6" fmla="*/ 14320 w 702536"/>
                    <a:gd name="connsiteY6" fmla="*/ 501581 h 746974"/>
                    <a:gd name="connsiteX7" fmla="*/ 419201 w 702536"/>
                    <a:gd name="connsiteY7" fmla="*/ 0 h 746974"/>
                    <a:gd name="connsiteX8" fmla="*/ 702536 w 702536"/>
                    <a:gd name="connsiteY8" fmla="*/ 553767 h 74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536" h="746974">
                      <a:moveTo>
                        <a:pt x="547989" y="734095"/>
                      </a:moveTo>
                      <a:lnTo>
                        <a:pt x="432079" y="502276"/>
                      </a:lnTo>
                      <a:lnTo>
                        <a:pt x="316170" y="708338"/>
                      </a:lnTo>
                      <a:lnTo>
                        <a:pt x="200260" y="528034"/>
                      </a:lnTo>
                      <a:lnTo>
                        <a:pt x="58592" y="746974"/>
                      </a:lnTo>
                      <a:lnTo>
                        <a:pt x="7077" y="502276"/>
                      </a:lnTo>
                      <a:cubicBezTo>
                        <a:pt x="9491" y="502044"/>
                        <a:pt x="0" y="556588"/>
                        <a:pt x="14320" y="501581"/>
                      </a:cubicBezTo>
                      <a:lnTo>
                        <a:pt x="419201" y="0"/>
                      </a:lnTo>
                      <a:lnTo>
                        <a:pt x="702536" y="553767"/>
                      </a:lnTo>
                    </a:path>
                  </a:pathLst>
                </a:custGeom>
                <a:solidFill>
                  <a:sysClr val="window" lastClr="FFFFFF"/>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786" name="Freeform 1785"/>
                <p:cNvSpPr/>
                <p:nvPr/>
              </p:nvSpPr>
              <p:spPr>
                <a:xfrm>
                  <a:off x="6494815" y="2071679"/>
                  <a:ext cx="768900" cy="642941"/>
                </a:xfrm>
                <a:custGeom>
                  <a:avLst/>
                  <a:gdLst>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509344 h 715406"/>
                    <a:gd name="connsiteX1" fmla="*/ 373487 w 772732"/>
                    <a:gd name="connsiteY1" fmla="*/ 71462 h 715406"/>
                    <a:gd name="connsiteX2" fmla="*/ 0 w 772732"/>
                    <a:gd name="connsiteY2" fmla="*/ 715406 h 715406"/>
                    <a:gd name="connsiteX3" fmla="*/ 283335 w 772732"/>
                    <a:gd name="connsiteY3" fmla="*/ 380555 h 715406"/>
                    <a:gd name="connsiteX4" fmla="*/ 412124 w 772732"/>
                    <a:gd name="connsiteY4" fmla="*/ 535102 h 715406"/>
                    <a:gd name="connsiteX5" fmla="*/ 540913 w 772732"/>
                    <a:gd name="connsiteY5" fmla="*/ 380555 h 715406"/>
                    <a:gd name="connsiteX6" fmla="*/ 772732 w 772732"/>
                    <a:gd name="connsiteY6" fmla="*/ 612375 h 715406"/>
                    <a:gd name="connsiteX7" fmla="*/ 457772 w 772732"/>
                    <a:gd name="connsiteY7" fmla="*/ 0 h 715406"/>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732" h="643944">
                      <a:moveTo>
                        <a:pt x="695459" y="437882"/>
                      </a:moveTo>
                      <a:lnTo>
                        <a:pt x="373487" y="0"/>
                      </a:lnTo>
                      <a:lnTo>
                        <a:pt x="0" y="643944"/>
                      </a:lnTo>
                      <a:lnTo>
                        <a:pt x="283335" y="309093"/>
                      </a:lnTo>
                      <a:lnTo>
                        <a:pt x="412124" y="463640"/>
                      </a:lnTo>
                      <a:lnTo>
                        <a:pt x="540913" y="309093"/>
                      </a:lnTo>
                      <a:lnTo>
                        <a:pt x="772732" y="540913"/>
                      </a:lnTo>
                    </a:path>
                  </a:pathLst>
                </a:custGeom>
                <a:solidFill>
                  <a:sysClr val="window" lastClr="FFFFFF"/>
                </a:solidFill>
                <a:ln w="9525" cap="flat" cmpd="sng" algn="ctr">
                  <a:noFill/>
                  <a:prstDash val="solid"/>
                </a:ln>
                <a:effectLst/>
              </p:spPr>
              <p:txBody>
                <a:bodyPr rtlCol="0" anchor="ctr"/>
                <a:lstStyle/>
                <a:p>
                  <a:pPr algn="ctr">
                    <a:defRPr/>
                  </a:pPr>
                  <a:endParaRPr lang="en-GB" kern="0">
                    <a:solidFill>
                      <a:sysClr val="windowText" lastClr="000000"/>
                    </a:solidFill>
                    <a:latin typeface="Calibri"/>
                  </a:endParaRPr>
                </a:p>
              </p:txBody>
            </p:sp>
            <p:grpSp>
              <p:nvGrpSpPr>
                <p:cNvPr id="7" name="Group 3043"/>
                <p:cNvGrpSpPr/>
                <p:nvPr/>
              </p:nvGrpSpPr>
              <p:grpSpPr>
                <a:xfrm>
                  <a:off x="5786445" y="3357559"/>
                  <a:ext cx="469698" cy="1302728"/>
                  <a:chOff x="1428728" y="4357694"/>
                  <a:chExt cx="1612707" cy="2874366"/>
                </a:xfrm>
                <a:solidFill>
                  <a:srgbClr val="FF0000"/>
                </a:solidFill>
                <a:effectLst>
                  <a:outerShdw blurRad="76200" dir="13500000" sy="23000" kx="1200000" algn="br" rotWithShape="0">
                    <a:prstClr val="black">
                      <a:alpha val="20000"/>
                    </a:prstClr>
                  </a:outerShdw>
                </a:effectLst>
              </p:grpSpPr>
              <p:sp>
                <p:nvSpPr>
                  <p:cNvPr id="1797" name="Oval 1796"/>
                  <p:cNvSpPr/>
                  <p:nvPr/>
                </p:nvSpPr>
                <p:spPr>
                  <a:xfrm>
                    <a:off x="1779819" y="4357694"/>
                    <a:ext cx="893849" cy="585798"/>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8" name="Rectangle 1797"/>
                  <p:cNvSpPr/>
                  <p:nvPr/>
                </p:nvSpPr>
                <p:spPr>
                  <a:xfrm>
                    <a:off x="1715973" y="5041125"/>
                    <a:ext cx="1021542"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9" name="Rectangle 1798"/>
                  <p:cNvSpPr/>
                  <p:nvPr/>
                </p:nvSpPr>
                <p:spPr>
                  <a:xfrm>
                    <a:off x="1830018"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0" name="Rectangle 1799"/>
                  <p:cNvSpPr/>
                  <p:nvPr/>
                </p:nvSpPr>
                <p:spPr>
                  <a:xfrm>
                    <a:off x="2368084"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1" name="Rectangle 1800"/>
                  <p:cNvSpPr/>
                  <p:nvPr/>
                </p:nvSpPr>
                <p:spPr>
                  <a:xfrm>
                    <a:off x="1428728"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2" name="Rectangle 1801"/>
                  <p:cNvSpPr/>
                  <p:nvPr/>
                </p:nvSpPr>
                <p:spPr>
                  <a:xfrm>
                    <a:off x="2786050"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3" name="Oval 1802"/>
                  <p:cNvSpPr/>
                  <p:nvPr/>
                </p:nvSpPr>
                <p:spPr>
                  <a:xfrm>
                    <a:off x="1442376"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4" name="Oval 1803"/>
                  <p:cNvSpPr/>
                  <p:nvPr/>
                </p:nvSpPr>
                <p:spPr>
                  <a:xfrm>
                    <a:off x="2799698"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grpSp>
              <p:nvGrpSpPr>
                <p:cNvPr id="8" name="Group 3044"/>
                <p:cNvGrpSpPr/>
                <p:nvPr/>
              </p:nvGrpSpPr>
              <p:grpSpPr>
                <a:xfrm>
                  <a:off x="4786313" y="4000501"/>
                  <a:ext cx="469698" cy="1302728"/>
                  <a:chOff x="1428728" y="4357694"/>
                  <a:chExt cx="1612707" cy="2874366"/>
                </a:xfrm>
                <a:solidFill>
                  <a:srgbClr val="4BACC6">
                    <a:lumMod val="75000"/>
                  </a:srgbClr>
                </a:solidFill>
                <a:effectLst>
                  <a:outerShdw blurRad="76200" dir="13500000" sy="23000" kx="1200000" algn="br" rotWithShape="0">
                    <a:prstClr val="black">
                      <a:alpha val="20000"/>
                    </a:prstClr>
                  </a:outerShdw>
                </a:effectLst>
              </p:grpSpPr>
              <p:sp>
                <p:nvSpPr>
                  <p:cNvPr id="1789" name="Oval 1788"/>
                  <p:cNvSpPr/>
                  <p:nvPr/>
                </p:nvSpPr>
                <p:spPr>
                  <a:xfrm>
                    <a:off x="1779819" y="4357694"/>
                    <a:ext cx="893849" cy="585798"/>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0" name="Rectangle 1789"/>
                  <p:cNvSpPr/>
                  <p:nvPr/>
                </p:nvSpPr>
                <p:spPr>
                  <a:xfrm>
                    <a:off x="1715973" y="5041125"/>
                    <a:ext cx="1021542"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1" name="Rectangle 1790"/>
                  <p:cNvSpPr/>
                  <p:nvPr/>
                </p:nvSpPr>
                <p:spPr>
                  <a:xfrm>
                    <a:off x="1830018"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2" name="Rectangle 1791"/>
                  <p:cNvSpPr/>
                  <p:nvPr/>
                </p:nvSpPr>
                <p:spPr>
                  <a:xfrm>
                    <a:off x="2368084"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3" name="Rectangle 1792"/>
                  <p:cNvSpPr/>
                  <p:nvPr/>
                </p:nvSpPr>
                <p:spPr>
                  <a:xfrm>
                    <a:off x="1428728"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4" name="Rectangle 1793"/>
                  <p:cNvSpPr/>
                  <p:nvPr/>
                </p:nvSpPr>
                <p:spPr>
                  <a:xfrm>
                    <a:off x="2786050"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5" name="Oval 1794"/>
                  <p:cNvSpPr/>
                  <p:nvPr/>
                </p:nvSpPr>
                <p:spPr>
                  <a:xfrm>
                    <a:off x="1442376"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6" name="Oval 1795"/>
                  <p:cNvSpPr/>
                  <p:nvPr/>
                </p:nvSpPr>
                <p:spPr>
                  <a:xfrm>
                    <a:off x="2799698"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grpSp>
        </p:grpSp>
      </p:grpSp>
      <p:pic>
        <p:nvPicPr>
          <p:cNvPr id="1808" name="Picture 4" descr="C:\Users\ManuelOliveira\AppData\Local\Microsoft\Windows\Temporary Internet Files\Content.IE5\TTTBUN31\MCj02303150000[1].wmf"/>
          <p:cNvPicPr>
            <a:picLocks noChangeAspect="1" noChangeArrowheads="1"/>
          </p:cNvPicPr>
          <p:nvPr/>
        </p:nvPicPr>
        <p:blipFill>
          <a:blip r:embed="rId3" cstate="print"/>
          <a:srcRect/>
          <a:stretch>
            <a:fillRect/>
          </a:stretch>
        </p:blipFill>
        <p:spPr bwMode="auto">
          <a:xfrm>
            <a:off x="2221502" y="2714620"/>
            <a:ext cx="714380" cy="802118"/>
          </a:xfrm>
          <a:prstGeom prst="rect">
            <a:avLst/>
          </a:prstGeom>
          <a:noFill/>
        </p:spPr>
      </p:pic>
      <p:grpSp>
        <p:nvGrpSpPr>
          <p:cNvPr id="9" name="Group 2298"/>
          <p:cNvGrpSpPr/>
          <p:nvPr/>
        </p:nvGrpSpPr>
        <p:grpSpPr>
          <a:xfrm>
            <a:off x="8739206" y="1214422"/>
            <a:ext cx="1071570" cy="1071570"/>
            <a:chOff x="3571868" y="928670"/>
            <a:chExt cx="1071570" cy="1071570"/>
          </a:xfrm>
        </p:grpSpPr>
        <p:sp>
          <p:nvSpPr>
            <p:cNvPr id="1705" name="Oval 1704"/>
            <p:cNvSpPr/>
            <p:nvPr/>
          </p:nvSpPr>
          <p:spPr>
            <a:xfrm>
              <a:off x="3643306" y="1643050"/>
              <a:ext cx="1000132" cy="357190"/>
            </a:xfrm>
            <a:prstGeom prst="ellipse">
              <a:avLst/>
            </a:prstGeom>
            <a:solidFill>
              <a:srgbClr val="4F81BD"/>
            </a:solid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nvGrpSpPr>
            <p:cNvPr id="10" name="Group 1808"/>
            <p:cNvGrpSpPr/>
            <p:nvPr/>
          </p:nvGrpSpPr>
          <p:grpSpPr>
            <a:xfrm>
              <a:off x="3571868" y="928670"/>
              <a:ext cx="804574" cy="916006"/>
              <a:chOff x="3410236" y="549638"/>
              <a:chExt cx="1088739" cy="1223600"/>
            </a:xfrm>
          </p:grpSpPr>
          <p:grpSp>
            <p:nvGrpSpPr>
              <p:cNvPr id="11" name="Group 148"/>
              <p:cNvGrpSpPr>
                <a:grpSpLocks noChangeAspect="1"/>
              </p:cNvGrpSpPr>
              <p:nvPr/>
            </p:nvGrpSpPr>
            <p:grpSpPr bwMode="auto">
              <a:xfrm>
                <a:off x="3714750" y="1000125"/>
                <a:ext cx="784225" cy="773113"/>
                <a:chOff x="2340" y="630"/>
                <a:chExt cx="494" cy="487"/>
              </a:xfrm>
            </p:grpSpPr>
            <p:sp>
              <p:nvSpPr>
                <p:cNvPr id="1816" name="AutoShape 147"/>
                <p:cNvSpPr>
                  <a:spLocks noChangeAspect="1" noChangeArrowheads="1" noTextEdit="1"/>
                </p:cNvSpPr>
                <p:nvPr/>
              </p:nvSpPr>
              <p:spPr bwMode="auto">
                <a:xfrm>
                  <a:off x="2340" y="630"/>
                  <a:ext cx="494" cy="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17" name="Freeform 149"/>
                <p:cNvSpPr>
                  <a:spLocks/>
                </p:cNvSpPr>
                <p:nvPr/>
              </p:nvSpPr>
              <p:spPr bwMode="auto">
                <a:xfrm>
                  <a:off x="2342" y="632"/>
                  <a:ext cx="490" cy="483"/>
                </a:xfrm>
                <a:custGeom>
                  <a:avLst/>
                  <a:gdLst/>
                  <a:ahLst/>
                  <a:cxnLst>
                    <a:cxn ang="0">
                      <a:pos x="925" y="484"/>
                    </a:cxn>
                    <a:cxn ang="0">
                      <a:pos x="891" y="447"/>
                    </a:cxn>
                    <a:cxn ang="0">
                      <a:pos x="883" y="415"/>
                    </a:cxn>
                    <a:cxn ang="0">
                      <a:pos x="883" y="387"/>
                    </a:cxn>
                    <a:cxn ang="0">
                      <a:pos x="890" y="335"/>
                    </a:cxn>
                    <a:cxn ang="0">
                      <a:pos x="895" y="270"/>
                    </a:cxn>
                    <a:cxn ang="0">
                      <a:pos x="895" y="255"/>
                    </a:cxn>
                    <a:cxn ang="0">
                      <a:pos x="886" y="213"/>
                    </a:cxn>
                    <a:cxn ang="0">
                      <a:pos x="858" y="154"/>
                    </a:cxn>
                    <a:cxn ang="0">
                      <a:pos x="787" y="77"/>
                    </a:cxn>
                    <a:cxn ang="0">
                      <a:pos x="749" y="42"/>
                    </a:cxn>
                    <a:cxn ang="0">
                      <a:pos x="712" y="17"/>
                    </a:cxn>
                    <a:cxn ang="0">
                      <a:pos x="670" y="4"/>
                    </a:cxn>
                    <a:cxn ang="0">
                      <a:pos x="598" y="2"/>
                    </a:cxn>
                    <a:cxn ang="0">
                      <a:pos x="511" y="20"/>
                    </a:cxn>
                    <a:cxn ang="0">
                      <a:pos x="434" y="52"/>
                    </a:cxn>
                    <a:cxn ang="0">
                      <a:pos x="362" y="92"/>
                    </a:cxn>
                    <a:cxn ang="0">
                      <a:pos x="257" y="171"/>
                    </a:cxn>
                    <a:cxn ang="0">
                      <a:pos x="163" y="266"/>
                    </a:cxn>
                    <a:cxn ang="0">
                      <a:pos x="109" y="337"/>
                    </a:cxn>
                    <a:cxn ang="0">
                      <a:pos x="41" y="454"/>
                    </a:cxn>
                    <a:cxn ang="0">
                      <a:pos x="15" y="521"/>
                    </a:cxn>
                    <a:cxn ang="0">
                      <a:pos x="2" y="583"/>
                    </a:cxn>
                    <a:cxn ang="0">
                      <a:pos x="0" y="643"/>
                    </a:cxn>
                    <a:cxn ang="0">
                      <a:pos x="7" y="680"/>
                    </a:cxn>
                    <a:cxn ang="0">
                      <a:pos x="30" y="735"/>
                    </a:cxn>
                    <a:cxn ang="0">
                      <a:pos x="67" y="780"/>
                    </a:cxn>
                    <a:cxn ang="0">
                      <a:pos x="116" y="827"/>
                    </a:cxn>
                    <a:cxn ang="0">
                      <a:pos x="159" y="862"/>
                    </a:cxn>
                    <a:cxn ang="0">
                      <a:pos x="203" y="881"/>
                    </a:cxn>
                    <a:cxn ang="0">
                      <a:pos x="262" y="891"/>
                    </a:cxn>
                    <a:cxn ang="0">
                      <a:pos x="352" y="887"/>
                    </a:cxn>
                    <a:cxn ang="0">
                      <a:pos x="417" y="882"/>
                    </a:cxn>
                    <a:cxn ang="0">
                      <a:pos x="458" y="904"/>
                    </a:cxn>
                    <a:cxn ang="0">
                      <a:pos x="519" y="951"/>
                    </a:cxn>
                    <a:cxn ang="0">
                      <a:pos x="595" y="968"/>
                    </a:cxn>
                    <a:cxn ang="0">
                      <a:pos x="652" y="961"/>
                    </a:cxn>
                    <a:cxn ang="0">
                      <a:pos x="734" y="931"/>
                    </a:cxn>
                    <a:cxn ang="0">
                      <a:pos x="811" y="879"/>
                    </a:cxn>
                    <a:cxn ang="0">
                      <a:pos x="878" y="814"/>
                    </a:cxn>
                    <a:cxn ang="0">
                      <a:pos x="931" y="742"/>
                    </a:cxn>
                    <a:cxn ang="0">
                      <a:pos x="968" y="668"/>
                    </a:cxn>
                    <a:cxn ang="0">
                      <a:pos x="978" y="630"/>
                    </a:cxn>
                    <a:cxn ang="0">
                      <a:pos x="982" y="596"/>
                    </a:cxn>
                    <a:cxn ang="0">
                      <a:pos x="977" y="556"/>
                    </a:cxn>
                    <a:cxn ang="0">
                      <a:pos x="962" y="522"/>
                    </a:cxn>
                    <a:cxn ang="0">
                      <a:pos x="946" y="504"/>
                    </a:cxn>
                  </a:cxnLst>
                  <a:rect l="0" t="0" r="r" b="b"/>
                  <a:pathLst>
                    <a:path w="982" h="968">
                      <a:moveTo>
                        <a:pt x="946" y="504"/>
                      </a:moveTo>
                      <a:lnTo>
                        <a:pt x="925" y="484"/>
                      </a:lnTo>
                      <a:lnTo>
                        <a:pt x="925" y="484"/>
                      </a:lnTo>
                      <a:lnTo>
                        <a:pt x="905" y="464"/>
                      </a:lnTo>
                      <a:lnTo>
                        <a:pt x="896" y="456"/>
                      </a:lnTo>
                      <a:lnTo>
                        <a:pt x="891" y="447"/>
                      </a:lnTo>
                      <a:lnTo>
                        <a:pt x="888" y="437"/>
                      </a:lnTo>
                      <a:lnTo>
                        <a:pt x="885" y="427"/>
                      </a:lnTo>
                      <a:lnTo>
                        <a:pt x="883" y="415"/>
                      </a:lnTo>
                      <a:lnTo>
                        <a:pt x="883" y="402"/>
                      </a:lnTo>
                      <a:lnTo>
                        <a:pt x="883" y="402"/>
                      </a:lnTo>
                      <a:lnTo>
                        <a:pt x="883" y="387"/>
                      </a:lnTo>
                      <a:lnTo>
                        <a:pt x="883" y="387"/>
                      </a:lnTo>
                      <a:lnTo>
                        <a:pt x="885" y="362"/>
                      </a:lnTo>
                      <a:lnTo>
                        <a:pt x="890" y="335"/>
                      </a:lnTo>
                      <a:lnTo>
                        <a:pt x="890" y="335"/>
                      </a:lnTo>
                      <a:lnTo>
                        <a:pt x="893" y="303"/>
                      </a:lnTo>
                      <a:lnTo>
                        <a:pt x="895" y="270"/>
                      </a:lnTo>
                      <a:lnTo>
                        <a:pt x="895" y="270"/>
                      </a:lnTo>
                      <a:lnTo>
                        <a:pt x="895" y="255"/>
                      </a:lnTo>
                      <a:lnTo>
                        <a:pt x="895" y="255"/>
                      </a:lnTo>
                      <a:lnTo>
                        <a:pt x="893" y="241"/>
                      </a:lnTo>
                      <a:lnTo>
                        <a:pt x="891" y="226"/>
                      </a:lnTo>
                      <a:lnTo>
                        <a:pt x="886" y="213"/>
                      </a:lnTo>
                      <a:lnTo>
                        <a:pt x="883" y="201"/>
                      </a:lnTo>
                      <a:lnTo>
                        <a:pt x="871" y="176"/>
                      </a:lnTo>
                      <a:lnTo>
                        <a:pt x="858" y="154"/>
                      </a:lnTo>
                      <a:lnTo>
                        <a:pt x="841" y="134"/>
                      </a:lnTo>
                      <a:lnTo>
                        <a:pt x="824" y="114"/>
                      </a:lnTo>
                      <a:lnTo>
                        <a:pt x="787" y="77"/>
                      </a:lnTo>
                      <a:lnTo>
                        <a:pt x="761" y="52"/>
                      </a:lnTo>
                      <a:lnTo>
                        <a:pt x="761" y="52"/>
                      </a:lnTo>
                      <a:lnTo>
                        <a:pt x="749" y="42"/>
                      </a:lnTo>
                      <a:lnTo>
                        <a:pt x="737" y="32"/>
                      </a:lnTo>
                      <a:lnTo>
                        <a:pt x="724" y="24"/>
                      </a:lnTo>
                      <a:lnTo>
                        <a:pt x="712" y="17"/>
                      </a:lnTo>
                      <a:lnTo>
                        <a:pt x="699" y="12"/>
                      </a:lnTo>
                      <a:lnTo>
                        <a:pt x="685" y="7"/>
                      </a:lnTo>
                      <a:lnTo>
                        <a:pt x="670" y="4"/>
                      </a:lnTo>
                      <a:lnTo>
                        <a:pt x="657" y="2"/>
                      </a:lnTo>
                      <a:lnTo>
                        <a:pt x="627" y="0"/>
                      </a:lnTo>
                      <a:lnTo>
                        <a:pt x="598" y="2"/>
                      </a:lnTo>
                      <a:lnTo>
                        <a:pt x="568" y="5"/>
                      </a:lnTo>
                      <a:lnTo>
                        <a:pt x="540" y="12"/>
                      </a:lnTo>
                      <a:lnTo>
                        <a:pt x="511" y="20"/>
                      </a:lnTo>
                      <a:lnTo>
                        <a:pt x="484" y="30"/>
                      </a:lnTo>
                      <a:lnTo>
                        <a:pt x="458" y="41"/>
                      </a:lnTo>
                      <a:lnTo>
                        <a:pt x="434" y="52"/>
                      </a:lnTo>
                      <a:lnTo>
                        <a:pt x="392" y="74"/>
                      </a:lnTo>
                      <a:lnTo>
                        <a:pt x="362" y="92"/>
                      </a:lnTo>
                      <a:lnTo>
                        <a:pt x="362" y="92"/>
                      </a:lnTo>
                      <a:lnTo>
                        <a:pt x="325" y="117"/>
                      </a:lnTo>
                      <a:lnTo>
                        <a:pt x="290" y="143"/>
                      </a:lnTo>
                      <a:lnTo>
                        <a:pt x="257" y="171"/>
                      </a:lnTo>
                      <a:lnTo>
                        <a:pt x="223" y="201"/>
                      </a:lnTo>
                      <a:lnTo>
                        <a:pt x="193" y="233"/>
                      </a:lnTo>
                      <a:lnTo>
                        <a:pt x="163" y="266"/>
                      </a:lnTo>
                      <a:lnTo>
                        <a:pt x="134" y="302"/>
                      </a:lnTo>
                      <a:lnTo>
                        <a:pt x="109" y="337"/>
                      </a:lnTo>
                      <a:lnTo>
                        <a:pt x="109" y="337"/>
                      </a:lnTo>
                      <a:lnTo>
                        <a:pt x="77" y="385"/>
                      </a:lnTo>
                      <a:lnTo>
                        <a:pt x="51" y="432"/>
                      </a:lnTo>
                      <a:lnTo>
                        <a:pt x="41" y="454"/>
                      </a:lnTo>
                      <a:lnTo>
                        <a:pt x="30" y="477"/>
                      </a:lnTo>
                      <a:lnTo>
                        <a:pt x="22" y="499"/>
                      </a:lnTo>
                      <a:lnTo>
                        <a:pt x="15" y="521"/>
                      </a:lnTo>
                      <a:lnTo>
                        <a:pt x="9" y="543"/>
                      </a:lnTo>
                      <a:lnTo>
                        <a:pt x="5" y="563"/>
                      </a:lnTo>
                      <a:lnTo>
                        <a:pt x="2" y="583"/>
                      </a:lnTo>
                      <a:lnTo>
                        <a:pt x="0" y="603"/>
                      </a:lnTo>
                      <a:lnTo>
                        <a:pt x="0" y="623"/>
                      </a:lnTo>
                      <a:lnTo>
                        <a:pt x="0" y="643"/>
                      </a:lnTo>
                      <a:lnTo>
                        <a:pt x="4" y="661"/>
                      </a:lnTo>
                      <a:lnTo>
                        <a:pt x="7" y="680"/>
                      </a:lnTo>
                      <a:lnTo>
                        <a:pt x="7" y="680"/>
                      </a:lnTo>
                      <a:lnTo>
                        <a:pt x="12" y="700"/>
                      </a:lnTo>
                      <a:lnTo>
                        <a:pt x="20" y="718"/>
                      </a:lnTo>
                      <a:lnTo>
                        <a:pt x="30" y="735"/>
                      </a:lnTo>
                      <a:lnTo>
                        <a:pt x="42" y="750"/>
                      </a:lnTo>
                      <a:lnTo>
                        <a:pt x="54" y="765"/>
                      </a:lnTo>
                      <a:lnTo>
                        <a:pt x="67" y="780"/>
                      </a:lnTo>
                      <a:lnTo>
                        <a:pt x="96" y="807"/>
                      </a:lnTo>
                      <a:lnTo>
                        <a:pt x="116" y="827"/>
                      </a:lnTo>
                      <a:lnTo>
                        <a:pt x="116" y="827"/>
                      </a:lnTo>
                      <a:lnTo>
                        <a:pt x="131" y="840"/>
                      </a:lnTo>
                      <a:lnTo>
                        <a:pt x="144" y="852"/>
                      </a:lnTo>
                      <a:lnTo>
                        <a:pt x="159" y="862"/>
                      </a:lnTo>
                      <a:lnTo>
                        <a:pt x="175" y="869"/>
                      </a:lnTo>
                      <a:lnTo>
                        <a:pt x="188" y="876"/>
                      </a:lnTo>
                      <a:lnTo>
                        <a:pt x="203" y="881"/>
                      </a:lnTo>
                      <a:lnTo>
                        <a:pt x="218" y="886"/>
                      </a:lnTo>
                      <a:lnTo>
                        <a:pt x="233" y="889"/>
                      </a:lnTo>
                      <a:lnTo>
                        <a:pt x="262" y="891"/>
                      </a:lnTo>
                      <a:lnTo>
                        <a:pt x="292" y="891"/>
                      </a:lnTo>
                      <a:lnTo>
                        <a:pt x="322" y="889"/>
                      </a:lnTo>
                      <a:lnTo>
                        <a:pt x="352" y="887"/>
                      </a:lnTo>
                      <a:lnTo>
                        <a:pt x="352" y="887"/>
                      </a:lnTo>
                      <a:lnTo>
                        <a:pt x="394" y="884"/>
                      </a:lnTo>
                      <a:lnTo>
                        <a:pt x="417" y="882"/>
                      </a:lnTo>
                      <a:lnTo>
                        <a:pt x="439" y="882"/>
                      </a:lnTo>
                      <a:lnTo>
                        <a:pt x="439" y="882"/>
                      </a:lnTo>
                      <a:lnTo>
                        <a:pt x="458" y="904"/>
                      </a:lnTo>
                      <a:lnTo>
                        <a:pt x="476" y="924"/>
                      </a:lnTo>
                      <a:lnTo>
                        <a:pt x="498" y="939"/>
                      </a:lnTo>
                      <a:lnTo>
                        <a:pt x="519" y="951"/>
                      </a:lnTo>
                      <a:lnTo>
                        <a:pt x="543" y="961"/>
                      </a:lnTo>
                      <a:lnTo>
                        <a:pt x="568" y="966"/>
                      </a:lnTo>
                      <a:lnTo>
                        <a:pt x="595" y="968"/>
                      </a:lnTo>
                      <a:lnTo>
                        <a:pt x="623" y="966"/>
                      </a:lnTo>
                      <a:lnTo>
                        <a:pt x="623" y="966"/>
                      </a:lnTo>
                      <a:lnTo>
                        <a:pt x="652" y="961"/>
                      </a:lnTo>
                      <a:lnTo>
                        <a:pt x="679" y="954"/>
                      </a:lnTo>
                      <a:lnTo>
                        <a:pt x="705" y="944"/>
                      </a:lnTo>
                      <a:lnTo>
                        <a:pt x="734" y="931"/>
                      </a:lnTo>
                      <a:lnTo>
                        <a:pt x="759" y="916"/>
                      </a:lnTo>
                      <a:lnTo>
                        <a:pt x="786" y="897"/>
                      </a:lnTo>
                      <a:lnTo>
                        <a:pt x="811" y="879"/>
                      </a:lnTo>
                      <a:lnTo>
                        <a:pt x="834" y="859"/>
                      </a:lnTo>
                      <a:lnTo>
                        <a:pt x="856" y="837"/>
                      </a:lnTo>
                      <a:lnTo>
                        <a:pt x="878" y="814"/>
                      </a:lnTo>
                      <a:lnTo>
                        <a:pt x="898" y="790"/>
                      </a:lnTo>
                      <a:lnTo>
                        <a:pt x="916" y="765"/>
                      </a:lnTo>
                      <a:lnTo>
                        <a:pt x="931" y="742"/>
                      </a:lnTo>
                      <a:lnTo>
                        <a:pt x="946" y="717"/>
                      </a:lnTo>
                      <a:lnTo>
                        <a:pt x="958" y="692"/>
                      </a:lnTo>
                      <a:lnTo>
                        <a:pt x="968" y="668"/>
                      </a:lnTo>
                      <a:lnTo>
                        <a:pt x="968" y="668"/>
                      </a:lnTo>
                      <a:lnTo>
                        <a:pt x="973" y="648"/>
                      </a:lnTo>
                      <a:lnTo>
                        <a:pt x="978" y="630"/>
                      </a:lnTo>
                      <a:lnTo>
                        <a:pt x="980" y="613"/>
                      </a:lnTo>
                      <a:lnTo>
                        <a:pt x="982" y="596"/>
                      </a:lnTo>
                      <a:lnTo>
                        <a:pt x="982" y="596"/>
                      </a:lnTo>
                      <a:lnTo>
                        <a:pt x="980" y="581"/>
                      </a:lnTo>
                      <a:lnTo>
                        <a:pt x="978" y="569"/>
                      </a:lnTo>
                      <a:lnTo>
                        <a:pt x="977" y="556"/>
                      </a:lnTo>
                      <a:lnTo>
                        <a:pt x="972" y="544"/>
                      </a:lnTo>
                      <a:lnTo>
                        <a:pt x="967" y="534"/>
                      </a:lnTo>
                      <a:lnTo>
                        <a:pt x="962" y="522"/>
                      </a:lnTo>
                      <a:lnTo>
                        <a:pt x="953" y="514"/>
                      </a:lnTo>
                      <a:lnTo>
                        <a:pt x="946" y="504"/>
                      </a:lnTo>
                      <a:lnTo>
                        <a:pt x="946" y="50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18" name="Freeform 150"/>
                <p:cNvSpPr>
                  <a:spLocks/>
                </p:cNvSpPr>
                <p:nvPr/>
              </p:nvSpPr>
              <p:spPr bwMode="auto">
                <a:xfrm>
                  <a:off x="2564" y="855"/>
                  <a:ext cx="255" cy="254"/>
                </a:xfrm>
                <a:custGeom>
                  <a:avLst/>
                  <a:gdLst/>
                  <a:ahLst/>
                  <a:cxnLst>
                    <a:cxn ang="0">
                      <a:pos x="437" y="24"/>
                    </a:cxn>
                    <a:cxn ang="0">
                      <a:pos x="412" y="7"/>
                    </a:cxn>
                    <a:cxn ang="0">
                      <a:pos x="382" y="0"/>
                    </a:cxn>
                    <a:cxn ang="0">
                      <a:pos x="345" y="2"/>
                    </a:cxn>
                    <a:cxn ang="0">
                      <a:pos x="305" y="12"/>
                    </a:cxn>
                    <a:cxn ang="0">
                      <a:pos x="261" y="30"/>
                    </a:cxn>
                    <a:cxn ang="0">
                      <a:pos x="217" y="55"/>
                    </a:cxn>
                    <a:cxn ang="0">
                      <a:pos x="172" y="89"/>
                    </a:cxn>
                    <a:cxn ang="0">
                      <a:pos x="129" y="129"/>
                    </a:cxn>
                    <a:cxn ang="0">
                      <a:pos x="109" y="151"/>
                    </a:cxn>
                    <a:cxn ang="0">
                      <a:pos x="72" y="194"/>
                    </a:cxn>
                    <a:cxn ang="0">
                      <a:pos x="42" y="239"/>
                    </a:cxn>
                    <a:cxn ang="0">
                      <a:pos x="20" y="283"/>
                    </a:cxn>
                    <a:cxn ang="0">
                      <a:pos x="6" y="325"/>
                    </a:cxn>
                    <a:cxn ang="0">
                      <a:pos x="0" y="363"/>
                    </a:cxn>
                    <a:cxn ang="0">
                      <a:pos x="1" y="397"/>
                    </a:cxn>
                    <a:cxn ang="0">
                      <a:pos x="13" y="425"/>
                    </a:cxn>
                    <a:cxn ang="0">
                      <a:pos x="23" y="437"/>
                    </a:cxn>
                    <a:cxn ang="0">
                      <a:pos x="72" y="486"/>
                    </a:cxn>
                    <a:cxn ang="0">
                      <a:pos x="95" y="502"/>
                    </a:cxn>
                    <a:cxn ang="0">
                      <a:pos x="127" y="509"/>
                    </a:cxn>
                    <a:cxn ang="0">
                      <a:pos x="164" y="507"/>
                    </a:cxn>
                    <a:cxn ang="0">
                      <a:pos x="204" y="497"/>
                    </a:cxn>
                    <a:cxn ang="0">
                      <a:pos x="248" y="479"/>
                    </a:cxn>
                    <a:cxn ang="0">
                      <a:pos x="291" y="452"/>
                    </a:cxn>
                    <a:cxn ang="0">
                      <a:pos x="336" y="420"/>
                    </a:cxn>
                    <a:cxn ang="0">
                      <a:pos x="380" y="380"/>
                    </a:cxn>
                    <a:cxn ang="0">
                      <a:pos x="400" y="358"/>
                    </a:cxn>
                    <a:cxn ang="0">
                      <a:pos x="437" y="313"/>
                    </a:cxn>
                    <a:cxn ang="0">
                      <a:pos x="467" y="270"/>
                    </a:cxn>
                    <a:cxn ang="0">
                      <a:pos x="489" y="224"/>
                    </a:cxn>
                    <a:cxn ang="0">
                      <a:pos x="502" y="183"/>
                    </a:cxn>
                    <a:cxn ang="0">
                      <a:pos x="509" y="144"/>
                    </a:cxn>
                    <a:cxn ang="0">
                      <a:pos x="507" y="111"/>
                    </a:cxn>
                    <a:cxn ang="0">
                      <a:pos x="495" y="82"/>
                    </a:cxn>
                    <a:cxn ang="0">
                      <a:pos x="485" y="72"/>
                    </a:cxn>
                    <a:cxn ang="0">
                      <a:pos x="437" y="24"/>
                    </a:cxn>
                  </a:cxnLst>
                  <a:rect l="0" t="0" r="r" b="b"/>
                  <a:pathLst>
                    <a:path w="509" h="509">
                      <a:moveTo>
                        <a:pt x="437" y="24"/>
                      </a:moveTo>
                      <a:lnTo>
                        <a:pt x="437" y="24"/>
                      </a:lnTo>
                      <a:lnTo>
                        <a:pt x="425" y="14"/>
                      </a:lnTo>
                      <a:lnTo>
                        <a:pt x="412" y="7"/>
                      </a:lnTo>
                      <a:lnTo>
                        <a:pt x="398" y="2"/>
                      </a:lnTo>
                      <a:lnTo>
                        <a:pt x="382" y="0"/>
                      </a:lnTo>
                      <a:lnTo>
                        <a:pt x="363" y="0"/>
                      </a:lnTo>
                      <a:lnTo>
                        <a:pt x="345" y="2"/>
                      </a:lnTo>
                      <a:lnTo>
                        <a:pt x="325" y="5"/>
                      </a:lnTo>
                      <a:lnTo>
                        <a:pt x="305" y="12"/>
                      </a:lnTo>
                      <a:lnTo>
                        <a:pt x="283" y="20"/>
                      </a:lnTo>
                      <a:lnTo>
                        <a:pt x="261" y="30"/>
                      </a:lnTo>
                      <a:lnTo>
                        <a:pt x="239" y="42"/>
                      </a:lnTo>
                      <a:lnTo>
                        <a:pt x="217" y="55"/>
                      </a:lnTo>
                      <a:lnTo>
                        <a:pt x="194" y="72"/>
                      </a:lnTo>
                      <a:lnTo>
                        <a:pt x="172" y="89"/>
                      </a:lnTo>
                      <a:lnTo>
                        <a:pt x="150" y="107"/>
                      </a:lnTo>
                      <a:lnTo>
                        <a:pt x="129" y="129"/>
                      </a:lnTo>
                      <a:lnTo>
                        <a:pt x="129" y="129"/>
                      </a:lnTo>
                      <a:lnTo>
                        <a:pt x="109" y="151"/>
                      </a:lnTo>
                      <a:lnTo>
                        <a:pt x="89" y="173"/>
                      </a:lnTo>
                      <a:lnTo>
                        <a:pt x="72" y="194"/>
                      </a:lnTo>
                      <a:lnTo>
                        <a:pt x="57" y="218"/>
                      </a:lnTo>
                      <a:lnTo>
                        <a:pt x="42" y="239"/>
                      </a:lnTo>
                      <a:lnTo>
                        <a:pt x="30" y="261"/>
                      </a:lnTo>
                      <a:lnTo>
                        <a:pt x="20" y="283"/>
                      </a:lnTo>
                      <a:lnTo>
                        <a:pt x="12" y="305"/>
                      </a:lnTo>
                      <a:lnTo>
                        <a:pt x="6" y="325"/>
                      </a:lnTo>
                      <a:lnTo>
                        <a:pt x="1" y="345"/>
                      </a:lnTo>
                      <a:lnTo>
                        <a:pt x="0" y="363"/>
                      </a:lnTo>
                      <a:lnTo>
                        <a:pt x="0" y="382"/>
                      </a:lnTo>
                      <a:lnTo>
                        <a:pt x="1" y="397"/>
                      </a:lnTo>
                      <a:lnTo>
                        <a:pt x="6" y="412"/>
                      </a:lnTo>
                      <a:lnTo>
                        <a:pt x="13" y="425"/>
                      </a:lnTo>
                      <a:lnTo>
                        <a:pt x="23" y="437"/>
                      </a:lnTo>
                      <a:lnTo>
                        <a:pt x="23" y="437"/>
                      </a:lnTo>
                      <a:lnTo>
                        <a:pt x="72" y="486"/>
                      </a:lnTo>
                      <a:lnTo>
                        <a:pt x="72" y="486"/>
                      </a:lnTo>
                      <a:lnTo>
                        <a:pt x="84" y="496"/>
                      </a:lnTo>
                      <a:lnTo>
                        <a:pt x="95" y="502"/>
                      </a:lnTo>
                      <a:lnTo>
                        <a:pt x="110" y="506"/>
                      </a:lnTo>
                      <a:lnTo>
                        <a:pt x="127" y="509"/>
                      </a:lnTo>
                      <a:lnTo>
                        <a:pt x="145" y="509"/>
                      </a:lnTo>
                      <a:lnTo>
                        <a:pt x="164" y="507"/>
                      </a:lnTo>
                      <a:lnTo>
                        <a:pt x="184" y="502"/>
                      </a:lnTo>
                      <a:lnTo>
                        <a:pt x="204" y="497"/>
                      </a:lnTo>
                      <a:lnTo>
                        <a:pt x="226" y="489"/>
                      </a:lnTo>
                      <a:lnTo>
                        <a:pt x="248" y="479"/>
                      </a:lnTo>
                      <a:lnTo>
                        <a:pt x="269" y="467"/>
                      </a:lnTo>
                      <a:lnTo>
                        <a:pt x="291" y="452"/>
                      </a:lnTo>
                      <a:lnTo>
                        <a:pt x="315" y="437"/>
                      </a:lnTo>
                      <a:lnTo>
                        <a:pt x="336" y="420"/>
                      </a:lnTo>
                      <a:lnTo>
                        <a:pt x="358" y="400"/>
                      </a:lnTo>
                      <a:lnTo>
                        <a:pt x="380" y="380"/>
                      </a:lnTo>
                      <a:lnTo>
                        <a:pt x="380" y="380"/>
                      </a:lnTo>
                      <a:lnTo>
                        <a:pt x="400" y="358"/>
                      </a:lnTo>
                      <a:lnTo>
                        <a:pt x="420" y="337"/>
                      </a:lnTo>
                      <a:lnTo>
                        <a:pt x="437" y="313"/>
                      </a:lnTo>
                      <a:lnTo>
                        <a:pt x="452" y="291"/>
                      </a:lnTo>
                      <a:lnTo>
                        <a:pt x="467" y="270"/>
                      </a:lnTo>
                      <a:lnTo>
                        <a:pt x="479" y="246"/>
                      </a:lnTo>
                      <a:lnTo>
                        <a:pt x="489" y="224"/>
                      </a:lnTo>
                      <a:lnTo>
                        <a:pt x="497" y="204"/>
                      </a:lnTo>
                      <a:lnTo>
                        <a:pt x="502" y="183"/>
                      </a:lnTo>
                      <a:lnTo>
                        <a:pt x="507" y="164"/>
                      </a:lnTo>
                      <a:lnTo>
                        <a:pt x="509" y="144"/>
                      </a:lnTo>
                      <a:lnTo>
                        <a:pt x="509" y="127"/>
                      </a:lnTo>
                      <a:lnTo>
                        <a:pt x="507" y="111"/>
                      </a:lnTo>
                      <a:lnTo>
                        <a:pt x="502" y="96"/>
                      </a:lnTo>
                      <a:lnTo>
                        <a:pt x="495" y="82"/>
                      </a:lnTo>
                      <a:lnTo>
                        <a:pt x="485" y="72"/>
                      </a:lnTo>
                      <a:lnTo>
                        <a:pt x="485" y="72"/>
                      </a:lnTo>
                      <a:lnTo>
                        <a:pt x="437" y="24"/>
                      </a:lnTo>
                      <a:lnTo>
                        <a:pt x="437" y="24"/>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19" name="Freeform 151"/>
                <p:cNvSpPr>
                  <a:spLocks/>
                </p:cNvSpPr>
                <p:nvPr/>
              </p:nvSpPr>
              <p:spPr bwMode="auto">
                <a:xfrm>
                  <a:off x="2564" y="854"/>
                  <a:ext cx="225" cy="225"/>
                </a:xfrm>
                <a:custGeom>
                  <a:avLst/>
                  <a:gdLst/>
                  <a:ahLst/>
                  <a:cxnLst>
                    <a:cxn ang="0">
                      <a:pos x="429" y="23"/>
                    </a:cxn>
                    <a:cxn ang="0">
                      <a:pos x="444" y="46"/>
                    </a:cxn>
                    <a:cxn ang="0">
                      <a:pos x="451" y="76"/>
                    </a:cxn>
                    <a:cxn ang="0">
                      <a:pos x="449" y="113"/>
                    </a:cxn>
                    <a:cxn ang="0">
                      <a:pos x="439" y="152"/>
                    </a:cxn>
                    <a:cxn ang="0">
                      <a:pos x="420" y="194"/>
                    </a:cxn>
                    <a:cxn ang="0">
                      <a:pos x="395" y="237"/>
                    </a:cxn>
                    <a:cxn ang="0">
                      <a:pos x="363" y="281"/>
                    </a:cxn>
                    <a:cxn ang="0">
                      <a:pos x="325" y="324"/>
                    </a:cxn>
                    <a:cxn ang="0">
                      <a:pos x="303" y="344"/>
                    </a:cxn>
                    <a:cxn ang="0">
                      <a:pos x="260" y="379"/>
                    </a:cxn>
                    <a:cxn ang="0">
                      <a:pos x="216" y="408"/>
                    </a:cxn>
                    <a:cxn ang="0">
                      <a:pos x="174" y="430"/>
                    </a:cxn>
                    <a:cxn ang="0">
                      <a:pos x="132" y="445"/>
                    </a:cxn>
                    <a:cxn ang="0">
                      <a:pos x="96" y="450"/>
                    </a:cxn>
                    <a:cxn ang="0">
                      <a:pos x="62" y="448"/>
                    </a:cxn>
                    <a:cxn ang="0">
                      <a:pos x="35" y="436"/>
                    </a:cxn>
                    <a:cxn ang="0">
                      <a:pos x="24" y="428"/>
                    </a:cxn>
                    <a:cxn ang="0">
                      <a:pos x="7" y="403"/>
                    </a:cxn>
                    <a:cxn ang="0">
                      <a:pos x="0" y="373"/>
                    </a:cxn>
                    <a:cxn ang="0">
                      <a:pos x="2" y="338"/>
                    </a:cxn>
                    <a:cxn ang="0">
                      <a:pos x="12" y="297"/>
                    </a:cxn>
                    <a:cxn ang="0">
                      <a:pos x="30" y="256"/>
                    </a:cxn>
                    <a:cxn ang="0">
                      <a:pos x="55" y="212"/>
                    </a:cxn>
                    <a:cxn ang="0">
                      <a:pos x="87" y="169"/>
                    </a:cxn>
                    <a:cxn ang="0">
                      <a:pos x="126" y="125"/>
                    </a:cxn>
                    <a:cxn ang="0">
                      <a:pos x="147" y="105"/>
                    </a:cxn>
                    <a:cxn ang="0">
                      <a:pos x="191" y="70"/>
                    </a:cxn>
                    <a:cxn ang="0">
                      <a:pos x="235" y="41"/>
                    </a:cxn>
                    <a:cxn ang="0">
                      <a:pos x="278" y="20"/>
                    </a:cxn>
                    <a:cxn ang="0">
                      <a:pos x="318" y="6"/>
                    </a:cxn>
                    <a:cxn ang="0">
                      <a:pos x="357" y="0"/>
                    </a:cxn>
                    <a:cxn ang="0">
                      <a:pos x="390" y="3"/>
                    </a:cxn>
                    <a:cxn ang="0">
                      <a:pos x="417" y="13"/>
                    </a:cxn>
                    <a:cxn ang="0">
                      <a:pos x="429" y="23"/>
                    </a:cxn>
                  </a:cxnLst>
                  <a:rect l="0" t="0" r="r" b="b"/>
                  <a:pathLst>
                    <a:path w="451" h="450">
                      <a:moveTo>
                        <a:pt x="429" y="23"/>
                      </a:moveTo>
                      <a:lnTo>
                        <a:pt x="429" y="23"/>
                      </a:lnTo>
                      <a:lnTo>
                        <a:pt x="437" y="33"/>
                      </a:lnTo>
                      <a:lnTo>
                        <a:pt x="444" y="46"/>
                      </a:lnTo>
                      <a:lnTo>
                        <a:pt x="449" y="61"/>
                      </a:lnTo>
                      <a:lnTo>
                        <a:pt x="451" y="76"/>
                      </a:lnTo>
                      <a:lnTo>
                        <a:pt x="451" y="95"/>
                      </a:lnTo>
                      <a:lnTo>
                        <a:pt x="449" y="113"/>
                      </a:lnTo>
                      <a:lnTo>
                        <a:pt x="446" y="132"/>
                      </a:lnTo>
                      <a:lnTo>
                        <a:pt x="439" y="152"/>
                      </a:lnTo>
                      <a:lnTo>
                        <a:pt x="430" y="172"/>
                      </a:lnTo>
                      <a:lnTo>
                        <a:pt x="420" y="194"/>
                      </a:lnTo>
                      <a:lnTo>
                        <a:pt x="409" y="215"/>
                      </a:lnTo>
                      <a:lnTo>
                        <a:pt x="395" y="237"/>
                      </a:lnTo>
                      <a:lnTo>
                        <a:pt x="380" y="259"/>
                      </a:lnTo>
                      <a:lnTo>
                        <a:pt x="363" y="281"/>
                      </a:lnTo>
                      <a:lnTo>
                        <a:pt x="345" y="302"/>
                      </a:lnTo>
                      <a:lnTo>
                        <a:pt x="325" y="324"/>
                      </a:lnTo>
                      <a:lnTo>
                        <a:pt x="325" y="324"/>
                      </a:lnTo>
                      <a:lnTo>
                        <a:pt x="303" y="344"/>
                      </a:lnTo>
                      <a:lnTo>
                        <a:pt x="281" y="363"/>
                      </a:lnTo>
                      <a:lnTo>
                        <a:pt x="260" y="379"/>
                      </a:lnTo>
                      <a:lnTo>
                        <a:pt x="238" y="394"/>
                      </a:lnTo>
                      <a:lnTo>
                        <a:pt x="216" y="408"/>
                      </a:lnTo>
                      <a:lnTo>
                        <a:pt x="194" y="420"/>
                      </a:lnTo>
                      <a:lnTo>
                        <a:pt x="174" y="430"/>
                      </a:lnTo>
                      <a:lnTo>
                        <a:pt x="152" y="438"/>
                      </a:lnTo>
                      <a:lnTo>
                        <a:pt x="132" y="445"/>
                      </a:lnTo>
                      <a:lnTo>
                        <a:pt x="114" y="448"/>
                      </a:lnTo>
                      <a:lnTo>
                        <a:pt x="96" y="450"/>
                      </a:lnTo>
                      <a:lnTo>
                        <a:pt x="77" y="450"/>
                      </a:lnTo>
                      <a:lnTo>
                        <a:pt x="62" y="448"/>
                      </a:lnTo>
                      <a:lnTo>
                        <a:pt x="47" y="443"/>
                      </a:lnTo>
                      <a:lnTo>
                        <a:pt x="35" y="436"/>
                      </a:lnTo>
                      <a:lnTo>
                        <a:pt x="24" y="428"/>
                      </a:lnTo>
                      <a:lnTo>
                        <a:pt x="24" y="428"/>
                      </a:lnTo>
                      <a:lnTo>
                        <a:pt x="14" y="416"/>
                      </a:lnTo>
                      <a:lnTo>
                        <a:pt x="7" y="403"/>
                      </a:lnTo>
                      <a:lnTo>
                        <a:pt x="3" y="389"/>
                      </a:lnTo>
                      <a:lnTo>
                        <a:pt x="0" y="373"/>
                      </a:lnTo>
                      <a:lnTo>
                        <a:pt x="0" y="356"/>
                      </a:lnTo>
                      <a:lnTo>
                        <a:pt x="2" y="338"/>
                      </a:lnTo>
                      <a:lnTo>
                        <a:pt x="7" y="317"/>
                      </a:lnTo>
                      <a:lnTo>
                        <a:pt x="12" y="297"/>
                      </a:lnTo>
                      <a:lnTo>
                        <a:pt x="20" y="277"/>
                      </a:lnTo>
                      <a:lnTo>
                        <a:pt x="30" y="256"/>
                      </a:lnTo>
                      <a:lnTo>
                        <a:pt x="42" y="234"/>
                      </a:lnTo>
                      <a:lnTo>
                        <a:pt x="55" y="212"/>
                      </a:lnTo>
                      <a:lnTo>
                        <a:pt x="70" y="190"/>
                      </a:lnTo>
                      <a:lnTo>
                        <a:pt x="87" y="169"/>
                      </a:lnTo>
                      <a:lnTo>
                        <a:pt x="106" y="147"/>
                      </a:lnTo>
                      <a:lnTo>
                        <a:pt x="126" y="125"/>
                      </a:lnTo>
                      <a:lnTo>
                        <a:pt x="126" y="125"/>
                      </a:lnTo>
                      <a:lnTo>
                        <a:pt x="147" y="105"/>
                      </a:lnTo>
                      <a:lnTo>
                        <a:pt x="169" y="87"/>
                      </a:lnTo>
                      <a:lnTo>
                        <a:pt x="191" y="70"/>
                      </a:lnTo>
                      <a:lnTo>
                        <a:pt x="213" y="55"/>
                      </a:lnTo>
                      <a:lnTo>
                        <a:pt x="235" y="41"/>
                      </a:lnTo>
                      <a:lnTo>
                        <a:pt x="256" y="30"/>
                      </a:lnTo>
                      <a:lnTo>
                        <a:pt x="278" y="20"/>
                      </a:lnTo>
                      <a:lnTo>
                        <a:pt x="298" y="11"/>
                      </a:lnTo>
                      <a:lnTo>
                        <a:pt x="318" y="6"/>
                      </a:lnTo>
                      <a:lnTo>
                        <a:pt x="338" y="1"/>
                      </a:lnTo>
                      <a:lnTo>
                        <a:pt x="357" y="0"/>
                      </a:lnTo>
                      <a:lnTo>
                        <a:pt x="374" y="0"/>
                      </a:lnTo>
                      <a:lnTo>
                        <a:pt x="390" y="3"/>
                      </a:lnTo>
                      <a:lnTo>
                        <a:pt x="404" y="6"/>
                      </a:lnTo>
                      <a:lnTo>
                        <a:pt x="417" y="13"/>
                      </a:lnTo>
                      <a:lnTo>
                        <a:pt x="429" y="23"/>
                      </a:lnTo>
                      <a:lnTo>
                        <a:pt x="429" y="23"/>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0" name="Freeform 152"/>
                <p:cNvSpPr>
                  <a:spLocks/>
                </p:cNvSpPr>
                <p:nvPr/>
              </p:nvSpPr>
              <p:spPr bwMode="auto">
                <a:xfrm>
                  <a:off x="2559" y="850"/>
                  <a:ext cx="231" cy="230"/>
                </a:xfrm>
                <a:custGeom>
                  <a:avLst/>
                  <a:gdLst/>
                  <a:ahLst/>
                  <a:cxnLst>
                    <a:cxn ang="0">
                      <a:pos x="437" y="24"/>
                    </a:cxn>
                    <a:cxn ang="0">
                      <a:pos x="454" y="49"/>
                    </a:cxn>
                    <a:cxn ang="0">
                      <a:pos x="460" y="79"/>
                    </a:cxn>
                    <a:cxn ang="0">
                      <a:pos x="459" y="116"/>
                    </a:cxn>
                    <a:cxn ang="0">
                      <a:pos x="449" y="156"/>
                    </a:cxn>
                    <a:cxn ang="0">
                      <a:pos x="430" y="199"/>
                    </a:cxn>
                    <a:cxn ang="0">
                      <a:pos x="405" y="243"/>
                    </a:cxn>
                    <a:cxn ang="0">
                      <a:pos x="371" y="288"/>
                    </a:cxn>
                    <a:cxn ang="0">
                      <a:pos x="331" y="332"/>
                    </a:cxn>
                    <a:cxn ang="0">
                      <a:pos x="310" y="353"/>
                    </a:cxn>
                    <a:cxn ang="0">
                      <a:pos x="266" y="388"/>
                    </a:cxn>
                    <a:cxn ang="0">
                      <a:pos x="221" y="419"/>
                    </a:cxn>
                    <a:cxn ang="0">
                      <a:pos x="177" y="440"/>
                    </a:cxn>
                    <a:cxn ang="0">
                      <a:pos x="135" y="455"/>
                    </a:cxn>
                    <a:cxn ang="0">
                      <a:pos x="97" y="460"/>
                    </a:cxn>
                    <a:cxn ang="0">
                      <a:pos x="63" y="459"/>
                    </a:cxn>
                    <a:cxn ang="0">
                      <a:pos x="35" y="447"/>
                    </a:cxn>
                    <a:cxn ang="0">
                      <a:pos x="23" y="437"/>
                    </a:cxn>
                    <a:cxn ang="0">
                      <a:pos x="6" y="414"/>
                    </a:cxn>
                    <a:cxn ang="0">
                      <a:pos x="0" y="382"/>
                    </a:cxn>
                    <a:cxn ang="0">
                      <a:pos x="1" y="345"/>
                    </a:cxn>
                    <a:cxn ang="0">
                      <a:pos x="11" y="305"/>
                    </a:cxn>
                    <a:cxn ang="0">
                      <a:pos x="30" y="261"/>
                    </a:cxn>
                    <a:cxn ang="0">
                      <a:pos x="57" y="218"/>
                    </a:cxn>
                    <a:cxn ang="0">
                      <a:pos x="88" y="173"/>
                    </a:cxn>
                    <a:cxn ang="0">
                      <a:pos x="129" y="129"/>
                    </a:cxn>
                    <a:cxn ang="0">
                      <a:pos x="150" y="109"/>
                    </a:cxn>
                    <a:cxn ang="0">
                      <a:pos x="196" y="72"/>
                    </a:cxn>
                    <a:cxn ang="0">
                      <a:pos x="239" y="42"/>
                    </a:cxn>
                    <a:cxn ang="0">
                      <a:pos x="284" y="20"/>
                    </a:cxn>
                    <a:cxn ang="0">
                      <a:pos x="326" y="7"/>
                    </a:cxn>
                    <a:cxn ang="0">
                      <a:pos x="365" y="0"/>
                    </a:cxn>
                    <a:cxn ang="0">
                      <a:pos x="398" y="2"/>
                    </a:cxn>
                    <a:cxn ang="0">
                      <a:pos x="427" y="14"/>
                    </a:cxn>
                    <a:cxn ang="0">
                      <a:pos x="437" y="24"/>
                    </a:cxn>
                  </a:cxnLst>
                  <a:rect l="0" t="0" r="r" b="b"/>
                  <a:pathLst>
                    <a:path w="460" h="460">
                      <a:moveTo>
                        <a:pt x="437" y="24"/>
                      </a:moveTo>
                      <a:lnTo>
                        <a:pt x="437" y="24"/>
                      </a:lnTo>
                      <a:lnTo>
                        <a:pt x="447" y="35"/>
                      </a:lnTo>
                      <a:lnTo>
                        <a:pt x="454" y="49"/>
                      </a:lnTo>
                      <a:lnTo>
                        <a:pt x="459" y="64"/>
                      </a:lnTo>
                      <a:lnTo>
                        <a:pt x="460" y="79"/>
                      </a:lnTo>
                      <a:lnTo>
                        <a:pt x="460" y="97"/>
                      </a:lnTo>
                      <a:lnTo>
                        <a:pt x="459" y="116"/>
                      </a:lnTo>
                      <a:lnTo>
                        <a:pt x="455" y="136"/>
                      </a:lnTo>
                      <a:lnTo>
                        <a:pt x="449" y="156"/>
                      </a:lnTo>
                      <a:lnTo>
                        <a:pt x="440" y="178"/>
                      </a:lnTo>
                      <a:lnTo>
                        <a:pt x="430" y="199"/>
                      </a:lnTo>
                      <a:lnTo>
                        <a:pt x="418" y="221"/>
                      </a:lnTo>
                      <a:lnTo>
                        <a:pt x="405" y="243"/>
                      </a:lnTo>
                      <a:lnTo>
                        <a:pt x="388" y="266"/>
                      </a:lnTo>
                      <a:lnTo>
                        <a:pt x="371" y="288"/>
                      </a:lnTo>
                      <a:lnTo>
                        <a:pt x="353" y="310"/>
                      </a:lnTo>
                      <a:lnTo>
                        <a:pt x="331" y="332"/>
                      </a:lnTo>
                      <a:lnTo>
                        <a:pt x="331" y="332"/>
                      </a:lnTo>
                      <a:lnTo>
                        <a:pt x="310" y="353"/>
                      </a:lnTo>
                      <a:lnTo>
                        <a:pt x="288" y="372"/>
                      </a:lnTo>
                      <a:lnTo>
                        <a:pt x="266" y="388"/>
                      </a:lnTo>
                      <a:lnTo>
                        <a:pt x="243" y="405"/>
                      </a:lnTo>
                      <a:lnTo>
                        <a:pt x="221" y="419"/>
                      </a:lnTo>
                      <a:lnTo>
                        <a:pt x="199" y="430"/>
                      </a:lnTo>
                      <a:lnTo>
                        <a:pt x="177" y="440"/>
                      </a:lnTo>
                      <a:lnTo>
                        <a:pt x="155" y="449"/>
                      </a:lnTo>
                      <a:lnTo>
                        <a:pt x="135" y="455"/>
                      </a:lnTo>
                      <a:lnTo>
                        <a:pt x="115" y="459"/>
                      </a:lnTo>
                      <a:lnTo>
                        <a:pt x="97" y="460"/>
                      </a:lnTo>
                      <a:lnTo>
                        <a:pt x="78" y="460"/>
                      </a:lnTo>
                      <a:lnTo>
                        <a:pt x="63" y="459"/>
                      </a:lnTo>
                      <a:lnTo>
                        <a:pt x="48" y="454"/>
                      </a:lnTo>
                      <a:lnTo>
                        <a:pt x="35" y="447"/>
                      </a:lnTo>
                      <a:lnTo>
                        <a:pt x="23" y="437"/>
                      </a:lnTo>
                      <a:lnTo>
                        <a:pt x="23" y="437"/>
                      </a:lnTo>
                      <a:lnTo>
                        <a:pt x="13" y="425"/>
                      </a:lnTo>
                      <a:lnTo>
                        <a:pt x="6" y="414"/>
                      </a:lnTo>
                      <a:lnTo>
                        <a:pt x="3" y="398"/>
                      </a:lnTo>
                      <a:lnTo>
                        <a:pt x="0" y="382"/>
                      </a:lnTo>
                      <a:lnTo>
                        <a:pt x="0" y="363"/>
                      </a:lnTo>
                      <a:lnTo>
                        <a:pt x="1" y="345"/>
                      </a:lnTo>
                      <a:lnTo>
                        <a:pt x="6" y="325"/>
                      </a:lnTo>
                      <a:lnTo>
                        <a:pt x="11" y="305"/>
                      </a:lnTo>
                      <a:lnTo>
                        <a:pt x="20" y="285"/>
                      </a:lnTo>
                      <a:lnTo>
                        <a:pt x="30" y="261"/>
                      </a:lnTo>
                      <a:lnTo>
                        <a:pt x="42" y="239"/>
                      </a:lnTo>
                      <a:lnTo>
                        <a:pt x="57" y="218"/>
                      </a:lnTo>
                      <a:lnTo>
                        <a:pt x="72" y="196"/>
                      </a:lnTo>
                      <a:lnTo>
                        <a:pt x="88" y="173"/>
                      </a:lnTo>
                      <a:lnTo>
                        <a:pt x="109" y="151"/>
                      </a:lnTo>
                      <a:lnTo>
                        <a:pt x="129" y="129"/>
                      </a:lnTo>
                      <a:lnTo>
                        <a:pt x="129" y="129"/>
                      </a:lnTo>
                      <a:lnTo>
                        <a:pt x="150" y="109"/>
                      </a:lnTo>
                      <a:lnTo>
                        <a:pt x="172" y="89"/>
                      </a:lnTo>
                      <a:lnTo>
                        <a:pt x="196" y="72"/>
                      </a:lnTo>
                      <a:lnTo>
                        <a:pt x="217" y="57"/>
                      </a:lnTo>
                      <a:lnTo>
                        <a:pt x="239" y="42"/>
                      </a:lnTo>
                      <a:lnTo>
                        <a:pt x="263" y="30"/>
                      </a:lnTo>
                      <a:lnTo>
                        <a:pt x="284" y="20"/>
                      </a:lnTo>
                      <a:lnTo>
                        <a:pt x="305" y="12"/>
                      </a:lnTo>
                      <a:lnTo>
                        <a:pt x="326" y="7"/>
                      </a:lnTo>
                      <a:lnTo>
                        <a:pt x="345" y="2"/>
                      </a:lnTo>
                      <a:lnTo>
                        <a:pt x="365" y="0"/>
                      </a:lnTo>
                      <a:lnTo>
                        <a:pt x="382" y="0"/>
                      </a:lnTo>
                      <a:lnTo>
                        <a:pt x="398" y="2"/>
                      </a:lnTo>
                      <a:lnTo>
                        <a:pt x="413" y="7"/>
                      </a:lnTo>
                      <a:lnTo>
                        <a:pt x="427" y="14"/>
                      </a:lnTo>
                      <a:lnTo>
                        <a:pt x="437" y="24"/>
                      </a:lnTo>
                      <a:lnTo>
                        <a:pt x="437" y="24"/>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1" name="Freeform 153"/>
                <p:cNvSpPr>
                  <a:spLocks/>
                </p:cNvSpPr>
                <p:nvPr/>
              </p:nvSpPr>
              <p:spPr bwMode="auto">
                <a:xfrm>
                  <a:off x="2688" y="850"/>
                  <a:ext cx="92" cy="179"/>
                </a:xfrm>
                <a:custGeom>
                  <a:avLst/>
                  <a:gdLst/>
                  <a:ahLst/>
                  <a:cxnLst>
                    <a:cxn ang="0">
                      <a:pos x="152" y="7"/>
                    </a:cxn>
                    <a:cxn ang="0">
                      <a:pos x="152" y="7"/>
                    </a:cxn>
                    <a:cxn ang="0">
                      <a:pos x="139" y="2"/>
                    </a:cxn>
                    <a:cxn ang="0">
                      <a:pos x="122" y="0"/>
                    </a:cxn>
                    <a:cxn ang="0">
                      <a:pos x="107" y="0"/>
                    </a:cxn>
                    <a:cxn ang="0">
                      <a:pos x="90" y="2"/>
                    </a:cxn>
                    <a:cxn ang="0">
                      <a:pos x="72" y="5"/>
                    </a:cxn>
                    <a:cxn ang="0">
                      <a:pos x="53" y="10"/>
                    </a:cxn>
                    <a:cxn ang="0">
                      <a:pos x="33" y="17"/>
                    </a:cxn>
                    <a:cxn ang="0">
                      <a:pos x="13" y="27"/>
                    </a:cxn>
                    <a:cxn ang="0">
                      <a:pos x="13" y="27"/>
                    </a:cxn>
                    <a:cxn ang="0">
                      <a:pos x="8" y="62"/>
                    </a:cxn>
                    <a:cxn ang="0">
                      <a:pos x="3" y="104"/>
                    </a:cxn>
                    <a:cxn ang="0">
                      <a:pos x="0" y="151"/>
                    </a:cxn>
                    <a:cxn ang="0">
                      <a:pos x="0" y="199"/>
                    </a:cxn>
                    <a:cxn ang="0">
                      <a:pos x="0" y="223"/>
                    </a:cxn>
                    <a:cxn ang="0">
                      <a:pos x="3" y="248"/>
                    </a:cxn>
                    <a:cxn ang="0">
                      <a:pos x="6" y="270"/>
                    </a:cxn>
                    <a:cxn ang="0">
                      <a:pos x="11" y="291"/>
                    </a:cxn>
                    <a:cxn ang="0">
                      <a:pos x="16" y="311"/>
                    </a:cxn>
                    <a:cxn ang="0">
                      <a:pos x="25" y="330"/>
                    </a:cxn>
                    <a:cxn ang="0">
                      <a:pos x="35" y="345"/>
                    </a:cxn>
                    <a:cxn ang="0">
                      <a:pos x="45" y="358"/>
                    </a:cxn>
                    <a:cxn ang="0">
                      <a:pos x="45" y="358"/>
                    </a:cxn>
                    <a:cxn ang="0">
                      <a:pos x="73" y="332"/>
                    </a:cxn>
                    <a:cxn ang="0">
                      <a:pos x="73" y="332"/>
                    </a:cxn>
                    <a:cxn ang="0">
                      <a:pos x="92" y="313"/>
                    </a:cxn>
                    <a:cxn ang="0">
                      <a:pos x="110" y="293"/>
                    </a:cxn>
                    <a:cxn ang="0">
                      <a:pos x="125" y="273"/>
                    </a:cxn>
                    <a:cxn ang="0">
                      <a:pos x="140" y="253"/>
                    </a:cxn>
                    <a:cxn ang="0">
                      <a:pos x="154" y="231"/>
                    </a:cxn>
                    <a:cxn ang="0">
                      <a:pos x="165" y="211"/>
                    </a:cxn>
                    <a:cxn ang="0">
                      <a:pos x="175" y="193"/>
                    </a:cxn>
                    <a:cxn ang="0">
                      <a:pos x="184" y="173"/>
                    </a:cxn>
                    <a:cxn ang="0">
                      <a:pos x="184" y="173"/>
                    </a:cxn>
                    <a:cxn ang="0">
                      <a:pos x="152" y="171"/>
                    </a:cxn>
                    <a:cxn ang="0">
                      <a:pos x="127" y="167"/>
                    </a:cxn>
                    <a:cxn ang="0">
                      <a:pos x="105" y="161"/>
                    </a:cxn>
                    <a:cxn ang="0">
                      <a:pos x="90" y="154"/>
                    </a:cxn>
                    <a:cxn ang="0">
                      <a:pos x="85" y="149"/>
                    </a:cxn>
                    <a:cxn ang="0">
                      <a:pos x="80" y="144"/>
                    </a:cxn>
                    <a:cxn ang="0">
                      <a:pos x="77" y="139"/>
                    </a:cxn>
                    <a:cxn ang="0">
                      <a:pos x="73" y="134"/>
                    </a:cxn>
                    <a:cxn ang="0">
                      <a:pos x="72" y="122"/>
                    </a:cxn>
                    <a:cxn ang="0">
                      <a:pos x="72" y="111"/>
                    </a:cxn>
                    <a:cxn ang="0">
                      <a:pos x="77" y="97"/>
                    </a:cxn>
                    <a:cxn ang="0">
                      <a:pos x="83" y="84"/>
                    </a:cxn>
                    <a:cxn ang="0">
                      <a:pos x="92" y="70"/>
                    </a:cxn>
                    <a:cxn ang="0">
                      <a:pos x="102" y="57"/>
                    </a:cxn>
                    <a:cxn ang="0">
                      <a:pos x="127" y="30"/>
                    </a:cxn>
                    <a:cxn ang="0">
                      <a:pos x="152" y="7"/>
                    </a:cxn>
                    <a:cxn ang="0">
                      <a:pos x="152" y="7"/>
                    </a:cxn>
                  </a:cxnLst>
                  <a:rect l="0" t="0" r="r" b="b"/>
                  <a:pathLst>
                    <a:path w="184" h="358">
                      <a:moveTo>
                        <a:pt x="152" y="7"/>
                      </a:moveTo>
                      <a:lnTo>
                        <a:pt x="152" y="7"/>
                      </a:lnTo>
                      <a:lnTo>
                        <a:pt x="139" y="2"/>
                      </a:lnTo>
                      <a:lnTo>
                        <a:pt x="122" y="0"/>
                      </a:lnTo>
                      <a:lnTo>
                        <a:pt x="107" y="0"/>
                      </a:lnTo>
                      <a:lnTo>
                        <a:pt x="90" y="2"/>
                      </a:lnTo>
                      <a:lnTo>
                        <a:pt x="72" y="5"/>
                      </a:lnTo>
                      <a:lnTo>
                        <a:pt x="53" y="10"/>
                      </a:lnTo>
                      <a:lnTo>
                        <a:pt x="33" y="17"/>
                      </a:lnTo>
                      <a:lnTo>
                        <a:pt x="13" y="27"/>
                      </a:lnTo>
                      <a:lnTo>
                        <a:pt x="13" y="27"/>
                      </a:lnTo>
                      <a:lnTo>
                        <a:pt x="8" y="62"/>
                      </a:lnTo>
                      <a:lnTo>
                        <a:pt x="3" y="104"/>
                      </a:lnTo>
                      <a:lnTo>
                        <a:pt x="0" y="151"/>
                      </a:lnTo>
                      <a:lnTo>
                        <a:pt x="0" y="199"/>
                      </a:lnTo>
                      <a:lnTo>
                        <a:pt x="0" y="223"/>
                      </a:lnTo>
                      <a:lnTo>
                        <a:pt x="3" y="248"/>
                      </a:lnTo>
                      <a:lnTo>
                        <a:pt x="6" y="270"/>
                      </a:lnTo>
                      <a:lnTo>
                        <a:pt x="11" y="291"/>
                      </a:lnTo>
                      <a:lnTo>
                        <a:pt x="16" y="311"/>
                      </a:lnTo>
                      <a:lnTo>
                        <a:pt x="25" y="330"/>
                      </a:lnTo>
                      <a:lnTo>
                        <a:pt x="35" y="345"/>
                      </a:lnTo>
                      <a:lnTo>
                        <a:pt x="45" y="358"/>
                      </a:lnTo>
                      <a:lnTo>
                        <a:pt x="45" y="358"/>
                      </a:lnTo>
                      <a:lnTo>
                        <a:pt x="73" y="332"/>
                      </a:lnTo>
                      <a:lnTo>
                        <a:pt x="73" y="332"/>
                      </a:lnTo>
                      <a:lnTo>
                        <a:pt x="92" y="313"/>
                      </a:lnTo>
                      <a:lnTo>
                        <a:pt x="110" y="293"/>
                      </a:lnTo>
                      <a:lnTo>
                        <a:pt x="125" y="273"/>
                      </a:lnTo>
                      <a:lnTo>
                        <a:pt x="140" y="253"/>
                      </a:lnTo>
                      <a:lnTo>
                        <a:pt x="154" y="231"/>
                      </a:lnTo>
                      <a:lnTo>
                        <a:pt x="165" y="211"/>
                      </a:lnTo>
                      <a:lnTo>
                        <a:pt x="175" y="193"/>
                      </a:lnTo>
                      <a:lnTo>
                        <a:pt x="184" y="173"/>
                      </a:lnTo>
                      <a:lnTo>
                        <a:pt x="184" y="173"/>
                      </a:lnTo>
                      <a:lnTo>
                        <a:pt x="152" y="171"/>
                      </a:lnTo>
                      <a:lnTo>
                        <a:pt x="127" y="167"/>
                      </a:lnTo>
                      <a:lnTo>
                        <a:pt x="105" y="161"/>
                      </a:lnTo>
                      <a:lnTo>
                        <a:pt x="90" y="154"/>
                      </a:lnTo>
                      <a:lnTo>
                        <a:pt x="85" y="149"/>
                      </a:lnTo>
                      <a:lnTo>
                        <a:pt x="80" y="144"/>
                      </a:lnTo>
                      <a:lnTo>
                        <a:pt x="77" y="139"/>
                      </a:lnTo>
                      <a:lnTo>
                        <a:pt x="73" y="134"/>
                      </a:lnTo>
                      <a:lnTo>
                        <a:pt x="72" y="122"/>
                      </a:lnTo>
                      <a:lnTo>
                        <a:pt x="72" y="111"/>
                      </a:lnTo>
                      <a:lnTo>
                        <a:pt x="77" y="97"/>
                      </a:lnTo>
                      <a:lnTo>
                        <a:pt x="83" y="84"/>
                      </a:lnTo>
                      <a:lnTo>
                        <a:pt x="92" y="70"/>
                      </a:lnTo>
                      <a:lnTo>
                        <a:pt x="102" y="57"/>
                      </a:lnTo>
                      <a:lnTo>
                        <a:pt x="127" y="30"/>
                      </a:lnTo>
                      <a:lnTo>
                        <a:pt x="152" y="7"/>
                      </a:lnTo>
                      <a:lnTo>
                        <a:pt x="152" y="7"/>
                      </a:lnTo>
                      <a:close/>
                    </a:path>
                  </a:pathLst>
                </a:custGeom>
                <a:solidFill>
                  <a:srgbClr val="CCCCCC"/>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2" name="Freeform 154"/>
                <p:cNvSpPr>
                  <a:spLocks/>
                </p:cNvSpPr>
                <p:nvPr/>
              </p:nvSpPr>
              <p:spPr bwMode="auto">
                <a:xfrm>
                  <a:off x="2724" y="853"/>
                  <a:ext cx="66" cy="83"/>
                </a:xfrm>
                <a:custGeom>
                  <a:avLst/>
                  <a:gdLst/>
                  <a:ahLst/>
                  <a:cxnLst>
                    <a:cxn ang="0">
                      <a:pos x="107" y="17"/>
                    </a:cxn>
                    <a:cxn ang="0">
                      <a:pos x="107" y="17"/>
                    </a:cxn>
                    <a:cxn ang="0">
                      <a:pos x="95" y="7"/>
                    </a:cxn>
                    <a:cxn ang="0">
                      <a:pos x="80" y="0"/>
                    </a:cxn>
                    <a:cxn ang="0">
                      <a:pos x="80" y="0"/>
                    </a:cxn>
                    <a:cxn ang="0">
                      <a:pos x="55" y="23"/>
                    </a:cxn>
                    <a:cxn ang="0">
                      <a:pos x="30" y="50"/>
                    </a:cxn>
                    <a:cxn ang="0">
                      <a:pos x="20" y="63"/>
                    </a:cxn>
                    <a:cxn ang="0">
                      <a:pos x="11" y="77"/>
                    </a:cxn>
                    <a:cxn ang="0">
                      <a:pos x="5" y="90"/>
                    </a:cxn>
                    <a:cxn ang="0">
                      <a:pos x="0" y="104"/>
                    </a:cxn>
                    <a:cxn ang="0">
                      <a:pos x="0" y="115"/>
                    </a:cxn>
                    <a:cxn ang="0">
                      <a:pos x="1" y="127"/>
                    </a:cxn>
                    <a:cxn ang="0">
                      <a:pos x="5" y="132"/>
                    </a:cxn>
                    <a:cxn ang="0">
                      <a:pos x="8" y="137"/>
                    </a:cxn>
                    <a:cxn ang="0">
                      <a:pos x="13" y="142"/>
                    </a:cxn>
                    <a:cxn ang="0">
                      <a:pos x="18" y="147"/>
                    </a:cxn>
                    <a:cxn ang="0">
                      <a:pos x="33" y="154"/>
                    </a:cxn>
                    <a:cxn ang="0">
                      <a:pos x="55" y="160"/>
                    </a:cxn>
                    <a:cxn ang="0">
                      <a:pos x="80" y="164"/>
                    </a:cxn>
                    <a:cxn ang="0">
                      <a:pos x="112" y="166"/>
                    </a:cxn>
                    <a:cxn ang="0">
                      <a:pos x="112" y="166"/>
                    </a:cxn>
                    <a:cxn ang="0">
                      <a:pos x="120" y="142"/>
                    </a:cxn>
                    <a:cxn ang="0">
                      <a:pos x="127" y="120"/>
                    </a:cxn>
                    <a:cxn ang="0">
                      <a:pos x="130" y="99"/>
                    </a:cxn>
                    <a:cxn ang="0">
                      <a:pos x="130" y="78"/>
                    </a:cxn>
                    <a:cxn ang="0">
                      <a:pos x="129" y="60"/>
                    </a:cxn>
                    <a:cxn ang="0">
                      <a:pos x="125" y="43"/>
                    </a:cxn>
                    <a:cxn ang="0">
                      <a:pos x="117" y="28"/>
                    </a:cxn>
                    <a:cxn ang="0">
                      <a:pos x="107" y="17"/>
                    </a:cxn>
                    <a:cxn ang="0">
                      <a:pos x="107" y="17"/>
                    </a:cxn>
                  </a:cxnLst>
                  <a:rect l="0" t="0" r="r" b="b"/>
                  <a:pathLst>
                    <a:path w="130" h="166">
                      <a:moveTo>
                        <a:pt x="107" y="17"/>
                      </a:moveTo>
                      <a:lnTo>
                        <a:pt x="107" y="17"/>
                      </a:lnTo>
                      <a:lnTo>
                        <a:pt x="95" y="7"/>
                      </a:lnTo>
                      <a:lnTo>
                        <a:pt x="80" y="0"/>
                      </a:lnTo>
                      <a:lnTo>
                        <a:pt x="80" y="0"/>
                      </a:lnTo>
                      <a:lnTo>
                        <a:pt x="55" y="23"/>
                      </a:lnTo>
                      <a:lnTo>
                        <a:pt x="30" y="50"/>
                      </a:lnTo>
                      <a:lnTo>
                        <a:pt x="20" y="63"/>
                      </a:lnTo>
                      <a:lnTo>
                        <a:pt x="11" y="77"/>
                      </a:lnTo>
                      <a:lnTo>
                        <a:pt x="5" y="90"/>
                      </a:lnTo>
                      <a:lnTo>
                        <a:pt x="0" y="104"/>
                      </a:lnTo>
                      <a:lnTo>
                        <a:pt x="0" y="115"/>
                      </a:lnTo>
                      <a:lnTo>
                        <a:pt x="1" y="127"/>
                      </a:lnTo>
                      <a:lnTo>
                        <a:pt x="5" y="132"/>
                      </a:lnTo>
                      <a:lnTo>
                        <a:pt x="8" y="137"/>
                      </a:lnTo>
                      <a:lnTo>
                        <a:pt x="13" y="142"/>
                      </a:lnTo>
                      <a:lnTo>
                        <a:pt x="18" y="147"/>
                      </a:lnTo>
                      <a:lnTo>
                        <a:pt x="33" y="154"/>
                      </a:lnTo>
                      <a:lnTo>
                        <a:pt x="55" y="160"/>
                      </a:lnTo>
                      <a:lnTo>
                        <a:pt x="80" y="164"/>
                      </a:lnTo>
                      <a:lnTo>
                        <a:pt x="112" y="166"/>
                      </a:lnTo>
                      <a:lnTo>
                        <a:pt x="112" y="166"/>
                      </a:lnTo>
                      <a:lnTo>
                        <a:pt x="120" y="142"/>
                      </a:lnTo>
                      <a:lnTo>
                        <a:pt x="127" y="120"/>
                      </a:lnTo>
                      <a:lnTo>
                        <a:pt x="130" y="99"/>
                      </a:lnTo>
                      <a:lnTo>
                        <a:pt x="130" y="78"/>
                      </a:lnTo>
                      <a:lnTo>
                        <a:pt x="129" y="60"/>
                      </a:lnTo>
                      <a:lnTo>
                        <a:pt x="125" y="43"/>
                      </a:lnTo>
                      <a:lnTo>
                        <a:pt x="117" y="28"/>
                      </a:lnTo>
                      <a:lnTo>
                        <a:pt x="107" y="17"/>
                      </a:lnTo>
                      <a:lnTo>
                        <a:pt x="107" y="17"/>
                      </a:lnTo>
                      <a:close/>
                    </a:path>
                  </a:pathLst>
                </a:custGeom>
                <a:solidFill>
                  <a:srgbClr val="999999"/>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3" name="Freeform 155"/>
                <p:cNvSpPr>
                  <a:spLocks/>
                </p:cNvSpPr>
                <p:nvPr/>
              </p:nvSpPr>
              <p:spPr bwMode="auto">
                <a:xfrm>
                  <a:off x="2559" y="899"/>
                  <a:ext cx="82" cy="181"/>
                </a:xfrm>
                <a:custGeom>
                  <a:avLst/>
                  <a:gdLst/>
                  <a:ahLst/>
                  <a:cxnLst>
                    <a:cxn ang="0">
                      <a:pos x="162" y="0"/>
                    </a:cxn>
                    <a:cxn ang="0">
                      <a:pos x="162" y="0"/>
                    </a:cxn>
                    <a:cxn ang="0">
                      <a:pos x="129" y="32"/>
                    </a:cxn>
                    <a:cxn ang="0">
                      <a:pos x="129" y="32"/>
                    </a:cxn>
                    <a:cxn ang="0">
                      <a:pos x="109" y="54"/>
                    </a:cxn>
                    <a:cxn ang="0">
                      <a:pos x="88" y="76"/>
                    </a:cxn>
                    <a:cxn ang="0">
                      <a:pos x="72" y="99"/>
                    </a:cxn>
                    <a:cxn ang="0">
                      <a:pos x="57" y="121"/>
                    </a:cxn>
                    <a:cxn ang="0">
                      <a:pos x="42" y="142"/>
                    </a:cxn>
                    <a:cxn ang="0">
                      <a:pos x="30" y="164"/>
                    </a:cxn>
                    <a:cxn ang="0">
                      <a:pos x="20" y="188"/>
                    </a:cxn>
                    <a:cxn ang="0">
                      <a:pos x="11" y="208"/>
                    </a:cxn>
                    <a:cxn ang="0">
                      <a:pos x="6" y="228"/>
                    </a:cxn>
                    <a:cxn ang="0">
                      <a:pos x="1" y="248"/>
                    </a:cxn>
                    <a:cxn ang="0">
                      <a:pos x="0" y="266"/>
                    </a:cxn>
                    <a:cxn ang="0">
                      <a:pos x="0" y="285"/>
                    </a:cxn>
                    <a:cxn ang="0">
                      <a:pos x="3" y="301"/>
                    </a:cxn>
                    <a:cxn ang="0">
                      <a:pos x="6" y="317"/>
                    </a:cxn>
                    <a:cxn ang="0">
                      <a:pos x="13" y="328"/>
                    </a:cxn>
                    <a:cxn ang="0">
                      <a:pos x="23" y="340"/>
                    </a:cxn>
                    <a:cxn ang="0">
                      <a:pos x="23" y="340"/>
                    </a:cxn>
                    <a:cxn ang="0">
                      <a:pos x="33" y="348"/>
                    </a:cxn>
                    <a:cxn ang="0">
                      <a:pos x="45" y="355"/>
                    </a:cxn>
                    <a:cxn ang="0">
                      <a:pos x="57" y="360"/>
                    </a:cxn>
                    <a:cxn ang="0">
                      <a:pos x="70" y="363"/>
                    </a:cxn>
                    <a:cxn ang="0">
                      <a:pos x="85" y="363"/>
                    </a:cxn>
                    <a:cxn ang="0">
                      <a:pos x="100" y="363"/>
                    </a:cxn>
                    <a:cxn ang="0">
                      <a:pos x="117" y="362"/>
                    </a:cxn>
                    <a:cxn ang="0">
                      <a:pos x="134" y="358"/>
                    </a:cxn>
                    <a:cxn ang="0">
                      <a:pos x="134" y="358"/>
                    </a:cxn>
                    <a:cxn ang="0">
                      <a:pos x="124" y="343"/>
                    </a:cxn>
                    <a:cxn ang="0">
                      <a:pos x="115" y="327"/>
                    </a:cxn>
                    <a:cxn ang="0">
                      <a:pos x="110" y="306"/>
                    </a:cxn>
                    <a:cxn ang="0">
                      <a:pos x="105" y="286"/>
                    </a:cxn>
                    <a:cxn ang="0">
                      <a:pos x="104" y="265"/>
                    </a:cxn>
                    <a:cxn ang="0">
                      <a:pos x="104" y="241"/>
                    </a:cxn>
                    <a:cxn ang="0">
                      <a:pos x="104" y="218"/>
                    </a:cxn>
                    <a:cxn ang="0">
                      <a:pos x="107" y="193"/>
                    </a:cxn>
                    <a:cxn ang="0">
                      <a:pos x="110" y="168"/>
                    </a:cxn>
                    <a:cxn ang="0">
                      <a:pos x="115" y="142"/>
                    </a:cxn>
                    <a:cxn ang="0">
                      <a:pos x="129" y="92"/>
                    </a:cxn>
                    <a:cxn ang="0">
                      <a:pos x="144" y="44"/>
                    </a:cxn>
                    <a:cxn ang="0">
                      <a:pos x="162" y="0"/>
                    </a:cxn>
                    <a:cxn ang="0">
                      <a:pos x="162" y="0"/>
                    </a:cxn>
                  </a:cxnLst>
                  <a:rect l="0" t="0" r="r" b="b"/>
                  <a:pathLst>
                    <a:path w="162" h="363">
                      <a:moveTo>
                        <a:pt x="162" y="0"/>
                      </a:moveTo>
                      <a:lnTo>
                        <a:pt x="162" y="0"/>
                      </a:lnTo>
                      <a:lnTo>
                        <a:pt x="129" y="32"/>
                      </a:lnTo>
                      <a:lnTo>
                        <a:pt x="129" y="32"/>
                      </a:lnTo>
                      <a:lnTo>
                        <a:pt x="109" y="54"/>
                      </a:lnTo>
                      <a:lnTo>
                        <a:pt x="88" y="76"/>
                      </a:lnTo>
                      <a:lnTo>
                        <a:pt x="72" y="99"/>
                      </a:lnTo>
                      <a:lnTo>
                        <a:pt x="57" y="121"/>
                      </a:lnTo>
                      <a:lnTo>
                        <a:pt x="42" y="142"/>
                      </a:lnTo>
                      <a:lnTo>
                        <a:pt x="30" y="164"/>
                      </a:lnTo>
                      <a:lnTo>
                        <a:pt x="20" y="188"/>
                      </a:lnTo>
                      <a:lnTo>
                        <a:pt x="11" y="208"/>
                      </a:lnTo>
                      <a:lnTo>
                        <a:pt x="6" y="228"/>
                      </a:lnTo>
                      <a:lnTo>
                        <a:pt x="1" y="248"/>
                      </a:lnTo>
                      <a:lnTo>
                        <a:pt x="0" y="266"/>
                      </a:lnTo>
                      <a:lnTo>
                        <a:pt x="0" y="285"/>
                      </a:lnTo>
                      <a:lnTo>
                        <a:pt x="3" y="301"/>
                      </a:lnTo>
                      <a:lnTo>
                        <a:pt x="6" y="317"/>
                      </a:lnTo>
                      <a:lnTo>
                        <a:pt x="13" y="328"/>
                      </a:lnTo>
                      <a:lnTo>
                        <a:pt x="23" y="340"/>
                      </a:lnTo>
                      <a:lnTo>
                        <a:pt x="23" y="340"/>
                      </a:lnTo>
                      <a:lnTo>
                        <a:pt x="33" y="348"/>
                      </a:lnTo>
                      <a:lnTo>
                        <a:pt x="45" y="355"/>
                      </a:lnTo>
                      <a:lnTo>
                        <a:pt x="57" y="360"/>
                      </a:lnTo>
                      <a:lnTo>
                        <a:pt x="70" y="363"/>
                      </a:lnTo>
                      <a:lnTo>
                        <a:pt x="85" y="363"/>
                      </a:lnTo>
                      <a:lnTo>
                        <a:pt x="100" y="363"/>
                      </a:lnTo>
                      <a:lnTo>
                        <a:pt x="117" y="362"/>
                      </a:lnTo>
                      <a:lnTo>
                        <a:pt x="134" y="358"/>
                      </a:lnTo>
                      <a:lnTo>
                        <a:pt x="134" y="358"/>
                      </a:lnTo>
                      <a:lnTo>
                        <a:pt x="124" y="343"/>
                      </a:lnTo>
                      <a:lnTo>
                        <a:pt x="115" y="327"/>
                      </a:lnTo>
                      <a:lnTo>
                        <a:pt x="110" y="306"/>
                      </a:lnTo>
                      <a:lnTo>
                        <a:pt x="105" y="286"/>
                      </a:lnTo>
                      <a:lnTo>
                        <a:pt x="104" y="265"/>
                      </a:lnTo>
                      <a:lnTo>
                        <a:pt x="104" y="241"/>
                      </a:lnTo>
                      <a:lnTo>
                        <a:pt x="104" y="218"/>
                      </a:lnTo>
                      <a:lnTo>
                        <a:pt x="107" y="193"/>
                      </a:lnTo>
                      <a:lnTo>
                        <a:pt x="110" y="168"/>
                      </a:lnTo>
                      <a:lnTo>
                        <a:pt x="115" y="142"/>
                      </a:lnTo>
                      <a:lnTo>
                        <a:pt x="129" y="92"/>
                      </a:lnTo>
                      <a:lnTo>
                        <a:pt x="144" y="44"/>
                      </a:lnTo>
                      <a:lnTo>
                        <a:pt x="162" y="0"/>
                      </a:lnTo>
                      <a:lnTo>
                        <a:pt x="162" y="0"/>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4" name="Freeform 156"/>
                <p:cNvSpPr>
                  <a:spLocks/>
                </p:cNvSpPr>
                <p:nvPr/>
              </p:nvSpPr>
              <p:spPr bwMode="auto">
                <a:xfrm>
                  <a:off x="2611" y="863"/>
                  <a:ext cx="100" cy="215"/>
                </a:xfrm>
                <a:custGeom>
                  <a:avLst/>
                  <a:gdLst/>
                  <a:ahLst/>
                  <a:cxnLst>
                    <a:cxn ang="0">
                      <a:pos x="167" y="0"/>
                    </a:cxn>
                    <a:cxn ang="0">
                      <a:pos x="167" y="0"/>
                    </a:cxn>
                    <a:cxn ang="0">
                      <a:pos x="140" y="13"/>
                    </a:cxn>
                    <a:cxn ang="0">
                      <a:pos x="113" y="30"/>
                    </a:cxn>
                    <a:cxn ang="0">
                      <a:pos x="85" y="48"/>
                    </a:cxn>
                    <a:cxn ang="0">
                      <a:pos x="58" y="70"/>
                    </a:cxn>
                    <a:cxn ang="0">
                      <a:pos x="58" y="70"/>
                    </a:cxn>
                    <a:cxn ang="0">
                      <a:pos x="40" y="114"/>
                    </a:cxn>
                    <a:cxn ang="0">
                      <a:pos x="25" y="162"/>
                    </a:cxn>
                    <a:cxn ang="0">
                      <a:pos x="11" y="212"/>
                    </a:cxn>
                    <a:cxn ang="0">
                      <a:pos x="6" y="238"/>
                    </a:cxn>
                    <a:cxn ang="0">
                      <a:pos x="3" y="263"/>
                    </a:cxn>
                    <a:cxn ang="0">
                      <a:pos x="0" y="288"/>
                    </a:cxn>
                    <a:cxn ang="0">
                      <a:pos x="0" y="311"/>
                    </a:cxn>
                    <a:cxn ang="0">
                      <a:pos x="0" y="335"/>
                    </a:cxn>
                    <a:cxn ang="0">
                      <a:pos x="1" y="356"/>
                    </a:cxn>
                    <a:cxn ang="0">
                      <a:pos x="6" y="376"/>
                    </a:cxn>
                    <a:cxn ang="0">
                      <a:pos x="11" y="397"/>
                    </a:cxn>
                    <a:cxn ang="0">
                      <a:pos x="20" y="413"/>
                    </a:cxn>
                    <a:cxn ang="0">
                      <a:pos x="30" y="428"/>
                    </a:cxn>
                    <a:cxn ang="0">
                      <a:pos x="30" y="428"/>
                    </a:cxn>
                    <a:cxn ang="0">
                      <a:pos x="50" y="422"/>
                    </a:cxn>
                    <a:cxn ang="0">
                      <a:pos x="70" y="415"/>
                    </a:cxn>
                    <a:cxn ang="0">
                      <a:pos x="92" y="405"/>
                    </a:cxn>
                    <a:cxn ang="0">
                      <a:pos x="112" y="393"/>
                    </a:cxn>
                    <a:cxn ang="0">
                      <a:pos x="134" y="380"/>
                    </a:cxn>
                    <a:cxn ang="0">
                      <a:pos x="157" y="366"/>
                    </a:cxn>
                    <a:cxn ang="0">
                      <a:pos x="179" y="350"/>
                    </a:cxn>
                    <a:cxn ang="0">
                      <a:pos x="199" y="331"/>
                    </a:cxn>
                    <a:cxn ang="0">
                      <a:pos x="199" y="331"/>
                    </a:cxn>
                    <a:cxn ang="0">
                      <a:pos x="189" y="318"/>
                    </a:cxn>
                    <a:cxn ang="0">
                      <a:pos x="179" y="303"/>
                    </a:cxn>
                    <a:cxn ang="0">
                      <a:pos x="170" y="284"/>
                    </a:cxn>
                    <a:cxn ang="0">
                      <a:pos x="165" y="264"/>
                    </a:cxn>
                    <a:cxn ang="0">
                      <a:pos x="160" y="243"/>
                    </a:cxn>
                    <a:cxn ang="0">
                      <a:pos x="157" y="221"/>
                    </a:cxn>
                    <a:cxn ang="0">
                      <a:pos x="154" y="196"/>
                    </a:cxn>
                    <a:cxn ang="0">
                      <a:pos x="154" y="172"/>
                    </a:cxn>
                    <a:cxn ang="0">
                      <a:pos x="154" y="124"/>
                    </a:cxn>
                    <a:cxn ang="0">
                      <a:pos x="157" y="77"/>
                    </a:cxn>
                    <a:cxn ang="0">
                      <a:pos x="162" y="35"/>
                    </a:cxn>
                    <a:cxn ang="0">
                      <a:pos x="167" y="0"/>
                    </a:cxn>
                    <a:cxn ang="0">
                      <a:pos x="167" y="0"/>
                    </a:cxn>
                  </a:cxnLst>
                  <a:rect l="0" t="0" r="r" b="b"/>
                  <a:pathLst>
                    <a:path w="199" h="428">
                      <a:moveTo>
                        <a:pt x="167" y="0"/>
                      </a:moveTo>
                      <a:lnTo>
                        <a:pt x="167" y="0"/>
                      </a:lnTo>
                      <a:lnTo>
                        <a:pt x="140" y="13"/>
                      </a:lnTo>
                      <a:lnTo>
                        <a:pt x="113" y="30"/>
                      </a:lnTo>
                      <a:lnTo>
                        <a:pt x="85" y="48"/>
                      </a:lnTo>
                      <a:lnTo>
                        <a:pt x="58" y="70"/>
                      </a:lnTo>
                      <a:lnTo>
                        <a:pt x="58" y="70"/>
                      </a:lnTo>
                      <a:lnTo>
                        <a:pt x="40" y="114"/>
                      </a:lnTo>
                      <a:lnTo>
                        <a:pt x="25" y="162"/>
                      </a:lnTo>
                      <a:lnTo>
                        <a:pt x="11" y="212"/>
                      </a:lnTo>
                      <a:lnTo>
                        <a:pt x="6" y="238"/>
                      </a:lnTo>
                      <a:lnTo>
                        <a:pt x="3" y="263"/>
                      </a:lnTo>
                      <a:lnTo>
                        <a:pt x="0" y="288"/>
                      </a:lnTo>
                      <a:lnTo>
                        <a:pt x="0" y="311"/>
                      </a:lnTo>
                      <a:lnTo>
                        <a:pt x="0" y="335"/>
                      </a:lnTo>
                      <a:lnTo>
                        <a:pt x="1" y="356"/>
                      </a:lnTo>
                      <a:lnTo>
                        <a:pt x="6" y="376"/>
                      </a:lnTo>
                      <a:lnTo>
                        <a:pt x="11" y="397"/>
                      </a:lnTo>
                      <a:lnTo>
                        <a:pt x="20" y="413"/>
                      </a:lnTo>
                      <a:lnTo>
                        <a:pt x="30" y="428"/>
                      </a:lnTo>
                      <a:lnTo>
                        <a:pt x="30" y="428"/>
                      </a:lnTo>
                      <a:lnTo>
                        <a:pt x="50" y="422"/>
                      </a:lnTo>
                      <a:lnTo>
                        <a:pt x="70" y="415"/>
                      </a:lnTo>
                      <a:lnTo>
                        <a:pt x="92" y="405"/>
                      </a:lnTo>
                      <a:lnTo>
                        <a:pt x="112" y="393"/>
                      </a:lnTo>
                      <a:lnTo>
                        <a:pt x="134" y="380"/>
                      </a:lnTo>
                      <a:lnTo>
                        <a:pt x="157" y="366"/>
                      </a:lnTo>
                      <a:lnTo>
                        <a:pt x="179" y="350"/>
                      </a:lnTo>
                      <a:lnTo>
                        <a:pt x="199" y="331"/>
                      </a:lnTo>
                      <a:lnTo>
                        <a:pt x="199" y="331"/>
                      </a:lnTo>
                      <a:lnTo>
                        <a:pt x="189" y="318"/>
                      </a:lnTo>
                      <a:lnTo>
                        <a:pt x="179" y="303"/>
                      </a:lnTo>
                      <a:lnTo>
                        <a:pt x="170" y="284"/>
                      </a:lnTo>
                      <a:lnTo>
                        <a:pt x="165" y="264"/>
                      </a:lnTo>
                      <a:lnTo>
                        <a:pt x="160" y="243"/>
                      </a:lnTo>
                      <a:lnTo>
                        <a:pt x="157" y="221"/>
                      </a:lnTo>
                      <a:lnTo>
                        <a:pt x="154" y="196"/>
                      </a:lnTo>
                      <a:lnTo>
                        <a:pt x="154" y="172"/>
                      </a:lnTo>
                      <a:lnTo>
                        <a:pt x="154" y="124"/>
                      </a:lnTo>
                      <a:lnTo>
                        <a:pt x="157" y="77"/>
                      </a:lnTo>
                      <a:lnTo>
                        <a:pt x="162" y="35"/>
                      </a:lnTo>
                      <a:lnTo>
                        <a:pt x="167" y="0"/>
                      </a:lnTo>
                      <a:lnTo>
                        <a:pt x="167" y="0"/>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5" name="Freeform 157"/>
                <p:cNvSpPr>
                  <a:spLocks/>
                </p:cNvSpPr>
                <p:nvPr/>
              </p:nvSpPr>
              <p:spPr bwMode="auto">
                <a:xfrm>
                  <a:off x="2392" y="683"/>
                  <a:ext cx="393" cy="392"/>
                </a:xfrm>
                <a:custGeom>
                  <a:avLst/>
                  <a:gdLst/>
                  <a:ahLst/>
                  <a:cxnLst>
                    <a:cxn ang="0">
                      <a:pos x="727" y="46"/>
                    </a:cxn>
                    <a:cxn ang="0">
                      <a:pos x="706" y="29"/>
                    </a:cxn>
                    <a:cxn ang="0">
                      <a:pos x="683" y="15"/>
                    </a:cxn>
                    <a:cxn ang="0">
                      <a:pos x="658" y="7"/>
                    </a:cxn>
                    <a:cxn ang="0">
                      <a:pos x="629" y="2"/>
                    </a:cxn>
                    <a:cxn ang="0">
                      <a:pos x="568" y="2"/>
                    </a:cxn>
                    <a:cxn ang="0">
                      <a:pos x="499" y="17"/>
                    </a:cxn>
                    <a:cxn ang="0">
                      <a:pos x="427" y="46"/>
                    </a:cxn>
                    <a:cxn ang="0">
                      <a:pos x="353" y="87"/>
                    </a:cxn>
                    <a:cxn ang="0">
                      <a:pos x="278" y="141"/>
                    </a:cxn>
                    <a:cxn ang="0">
                      <a:pos x="206" y="206"/>
                    </a:cxn>
                    <a:cxn ang="0">
                      <a:pos x="172" y="241"/>
                    </a:cxn>
                    <a:cxn ang="0">
                      <a:pos x="112" y="315"/>
                    </a:cxn>
                    <a:cxn ang="0">
                      <a:pos x="65" y="390"/>
                    </a:cxn>
                    <a:cxn ang="0">
                      <a:pos x="30" y="464"/>
                    </a:cxn>
                    <a:cxn ang="0">
                      <a:pos x="8" y="534"/>
                    </a:cxn>
                    <a:cxn ang="0">
                      <a:pos x="0" y="600"/>
                    </a:cxn>
                    <a:cxn ang="0">
                      <a:pos x="3" y="643"/>
                    </a:cxn>
                    <a:cxn ang="0">
                      <a:pos x="10" y="670"/>
                    </a:cxn>
                    <a:cxn ang="0">
                      <a:pos x="22" y="695"/>
                    </a:cxn>
                    <a:cxn ang="0">
                      <a:pos x="35" y="717"/>
                    </a:cxn>
                    <a:cxn ang="0">
                      <a:pos x="45" y="727"/>
                    </a:cxn>
                    <a:cxn ang="0">
                      <a:pos x="58" y="737"/>
                    </a:cxn>
                    <a:cxn ang="0">
                      <a:pos x="95" y="752"/>
                    </a:cxn>
                    <a:cxn ang="0">
                      <a:pos x="142" y="760"/>
                    </a:cxn>
                    <a:cxn ang="0">
                      <a:pos x="221" y="764"/>
                    </a:cxn>
                    <a:cxn ang="0">
                      <a:pos x="313" y="760"/>
                    </a:cxn>
                    <a:cxn ang="0">
                      <a:pos x="353" y="760"/>
                    </a:cxn>
                    <a:cxn ang="0">
                      <a:pos x="357" y="762"/>
                    </a:cxn>
                    <a:cxn ang="0">
                      <a:pos x="382" y="777"/>
                    </a:cxn>
                    <a:cxn ang="0">
                      <a:pos x="412" y="784"/>
                    </a:cxn>
                    <a:cxn ang="0">
                      <a:pos x="447" y="782"/>
                    </a:cxn>
                    <a:cxn ang="0">
                      <a:pos x="485" y="772"/>
                    </a:cxn>
                    <a:cxn ang="0">
                      <a:pos x="529" y="755"/>
                    </a:cxn>
                    <a:cxn ang="0">
                      <a:pos x="573" y="730"/>
                    </a:cxn>
                    <a:cxn ang="0">
                      <a:pos x="616" y="697"/>
                    </a:cxn>
                    <a:cxn ang="0">
                      <a:pos x="658" y="658"/>
                    </a:cxn>
                    <a:cxn ang="0">
                      <a:pos x="678" y="638"/>
                    </a:cxn>
                    <a:cxn ang="0">
                      <a:pos x="715" y="595"/>
                    </a:cxn>
                    <a:cxn ang="0">
                      <a:pos x="743" y="549"/>
                    </a:cxn>
                    <a:cxn ang="0">
                      <a:pos x="765" y="508"/>
                    </a:cxn>
                    <a:cxn ang="0">
                      <a:pos x="779" y="466"/>
                    </a:cxn>
                    <a:cxn ang="0">
                      <a:pos x="785" y="429"/>
                    </a:cxn>
                    <a:cxn ang="0">
                      <a:pos x="782" y="395"/>
                    </a:cxn>
                    <a:cxn ang="0">
                      <a:pos x="770" y="369"/>
                    </a:cxn>
                    <a:cxn ang="0">
                      <a:pos x="762" y="357"/>
                    </a:cxn>
                    <a:cxn ang="0">
                      <a:pos x="760" y="344"/>
                    </a:cxn>
                    <a:cxn ang="0">
                      <a:pos x="762" y="270"/>
                    </a:cxn>
                    <a:cxn ang="0">
                      <a:pos x="762" y="168"/>
                    </a:cxn>
                    <a:cxn ang="0">
                      <a:pos x="757" y="118"/>
                    </a:cxn>
                    <a:cxn ang="0">
                      <a:pos x="745" y="76"/>
                    </a:cxn>
                    <a:cxn ang="0">
                      <a:pos x="732" y="51"/>
                    </a:cxn>
                    <a:cxn ang="0">
                      <a:pos x="727" y="46"/>
                    </a:cxn>
                  </a:cxnLst>
                  <a:rect l="0" t="0" r="r" b="b"/>
                  <a:pathLst>
                    <a:path w="785" h="785">
                      <a:moveTo>
                        <a:pt x="727" y="46"/>
                      </a:moveTo>
                      <a:lnTo>
                        <a:pt x="727" y="46"/>
                      </a:lnTo>
                      <a:lnTo>
                        <a:pt x="717" y="36"/>
                      </a:lnTo>
                      <a:lnTo>
                        <a:pt x="706" y="29"/>
                      </a:lnTo>
                      <a:lnTo>
                        <a:pt x="695" y="22"/>
                      </a:lnTo>
                      <a:lnTo>
                        <a:pt x="683" y="15"/>
                      </a:lnTo>
                      <a:lnTo>
                        <a:pt x="670" y="10"/>
                      </a:lnTo>
                      <a:lnTo>
                        <a:pt x="658" y="7"/>
                      </a:lnTo>
                      <a:lnTo>
                        <a:pt x="643" y="4"/>
                      </a:lnTo>
                      <a:lnTo>
                        <a:pt x="629" y="2"/>
                      </a:lnTo>
                      <a:lnTo>
                        <a:pt x="599" y="0"/>
                      </a:lnTo>
                      <a:lnTo>
                        <a:pt x="568" y="2"/>
                      </a:lnTo>
                      <a:lnTo>
                        <a:pt x="534" y="9"/>
                      </a:lnTo>
                      <a:lnTo>
                        <a:pt x="499" y="17"/>
                      </a:lnTo>
                      <a:lnTo>
                        <a:pt x="464" y="31"/>
                      </a:lnTo>
                      <a:lnTo>
                        <a:pt x="427" y="46"/>
                      </a:lnTo>
                      <a:lnTo>
                        <a:pt x="390" y="66"/>
                      </a:lnTo>
                      <a:lnTo>
                        <a:pt x="353" y="87"/>
                      </a:lnTo>
                      <a:lnTo>
                        <a:pt x="315" y="113"/>
                      </a:lnTo>
                      <a:lnTo>
                        <a:pt x="278" y="141"/>
                      </a:lnTo>
                      <a:lnTo>
                        <a:pt x="241" y="173"/>
                      </a:lnTo>
                      <a:lnTo>
                        <a:pt x="206" y="206"/>
                      </a:lnTo>
                      <a:lnTo>
                        <a:pt x="206" y="206"/>
                      </a:lnTo>
                      <a:lnTo>
                        <a:pt x="172" y="241"/>
                      </a:lnTo>
                      <a:lnTo>
                        <a:pt x="140" y="278"/>
                      </a:lnTo>
                      <a:lnTo>
                        <a:pt x="112" y="315"/>
                      </a:lnTo>
                      <a:lnTo>
                        <a:pt x="87" y="352"/>
                      </a:lnTo>
                      <a:lnTo>
                        <a:pt x="65" y="390"/>
                      </a:lnTo>
                      <a:lnTo>
                        <a:pt x="45" y="427"/>
                      </a:lnTo>
                      <a:lnTo>
                        <a:pt x="30" y="464"/>
                      </a:lnTo>
                      <a:lnTo>
                        <a:pt x="17" y="499"/>
                      </a:lnTo>
                      <a:lnTo>
                        <a:pt x="8" y="534"/>
                      </a:lnTo>
                      <a:lnTo>
                        <a:pt x="1" y="568"/>
                      </a:lnTo>
                      <a:lnTo>
                        <a:pt x="0" y="600"/>
                      </a:lnTo>
                      <a:lnTo>
                        <a:pt x="1" y="630"/>
                      </a:lnTo>
                      <a:lnTo>
                        <a:pt x="3" y="643"/>
                      </a:lnTo>
                      <a:lnTo>
                        <a:pt x="7" y="658"/>
                      </a:lnTo>
                      <a:lnTo>
                        <a:pt x="10" y="670"/>
                      </a:lnTo>
                      <a:lnTo>
                        <a:pt x="15" y="683"/>
                      </a:lnTo>
                      <a:lnTo>
                        <a:pt x="22" y="695"/>
                      </a:lnTo>
                      <a:lnTo>
                        <a:pt x="28" y="707"/>
                      </a:lnTo>
                      <a:lnTo>
                        <a:pt x="35" y="717"/>
                      </a:lnTo>
                      <a:lnTo>
                        <a:pt x="45" y="727"/>
                      </a:lnTo>
                      <a:lnTo>
                        <a:pt x="45" y="727"/>
                      </a:lnTo>
                      <a:lnTo>
                        <a:pt x="50" y="732"/>
                      </a:lnTo>
                      <a:lnTo>
                        <a:pt x="58" y="737"/>
                      </a:lnTo>
                      <a:lnTo>
                        <a:pt x="75" y="745"/>
                      </a:lnTo>
                      <a:lnTo>
                        <a:pt x="95" y="752"/>
                      </a:lnTo>
                      <a:lnTo>
                        <a:pt x="117" y="757"/>
                      </a:lnTo>
                      <a:lnTo>
                        <a:pt x="142" y="760"/>
                      </a:lnTo>
                      <a:lnTo>
                        <a:pt x="167" y="762"/>
                      </a:lnTo>
                      <a:lnTo>
                        <a:pt x="221" y="764"/>
                      </a:lnTo>
                      <a:lnTo>
                        <a:pt x="269" y="762"/>
                      </a:lnTo>
                      <a:lnTo>
                        <a:pt x="313" y="760"/>
                      </a:lnTo>
                      <a:lnTo>
                        <a:pt x="343" y="760"/>
                      </a:lnTo>
                      <a:lnTo>
                        <a:pt x="353" y="760"/>
                      </a:lnTo>
                      <a:lnTo>
                        <a:pt x="357" y="762"/>
                      </a:lnTo>
                      <a:lnTo>
                        <a:pt x="357" y="762"/>
                      </a:lnTo>
                      <a:lnTo>
                        <a:pt x="368" y="770"/>
                      </a:lnTo>
                      <a:lnTo>
                        <a:pt x="382" y="777"/>
                      </a:lnTo>
                      <a:lnTo>
                        <a:pt x="395" y="782"/>
                      </a:lnTo>
                      <a:lnTo>
                        <a:pt x="412" y="784"/>
                      </a:lnTo>
                      <a:lnTo>
                        <a:pt x="429" y="785"/>
                      </a:lnTo>
                      <a:lnTo>
                        <a:pt x="447" y="782"/>
                      </a:lnTo>
                      <a:lnTo>
                        <a:pt x="465" y="779"/>
                      </a:lnTo>
                      <a:lnTo>
                        <a:pt x="485" y="772"/>
                      </a:lnTo>
                      <a:lnTo>
                        <a:pt x="507" y="765"/>
                      </a:lnTo>
                      <a:lnTo>
                        <a:pt x="529" y="755"/>
                      </a:lnTo>
                      <a:lnTo>
                        <a:pt x="551" y="743"/>
                      </a:lnTo>
                      <a:lnTo>
                        <a:pt x="573" y="730"/>
                      </a:lnTo>
                      <a:lnTo>
                        <a:pt x="594" y="715"/>
                      </a:lnTo>
                      <a:lnTo>
                        <a:pt x="616" y="697"/>
                      </a:lnTo>
                      <a:lnTo>
                        <a:pt x="638" y="678"/>
                      </a:lnTo>
                      <a:lnTo>
                        <a:pt x="658" y="658"/>
                      </a:lnTo>
                      <a:lnTo>
                        <a:pt x="658" y="658"/>
                      </a:lnTo>
                      <a:lnTo>
                        <a:pt x="678" y="638"/>
                      </a:lnTo>
                      <a:lnTo>
                        <a:pt x="698" y="616"/>
                      </a:lnTo>
                      <a:lnTo>
                        <a:pt x="715" y="595"/>
                      </a:lnTo>
                      <a:lnTo>
                        <a:pt x="730" y="573"/>
                      </a:lnTo>
                      <a:lnTo>
                        <a:pt x="743" y="549"/>
                      </a:lnTo>
                      <a:lnTo>
                        <a:pt x="755" y="529"/>
                      </a:lnTo>
                      <a:lnTo>
                        <a:pt x="765" y="508"/>
                      </a:lnTo>
                      <a:lnTo>
                        <a:pt x="772" y="486"/>
                      </a:lnTo>
                      <a:lnTo>
                        <a:pt x="779" y="466"/>
                      </a:lnTo>
                      <a:lnTo>
                        <a:pt x="782" y="447"/>
                      </a:lnTo>
                      <a:lnTo>
                        <a:pt x="785" y="429"/>
                      </a:lnTo>
                      <a:lnTo>
                        <a:pt x="785" y="412"/>
                      </a:lnTo>
                      <a:lnTo>
                        <a:pt x="782" y="395"/>
                      </a:lnTo>
                      <a:lnTo>
                        <a:pt x="777" y="380"/>
                      </a:lnTo>
                      <a:lnTo>
                        <a:pt x="770" y="369"/>
                      </a:lnTo>
                      <a:lnTo>
                        <a:pt x="762" y="357"/>
                      </a:lnTo>
                      <a:lnTo>
                        <a:pt x="762" y="357"/>
                      </a:lnTo>
                      <a:lnTo>
                        <a:pt x="760" y="352"/>
                      </a:lnTo>
                      <a:lnTo>
                        <a:pt x="760" y="344"/>
                      </a:lnTo>
                      <a:lnTo>
                        <a:pt x="760" y="313"/>
                      </a:lnTo>
                      <a:lnTo>
                        <a:pt x="762" y="270"/>
                      </a:lnTo>
                      <a:lnTo>
                        <a:pt x="763" y="220"/>
                      </a:lnTo>
                      <a:lnTo>
                        <a:pt x="762" y="168"/>
                      </a:lnTo>
                      <a:lnTo>
                        <a:pt x="760" y="143"/>
                      </a:lnTo>
                      <a:lnTo>
                        <a:pt x="757" y="118"/>
                      </a:lnTo>
                      <a:lnTo>
                        <a:pt x="752" y="96"/>
                      </a:lnTo>
                      <a:lnTo>
                        <a:pt x="745" y="76"/>
                      </a:lnTo>
                      <a:lnTo>
                        <a:pt x="737" y="59"/>
                      </a:lnTo>
                      <a:lnTo>
                        <a:pt x="732" y="51"/>
                      </a:lnTo>
                      <a:lnTo>
                        <a:pt x="727" y="46"/>
                      </a:lnTo>
                      <a:lnTo>
                        <a:pt x="727" y="46"/>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6" name="Freeform 158"/>
                <p:cNvSpPr>
                  <a:spLocks/>
                </p:cNvSpPr>
                <p:nvPr/>
              </p:nvSpPr>
              <p:spPr bwMode="auto">
                <a:xfrm>
                  <a:off x="2392" y="683"/>
                  <a:ext cx="393" cy="385"/>
                </a:xfrm>
                <a:custGeom>
                  <a:avLst/>
                  <a:gdLst/>
                  <a:ahLst/>
                  <a:cxnLst>
                    <a:cxn ang="0">
                      <a:pos x="762" y="357"/>
                    </a:cxn>
                    <a:cxn ang="0">
                      <a:pos x="760" y="344"/>
                    </a:cxn>
                    <a:cxn ang="0">
                      <a:pos x="762" y="270"/>
                    </a:cxn>
                    <a:cxn ang="0">
                      <a:pos x="762" y="168"/>
                    </a:cxn>
                    <a:cxn ang="0">
                      <a:pos x="757" y="118"/>
                    </a:cxn>
                    <a:cxn ang="0">
                      <a:pos x="745" y="76"/>
                    </a:cxn>
                    <a:cxn ang="0">
                      <a:pos x="732" y="51"/>
                    </a:cxn>
                    <a:cxn ang="0">
                      <a:pos x="727" y="46"/>
                    </a:cxn>
                    <a:cxn ang="0">
                      <a:pos x="706" y="29"/>
                    </a:cxn>
                    <a:cxn ang="0">
                      <a:pos x="683" y="15"/>
                    </a:cxn>
                    <a:cxn ang="0">
                      <a:pos x="658" y="7"/>
                    </a:cxn>
                    <a:cxn ang="0">
                      <a:pos x="629" y="2"/>
                    </a:cxn>
                    <a:cxn ang="0">
                      <a:pos x="568" y="2"/>
                    </a:cxn>
                    <a:cxn ang="0">
                      <a:pos x="499" y="17"/>
                    </a:cxn>
                    <a:cxn ang="0">
                      <a:pos x="427" y="46"/>
                    </a:cxn>
                    <a:cxn ang="0">
                      <a:pos x="353" y="87"/>
                    </a:cxn>
                    <a:cxn ang="0">
                      <a:pos x="278" y="141"/>
                    </a:cxn>
                    <a:cxn ang="0">
                      <a:pos x="206" y="206"/>
                    </a:cxn>
                    <a:cxn ang="0">
                      <a:pos x="172" y="241"/>
                    </a:cxn>
                    <a:cxn ang="0">
                      <a:pos x="114" y="315"/>
                    </a:cxn>
                    <a:cxn ang="0">
                      <a:pos x="65" y="389"/>
                    </a:cxn>
                    <a:cxn ang="0">
                      <a:pos x="30" y="462"/>
                    </a:cxn>
                    <a:cxn ang="0">
                      <a:pos x="8" y="533"/>
                    </a:cxn>
                    <a:cxn ang="0">
                      <a:pos x="0" y="598"/>
                    </a:cxn>
                    <a:cxn ang="0">
                      <a:pos x="7" y="655"/>
                    </a:cxn>
                    <a:cxn ang="0">
                      <a:pos x="15" y="680"/>
                    </a:cxn>
                    <a:cxn ang="0">
                      <a:pos x="27" y="703"/>
                    </a:cxn>
                    <a:cxn ang="0">
                      <a:pos x="43" y="723"/>
                    </a:cxn>
                    <a:cxn ang="0">
                      <a:pos x="134" y="713"/>
                    </a:cxn>
                    <a:cxn ang="0">
                      <a:pos x="243" y="703"/>
                    </a:cxn>
                    <a:cxn ang="0">
                      <a:pos x="338" y="700"/>
                    </a:cxn>
                    <a:cxn ang="0">
                      <a:pos x="370" y="703"/>
                    </a:cxn>
                    <a:cxn ang="0">
                      <a:pos x="388" y="710"/>
                    </a:cxn>
                    <a:cxn ang="0">
                      <a:pos x="397" y="722"/>
                    </a:cxn>
                    <a:cxn ang="0">
                      <a:pos x="413" y="749"/>
                    </a:cxn>
                    <a:cxn ang="0">
                      <a:pos x="425" y="760"/>
                    </a:cxn>
                    <a:cxn ang="0">
                      <a:pos x="439" y="769"/>
                    </a:cxn>
                    <a:cxn ang="0">
                      <a:pos x="459" y="772"/>
                    </a:cxn>
                    <a:cxn ang="0">
                      <a:pos x="487" y="769"/>
                    </a:cxn>
                    <a:cxn ang="0">
                      <a:pos x="522" y="757"/>
                    </a:cxn>
                    <a:cxn ang="0">
                      <a:pos x="557" y="738"/>
                    </a:cxn>
                    <a:cxn ang="0">
                      <a:pos x="624" y="690"/>
                    </a:cxn>
                    <a:cxn ang="0">
                      <a:pos x="658" y="658"/>
                    </a:cxn>
                    <a:cxn ang="0">
                      <a:pos x="698" y="616"/>
                    </a:cxn>
                    <a:cxn ang="0">
                      <a:pos x="730" y="573"/>
                    </a:cxn>
                    <a:cxn ang="0">
                      <a:pos x="755" y="529"/>
                    </a:cxn>
                    <a:cxn ang="0">
                      <a:pos x="772" y="486"/>
                    </a:cxn>
                    <a:cxn ang="0">
                      <a:pos x="782" y="447"/>
                    </a:cxn>
                    <a:cxn ang="0">
                      <a:pos x="785" y="412"/>
                    </a:cxn>
                    <a:cxn ang="0">
                      <a:pos x="777" y="380"/>
                    </a:cxn>
                    <a:cxn ang="0">
                      <a:pos x="762" y="357"/>
                    </a:cxn>
                  </a:cxnLst>
                  <a:rect l="0" t="0" r="r" b="b"/>
                  <a:pathLst>
                    <a:path w="785" h="772">
                      <a:moveTo>
                        <a:pt x="762" y="357"/>
                      </a:moveTo>
                      <a:lnTo>
                        <a:pt x="762" y="357"/>
                      </a:lnTo>
                      <a:lnTo>
                        <a:pt x="760" y="352"/>
                      </a:lnTo>
                      <a:lnTo>
                        <a:pt x="760" y="344"/>
                      </a:lnTo>
                      <a:lnTo>
                        <a:pt x="760" y="313"/>
                      </a:lnTo>
                      <a:lnTo>
                        <a:pt x="762" y="270"/>
                      </a:lnTo>
                      <a:lnTo>
                        <a:pt x="763" y="220"/>
                      </a:lnTo>
                      <a:lnTo>
                        <a:pt x="762" y="168"/>
                      </a:lnTo>
                      <a:lnTo>
                        <a:pt x="760" y="143"/>
                      </a:lnTo>
                      <a:lnTo>
                        <a:pt x="757" y="118"/>
                      </a:lnTo>
                      <a:lnTo>
                        <a:pt x="752" y="96"/>
                      </a:lnTo>
                      <a:lnTo>
                        <a:pt x="745" y="76"/>
                      </a:lnTo>
                      <a:lnTo>
                        <a:pt x="737" y="59"/>
                      </a:lnTo>
                      <a:lnTo>
                        <a:pt x="732" y="51"/>
                      </a:lnTo>
                      <a:lnTo>
                        <a:pt x="727" y="46"/>
                      </a:lnTo>
                      <a:lnTo>
                        <a:pt x="727" y="46"/>
                      </a:lnTo>
                      <a:lnTo>
                        <a:pt x="717" y="36"/>
                      </a:lnTo>
                      <a:lnTo>
                        <a:pt x="706" y="29"/>
                      </a:lnTo>
                      <a:lnTo>
                        <a:pt x="695" y="22"/>
                      </a:lnTo>
                      <a:lnTo>
                        <a:pt x="683" y="15"/>
                      </a:lnTo>
                      <a:lnTo>
                        <a:pt x="670" y="10"/>
                      </a:lnTo>
                      <a:lnTo>
                        <a:pt x="658" y="7"/>
                      </a:lnTo>
                      <a:lnTo>
                        <a:pt x="643" y="4"/>
                      </a:lnTo>
                      <a:lnTo>
                        <a:pt x="629" y="2"/>
                      </a:lnTo>
                      <a:lnTo>
                        <a:pt x="599" y="0"/>
                      </a:lnTo>
                      <a:lnTo>
                        <a:pt x="568" y="2"/>
                      </a:lnTo>
                      <a:lnTo>
                        <a:pt x="534" y="9"/>
                      </a:lnTo>
                      <a:lnTo>
                        <a:pt x="499" y="17"/>
                      </a:lnTo>
                      <a:lnTo>
                        <a:pt x="464" y="31"/>
                      </a:lnTo>
                      <a:lnTo>
                        <a:pt x="427" y="46"/>
                      </a:lnTo>
                      <a:lnTo>
                        <a:pt x="390" y="66"/>
                      </a:lnTo>
                      <a:lnTo>
                        <a:pt x="353" y="87"/>
                      </a:lnTo>
                      <a:lnTo>
                        <a:pt x="315" y="113"/>
                      </a:lnTo>
                      <a:lnTo>
                        <a:pt x="278" y="141"/>
                      </a:lnTo>
                      <a:lnTo>
                        <a:pt x="241" y="173"/>
                      </a:lnTo>
                      <a:lnTo>
                        <a:pt x="206" y="206"/>
                      </a:lnTo>
                      <a:lnTo>
                        <a:pt x="206" y="206"/>
                      </a:lnTo>
                      <a:lnTo>
                        <a:pt x="172" y="241"/>
                      </a:lnTo>
                      <a:lnTo>
                        <a:pt x="140" y="278"/>
                      </a:lnTo>
                      <a:lnTo>
                        <a:pt x="114" y="315"/>
                      </a:lnTo>
                      <a:lnTo>
                        <a:pt x="89" y="352"/>
                      </a:lnTo>
                      <a:lnTo>
                        <a:pt x="65" y="389"/>
                      </a:lnTo>
                      <a:lnTo>
                        <a:pt x="47" y="426"/>
                      </a:lnTo>
                      <a:lnTo>
                        <a:pt x="30" y="462"/>
                      </a:lnTo>
                      <a:lnTo>
                        <a:pt x="18" y="497"/>
                      </a:lnTo>
                      <a:lnTo>
                        <a:pt x="8" y="533"/>
                      </a:lnTo>
                      <a:lnTo>
                        <a:pt x="3" y="566"/>
                      </a:lnTo>
                      <a:lnTo>
                        <a:pt x="0" y="598"/>
                      </a:lnTo>
                      <a:lnTo>
                        <a:pt x="1" y="626"/>
                      </a:lnTo>
                      <a:lnTo>
                        <a:pt x="7" y="655"/>
                      </a:lnTo>
                      <a:lnTo>
                        <a:pt x="10" y="668"/>
                      </a:lnTo>
                      <a:lnTo>
                        <a:pt x="15" y="680"/>
                      </a:lnTo>
                      <a:lnTo>
                        <a:pt x="20" y="693"/>
                      </a:lnTo>
                      <a:lnTo>
                        <a:pt x="27" y="703"/>
                      </a:lnTo>
                      <a:lnTo>
                        <a:pt x="33" y="715"/>
                      </a:lnTo>
                      <a:lnTo>
                        <a:pt x="43" y="723"/>
                      </a:lnTo>
                      <a:lnTo>
                        <a:pt x="43" y="723"/>
                      </a:lnTo>
                      <a:lnTo>
                        <a:pt x="134" y="713"/>
                      </a:lnTo>
                      <a:lnTo>
                        <a:pt x="189" y="708"/>
                      </a:lnTo>
                      <a:lnTo>
                        <a:pt x="243" y="703"/>
                      </a:lnTo>
                      <a:lnTo>
                        <a:pt x="295" y="702"/>
                      </a:lnTo>
                      <a:lnTo>
                        <a:pt x="338" y="700"/>
                      </a:lnTo>
                      <a:lnTo>
                        <a:pt x="357" y="702"/>
                      </a:lnTo>
                      <a:lnTo>
                        <a:pt x="370" y="703"/>
                      </a:lnTo>
                      <a:lnTo>
                        <a:pt x="382" y="705"/>
                      </a:lnTo>
                      <a:lnTo>
                        <a:pt x="388" y="710"/>
                      </a:lnTo>
                      <a:lnTo>
                        <a:pt x="388" y="710"/>
                      </a:lnTo>
                      <a:lnTo>
                        <a:pt x="397" y="722"/>
                      </a:lnTo>
                      <a:lnTo>
                        <a:pt x="405" y="735"/>
                      </a:lnTo>
                      <a:lnTo>
                        <a:pt x="413" y="749"/>
                      </a:lnTo>
                      <a:lnTo>
                        <a:pt x="418" y="754"/>
                      </a:lnTo>
                      <a:lnTo>
                        <a:pt x="425" y="760"/>
                      </a:lnTo>
                      <a:lnTo>
                        <a:pt x="432" y="765"/>
                      </a:lnTo>
                      <a:lnTo>
                        <a:pt x="439" y="769"/>
                      </a:lnTo>
                      <a:lnTo>
                        <a:pt x="449" y="770"/>
                      </a:lnTo>
                      <a:lnTo>
                        <a:pt x="459" y="772"/>
                      </a:lnTo>
                      <a:lnTo>
                        <a:pt x="472" y="770"/>
                      </a:lnTo>
                      <a:lnTo>
                        <a:pt x="487" y="769"/>
                      </a:lnTo>
                      <a:lnTo>
                        <a:pt x="504" y="764"/>
                      </a:lnTo>
                      <a:lnTo>
                        <a:pt x="522" y="757"/>
                      </a:lnTo>
                      <a:lnTo>
                        <a:pt x="522" y="757"/>
                      </a:lnTo>
                      <a:lnTo>
                        <a:pt x="557" y="738"/>
                      </a:lnTo>
                      <a:lnTo>
                        <a:pt x="591" y="717"/>
                      </a:lnTo>
                      <a:lnTo>
                        <a:pt x="624" y="690"/>
                      </a:lnTo>
                      <a:lnTo>
                        <a:pt x="658" y="658"/>
                      </a:lnTo>
                      <a:lnTo>
                        <a:pt x="658" y="658"/>
                      </a:lnTo>
                      <a:lnTo>
                        <a:pt x="678" y="638"/>
                      </a:lnTo>
                      <a:lnTo>
                        <a:pt x="698" y="616"/>
                      </a:lnTo>
                      <a:lnTo>
                        <a:pt x="715" y="595"/>
                      </a:lnTo>
                      <a:lnTo>
                        <a:pt x="730" y="573"/>
                      </a:lnTo>
                      <a:lnTo>
                        <a:pt x="743" y="549"/>
                      </a:lnTo>
                      <a:lnTo>
                        <a:pt x="755" y="529"/>
                      </a:lnTo>
                      <a:lnTo>
                        <a:pt x="765" y="508"/>
                      </a:lnTo>
                      <a:lnTo>
                        <a:pt x="772" y="486"/>
                      </a:lnTo>
                      <a:lnTo>
                        <a:pt x="779" y="466"/>
                      </a:lnTo>
                      <a:lnTo>
                        <a:pt x="782" y="447"/>
                      </a:lnTo>
                      <a:lnTo>
                        <a:pt x="785" y="429"/>
                      </a:lnTo>
                      <a:lnTo>
                        <a:pt x="785" y="412"/>
                      </a:lnTo>
                      <a:lnTo>
                        <a:pt x="782" y="395"/>
                      </a:lnTo>
                      <a:lnTo>
                        <a:pt x="777" y="380"/>
                      </a:lnTo>
                      <a:lnTo>
                        <a:pt x="770" y="369"/>
                      </a:lnTo>
                      <a:lnTo>
                        <a:pt x="762" y="357"/>
                      </a:lnTo>
                      <a:lnTo>
                        <a:pt x="762" y="357"/>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7" name="Freeform 159"/>
                <p:cNvSpPr>
                  <a:spLocks/>
                </p:cNvSpPr>
                <p:nvPr/>
              </p:nvSpPr>
              <p:spPr bwMode="auto">
                <a:xfrm>
                  <a:off x="2414" y="1032"/>
                  <a:ext cx="239" cy="43"/>
                </a:xfrm>
                <a:custGeom>
                  <a:avLst/>
                  <a:gdLst/>
                  <a:ahLst/>
                  <a:cxnLst>
                    <a:cxn ang="0">
                      <a:pos x="345" y="10"/>
                    </a:cxn>
                    <a:cxn ang="0">
                      <a:pos x="345" y="10"/>
                    </a:cxn>
                    <a:cxn ang="0">
                      <a:pos x="339" y="5"/>
                    </a:cxn>
                    <a:cxn ang="0">
                      <a:pos x="327" y="3"/>
                    </a:cxn>
                    <a:cxn ang="0">
                      <a:pos x="314" y="2"/>
                    </a:cxn>
                    <a:cxn ang="0">
                      <a:pos x="295" y="0"/>
                    </a:cxn>
                    <a:cxn ang="0">
                      <a:pos x="252" y="2"/>
                    </a:cxn>
                    <a:cxn ang="0">
                      <a:pos x="200" y="3"/>
                    </a:cxn>
                    <a:cxn ang="0">
                      <a:pos x="146" y="8"/>
                    </a:cxn>
                    <a:cxn ang="0">
                      <a:pos x="91" y="13"/>
                    </a:cxn>
                    <a:cxn ang="0">
                      <a:pos x="0" y="23"/>
                    </a:cxn>
                    <a:cxn ang="0">
                      <a:pos x="0" y="23"/>
                    </a:cxn>
                    <a:cxn ang="0">
                      <a:pos x="2" y="27"/>
                    </a:cxn>
                    <a:cxn ang="0">
                      <a:pos x="2" y="27"/>
                    </a:cxn>
                    <a:cxn ang="0">
                      <a:pos x="7" y="32"/>
                    </a:cxn>
                    <a:cxn ang="0">
                      <a:pos x="15" y="37"/>
                    </a:cxn>
                    <a:cxn ang="0">
                      <a:pos x="32" y="45"/>
                    </a:cxn>
                    <a:cxn ang="0">
                      <a:pos x="52" y="52"/>
                    </a:cxn>
                    <a:cxn ang="0">
                      <a:pos x="74" y="57"/>
                    </a:cxn>
                    <a:cxn ang="0">
                      <a:pos x="99" y="60"/>
                    </a:cxn>
                    <a:cxn ang="0">
                      <a:pos x="124" y="62"/>
                    </a:cxn>
                    <a:cxn ang="0">
                      <a:pos x="178" y="64"/>
                    </a:cxn>
                    <a:cxn ang="0">
                      <a:pos x="226" y="62"/>
                    </a:cxn>
                    <a:cxn ang="0">
                      <a:pos x="270" y="60"/>
                    </a:cxn>
                    <a:cxn ang="0">
                      <a:pos x="300" y="60"/>
                    </a:cxn>
                    <a:cxn ang="0">
                      <a:pos x="310" y="60"/>
                    </a:cxn>
                    <a:cxn ang="0">
                      <a:pos x="314" y="62"/>
                    </a:cxn>
                    <a:cxn ang="0">
                      <a:pos x="314" y="62"/>
                    </a:cxn>
                    <a:cxn ang="0">
                      <a:pos x="320" y="67"/>
                    </a:cxn>
                    <a:cxn ang="0">
                      <a:pos x="327" y="72"/>
                    </a:cxn>
                    <a:cxn ang="0">
                      <a:pos x="335" y="77"/>
                    </a:cxn>
                    <a:cxn ang="0">
                      <a:pos x="344" y="80"/>
                    </a:cxn>
                    <a:cxn ang="0">
                      <a:pos x="362" y="84"/>
                    </a:cxn>
                    <a:cxn ang="0">
                      <a:pos x="384" y="85"/>
                    </a:cxn>
                    <a:cxn ang="0">
                      <a:pos x="406" y="82"/>
                    </a:cxn>
                    <a:cxn ang="0">
                      <a:pos x="429" y="77"/>
                    </a:cxn>
                    <a:cxn ang="0">
                      <a:pos x="454" y="69"/>
                    </a:cxn>
                    <a:cxn ang="0">
                      <a:pos x="479" y="57"/>
                    </a:cxn>
                    <a:cxn ang="0">
                      <a:pos x="479" y="57"/>
                    </a:cxn>
                    <a:cxn ang="0">
                      <a:pos x="461" y="64"/>
                    </a:cxn>
                    <a:cxn ang="0">
                      <a:pos x="444" y="69"/>
                    </a:cxn>
                    <a:cxn ang="0">
                      <a:pos x="429" y="70"/>
                    </a:cxn>
                    <a:cxn ang="0">
                      <a:pos x="416" y="72"/>
                    </a:cxn>
                    <a:cxn ang="0">
                      <a:pos x="406" y="70"/>
                    </a:cxn>
                    <a:cxn ang="0">
                      <a:pos x="396" y="69"/>
                    </a:cxn>
                    <a:cxn ang="0">
                      <a:pos x="389" y="65"/>
                    </a:cxn>
                    <a:cxn ang="0">
                      <a:pos x="382" y="60"/>
                    </a:cxn>
                    <a:cxn ang="0">
                      <a:pos x="375" y="54"/>
                    </a:cxn>
                    <a:cxn ang="0">
                      <a:pos x="370" y="49"/>
                    </a:cxn>
                    <a:cxn ang="0">
                      <a:pos x="362" y="35"/>
                    </a:cxn>
                    <a:cxn ang="0">
                      <a:pos x="354" y="22"/>
                    </a:cxn>
                    <a:cxn ang="0">
                      <a:pos x="345" y="10"/>
                    </a:cxn>
                    <a:cxn ang="0">
                      <a:pos x="345" y="10"/>
                    </a:cxn>
                  </a:cxnLst>
                  <a:rect l="0" t="0" r="r" b="b"/>
                  <a:pathLst>
                    <a:path w="479" h="85">
                      <a:moveTo>
                        <a:pt x="345" y="10"/>
                      </a:moveTo>
                      <a:lnTo>
                        <a:pt x="345" y="10"/>
                      </a:lnTo>
                      <a:lnTo>
                        <a:pt x="339" y="5"/>
                      </a:lnTo>
                      <a:lnTo>
                        <a:pt x="327" y="3"/>
                      </a:lnTo>
                      <a:lnTo>
                        <a:pt x="314" y="2"/>
                      </a:lnTo>
                      <a:lnTo>
                        <a:pt x="295" y="0"/>
                      </a:lnTo>
                      <a:lnTo>
                        <a:pt x="252" y="2"/>
                      </a:lnTo>
                      <a:lnTo>
                        <a:pt x="200" y="3"/>
                      </a:lnTo>
                      <a:lnTo>
                        <a:pt x="146" y="8"/>
                      </a:lnTo>
                      <a:lnTo>
                        <a:pt x="91" y="13"/>
                      </a:lnTo>
                      <a:lnTo>
                        <a:pt x="0" y="23"/>
                      </a:lnTo>
                      <a:lnTo>
                        <a:pt x="0" y="23"/>
                      </a:lnTo>
                      <a:lnTo>
                        <a:pt x="2" y="27"/>
                      </a:lnTo>
                      <a:lnTo>
                        <a:pt x="2" y="27"/>
                      </a:lnTo>
                      <a:lnTo>
                        <a:pt x="7" y="32"/>
                      </a:lnTo>
                      <a:lnTo>
                        <a:pt x="15" y="37"/>
                      </a:lnTo>
                      <a:lnTo>
                        <a:pt x="32" y="45"/>
                      </a:lnTo>
                      <a:lnTo>
                        <a:pt x="52" y="52"/>
                      </a:lnTo>
                      <a:lnTo>
                        <a:pt x="74" y="57"/>
                      </a:lnTo>
                      <a:lnTo>
                        <a:pt x="99" y="60"/>
                      </a:lnTo>
                      <a:lnTo>
                        <a:pt x="124" y="62"/>
                      </a:lnTo>
                      <a:lnTo>
                        <a:pt x="178" y="64"/>
                      </a:lnTo>
                      <a:lnTo>
                        <a:pt x="226" y="62"/>
                      </a:lnTo>
                      <a:lnTo>
                        <a:pt x="270" y="60"/>
                      </a:lnTo>
                      <a:lnTo>
                        <a:pt x="300" y="60"/>
                      </a:lnTo>
                      <a:lnTo>
                        <a:pt x="310" y="60"/>
                      </a:lnTo>
                      <a:lnTo>
                        <a:pt x="314" y="62"/>
                      </a:lnTo>
                      <a:lnTo>
                        <a:pt x="314" y="62"/>
                      </a:lnTo>
                      <a:lnTo>
                        <a:pt x="320" y="67"/>
                      </a:lnTo>
                      <a:lnTo>
                        <a:pt x="327" y="72"/>
                      </a:lnTo>
                      <a:lnTo>
                        <a:pt x="335" y="77"/>
                      </a:lnTo>
                      <a:lnTo>
                        <a:pt x="344" y="80"/>
                      </a:lnTo>
                      <a:lnTo>
                        <a:pt x="362" y="84"/>
                      </a:lnTo>
                      <a:lnTo>
                        <a:pt x="384" y="85"/>
                      </a:lnTo>
                      <a:lnTo>
                        <a:pt x="406" y="82"/>
                      </a:lnTo>
                      <a:lnTo>
                        <a:pt x="429" y="77"/>
                      </a:lnTo>
                      <a:lnTo>
                        <a:pt x="454" y="69"/>
                      </a:lnTo>
                      <a:lnTo>
                        <a:pt x="479" y="57"/>
                      </a:lnTo>
                      <a:lnTo>
                        <a:pt x="479" y="57"/>
                      </a:lnTo>
                      <a:lnTo>
                        <a:pt x="461" y="64"/>
                      </a:lnTo>
                      <a:lnTo>
                        <a:pt x="444" y="69"/>
                      </a:lnTo>
                      <a:lnTo>
                        <a:pt x="429" y="70"/>
                      </a:lnTo>
                      <a:lnTo>
                        <a:pt x="416" y="72"/>
                      </a:lnTo>
                      <a:lnTo>
                        <a:pt x="406" y="70"/>
                      </a:lnTo>
                      <a:lnTo>
                        <a:pt x="396" y="69"/>
                      </a:lnTo>
                      <a:lnTo>
                        <a:pt x="389" y="65"/>
                      </a:lnTo>
                      <a:lnTo>
                        <a:pt x="382" y="60"/>
                      </a:lnTo>
                      <a:lnTo>
                        <a:pt x="375" y="54"/>
                      </a:lnTo>
                      <a:lnTo>
                        <a:pt x="370" y="49"/>
                      </a:lnTo>
                      <a:lnTo>
                        <a:pt x="362" y="35"/>
                      </a:lnTo>
                      <a:lnTo>
                        <a:pt x="354" y="22"/>
                      </a:lnTo>
                      <a:lnTo>
                        <a:pt x="345" y="10"/>
                      </a:lnTo>
                      <a:lnTo>
                        <a:pt x="345"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8" name="Freeform 160"/>
                <p:cNvSpPr>
                  <a:spLocks/>
                </p:cNvSpPr>
                <p:nvPr/>
              </p:nvSpPr>
              <p:spPr bwMode="auto">
                <a:xfrm>
                  <a:off x="2525" y="812"/>
                  <a:ext cx="220" cy="221"/>
                </a:xfrm>
                <a:custGeom>
                  <a:avLst/>
                  <a:gdLst/>
                  <a:ahLst/>
                  <a:cxnLst>
                    <a:cxn ang="0">
                      <a:pos x="347" y="22"/>
                    </a:cxn>
                    <a:cxn ang="0">
                      <a:pos x="384" y="65"/>
                    </a:cxn>
                    <a:cxn ang="0">
                      <a:pos x="412" y="112"/>
                    </a:cxn>
                    <a:cxn ang="0">
                      <a:pos x="430" y="160"/>
                    </a:cxn>
                    <a:cxn ang="0">
                      <a:pos x="440" y="209"/>
                    </a:cxn>
                    <a:cxn ang="0">
                      <a:pos x="440" y="258"/>
                    </a:cxn>
                    <a:cxn ang="0">
                      <a:pos x="430" y="304"/>
                    </a:cxn>
                    <a:cxn ang="0">
                      <a:pos x="412" y="346"/>
                    </a:cxn>
                    <a:cxn ang="0">
                      <a:pos x="384" y="383"/>
                    </a:cxn>
                    <a:cxn ang="0">
                      <a:pos x="365" y="398"/>
                    </a:cxn>
                    <a:cxn ang="0">
                      <a:pos x="325" y="422"/>
                    </a:cxn>
                    <a:cxn ang="0">
                      <a:pos x="281" y="437"/>
                    </a:cxn>
                    <a:cxn ang="0">
                      <a:pos x="235" y="442"/>
                    </a:cxn>
                    <a:cxn ang="0">
                      <a:pos x="184" y="437"/>
                    </a:cxn>
                    <a:cxn ang="0">
                      <a:pos x="136" y="422"/>
                    </a:cxn>
                    <a:cxn ang="0">
                      <a:pos x="87" y="398"/>
                    </a:cxn>
                    <a:cxn ang="0">
                      <a:pos x="42" y="366"/>
                    </a:cxn>
                    <a:cxn ang="0">
                      <a:pos x="22" y="348"/>
                    </a:cxn>
                    <a:cxn ang="0">
                      <a:pos x="5" y="324"/>
                    </a:cxn>
                    <a:cxn ang="0">
                      <a:pos x="0" y="298"/>
                    </a:cxn>
                    <a:cxn ang="0">
                      <a:pos x="2" y="268"/>
                    </a:cxn>
                    <a:cxn ang="0">
                      <a:pos x="10" y="234"/>
                    </a:cxn>
                    <a:cxn ang="0">
                      <a:pos x="27" y="201"/>
                    </a:cxn>
                    <a:cxn ang="0">
                      <a:pos x="47" y="167"/>
                    </a:cxn>
                    <a:cxn ang="0">
                      <a:pos x="102" y="102"/>
                    </a:cxn>
                    <a:cxn ang="0">
                      <a:pos x="168" y="47"/>
                    </a:cxn>
                    <a:cxn ang="0">
                      <a:pos x="201" y="27"/>
                    </a:cxn>
                    <a:cxn ang="0">
                      <a:pos x="235" y="10"/>
                    </a:cxn>
                    <a:cxn ang="0">
                      <a:pos x="266" y="2"/>
                    </a:cxn>
                    <a:cxn ang="0">
                      <a:pos x="296" y="0"/>
                    </a:cxn>
                    <a:cxn ang="0">
                      <a:pos x="325" y="7"/>
                    </a:cxn>
                    <a:cxn ang="0">
                      <a:pos x="347" y="22"/>
                    </a:cxn>
                  </a:cxnLst>
                  <a:rect l="0" t="0" r="r" b="b"/>
                  <a:pathLst>
                    <a:path w="440" h="442">
                      <a:moveTo>
                        <a:pt x="347" y="22"/>
                      </a:moveTo>
                      <a:lnTo>
                        <a:pt x="347" y="22"/>
                      </a:lnTo>
                      <a:lnTo>
                        <a:pt x="367" y="43"/>
                      </a:lnTo>
                      <a:lnTo>
                        <a:pt x="384" y="65"/>
                      </a:lnTo>
                      <a:lnTo>
                        <a:pt x="399" y="89"/>
                      </a:lnTo>
                      <a:lnTo>
                        <a:pt x="412" y="112"/>
                      </a:lnTo>
                      <a:lnTo>
                        <a:pt x="422" y="135"/>
                      </a:lnTo>
                      <a:lnTo>
                        <a:pt x="430" y="160"/>
                      </a:lnTo>
                      <a:lnTo>
                        <a:pt x="437" y="186"/>
                      </a:lnTo>
                      <a:lnTo>
                        <a:pt x="440" y="209"/>
                      </a:lnTo>
                      <a:lnTo>
                        <a:pt x="440" y="234"/>
                      </a:lnTo>
                      <a:lnTo>
                        <a:pt x="440" y="258"/>
                      </a:lnTo>
                      <a:lnTo>
                        <a:pt x="437" y="281"/>
                      </a:lnTo>
                      <a:lnTo>
                        <a:pt x="430" y="304"/>
                      </a:lnTo>
                      <a:lnTo>
                        <a:pt x="422" y="326"/>
                      </a:lnTo>
                      <a:lnTo>
                        <a:pt x="412" y="346"/>
                      </a:lnTo>
                      <a:lnTo>
                        <a:pt x="399" y="365"/>
                      </a:lnTo>
                      <a:lnTo>
                        <a:pt x="384" y="383"/>
                      </a:lnTo>
                      <a:lnTo>
                        <a:pt x="384" y="383"/>
                      </a:lnTo>
                      <a:lnTo>
                        <a:pt x="365" y="398"/>
                      </a:lnTo>
                      <a:lnTo>
                        <a:pt x="347" y="412"/>
                      </a:lnTo>
                      <a:lnTo>
                        <a:pt x="325" y="422"/>
                      </a:lnTo>
                      <a:lnTo>
                        <a:pt x="303" y="430"/>
                      </a:lnTo>
                      <a:lnTo>
                        <a:pt x="281" y="437"/>
                      </a:lnTo>
                      <a:lnTo>
                        <a:pt x="258" y="440"/>
                      </a:lnTo>
                      <a:lnTo>
                        <a:pt x="235" y="442"/>
                      </a:lnTo>
                      <a:lnTo>
                        <a:pt x="209" y="440"/>
                      </a:lnTo>
                      <a:lnTo>
                        <a:pt x="184" y="437"/>
                      </a:lnTo>
                      <a:lnTo>
                        <a:pt x="161" y="430"/>
                      </a:lnTo>
                      <a:lnTo>
                        <a:pt x="136" y="422"/>
                      </a:lnTo>
                      <a:lnTo>
                        <a:pt x="111" y="412"/>
                      </a:lnTo>
                      <a:lnTo>
                        <a:pt x="87" y="398"/>
                      </a:lnTo>
                      <a:lnTo>
                        <a:pt x="65" y="385"/>
                      </a:lnTo>
                      <a:lnTo>
                        <a:pt x="42" y="366"/>
                      </a:lnTo>
                      <a:lnTo>
                        <a:pt x="22" y="348"/>
                      </a:lnTo>
                      <a:lnTo>
                        <a:pt x="22" y="348"/>
                      </a:lnTo>
                      <a:lnTo>
                        <a:pt x="12" y="336"/>
                      </a:lnTo>
                      <a:lnTo>
                        <a:pt x="5" y="324"/>
                      </a:lnTo>
                      <a:lnTo>
                        <a:pt x="2" y="311"/>
                      </a:lnTo>
                      <a:lnTo>
                        <a:pt x="0" y="298"/>
                      </a:lnTo>
                      <a:lnTo>
                        <a:pt x="0" y="283"/>
                      </a:lnTo>
                      <a:lnTo>
                        <a:pt x="2" y="268"/>
                      </a:lnTo>
                      <a:lnTo>
                        <a:pt x="5" y="251"/>
                      </a:lnTo>
                      <a:lnTo>
                        <a:pt x="10" y="234"/>
                      </a:lnTo>
                      <a:lnTo>
                        <a:pt x="17" y="217"/>
                      </a:lnTo>
                      <a:lnTo>
                        <a:pt x="27" y="201"/>
                      </a:lnTo>
                      <a:lnTo>
                        <a:pt x="35" y="184"/>
                      </a:lnTo>
                      <a:lnTo>
                        <a:pt x="47" y="167"/>
                      </a:lnTo>
                      <a:lnTo>
                        <a:pt x="72" y="134"/>
                      </a:lnTo>
                      <a:lnTo>
                        <a:pt x="102" y="102"/>
                      </a:lnTo>
                      <a:lnTo>
                        <a:pt x="134" y="73"/>
                      </a:lnTo>
                      <a:lnTo>
                        <a:pt x="168" y="47"/>
                      </a:lnTo>
                      <a:lnTo>
                        <a:pt x="184" y="37"/>
                      </a:lnTo>
                      <a:lnTo>
                        <a:pt x="201" y="27"/>
                      </a:lnTo>
                      <a:lnTo>
                        <a:pt x="218" y="18"/>
                      </a:lnTo>
                      <a:lnTo>
                        <a:pt x="235" y="10"/>
                      </a:lnTo>
                      <a:lnTo>
                        <a:pt x="251" y="5"/>
                      </a:lnTo>
                      <a:lnTo>
                        <a:pt x="266" y="2"/>
                      </a:lnTo>
                      <a:lnTo>
                        <a:pt x="283" y="0"/>
                      </a:lnTo>
                      <a:lnTo>
                        <a:pt x="296" y="0"/>
                      </a:lnTo>
                      <a:lnTo>
                        <a:pt x="312" y="2"/>
                      </a:lnTo>
                      <a:lnTo>
                        <a:pt x="325" y="7"/>
                      </a:lnTo>
                      <a:lnTo>
                        <a:pt x="337" y="13"/>
                      </a:lnTo>
                      <a:lnTo>
                        <a:pt x="347" y="22"/>
                      </a:lnTo>
                      <a:lnTo>
                        <a:pt x="347" y="22"/>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9" name="Freeform 161"/>
                <p:cNvSpPr>
                  <a:spLocks/>
                </p:cNvSpPr>
                <p:nvPr/>
              </p:nvSpPr>
              <p:spPr bwMode="auto">
                <a:xfrm>
                  <a:off x="2528" y="816"/>
                  <a:ext cx="215" cy="215"/>
                </a:xfrm>
                <a:custGeom>
                  <a:avLst/>
                  <a:gdLst/>
                  <a:ahLst/>
                  <a:cxnLst>
                    <a:cxn ang="0">
                      <a:pos x="331" y="23"/>
                    </a:cxn>
                    <a:cxn ang="0">
                      <a:pos x="368" y="66"/>
                    </a:cxn>
                    <a:cxn ang="0">
                      <a:pos x="397" y="112"/>
                    </a:cxn>
                    <a:cxn ang="0">
                      <a:pos x="417" y="160"/>
                    </a:cxn>
                    <a:cxn ang="0">
                      <a:pos x="427" y="209"/>
                    </a:cxn>
                    <a:cxn ang="0">
                      <a:pos x="428" y="256"/>
                    </a:cxn>
                    <a:cxn ang="0">
                      <a:pos x="420" y="301"/>
                    </a:cxn>
                    <a:cxn ang="0">
                      <a:pos x="403" y="341"/>
                    </a:cxn>
                    <a:cxn ang="0">
                      <a:pos x="377" y="376"/>
                    </a:cxn>
                    <a:cxn ang="0">
                      <a:pos x="360" y="391"/>
                    </a:cxn>
                    <a:cxn ang="0">
                      <a:pos x="321" y="413"/>
                    </a:cxn>
                    <a:cxn ang="0">
                      <a:pos x="278" y="426"/>
                    </a:cxn>
                    <a:cxn ang="0">
                      <a:pos x="233" y="430"/>
                    </a:cxn>
                    <a:cxn ang="0">
                      <a:pos x="184" y="423"/>
                    </a:cxn>
                    <a:cxn ang="0">
                      <a:pos x="135" y="408"/>
                    </a:cxn>
                    <a:cxn ang="0">
                      <a:pos x="89" y="384"/>
                    </a:cxn>
                    <a:cxn ang="0">
                      <a:pos x="43" y="351"/>
                    </a:cxn>
                    <a:cxn ang="0">
                      <a:pos x="23" y="333"/>
                    </a:cxn>
                    <a:cxn ang="0">
                      <a:pos x="6" y="309"/>
                    </a:cxn>
                    <a:cxn ang="0">
                      <a:pos x="0" y="282"/>
                    </a:cxn>
                    <a:cxn ang="0">
                      <a:pos x="1" y="254"/>
                    </a:cxn>
                    <a:cxn ang="0">
                      <a:pos x="10" y="222"/>
                    </a:cxn>
                    <a:cxn ang="0">
                      <a:pos x="23" y="190"/>
                    </a:cxn>
                    <a:cxn ang="0">
                      <a:pos x="43" y="157"/>
                    </a:cxn>
                    <a:cxn ang="0">
                      <a:pos x="95" y="95"/>
                    </a:cxn>
                    <a:cxn ang="0">
                      <a:pos x="157" y="43"/>
                    </a:cxn>
                    <a:cxn ang="0">
                      <a:pos x="189" y="25"/>
                    </a:cxn>
                    <a:cxn ang="0">
                      <a:pos x="222" y="10"/>
                    </a:cxn>
                    <a:cxn ang="0">
                      <a:pos x="253" y="1"/>
                    </a:cxn>
                    <a:cxn ang="0">
                      <a:pos x="283" y="0"/>
                    </a:cxn>
                    <a:cxn ang="0">
                      <a:pos x="310" y="6"/>
                    </a:cxn>
                    <a:cxn ang="0">
                      <a:pos x="331" y="23"/>
                    </a:cxn>
                  </a:cxnLst>
                  <a:rect l="0" t="0" r="r" b="b"/>
                  <a:pathLst>
                    <a:path w="428" h="430">
                      <a:moveTo>
                        <a:pt x="331" y="23"/>
                      </a:moveTo>
                      <a:lnTo>
                        <a:pt x="331" y="23"/>
                      </a:lnTo>
                      <a:lnTo>
                        <a:pt x="351" y="45"/>
                      </a:lnTo>
                      <a:lnTo>
                        <a:pt x="368" y="66"/>
                      </a:lnTo>
                      <a:lnTo>
                        <a:pt x="383" y="88"/>
                      </a:lnTo>
                      <a:lnTo>
                        <a:pt x="397" y="112"/>
                      </a:lnTo>
                      <a:lnTo>
                        <a:pt x="408" y="137"/>
                      </a:lnTo>
                      <a:lnTo>
                        <a:pt x="417" y="160"/>
                      </a:lnTo>
                      <a:lnTo>
                        <a:pt x="423" y="184"/>
                      </a:lnTo>
                      <a:lnTo>
                        <a:pt x="427" y="209"/>
                      </a:lnTo>
                      <a:lnTo>
                        <a:pt x="428" y="232"/>
                      </a:lnTo>
                      <a:lnTo>
                        <a:pt x="428" y="256"/>
                      </a:lnTo>
                      <a:lnTo>
                        <a:pt x="425" y="279"/>
                      </a:lnTo>
                      <a:lnTo>
                        <a:pt x="420" y="301"/>
                      </a:lnTo>
                      <a:lnTo>
                        <a:pt x="413" y="321"/>
                      </a:lnTo>
                      <a:lnTo>
                        <a:pt x="403" y="341"/>
                      </a:lnTo>
                      <a:lnTo>
                        <a:pt x="390" y="359"/>
                      </a:lnTo>
                      <a:lnTo>
                        <a:pt x="377" y="376"/>
                      </a:lnTo>
                      <a:lnTo>
                        <a:pt x="377" y="376"/>
                      </a:lnTo>
                      <a:lnTo>
                        <a:pt x="360" y="391"/>
                      </a:lnTo>
                      <a:lnTo>
                        <a:pt x="341" y="403"/>
                      </a:lnTo>
                      <a:lnTo>
                        <a:pt x="321" y="413"/>
                      </a:lnTo>
                      <a:lnTo>
                        <a:pt x="300" y="421"/>
                      </a:lnTo>
                      <a:lnTo>
                        <a:pt x="278" y="426"/>
                      </a:lnTo>
                      <a:lnTo>
                        <a:pt x="256" y="428"/>
                      </a:lnTo>
                      <a:lnTo>
                        <a:pt x="233" y="430"/>
                      </a:lnTo>
                      <a:lnTo>
                        <a:pt x="209" y="426"/>
                      </a:lnTo>
                      <a:lnTo>
                        <a:pt x="184" y="423"/>
                      </a:lnTo>
                      <a:lnTo>
                        <a:pt x="161" y="416"/>
                      </a:lnTo>
                      <a:lnTo>
                        <a:pt x="135" y="408"/>
                      </a:lnTo>
                      <a:lnTo>
                        <a:pt x="112" y="398"/>
                      </a:lnTo>
                      <a:lnTo>
                        <a:pt x="89" y="384"/>
                      </a:lnTo>
                      <a:lnTo>
                        <a:pt x="65" y="369"/>
                      </a:lnTo>
                      <a:lnTo>
                        <a:pt x="43" y="351"/>
                      </a:lnTo>
                      <a:lnTo>
                        <a:pt x="23" y="333"/>
                      </a:lnTo>
                      <a:lnTo>
                        <a:pt x="23" y="333"/>
                      </a:lnTo>
                      <a:lnTo>
                        <a:pt x="13" y="321"/>
                      </a:lnTo>
                      <a:lnTo>
                        <a:pt x="6" y="309"/>
                      </a:lnTo>
                      <a:lnTo>
                        <a:pt x="1" y="296"/>
                      </a:lnTo>
                      <a:lnTo>
                        <a:pt x="0" y="282"/>
                      </a:lnTo>
                      <a:lnTo>
                        <a:pt x="0" y="269"/>
                      </a:lnTo>
                      <a:lnTo>
                        <a:pt x="1" y="254"/>
                      </a:lnTo>
                      <a:lnTo>
                        <a:pt x="5" y="237"/>
                      </a:lnTo>
                      <a:lnTo>
                        <a:pt x="10" y="222"/>
                      </a:lnTo>
                      <a:lnTo>
                        <a:pt x="15" y="205"/>
                      </a:lnTo>
                      <a:lnTo>
                        <a:pt x="23" y="190"/>
                      </a:lnTo>
                      <a:lnTo>
                        <a:pt x="33" y="174"/>
                      </a:lnTo>
                      <a:lnTo>
                        <a:pt x="43" y="157"/>
                      </a:lnTo>
                      <a:lnTo>
                        <a:pt x="67" y="125"/>
                      </a:lnTo>
                      <a:lnTo>
                        <a:pt x="95" y="95"/>
                      </a:lnTo>
                      <a:lnTo>
                        <a:pt x="125" y="68"/>
                      </a:lnTo>
                      <a:lnTo>
                        <a:pt x="157" y="43"/>
                      </a:lnTo>
                      <a:lnTo>
                        <a:pt x="174" y="33"/>
                      </a:lnTo>
                      <a:lnTo>
                        <a:pt x="189" y="25"/>
                      </a:lnTo>
                      <a:lnTo>
                        <a:pt x="206" y="16"/>
                      </a:lnTo>
                      <a:lnTo>
                        <a:pt x="222" y="10"/>
                      </a:lnTo>
                      <a:lnTo>
                        <a:pt x="238" y="5"/>
                      </a:lnTo>
                      <a:lnTo>
                        <a:pt x="253" y="1"/>
                      </a:lnTo>
                      <a:lnTo>
                        <a:pt x="268" y="0"/>
                      </a:lnTo>
                      <a:lnTo>
                        <a:pt x="283" y="0"/>
                      </a:lnTo>
                      <a:lnTo>
                        <a:pt x="296" y="3"/>
                      </a:lnTo>
                      <a:lnTo>
                        <a:pt x="310" y="6"/>
                      </a:lnTo>
                      <a:lnTo>
                        <a:pt x="321" y="13"/>
                      </a:lnTo>
                      <a:lnTo>
                        <a:pt x="331" y="23"/>
                      </a:lnTo>
                      <a:lnTo>
                        <a:pt x="331" y="23"/>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0" name="Freeform 162"/>
                <p:cNvSpPr>
                  <a:spLocks/>
                </p:cNvSpPr>
                <p:nvPr/>
              </p:nvSpPr>
              <p:spPr bwMode="auto">
                <a:xfrm>
                  <a:off x="2557" y="816"/>
                  <a:ext cx="186" cy="185"/>
                </a:xfrm>
                <a:custGeom>
                  <a:avLst/>
                  <a:gdLst/>
                  <a:ahLst/>
                  <a:cxnLst>
                    <a:cxn ang="0">
                      <a:pos x="328" y="366"/>
                    </a:cxn>
                    <a:cxn ang="0">
                      <a:pos x="328" y="366"/>
                    </a:cxn>
                    <a:cxn ang="0">
                      <a:pos x="341" y="349"/>
                    </a:cxn>
                    <a:cxn ang="0">
                      <a:pos x="351" y="331"/>
                    </a:cxn>
                    <a:cxn ang="0">
                      <a:pos x="360" y="311"/>
                    </a:cxn>
                    <a:cxn ang="0">
                      <a:pos x="366" y="291"/>
                    </a:cxn>
                    <a:cxn ang="0">
                      <a:pos x="370" y="269"/>
                    </a:cxn>
                    <a:cxn ang="0">
                      <a:pos x="371" y="247"/>
                    </a:cxn>
                    <a:cxn ang="0">
                      <a:pos x="371" y="224"/>
                    </a:cxn>
                    <a:cxn ang="0">
                      <a:pos x="370" y="202"/>
                    </a:cxn>
                    <a:cxn ang="0">
                      <a:pos x="365" y="179"/>
                    </a:cxn>
                    <a:cxn ang="0">
                      <a:pos x="358" y="155"/>
                    </a:cxn>
                    <a:cxn ang="0">
                      <a:pos x="350" y="132"/>
                    </a:cxn>
                    <a:cxn ang="0">
                      <a:pos x="338" y="108"/>
                    </a:cxn>
                    <a:cxn ang="0">
                      <a:pos x="326" y="87"/>
                    </a:cxn>
                    <a:cxn ang="0">
                      <a:pos x="311" y="65"/>
                    </a:cxn>
                    <a:cxn ang="0">
                      <a:pos x="294" y="43"/>
                    </a:cxn>
                    <a:cxn ang="0">
                      <a:pos x="274" y="23"/>
                    </a:cxn>
                    <a:cxn ang="0">
                      <a:pos x="274" y="23"/>
                    </a:cxn>
                    <a:cxn ang="0">
                      <a:pos x="263" y="13"/>
                    </a:cxn>
                    <a:cxn ang="0">
                      <a:pos x="248" y="5"/>
                    </a:cxn>
                    <a:cxn ang="0">
                      <a:pos x="232" y="1"/>
                    </a:cxn>
                    <a:cxn ang="0">
                      <a:pos x="216" y="0"/>
                    </a:cxn>
                    <a:cxn ang="0">
                      <a:pos x="197" y="1"/>
                    </a:cxn>
                    <a:cxn ang="0">
                      <a:pos x="181" y="5"/>
                    </a:cxn>
                    <a:cxn ang="0">
                      <a:pos x="160" y="11"/>
                    </a:cxn>
                    <a:cxn ang="0">
                      <a:pos x="142" y="20"/>
                    </a:cxn>
                    <a:cxn ang="0">
                      <a:pos x="124" y="30"/>
                    </a:cxn>
                    <a:cxn ang="0">
                      <a:pos x="104" y="41"/>
                    </a:cxn>
                    <a:cxn ang="0">
                      <a:pos x="85" y="55"/>
                    </a:cxn>
                    <a:cxn ang="0">
                      <a:pos x="67" y="70"/>
                    </a:cxn>
                    <a:cxn ang="0">
                      <a:pos x="48" y="85"/>
                    </a:cxn>
                    <a:cxn ang="0">
                      <a:pos x="32" y="102"/>
                    </a:cxn>
                    <a:cxn ang="0">
                      <a:pos x="15" y="120"/>
                    </a:cxn>
                    <a:cxn ang="0">
                      <a:pos x="0" y="138"/>
                    </a:cxn>
                    <a:cxn ang="0">
                      <a:pos x="0" y="138"/>
                    </a:cxn>
                    <a:cxn ang="0">
                      <a:pos x="32" y="182"/>
                    </a:cxn>
                    <a:cxn ang="0">
                      <a:pos x="67" y="224"/>
                    </a:cxn>
                    <a:cxn ang="0">
                      <a:pos x="85" y="246"/>
                    </a:cxn>
                    <a:cxn ang="0">
                      <a:pos x="105" y="266"/>
                    </a:cxn>
                    <a:cxn ang="0">
                      <a:pos x="125" y="286"/>
                    </a:cxn>
                    <a:cxn ang="0">
                      <a:pos x="145" y="302"/>
                    </a:cxn>
                    <a:cxn ang="0">
                      <a:pos x="167" y="319"/>
                    </a:cxn>
                    <a:cxn ang="0">
                      <a:pos x="189" y="334"/>
                    </a:cxn>
                    <a:cxn ang="0">
                      <a:pos x="211" y="346"/>
                    </a:cxn>
                    <a:cxn ang="0">
                      <a:pos x="234" y="356"/>
                    </a:cxn>
                    <a:cxn ang="0">
                      <a:pos x="258" y="363"/>
                    </a:cxn>
                    <a:cxn ang="0">
                      <a:pos x="281" y="368"/>
                    </a:cxn>
                    <a:cxn ang="0">
                      <a:pos x="304" y="369"/>
                    </a:cxn>
                    <a:cxn ang="0">
                      <a:pos x="328" y="366"/>
                    </a:cxn>
                    <a:cxn ang="0">
                      <a:pos x="328" y="366"/>
                    </a:cxn>
                  </a:cxnLst>
                  <a:rect l="0" t="0" r="r" b="b"/>
                  <a:pathLst>
                    <a:path w="371" h="369">
                      <a:moveTo>
                        <a:pt x="328" y="366"/>
                      </a:moveTo>
                      <a:lnTo>
                        <a:pt x="328" y="366"/>
                      </a:lnTo>
                      <a:lnTo>
                        <a:pt x="341" y="349"/>
                      </a:lnTo>
                      <a:lnTo>
                        <a:pt x="351" y="331"/>
                      </a:lnTo>
                      <a:lnTo>
                        <a:pt x="360" y="311"/>
                      </a:lnTo>
                      <a:lnTo>
                        <a:pt x="366" y="291"/>
                      </a:lnTo>
                      <a:lnTo>
                        <a:pt x="370" y="269"/>
                      </a:lnTo>
                      <a:lnTo>
                        <a:pt x="371" y="247"/>
                      </a:lnTo>
                      <a:lnTo>
                        <a:pt x="371" y="224"/>
                      </a:lnTo>
                      <a:lnTo>
                        <a:pt x="370" y="202"/>
                      </a:lnTo>
                      <a:lnTo>
                        <a:pt x="365" y="179"/>
                      </a:lnTo>
                      <a:lnTo>
                        <a:pt x="358" y="155"/>
                      </a:lnTo>
                      <a:lnTo>
                        <a:pt x="350" y="132"/>
                      </a:lnTo>
                      <a:lnTo>
                        <a:pt x="338" y="108"/>
                      </a:lnTo>
                      <a:lnTo>
                        <a:pt x="326" y="87"/>
                      </a:lnTo>
                      <a:lnTo>
                        <a:pt x="311" y="65"/>
                      </a:lnTo>
                      <a:lnTo>
                        <a:pt x="294" y="43"/>
                      </a:lnTo>
                      <a:lnTo>
                        <a:pt x="274" y="23"/>
                      </a:lnTo>
                      <a:lnTo>
                        <a:pt x="274" y="23"/>
                      </a:lnTo>
                      <a:lnTo>
                        <a:pt x="263" y="13"/>
                      </a:lnTo>
                      <a:lnTo>
                        <a:pt x="248" y="5"/>
                      </a:lnTo>
                      <a:lnTo>
                        <a:pt x="232" y="1"/>
                      </a:lnTo>
                      <a:lnTo>
                        <a:pt x="216" y="0"/>
                      </a:lnTo>
                      <a:lnTo>
                        <a:pt x="197" y="1"/>
                      </a:lnTo>
                      <a:lnTo>
                        <a:pt x="181" y="5"/>
                      </a:lnTo>
                      <a:lnTo>
                        <a:pt x="160" y="11"/>
                      </a:lnTo>
                      <a:lnTo>
                        <a:pt x="142" y="20"/>
                      </a:lnTo>
                      <a:lnTo>
                        <a:pt x="124" y="30"/>
                      </a:lnTo>
                      <a:lnTo>
                        <a:pt x="104" y="41"/>
                      </a:lnTo>
                      <a:lnTo>
                        <a:pt x="85" y="55"/>
                      </a:lnTo>
                      <a:lnTo>
                        <a:pt x="67" y="70"/>
                      </a:lnTo>
                      <a:lnTo>
                        <a:pt x="48" y="85"/>
                      </a:lnTo>
                      <a:lnTo>
                        <a:pt x="32" y="102"/>
                      </a:lnTo>
                      <a:lnTo>
                        <a:pt x="15" y="120"/>
                      </a:lnTo>
                      <a:lnTo>
                        <a:pt x="0" y="138"/>
                      </a:lnTo>
                      <a:lnTo>
                        <a:pt x="0" y="138"/>
                      </a:lnTo>
                      <a:lnTo>
                        <a:pt x="32" y="182"/>
                      </a:lnTo>
                      <a:lnTo>
                        <a:pt x="67" y="224"/>
                      </a:lnTo>
                      <a:lnTo>
                        <a:pt x="85" y="246"/>
                      </a:lnTo>
                      <a:lnTo>
                        <a:pt x="105" y="266"/>
                      </a:lnTo>
                      <a:lnTo>
                        <a:pt x="125" y="286"/>
                      </a:lnTo>
                      <a:lnTo>
                        <a:pt x="145" y="302"/>
                      </a:lnTo>
                      <a:lnTo>
                        <a:pt x="167" y="319"/>
                      </a:lnTo>
                      <a:lnTo>
                        <a:pt x="189" y="334"/>
                      </a:lnTo>
                      <a:lnTo>
                        <a:pt x="211" y="346"/>
                      </a:lnTo>
                      <a:lnTo>
                        <a:pt x="234" y="356"/>
                      </a:lnTo>
                      <a:lnTo>
                        <a:pt x="258" y="363"/>
                      </a:lnTo>
                      <a:lnTo>
                        <a:pt x="281" y="368"/>
                      </a:lnTo>
                      <a:lnTo>
                        <a:pt x="304" y="369"/>
                      </a:lnTo>
                      <a:lnTo>
                        <a:pt x="328" y="366"/>
                      </a:lnTo>
                      <a:lnTo>
                        <a:pt x="328" y="366"/>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1" name="Freeform 163"/>
                <p:cNvSpPr>
                  <a:spLocks/>
                </p:cNvSpPr>
                <p:nvPr/>
              </p:nvSpPr>
              <p:spPr bwMode="auto">
                <a:xfrm>
                  <a:off x="2535" y="823"/>
                  <a:ext cx="198" cy="197"/>
                </a:xfrm>
                <a:custGeom>
                  <a:avLst/>
                  <a:gdLst/>
                  <a:ahLst/>
                  <a:cxnLst>
                    <a:cxn ang="0">
                      <a:pos x="288" y="25"/>
                    </a:cxn>
                    <a:cxn ang="0">
                      <a:pos x="325" y="68"/>
                    </a:cxn>
                    <a:cxn ang="0">
                      <a:pos x="355" y="113"/>
                    </a:cxn>
                    <a:cxn ang="0">
                      <a:pos x="377" y="159"/>
                    </a:cxn>
                    <a:cxn ang="0">
                      <a:pos x="390" y="204"/>
                    </a:cxn>
                    <a:cxn ang="0">
                      <a:pos x="395" y="247"/>
                    </a:cxn>
                    <a:cxn ang="0">
                      <a:pos x="392" y="287"/>
                    </a:cxn>
                    <a:cxn ang="0">
                      <a:pos x="379" y="324"/>
                    </a:cxn>
                    <a:cxn ang="0">
                      <a:pos x="357" y="354"/>
                    </a:cxn>
                    <a:cxn ang="0">
                      <a:pos x="342" y="366"/>
                    </a:cxn>
                    <a:cxn ang="0">
                      <a:pos x="308" y="385"/>
                    </a:cxn>
                    <a:cxn ang="0">
                      <a:pos x="270" y="393"/>
                    </a:cxn>
                    <a:cxn ang="0">
                      <a:pos x="228" y="391"/>
                    </a:cxn>
                    <a:cxn ang="0">
                      <a:pos x="183" y="383"/>
                    </a:cxn>
                    <a:cxn ang="0">
                      <a:pos x="137" y="364"/>
                    </a:cxn>
                    <a:cxn ang="0">
                      <a:pos x="92" y="339"/>
                    </a:cxn>
                    <a:cxn ang="0">
                      <a:pos x="49" y="306"/>
                    </a:cxn>
                    <a:cxn ang="0">
                      <a:pos x="27" y="286"/>
                    </a:cxn>
                    <a:cxn ang="0">
                      <a:pos x="10" y="264"/>
                    </a:cxn>
                    <a:cxn ang="0">
                      <a:pos x="2" y="239"/>
                    </a:cxn>
                    <a:cxn ang="0">
                      <a:pos x="2" y="212"/>
                    </a:cxn>
                    <a:cxn ang="0">
                      <a:pos x="7" y="184"/>
                    </a:cxn>
                    <a:cxn ang="0">
                      <a:pos x="17" y="155"/>
                    </a:cxn>
                    <a:cxn ang="0">
                      <a:pos x="32" y="127"/>
                    </a:cxn>
                    <a:cxn ang="0">
                      <a:pos x="76" y="73"/>
                    </a:cxn>
                    <a:cxn ang="0">
                      <a:pos x="127" y="31"/>
                    </a:cxn>
                    <a:cxn ang="0">
                      <a:pos x="156" y="15"/>
                    </a:cxn>
                    <a:cxn ang="0">
                      <a:pos x="186" y="5"/>
                    </a:cxn>
                    <a:cxn ang="0">
                      <a:pos x="213" y="0"/>
                    </a:cxn>
                    <a:cxn ang="0">
                      <a:pos x="241" y="1"/>
                    </a:cxn>
                    <a:cxn ang="0">
                      <a:pos x="265" y="10"/>
                    </a:cxn>
                    <a:cxn ang="0">
                      <a:pos x="288" y="25"/>
                    </a:cxn>
                  </a:cxnLst>
                  <a:rect l="0" t="0" r="r" b="b"/>
                  <a:pathLst>
                    <a:path w="395" h="393">
                      <a:moveTo>
                        <a:pt x="288" y="25"/>
                      </a:moveTo>
                      <a:lnTo>
                        <a:pt x="288" y="25"/>
                      </a:lnTo>
                      <a:lnTo>
                        <a:pt x="307" y="46"/>
                      </a:lnTo>
                      <a:lnTo>
                        <a:pt x="325" y="68"/>
                      </a:lnTo>
                      <a:lnTo>
                        <a:pt x="342" y="90"/>
                      </a:lnTo>
                      <a:lnTo>
                        <a:pt x="355" y="113"/>
                      </a:lnTo>
                      <a:lnTo>
                        <a:pt x="367" y="135"/>
                      </a:lnTo>
                      <a:lnTo>
                        <a:pt x="377" y="159"/>
                      </a:lnTo>
                      <a:lnTo>
                        <a:pt x="384" y="182"/>
                      </a:lnTo>
                      <a:lnTo>
                        <a:pt x="390" y="204"/>
                      </a:lnTo>
                      <a:lnTo>
                        <a:pt x="394" y="226"/>
                      </a:lnTo>
                      <a:lnTo>
                        <a:pt x="395" y="247"/>
                      </a:lnTo>
                      <a:lnTo>
                        <a:pt x="394" y="267"/>
                      </a:lnTo>
                      <a:lnTo>
                        <a:pt x="392" y="287"/>
                      </a:lnTo>
                      <a:lnTo>
                        <a:pt x="385" y="306"/>
                      </a:lnTo>
                      <a:lnTo>
                        <a:pt x="379" y="324"/>
                      </a:lnTo>
                      <a:lnTo>
                        <a:pt x="369" y="339"/>
                      </a:lnTo>
                      <a:lnTo>
                        <a:pt x="357" y="354"/>
                      </a:lnTo>
                      <a:lnTo>
                        <a:pt x="357" y="354"/>
                      </a:lnTo>
                      <a:lnTo>
                        <a:pt x="342" y="366"/>
                      </a:lnTo>
                      <a:lnTo>
                        <a:pt x="327" y="376"/>
                      </a:lnTo>
                      <a:lnTo>
                        <a:pt x="308" y="385"/>
                      </a:lnTo>
                      <a:lnTo>
                        <a:pt x="290" y="390"/>
                      </a:lnTo>
                      <a:lnTo>
                        <a:pt x="270" y="393"/>
                      </a:lnTo>
                      <a:lnTo>
                        <a:pt x="250" y="393"/>
                      </a:lnTo>
                      <a:lnTo>
                        <a:pt x="228" y="391"/>
                      </a:lnTo>
                      <a:lnTo>
                        <a:pt x="206" y="388"/>
                      </a:lnTo>
                      <a:lnTo>
                        <a:pt x="183" y="383"/>
                      </a:lnTo>
                      <a:lnTo>
                        <a:pt x="161" y="374"/>
                      </a:lnTo>
                      <a:lnTo>
                        <a:pt x="137" y="364"/>
                      </a:lnTo>
                      <a:lnTo>
                        <a:pt x="114" y="353"/>
                      </a:lnTo>
                      <a:lnTo>
                        <a:pt x="92" y="339"/>
                      </a:lnTo>
                      <a:lnTo>
                        <a:pt x="71" y="323"/>
                      </a:lnTo>
                      <a:lnTo>
                        <a:pt x="49" y="306"/>
                      </a:lnTo>
                      <a:lnTo>
                        <a:pt x="27" y="286"/>
                      </a:lnTo>
                      <a:lnTo>
                        <a:pt x="27" y="286"/>
                      </a:lnTo>
                      <a:lnTo>
                        <a:pt x="19" y="276"/>
                      </a:lnTo>
                      <a:lnTo>
                        <a:pt x="10" y="264"/>
                      </a:lnTo>
                      <a:lnTo>
                        <a:pt x="5" y="251"/>
                      </a:lnTo>
                      <a:lnTo>
                        <a:pt x="2" y="239"/>
                      </a:lnTo>
                      <a:lnTo>
                        <a:pt x="0" y="226"/>
                      </a:lnTo>
                      <a:lnTo>
                        <a:pt x="2" y="212"/>
                      </a:lnTo>
                      <a:lnTo>
                        <a:pt x="4" y="197"/>
                      </a:lnTo>
                      <a:lnTo>
                        <a:pt x="7" y="184"/>
                      </a:lnTo>
                      <a:lnTo>
                        <a:pt x="10" y="169"/>
                      </a:lnTo>
                      <a:lnTo>
                        <a:pt x="17" y="155"/>
                      </a:lnTo>
                      <a:lnTo>
                        <a:pt x="24" y="140"/>
                      </a:lnTo>
                      <a:lnTo>
                        <a:pt x="32" y="127"/>
                      </a:lnTo>
                      <a:lnTo>
                        <a:pt x="52" y="98"/>
                      </a:lnTo>
                      <a:lnTo>
                        <a:pt x="76" y="73"/>
                      </a:lnTo>
                      <a:lnTo>
                        <a:pt x="101" y="50"/>
                      </a:lnTo>
                      <a:lnTo>
                        <a:pt x="127" y="31"/>
                      </a:lnTo>
                      <a:lnTo>
                        <a:pt x="143" y="23"/>
                      </a:lnTo>
                      <a:lnTo>
                        <a:pt x="156" y="15"/>
                      </a:lnTo>
                      <a:lnTo>
                        <a:pt x="171" y="10"/>
                      </a:lnTo>
                      <a:lnTo>
                        <a:pt x="186" y="5"/>
                      </a:lnTo>
                      <a:lnTo>
                        <a:pt x="199" y="1"/>
                      </a:lnTo>
                      <a:lnTo>
                        <a:pt x="213" y="0"/>
                      </a:lnTo>
                      <a:lnTo>
                        <a:pt x="228" y="0"/>
                      </a:lnTo>
                      <a:lnTo>
                        <a:pt x="241" y="1"/>
                      </a:lnTo>
                      <a:lnTo>
                        <a:pt x="253" y="5"/>
                      </a:lnTo>
                      <a:lnTo>
                        <a:pt x="265" y="10"/>
                      </a:lnTo>
                      <a:lnTo>
                        <a:pt x="276" y="16"/>
                      </a:lnTo>
                      <a:lnTo>
                        <a:pt x="288" y="25"/>
                      </a:lnTo>
                      <a:lnTo>
                        <a:pt x="288" y="25"/>
                      </a:lnTo>
                      <a:close/>
                    </a:path>
                  </a:pathLst>
                </a:custGeom>
                <a:solidFill>
                  <a:srgbClr val="D59F45"/>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2" name="Freeform 164"/>
                <p:cNvSpPr>
                  <a:spLocks/>
                </p:cNvSpPr>
                <p:nvPr/>
              </p:nvSpPr>
              <p:spPr bwMode="auto">
                <a:xfrm>
                  <a:off x="2611" y="823"/>
                  <a:ext cx="122" cy="184"/>
                </a:xfrm>
                <a:custGeom>
                  <a:avLst/>
                  <a:gdLst/>
                  <a:ahLst/>
                  <a:cxnLst>
                    <a:cxn ang="0">
                      <a:pos x="189" y="366"/>
                    </a:cxn>
                    <a:cxn ang="0">
                      <a:pos x="189" y="366"/>
                    </a:cxn>
                    <a:cxn ang="0">
                      <a:pos x="204" y="354"/>
                    </a:cxn>
                    <a:cxn ang="0">
                      <a:pos x="204" y="354"/>
                    </a:cxn>
                    <a:cxn ang="0">
                      <a:pos x="216" y="339"/>
                    </a:cxn>
                    <a:cxn ang="0">
                      <a:pos x="226" y="324"/>
                    </a:cxn>
                    <a:cxn ang="0">
                      <a:pos x="232" y="306"/>
                    </a:cxn>
                    <a:cxn ang="0">
                      <a:pos x="239" y="287"/>
                    </a:cxn>
                    <a:cxn ang="0">
                      <a:pos x="241" y="267"/>
                    </a:cxn>
                    <a:cxn ang="0">
                      <a:pos x="242" y="247"/>
                    </a:cxn>
                    <a:cxn ang="0">
                      <a:pos x="241" y="226"/>
                    </a:cxn>
                    <a:cxn ang="0">
                      <a:pos x="237" y="204"/>
                    </a:cxn>
                    <a:cxn ang="0">
                      <a:pos x="231" y="182"/>
                    </a:cxn>
                    <a:cxn ang="0">
                      <a:pos x="224" y="159"/>
                    </a:cxn>
                    <a:cxn ang="0">
                      <a:pos x="214" y="135"/>
                    </a:cxn>
                    <a:cxn ang="0">
                      <a:pos x="202" y="113"/>
                    </a:cxn>
                    <a:cxn ang="0">
                      <a:pos x="189" y="90"/>
                    </a:cxn>
                    <a:cxn ang="0">
                      <a:pos x="172" y="68"/>
                    </a:cxn>
                    <a:cxn ang="0">
                      <a:pos x="154" y="46"/>
                    </a:cxn>
                    <a:cxn ang="0">
                      <a:pos x="135" y="25"/>
                    </a:cxn>
                    <a:cxn ang="0">
                      <a:pos x="135" y="25"/>
                    </a:cxn>
                    <a:cxn ang="0">
                      <a:pos x="120" y="15"/>
                    </a:cxn>
                    <a:cxn ang="0">
                      <a:pos x="105" y="6"/>
                    </a:cxn>
                    <a:cxn ang="0">
                      <a:pos x="90" y="1"/>
                    </a:cxn>
                    <a:cxn ang="0">
                      <a:pos x="73" y="0"/>
                    </a:cxn>
                    <a:cxn ang="0">
                      <a:pos x="55" y="0"/>
                    </a:cxn>
                    <a:cxn ang="0">
                      <a:pos x="36" y="3"/>
                    </a:cxn>
                    <a:cxn ang="0">
                      <a:pos x="18" y="10"/>
                    </a:cxn>
                    <a:cxn ang="0">
                      <a:pos x="0" y="16"/>
                    </a:cxn>
                    <a:cxn ang="0">
                      <a:pos x="0" y="16"/>
                    </a:cxn>
                    <a:cxn ang="0">
                      <a:pos x="0" y="45"/>
                    </a:cxn>
                    <a:cxn ang="0">
                      <a:pos x="0" y="75"/>
                    </a:cxn>
                    <a:cxn ang="0">
                      <a:pos x="3" y="105"/>
                    </a:cxn>
                    <a:cxn ang="0">
                      <a:pos x="8" y="135"/>
                    </a:cxn>
                    <a:cxn ang="0">
                      <a:pos x="13" y="165"/>
                    </a:cxn>
                    <a:cxn ang="0">
                      <a:pos x="21" y="195"/>
                    </a:cxn>
                    <a:cxn ang="0">
                      <a:pos x="31" y="224"/>
                    </a:cxn>
                    <a:cxn ang="0">
                      <a:pos x="41" y="251"/>
                    </a:cxn>
                    <a:cxn ang="0">
                      <a:pos x="55" y="276"/>
                    </a:cxn>
                    <a:cxn ang="0">
                      <a:pos x="70" y="299"/>
                    </a:cxn>
                    <a:cxn ang="0">
                      <a:pos x="85" y="319"/>
                    </a:cxn>
                    <a:cxn ang="0">
                      <a:pos x="103" y="336"/>
                    </a:cxn>
                    <a:cxn ang="0">
                      <a:pos x="122" y="351"/>
                    </a:cxn>
                    <a:cxn ang="0">
                      <a:pos x="132" y="356"/>
                    </a:cxn>
                    <a:cxn ang="0">
                      <a:pos x="144" y="361"/>
                    </a:cxn>
                    <a:cxn ang="0">
                      <a:pos x="154" y="364"/>
                    </a:cxn>
                    <a:cxn ang="0">
                      <a:pos x="165" y="366"/>
                    </a:cxn>
                    <a:cxn ang="0">
                      <a:pos x="177" y="366"/>
                    </a:cxn>
                    <a:cxn ang="0">
                      <a:pos x="189" y="366"/>
                    </a:cxn>
                    <a:cxn ang="0">
                      <a:pos x="189" y="366"/>
                    </a:cxn>
                  </a:cxnLst>
                  <a:rect l="0" t="0" r="r" b="b"/>
                  <a:pathLst>
                    <a:path w="242" h="366">
                      <a:moveTo>
                        <a:pt x="189" y="366"/>
                      </a:moveTo>
                      <a:lnTo>
                        <a:pt x="189" y="366"/>
                      </a:lnTo>
                      <a:lnTo>
                        <a:pt x="204" y="354"/>
                      </a:lnTo>
                      <a:lnTo>
                        <a:pt x="204" y="354"/>
                      </a:lnTo>
                      <a:lnTo>
                        <a:pt x="216" y="339"/>
                      </a:lnTo>
                      <a:lnTo>
                        <a:pt x="226" y="324"/>
                      </a:lnTo>
                      <a:lnTo>
                        <a:pt x="232" y="306"/>
                      </a:lnTo>
                      <a:lnTo>
                        <a:pt x="239" y="287"/>
                      </a:lnTo>
                      <a:lnTo>
                        <a:pt x="241" y="267"/>
                      </a:lnTo>
                      <a:lnTo>
                        <a:pt x="242" y="247"/>
                      </a:lnTo>
                      <a:lnTo>
                        <a:pt x="241" y="226"/>
                      </a:lnTo>
                      <a:lnTo>
                        <a:pt x="237" y="204"/>
                      </a:lnTo>
                      <a:lnTo>
                        <a:pt x="231" y="182"/>
                      </a:lnTo>
                      <a:lnTo>
                        <a:pt x="224" y="159"/>
                      </a:lnTo>
                      <a:lnTo>
                        <a:pt x="214" y="135"/>
                      </a:lnTo>
                      <a:lnTo>
                        <a:pt x="202" y="113"/>
                      </a:lnTo>
                      <a:lnTo>
                        <a:pt x="189" y="90"/>
                      </a:lnTo>
                      <a:lnTo>
                        <a:pt x="172" y="68"/>
                      </a:lnTo>
                      <a:lnTo>
                        <a:pt x="154" y="46"/>
                      </a:lnTo>
                      <a:lnTo>
                        <a:pt x="135" y="25"/>
                      </a:lnTo>
                      <a:lnTo>
                        <a:pt x="135" y="25"/>
                      </a:lnTo>
                      <a:lnTo>
                        <a:pt x="120" y="15"/>
                      </a:lnTo>
                      <a:lnTo>
                        <a:pt x="105" y="6"/>
                      </a:lnTo>
                      <a:lnTo>
                        <a:pt x="90" y="1"/>
                      </a:lnTo>
                      <a:lnTo>
                        <a:pt x="73" y="0"/>
                      </a:lnTo>
                      <a:lnTo>
                        <a:pt x="55" y="0"/>
                      </a:lnTo>
                      <a:lnTo>
                        <a:pt x="36" y="3"/>
                      </a:lnTo>
                      <a:lnTo>
                        <a:pt x="18" y="10"/>
                      </a:lnTo>
                      <a:lnTo>
                        <a:pt x="0" y="16"/>
                      </a:lnTo>
                      <a:lnTo>
                        <a:pt x="0" y="16"/>
                      </a:lnTo>
                      <a:lnTo>
                        <a:pt x="0" y="45"/>
                      </a:lnTo>
                      <a:lnTo>
                        <a:pt x="0" y="75"/>
                      </a:lnTo>
                      <a:lnTo>
                        <a:pt x="3" y="105"/>
                      </a:lnTo>
                      <a:lnTo>
                        <a:pt x="8" y="135"/>
                      </a:lnTo>
                      <a:lnTo>
                        <a:pt x="13" y="165"/>
                      </a:lnTo>
                      <a:lnTo>
                        <a:pt x="21" y="195"/>
                      </a:lnTo>
                      <a:lnTo>
                        <a:pt x="31" y="224"/>
                      </a:lnTo>
                      <a:lnTo>
                        <a:pt x="41" y="251"/>
                      </a:lnTo>
                      <a:lnTo>
                        <a:pt x="55" y="276"/>
                      </a:lnTo>
                      <a:lnTo>
                        <a:pt x="70" y="299"/>
                      </a:lnTo>
                      <a:lnTo>
                        <a:pt x="85" y="319"/>
                      </a:lnTo>
                      <a:lnTo>
                        <a:pt x="103" y="336"/>
                      </a:lnTo>
                      <a:lnTo>
                        <a:pt x="122" y="351"/>
                      </a:lnTo>
                      <a:lnTo>
                        <a:pt x="132" y="356"/>
                      </a:lnTo>
                      <a:lnTo>
                        <a:pt x="144" y="361"/>
                      </a:lnTo>
                      <a:lnTo>
                        <a:pt x="154" y="364"/>
                      </a:lnTo>
                      <a:lnTo>
                        <a:pt x="165" y="366"/>
                      </a:lnTo>
                      <a:lnTo>
                        <a:pt x="177" y="366"/>
                      </a:lnTo>
                      <a:lnTo>
                        <a:pt x="189" y="366"/>
                      </a:lnTo>
                      <a:lnTo>
                        <a:pt x="189" y="366"/>
                      </a:lnTo>
                      <a:close/>
                    </a:path>
                  </a:pathLst>
                </a:custGeom>
                <a:solidFill>
                  <a:srgbClr val="E7BE4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3" name="Freeform 165"/>
                <p:cNvSpPr>
                  <a:spLocks/>
                </p:cNvSpPr>
                <p:nvPr/>
              </p:nvSpPr>
              <p:spPr bwMode="auto">
                <a:xfrm>
                  <a:off x="2535" y="832"/>
                  <a:ext cx="171" cy="188"/>
                </a:xfrm>
                <a:custGeom>
                  <a:avLst/>
                  <a:gdLst/>
                  <a:ahLst/>
                  <a:cxnLst>
                    <a:cxn ang="0">
                      <a:pos x="153" y="0"/>
                    </a:cxn>
                    <a:cxn ang="0">
                      <a:pos x="153" y="0"/>
                    </a:cxn>
                    <a:cxn ang="0">
                      <a:pos x="134" y="12"/>
                    </a:cxn>
                    <a:cxn ang="0">
                      <a:pos x="114" y="24"/>
                    </a:cxn>
                    <a:cxn ang="0">
                      <a:pos x="96" y="39"/>
                    </a:cxn>
                    <a:cxn ang="0">
                      <a:pos x="79" y="54"/>
                    </a:cxn>
                    <a:cxn ang="0">
                      <a:pos x="62" y="71"/>
                    </a:cxn>
                    <a:cxn ang="0">
                      <a:pos x="47" y="89"/>
                    </a:cxn>
                    <a:cxn ang="0">
                      <a:pos x="35" y="107"/>
                    </a:cxn>
                    <a:cxn ang="0">
                      <a:pos x="24" y="126"/>
                    </a:cxn>
                    <a:cxn ang="0">
                      <a:pos x="14" y="146"/>
                    </a:cxn>
                    <a:cxn ang="0">
                      <a:pos x="7" y="166"/>
                    </a:cxn>
                    <a:cxn ang="0">
                      <a:pos x="2" y="184"/>
                    </a:cxn>
                    <a:cxn ang="0">
                      <a:pos x="0" y="203"/>
                    </a:cxn>
                    <a:cxn ang="0">
                      <a:pos x="2" y="221"/>
                    </a:cxn>
                    <a:cxn ang="0">
                      <a:pos x="7" y="240"/>
                    </a:cxn>
                    <a:cxn ang="0">
                      <a:pos x="15" y="255"/>
                    </a:cxn>
                    <a:cxn ang="0">
                      <a:pos x="27" y="270"/>
                    </a:cxn>
                    <a:cxn ang="0">
                      <a:pos x="27" y="270"/>
                    </a:cxn>
                    <a:cxn ang="0">
                      <a:pos x="47" y="288"/>
                    </a:cxn>
                    <a:cxn ang="0">
                      <a:pos x="67" y="305"/>
                    </a:cxn>
                    <a:cxn ang="0">
                      <a:pos x="87" y="320"/>
                    </a:cxn>
                    <a:cxn ang="0">
                      <a:pos x="109" y="333"/>
                    </a:cxn>
                    <a:cxn ang="0">
                      <a:pos x="131" y="345"/>
                    </a:cxn>
                    <a:cxn ang="0">
                      <a:pos x="153" y="355"/>
                    </a:cxn>
                    <a:cxn ang="0">
                      <a:pos x="174" y="363"/>
                    </a:cxn>
                    <a:cxn ang="0">
                      <a:pos x="194" y="370"/>
                    </a:cxn>
                    <a:cxn ang="0">
                      <a:pos x="216" y="374"/>
                    </a:cxn>
                    <a:cxn ang="0">
                      <a:pos x="236" y="377"/>
                    </a:cxn>
                    <a:cxn ang="0">
                      <a:pos x="256" y="377"/>
                    </a:cxn>
                    <a:cxn ang="0">
                      <a:pos x="275" y="375"/>
                    </a:cxn>
                    <a:cxn ang="0">
                      <a:pos x="293" y="372"/>
                    </a:cxn>
                    <a:cxn ang="0">
                      <a:pos x="312" y="367"/>
                    </a:cxn>
                    <a:cxn ang="0">
                      <a:pos x="327" y="360"/>
                    </a:cxn>
                    <a:cxn ang="0">
                      <a:pos x="342" y="350"/>
                    </a:cxn>
                    <a:cxn ang="0">
                      <a:pos x="342" y="350"/>
                    </a:cxn>
                    <a:cxn ang="0">
                      <a:pos x="330" y="350"/>
                    </a:cxn>
                    <a:cxn ang="0">
                      <a:pos x="318" y="350"/>
                    </a:cxn>
                    <a:cxn ang="0">
                      <a:pos x="307" y="348"/>
                    </a:cxn>
                    <a:cxn ang="0">
                      <a:pos x="297" y="345"/>
                    </a:cxn>
                    <a:cxn ang="0">
                      <a:pos x="285" y="340"/>
                    </a:cxn>
                    <a:cxn ang="0">
                      <a:pos x="275" y="335"/>
                    </a:cxn>
                    <a:cxn ang="0">
                      <a:pos x="256" y="320"/>
                    </a:cxn>
                    <a:cxn ang="0">
                      <a:pos x="238" y="303"/>
                    </a:cxn>
                    <a:cxn ang="0">
                      <a:pos x="223" y="283"/>
                    </a:cxn>
                    <a:cxn ang="0">
                      <a:pos x="208" y="260"/>
                    </a:cxn>
                    <a:cxn ang="0">
                      <a:pos x="194" y="235"/>
                    </a:cxn>
                    <a:cxn ang="0">
                      <a:pos x="184" y="208"/>
                    </a:cxn>
                    <a:cxn ang="0">
                      <a:pos x="174" y="179"/>
                    </a:cxn>
                    <a:cxn ang="0">
                      <a:pos x="166" y="149"/>
                    </a:cxn>
                    <a:cxn ang="0">
                      <a:pos x="161" y="119"/>
                    </a:cxn>
                    <a:cxn ang="0">
                      <a:pos x="156" y="89"/>
                    </a:cxn>
                    <a:cxn ang="0">
                      <a:pos x="153" y="59"/>
                    </a:cxn>
                    <a:cxn ang="0">
                      <a:pos x="153" y="29"/>
                    </a:cxn>
                    <a:cxn ang="0">
                      <a:pos x="153" y="0"/>
                    </a:cxn>
                    <a:cxn ang="0">
                      <a:pos x="153" y="0"/>
                    </a:cxn>
                  </a:cxnLst>
                  <a:rect l="0" t="0" r="r" b="b"/>
                  <a:pathLst>
                    <a:path w="342" h="377">
                      <a:moveTo>
                        <a:pt x="153" y="0"/>
                      </a:moveTo>
                      <a:lnTo>
                        <a:pt x="153" y="0"/>
                      </a:lnTo>
                      <a:lnTo>
                        <a:pt x="134" y="12"/>
                      </a:lnTo>
                      <a:lnTo>
                        <a:pt x="114" y="24"/>
                      </a:lnTo>
                      <a:lnTo>
                        <a:pt x="96" y="39"/>
                      </a:lnTo>
                      <a:lnTo>
                        <a:pt x="79" y="54"/>
                      </a:lnTo>
                      <a:lnTo>
                        <a:pt x="62" y="71"/>
                      </a:lnTo>
                      <a:lnTo>
                        <a:pt x="47" y="89"/>
                      </a:lnTo>
                      <a:lnTo>
                        <a:pt x="35" y="107"/>
                      </a:lnTo>
                      <a:lnTo>
                        <a:pt x="24" y="126"/>
                      </a:lnTo>
                      <a:lnTo>
                        <a:pt x="14" y="146"/>
                      </a:lnTo>
                      <a:lnTo>
                        <a:pt x="7" y="166"/>
                      </a:lnTo>
                      <a:lnTo>
                        <a:pt x="2" y="184"/>
                      </a:lnTo>
                      <a:lnTo>
                        <a:pt x="0" y="203"/>
                      </a:lnTo>
                      <a:lnTo>
                        <a:pt x="2" y="221"/>
                      </a:lnTo>
                      <a:lnTo>
                        <a:pt x="7" y="240"/>
                      </a:lnTo>
                      <a:lnTo>
                        <a:pt x="15" y="255"/>
                      </a:lnTo>
                      <a:lnTo>
                        <a:pt x="27" y="270"/>
                      </a:lnTo>
                      <a:lnTo>
                        <a:pt x="27" y="270"/>
                      </a:lnTo>
                      <a:lnTo>
                        <a:pt x="47" y="288"/>
                      </a:lnTo>
                      <a:lnTo>
                        <a:pt x="67" y="305"/>
                      </a:lnTo>
                      <a:lnTo>
                        <a:pt x="87" y="320"/>
                      </a:lnTo>
                      <a:lnTo>
                        <a:pt x="109" y="333"/>
                      </a:lnTo>
                      <a:lnTo>
                        <a:pt x="131" y="345"/>
                      </a:lnTo>
                      <a:lnTo>
                        <a:pt x="153" y="355"/>
                      </a:lnTo>
                      <a:lnTo>
                        <a:pt x="174" y="363"/>
                      </a:lnTo>
                      <a:lnTo>
                        <a:pt x="194" y="370"/>
                      </a:lnTo>
                      <a:lnTo>
                        <a:pt x="216" y="374"/>
                      </a:lnTo>
                      <a:lnTo>
                        <a:pt x="236" y="377"/>
                      </a:lnTo>
                      <a:lnTo>
                        <a:pt x="256" y="377"/>
                      </a:lnTo>
                      <a:lnTo>
                        <a:pt x="275" y="375"/>
                      </a:lnTo>
                      <a:lnTo>
                        <a:pt x="293" y="372"/>
                      </a:lnTo>
                      <a:lnTo>
                        <a:pt x="312" y="367"/>
                      </a:lnTo>
                      <a:lnTo>
                        <a:pt x="327" y="360"/>
                      </a:lnTo>
                      <a:lnTo>
                        <a:pt x="342" y="350"/>
                      </a:lnTo>
                      <a:lnTo>
                        <a:pt x="342" y="350"/>
                      </a:lnTo>
                      <a:lnTo>
                        <a:pt x="330" y="350"/>
                      </a:lnTo>
                      <a:lnTo>
                        <a:pt x="318" y="350"/>
                      </a:lnTo>
                      <a:lnTo>
                        <a:pt x="307" y="348"/>
                      </a:lnTo>
                      <a:lnTo>
                        <a:pt x="297" y="345"/>
                      </a:lnTo>
                      <a:lnTo>
                        <a:pt x="285" y="340"/>
                      </a:lnTo>
                      <a:lnTo>
                        <a:pt x="275" y="335"/>
                      </a:lnTo>
                      <a:lnTo>
                        <a:pt x="256" y="320"/>
                      </a:lnTo>
                      <a:lnTo>
                        <a:pt x="238" y="303"/>
                      </a:lnTo>
                      <a:lnTo>
                        <a:pt x="223" y="283"/>
                      </a:lnTo>
                      <a:lnTo>
                        <a:pt x="208" y="260"/>
                      </a:lnTo>
                      <a:lnTo>
                        <a:pt x="194" y="235"/>
                      </a:lnTo>
                      <a:lnTo>
                        <a:pt x="184" y="208"/>
                      </a:lnTo>
                      <a:lnTo>
                        <a:pt x="174" y="179"/>
                      </a:lnTo>
                      <a:lnTo>
                        <a:pt x="166" y="149"/>
                      </a:lnTo>
                      <a:lnTo>
                        <a:pt x="161" y="119"/>
                      </a:lnTo>
                      <a:lnTo>
                        <a:pt x="156" y="89"/>
                      </a:lnTo>
                      <a:lnTo>
                        <a:pt x="153" y="59"/>
                      </a:lnTo>
                      <a:lnTo>
                        <a:pt x="153" y="29"/>
                      </a:lnTo>
                      <a:lnTo>
                        <a:pt x="153" y="0"/>
                      </a:lnTo>
                      <a:lnTo>
                        <a:pt x="153" y="0"/>
                      </a:lnTo>
                      <a:close/>
                    </a:path>
                  </a:pathLst>
                </a:custGeom>
                <a:solidFill>
                  <a:srgbClr val="D59131"/>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4" name="Freeform 166"/>
                <p:cNvSpPr>
                  <a:spLocks/>
                </p:cNvSpPr>
                <p:nvPr/>
              </p:nvSpPr>
              <p:spPr bwMode="auto">
                <a:xfrm>
                  <a:off x="2352" y="931"/>
                  <a:ext cx="239" cy="138"/>
                </a:xfrm>
                <a:custGeom>
                  <a:avLst/>
                  <a:gdLst/>
                  <a:ahLst/>
                  <a:cxnLst>
                    <a:cxn ang="0">
                      <a:pos x="46" y="149"/>
                    </a:cxn>
                    <a:cxn ang="0">
                      <a:pos x="46" y="149"/>
                    </a:cxn>
                    <a:cxn ang="0">
                      <a:pos x="129" y="233"/>
                    </a:cxn>
                    <a:cxn ang="0">
                      <a:pos x="129" y="233"/>
                    </a:cxn>
                    <a:cxn ang="0">
                      <a:pos x="143" y="245"/>
                    </a:cxn>
                    <a:cxn ang="0">
                      <a:pos x="158" y="255"/>
                    </a:cxn>
                    <a:cxn ang="0">
                      <a:pos x="175" y="263"/>
                    </a:cxn>
                    <a:cxn ang="0">
                      <a:pos x="193" y="270"/>
                    </a:cxn>
                    <a:cxn ang="0">
                      <a:pos x="213" y="273"/>
                    </a:cxn>
                    <a:cxn ang="0">
                      <a:pos x="233" y="277"/>
                    </a:cxn>
                    <a:cxn ang="0">
                      <a:pos x="255" y="277"/>
                    </a:cxn>
                    <a:cxn ang="0">
                      <a:pos x="277" y="277"/>
                    </a:cxn>
                    <a:cxn ang="0">
                      <a:pos x="300" y="273"/>
                    </a:cxn>
                    <a:cxn ang="0">
                      <a:pos x="325" y="268"/>
                    </a:cxn>
                    <a:cxn ang="0">
                      <a:pos x="349" y="262"/>
                    </a:cxn>
                    <a:cxn ang="0">
                      <a:pos x="374" y="253"/>
                    </a:cxn>
                    <a:cxn ang="0">
                      <a:pos x="401" y="243"/>
                    </a:cxn>
                    <a:cxn ang="0">
                      <a:pos x="426" y="231"/>
                    </a:cxn>
                    <a:cxn ang="0">
                      <a:pos x="453" y="220"/>
                    </a:cxn>
                    <a:cxn ang="0">
                      <a:pos x="479" y="205"/>
                    </a:cxn>
                    <a:cxn ang="0">
                      <a:pos x="479" y="205"/>
                    </a:cxn>
                    <a:cxn ang="0">
                      <a:pos x="451" y="201"/>
                    </a:cxn>
                    <a:cxn ang="0">
                      <a:pos x="421" y="195"/>
                    </a:cxn>
                    <a:cxn ang="0">
                      <a:pos x="389" y="188"/>
                    </a:cxn>
                    <a:cxn ang="0">
                      <a:pos x="357" y="178"/>
                    </a:cxn>
                    <a:cxn ang="0">
                      <a:pos x="324" y="166"/>
                    </a:cxn>
                    <a:cxn ang="0">
                      <a:pos x="290" y="153"/>
                    </a:cxn>
                    <a:cxn ang="0">
                      <a:pos x="223" y="123"/>
                    </a:cxn>
                    <a:cxn ang="0">
                      <a:pos x="160" y="91"/>
                    </a:cxn>
                    <a:cxn ang="0">
                      <a:pos x="99" y="57"/>
                    </a:cxn>
                    <a:cxn ang="0">
                      <a:pos x="46" y="27"/>
                    </a:cxn>
                    <a:cxn ang="0">
                      <a:pos x="2" y="0"/>
                    </a:cxn>
                    <a:cxn ang="0">
                      <a:pos x="2" y="0"/>
                    </a:cxn>
                    <a:cxn ang="0">
                      <a:pos x="0" y="22"/>
                    </a:cxn>
                    <a:cxn ang="0">
                      <a:pos x="2" y="44"/>
                    </a:cxn>
                    <a:cxn ang="0">
                      <a:pos x="4" y="64"/>
                    </a:cxn>
                    <a:cxn ang="0">
                      <a:pos x="9" y="84"/>
                    </a:cxn>
                    <a:cxn ang="0">
                      <a:pos x="14" y="103"/>
                    </a:cxn>
                    <a:cxn ang="0">
                      <a:pos x="22" y="119"/>
                    </a:cxn>
                    <a:cxn ang="0">
                      <a:pos x="32" y="134"/>
                    </a:cxn>
                    <a:cxn ang="0">
                      <a:pos x="46" y="149"/>
                    </a:cxn>
                    <a:cxn ang="0">
                      <a:pos x="46" y="149"/>
                    </a:cxn>
                  </a:cxnLst>
                  <a:rect l="0" t="0" r="r" b="b"/>
                  <a:pathLst>
                    <a:path w="479" h="277">
                      <a:moveTo>
                        <a:pt x="46" y="149"/>
                      </a:moveTo>
                      <a:lnTo>
                        <a:pt x="46" y="149"/>
                      </a:lnTo>
                      <a:lnTo>
                        <a:pt x="129" y="233"/>
                      </a:lnTo>
                      <a:lnTo>
                        <a:pt x="129" y="233"/>
                      </a:lnTo>
                      <a:lnTo>
                        <a:pt x="143" y="245"/>
                      </a:lnTo>
                      <a:lnTo>
                        <a:pt x="158" y="255"/>
                      </a:lnTo>
                      <a:lnTo>
                        <a:pt x="175" y="263"/>
                      </a:lnTo>
                      <a:lnTo>
                        <a:pt x="193" y="270"/>
                      </a:lnTo>
                      <a:lnTo>
                        <a:pt x="213" y="273"/>
                      </a:lnTo>
                      <a:lnTo>
                        <a:pt x="233" y="277"/>
                      </a:lnTo>
                      <a:lnTo>
                        <a:pt x="255" y="277"/>
                      </a:lnTo>
                      <a:lnTo>
                        <a:pt x="277" y="277"/>
                      </a:lnTo>
                      <a:lnTo>
                        <a:pt x="300" y="273"/>
                      </a:lnTo>
                      <a:lnTo>
                        <a:pt x="325" y="268"/>
                      </a:lnTo>
                      <a:lnTo>
                        <a:pt x="349" y="262"/>
                      </a:lnTo>
                      <a:lnTo>
                        <a:pt x="374" y="253"/>
                      </a:lnTo>
                      <a:lnTo>
                        <a:pt x="401" y="243"/>
                      </a:lnTo>
                      <a:lnTo>
                        <a:pt x="426" y="231"/>
                      </a:lnTo>
                      <a:lnTo>
                        <a:pt x="453" y="220"/>
                      </a:lnTo>
                      <a:lnTo>
                        <a:pt x="479" y="205"/>
                      </a:lnTo>
                      <a:lnTo>
                        <a:pt x="479" y="205"/>
                      </a:lnTo>
                      <a:lnTo>
                        <a:pt x="451" y="201"/>
                      </a:lnTo>
                      <a:lnTo>
                        <a:pt x="421" y="195"/>
                      </a:lnTo>
                      <a:lnTo>
                        <a:pt x="389" y="188"/>
                      </a:lnTo>
                      <a:lnTo>
                        <a:pt x="357" y="178"/>
                      </a:lnTo>
                      <a:lnTo>
                        <a:pt x="324" y="166"/>
                      </a:lnTo>
                      <a:lnTo>
                        <a:pt x="290" y="153"/>
                      </a:lnTo>
                      <a:lnTo>
                        <a:pt x="223" y="123"/>
                      </a:lnTo>
                      <a:lnTo>
                        <a:pt x="160" y="91"/>
                      </a:lnTo>
                      <a:lnTo>
                        <a:pt x="99" y="57"/>
                      </a:lnTo>
                      <a:lnTo>
                        <a:pt x="46" y="27"/>
                      </a:lnTo>
                      <a:lnTo>
                        <a:pt x="2" y="0"/>
                      </a:lnTo>
                      <a:lnTo>
                        <a:pt x="2" y="0"/>
                      </a:lnTo>
                      <a:lnTo>
                        <a:pt x="0" y="22"/>
                      </a:lnTo>
                      <a:lnTo>
                        <a:pt x="2" y="44"/>
                      </a:lnTo>
                      <a:lnTo>
                        <a:pt x="4" y="64"/>
                      </a:lnTo>
                      <a:lnTo>
                        <a:pt x="9" y="84"/>
                      </a:lnTo>
                      <a:lnTo>
                        <a:pt x="14" y="103"/>
                      </a:lnTo>
                      <a:lnTo>
                        <a:pt x="22" y="119"/>
                      </a:lnTo>
                      <a:lnTo>
                        <a:pt x="32" y="134"/>
                      </a:lnTo>
                      <a:lnTo>
                        <a:pt x="46" y="149"/>
                      </a:lnTo>
                      <a:lnTo>
                        <a:pt x="46" y="149"/>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5" name="Freeform 167"/>
                <p:cNvSpPr>
                  <a:spLocks/>
                </p:cNvSpPr>
                <p:nvPr/>
              </p:nvSpPr>
              <p:spPr bwMode="auto">
                <a:xfrm>
                  <a:off x="2455" y="643"/>
                  <a:ext cx="324" cy="325"/>
                </a:xfrm>
                <a:custGeom>
                  <a:avLst/>
                  <a:gdLst/>
                  <a:ahLst/>
                  <a:cxnLst>
                    <a:cxn ang="0">
                      <a:pos x="605" y="129"/>
                    </a:cxn>
                    <a:cxn ang="0">
                      <a:pos x="521" y="45"/>
                    </a:cxn>
                    <a:cxn ang="0">
                      <a:pos x="501" y="29"/>
                    </a:cxn>
                    <a:cxn ang="0">
                      <a:pos x="478" y="15"/>
                    </a:cxn>
                    <a:cxn ang="0">
                      <a:pos x="453" y="7"/>
                    </a:cxn>
                    <a:cxn ang="0">
                      <a:pos x="424" y="2"/>
                    </a:cxn>
                    <a:cxn ang="0">
                      <a:pos x="362" y="2"/>
                    </a:cxn>
                    <a:cxn ang="0">
                      <a:pos x="293" y="17"/>
                    </a:cxn>
                    <a:cxn ang="0">
                      <a:pos x="221" y="45"/>
                    </a:cxn>
                    <a:cxn ang="0">
                      <a:pos x="148" y="87"/>
                    </a:cxn>
                    <a:cxn ang="0">
                      <a:pos x="72" y="141"/>
                    </a:cxn>
                    <a:cxn ang="0">
                      <a:pos x="0" y="206"/>
                    </a:cxn>
                    <a:cxn ang="0">
                      <a:pos x="0" y="206"/>
                    </a:cxn>
                    <a:cxn ang="0">
                      <a:pos x="5" y="238"/>
                    </a:cxn>
                    <a:cxn ang="0">
                      <a:pos x="22" y="305"/>
                    </a:cxn>
                    <a:cxn ang="0">
                      <a:pos x="46" y="368"/>
                    </a:cxn>
                    <a:cxn ang="0">
                      <a:pos x="79" y="427"/>
                    </a:cxn>
                    <a:cxn ang="0">
                      <a:pos x="99" y="450"/>
                    </a:cxn>
                    <a:cxn ang="0">
                      <a:pos x="139" y="487"/>
                    </a:cxn>
                    <a:cxn ang="0">
                      <a:pos x="232" y="564"/>
                    </a:cxn>
                    <a:cxn ang="0">
                      <a:pos x="280" y="596"/>
                    </a:cxn>
                    <a:cxn ang="0">
                      <a:pos x="327" y="624"/>
                    </a:cxn>
                    <a:cxn ang="0">
                      <a:pos x="372" y="643"/>
                    </a:cxn>
                    <a:cxn ang="0">
                      <a:pos x="412" y="651"/>
                    </a:cxn>
                    <a:cxn ang="0">
                      <a:pos x="437" y="649"/>
                    </a:cxn>
                    <a:cxn ang="0">
                      <a:pos x="446" y="648"/>
                    </a:cxn>
                    <a:cxn ang="0">
                      <a:pos x="509" y="574"/>
                    </a:cxn>
                    <a:cxn ang="0">
                      <a:pos x="563" y="500"/>
                    </a:cxn>
                    <a:cxn ang="0">
                      <a:pos x="603" y="427"/>
                    </a:cxn>
                    <a:cxn ang="0">
                      <a:pos x="632" y="355"/>
                    </a:cxn>
                    <a:cxn ang="0">
                      <a:pos x="647" y="286"/>
                    </a:cxn>
                    <a:cxn ang="0">
                      <a:pos x="648" y="224"/>
                    </a:cxn>
                    <a:cxn ang="0">
                      <a:pos x="643" y="198"/>
                    </a:cxn>
                    <a:cxn ang="0">
                      <a:pos x="633" y="171"/>
                    </a:cxn>
                    <a:cxn ang="0">
                      <a:pos x="622" y="149"/>
                    </a:cxn>
                    <a:cxn ang="0">
                      <a:pos x="605" y="129"/>
                    </a:cxn>
                  </a:cxnLst>
                  <a:rect l="0" t="0" r="r" b="b"/>
                  <a:pathLst>
                    <a:path w="648" h="651">
                      <a:moveTo>
                        <a:pt x="605" y="129"/>
                      </a:moveTo>
                      <a:lnTo>
                        <a:pt x="605" y="129"/>
                      </a:lnTo>
                      <a:lnTo>
                        <a:pt x="521" y="45"/>
                      </a:lnTo>
                      <a:lnTo>
                        <a:pt x="521" y="45"/>
                      </a:lnTo>
                      <a:lnTo>
                        <a:pt x="511" y="35"/>
                      </a:lnTo>
                      <a:lnTo>
                        <a:pt x="501" y="29"/>
                      </a:lnTo>
                      <a:lnTo>
                        <a:pt x="489" y="22"/>
                      </a:lnTo>
                      <a:lnTo>
                        <a:pt x="478" y="15"/>
                      </a:lnTo>
                      <a:lnTo>
                        <a:pt x="464" y="10"/>
                      </a:lnTo>
                      <a:lnTo>
                        <a:pt x="453" y="7"/>
                      </a:lnTo>
                      <a:lnTo>
                        <a:pt x="437" y="3"/>
                      </a:lnTo>
                      <a:lnTo>
                        <a:pt x="424" y="2"/>
                      </a:lnTo>
                      <a:lnTo>
                        <a:pt x="394" y="0"/>
                      </a:lnTo>
                      <a:lnTo>
                        <a:pt x="362" y="2"/>
                      </a:lnTo>
                      <a:lnTo>
                        <a:pt x="329" y="8"/>
                      </a:lnTo>
                      <a:lnTo>
                        <a:pt x="293" y="17"/>
                      </a:lnTo>
                      <a:lnTo>
                        <a:pt x="258" y="30"/>
                      </a:lnTo>
                      <a:lnTo>
                        <a:pt x="221" y="45"/>
                      </a:lnTo>
                      <a:lnTo>
                        <a:pt x="185" y="65"/>
                      </a:lnTo>
                      <a:lnTo>
                        <a:pt x="148" y="87"/>
                      </a:lnTo>
                      <a:lnTo>
                        <a:pt x="109" y="112"/>
                      </a:lnTo>
                      <a:lnTo>
                        <a:pt x="72" y="141"/>
                      </a:lnTo>
                      <a:lnTo>
                        <a:pt x="36" y="172"/>
                      </a:lnTo>
                      <a:lnTo>
                        <a:pt x="0" y="206"/>
                      </a:lnTo>
                      <a:lnTo>
                        <a:pt x="0" y="206"/>
                      </a:lnTo>
                      <a:lnTo>
                        <a:pt x="0" y="206"/>
                      </a:lnTo>
                      <a:lnTo>
                        <a:pt x="0" y="206"/>
                      </a:lnTo>
                      <a:lnTo>
                        <a:pt x="5" y="238"/>
                      </a:lnTo>
                      <a:lnTo>
                        <a:pt x="12" y="271"/>
                      </a:lnTo>
                      <a:lnTo>
                        <a:pt x="22" y="305"/>
                      </a:lnTo>
                      <a:lnTo>
                        <a:pt x="32" y="336"/>
                      </a:lnTo>
                      <a:lnTo>
                        <a:pt x="46" y="368"/>
                      </a:lnTo>
                      <a:lnTo>
                        <a:pt x="61" y="398"/>
                      </a:lnTo>
                      <a:lnTo>
                        <a:pt x="79" y="427"/>
                      </a:lnTo>
                      <a:lnTo>
                        <a:pt x="89" y="439"/>
                      </a:lnTo>
                      <a:lnTo>
                        <a:pt x="99" y="450"/>
                      </a:lnTo>
                      <a:lnTo>
                        <a:pt x="99" y="450"/>
                      </a:lnTo>
                      <a:lnTo>
                        <a:pt x="139" y="487"/>
                      </a:lnTo>
                      <a:lnTo>
                        <a:pt x="185" y="526"/>
                      </a:lnTo>
                      <a:lnTo>
                        <a:pt x="232" y="564"/>
                      </a:lnTo>
                      <a:lnTo>
                        <a:pt x="257" y="581"/>
                      </a:lnTo>
                      <a:lnTo>
                        <a:pt x="280" y="596"/>
                      </a:lnTo>
                      <a:lnTo>
                        <a:pt x="304" y="611"/>
                      </a:lnTo>
                      <a:lnTo>
                        <a:pt x="327" y="624"/>
                      </a:lnTo>
                      <a:lnTo>
                        <a:pt x="350" y="634"/>
                      </a:lnTo>
                      <a:lnTo>
                        <a:pt x="372" y="643"/>
                      </a:lnTo>
                      <a:lnTo>
                        <a:pt x="392" y="648"/>
                      </a:lnTo>
                      <a:lnTo>
                        <a:pt x="412" y="651"/>
                      </a:lnTo>
                      <a:lnTo>
                        <a:pt x="429" y="651"/>
                      </a:lnTo>
                      <a:lnTo>
                        <a:pt x="437" y="649"/>
                      </a:lnTo>
                      <a:lnTo>
                        <a:pt x="446" y="648"/>
                      </a:lnTo>
                      <a:lnTo>
                        <a:pt x="446" y="648"/>
                      </a:lnTo>
                      <a:lnTo>
                        <a:pt x="479" y="611"/>
                      </a:lnTo>
                      <a:lnTo>
                        <a:pt x="509" y="574"/>
                      </a:lnTo>
                      <a:lnTo>
                        <a:pt x="538" y="537"/>
                      </a:lnTo>
                      <a:lnTo>
                        <a:pt x="563" y="500"/>
                      </a:lnTo>
                      <a:lnTo>
                        <a:pt x="585" y="464"/>
                      </a:lnTo>
                      <a:lnTo>
                        <a:pt x="603" y="427"/>
                      </a:lnTo>
                      <a:lnTo>
                        <a:pt x="620" y="390"/>
                      </a:lnTo>
                      <a:lnTo>
                        <a:pt x="632" y="355"/>
                      </a:lnTo>
                      <a:lnTo>
                        <a:pt x="642" y="320"/>
                      </a:lnTo>
                      <a:lnTo>
                        <a:pt x="647" y="286"/>
                      </a:lnTo>
                      <a:lnTo>
                        <a:pt x="648" y="254"/>
                      </a:lnTo>
                      <a:lnTo>
                        <a:pt x="648" y="224"/>
                      </a:lnTo>
                      <a:lnTo>
                        <a:pt x="645" y="211"/>
                      </a:lnTo>
                      <a:lnTo>
                        <a:pt x="643" y="198"/>
                      </a:lnTo>
                      <a:lnTo>
                        <a:pt x="638" y="184"/>
                      </a:lnTo>
                      <a:lnTo>
                        <a:pt x="633" y="171"/>
                      </a:lnTo>
                      <a:lnTo>
                        <a:pt x="628" y="159"/>
                      </a:lnTo>
                      <a:lnTo>
                        <a:pt x="622" y="149"/>
                      </a:lnTo>
                      <a:lnTo>
                        <a:pt x="613" y="137"/>
                      </a:lnTo>
                      <a:lnTo>
                        <a:pt x="605" y="129"/>
                      </a:lnTo>
                      <a:lnTo>
                        <a:pt x="605" y="129"/>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6" name="Freeform 168"/>
                <p:cNvSpPr>
                  <a:spLocks/>
                </p:cNvSpPr>
                <p:nvPr/>
              </p:nvSpPr>
              <p:spPr bwMode="auto">
                <a:xfrm>
                  <a:off x="2353" y="745"/>
                  <a:ext cx="324" cy="288"/>
                </a:xfrm>
                <a:custGeom>
                  <a:avLst/>
                  <a:gdLst/>
                  <a:ahLst/>
                  <a:cxnLst>
                    <a:cxn ang="0">
                      <a:pos x="303" y="244"/>
                    </a:cxn>
                    <a:cxn ang="0">
                      <a:pos x="303" y="244"/>
                    </a:cxn>
                    <a:cxn ang="0">
                      <a:pos x="293" y="233"/>
                    </a:cxn>
                    <a:cxn ang="0">
                      <a:pos x="283" y="221"/>
                    </a:cxn>
                    <a:cxn ang="0">
                      <a:pos x="265" y="192"/>
                    </a:cxn>
                    <a:cxn ang="0">
                      <a:pos x="250" y="162"/>
                    </a:cxn>
                    <a:cxn ang="0">
                      <a:pos x="236" y="130"/>
                    </a:cxn>
                    <a:cxn ang="0">
                      <a:pos x="226" y="99"/>
                    </a:cxn>
                    <a:cxn ang="0">
                      <a:pos x="216" y="65"/>
                    </a:cxn>
                    <a:cxn ang="0">
                      <a:pos x="209" y="32"/>
                    </a:cxn>
                    <a:cxn ang="0">
                      <a:pos x="204" y="0"/>
                    </a:cxn>
                    <a:cxn ang="0">
                      <a:pos x="204" y="0"/>
                    </a:cxn>
                    <a:cxn ang="0">
                      <a:pos x="181" y="23"/>
                    </a:cxn>
                    <a:cxn ang="0">
                      <a:pos x="161" y="47"/>
                    </a:cxn>
                    <a:cxn ang="0">
                      <a:pos x="141" y="70"/>
                    </a:cxn>
                    <a:cxn ang="0">
                      <a:pos x="122" y="94"/>
                    </a:cxn>
                    <a:cxn ang="0">
                      <a:pos x="106" y="117"/>
                    </a:cxn>
                    <a:cxn ang="0">
                      <a:pos x="89" y="142"/>
                    </a:cxn>
                    <a:cxn ang="0">
                      <a:pos x="74" y="166"/>
                    </a:cxn>
                    <a:cxn ang="0">
                      <a:pos x="60" y="189"/>
                    </a:cxn>
                    <a:cxn ang="0">
                      <a:pos x="49" y="212"/>
                    </a:cxn>
                    <a:cxn ang="0">
                      <a:pos x="37" y="238"/>
                    </a:cxn>
                    <a:cxn ang="0">
                      <a:pos x="27" y="261"/>
                    </a:cxn>
                    <a:cxn ang="0">
                      <a:pos x="19" y="283"/>
                    </a:cxn>
                    <a:cxn ang="0">
                      <a:pos x="12" y="306"/>
                    </a:cxn>
                    <a:cxn ang="0">
                      <a:pos x="7" y="328"/>
                    </a:cxn>
                    <a:cxn ang="0">
                      <a:pos x="2" y="350"/>
                    </a:cxn>
                    <a:cxn ang="0">
                      <a:pos x="0" y="371"/>
                    </a:cxn>
                    <a:cxn ang="0">
                      <a:pos x="0" y="371"/>
                    </a:cxn>
                    <a:cxn ang="0">
                      <a:pos x="44" y="398"/>
                    </a:cxn>
                    <a:cxn ang="0">
                      <a:pos x="97" y="428"/>
                    </a:cxn>
                    <a:cxn ang="0">
                      <a:pos x="158" y="462"/>
                    </a:cxn>
                    <a:cxn ang="0">
                      <a:pos x="221" y="494"/>
                    </a:cxn>
                    <a:cxn ang="0">
                      <a:pos x="288" y="524"/>
                    </a:cxn>
                    <a:cxn ang="0">
                      <a:pos x="322" y="537"/>
                    </a:cxn>
                    <a:cxn ang="0">
                      <a:pos x="355" y="549"/>
                    </a:cxn>
                    <a:cxn ang="0">
                      <a:pos x="387" y="559"/>
                    </a:cxn>
                    <a:cxn ang="0">
                      <a:pos x="419" y="566"/>
                    </a:cxn>
                    <a:cxn ang="0">
                      <a:pos x="449" y="572"/>
                    </a:cxn>
                    <a:cxn ang="0">
                      <a:pos x="477" y="576"/>
                    </a:cxn>
                    <a:cxn ang="0">
                      <a:pos x="477" y="576"/>
                    </a:cxn>
                    <a:cxn ang="0">
                      <a:pos x="521" y="549"/>
                    </a:cxn>
                    <a:cxn ang="0">
                      <a:pos x="563" y="517"/>
                    </a:cxn>
                    <a:cxn ang="0">
                      <a:pos x="606" y="482"/>
                    </a:cxn>
                    <a:cxn ang="0">
                      <a:pos x="648" y="442"/>
                    </a:cxn>
                    <a:cxn ang="0">
                      <a:pos x="648" y="442"/>
                    </a:cxn>
                    <a:cxn ang="0">
                      <a:pos x="650" y="442"/>
                    </a:cxn>
                    <a:cxn ang="0">
                      <a:pos x="650" y="442"/>
                    </a:cxn>
                    <a:cxn ang="0">
                      <a:pos x="641" y="443"/>
                    </a:cxn>
                    <a:cxn ang="0">
                      <a:pos x="633" y="445"/>
                    </a:cxn>
                    <a:cxn ang="0">
                      <a:pos x="616" y="445"/>
                    </a:cxn>
                    <a:cxn ang="0">
                      <a:pos x="596" y="442"/>
                    </a:cxn>
                    <a:cxn ang="0">
                      <a:pos x="576" y="437"/>
                    </a:cxn>
                    <a:cxn ang="0">
                      <a:pos x="554" y="428"/>
                    </a:cxn>
                    <a:cxn ang="0">
                      <a:pos x="531" y="418"/>
                    </a:cxn>
                    <a:cxn ang="0">
                      <a:pos x="508" y="405"/>
                    </a:cxn>
                    <a:cxn ang="0">
                      <a:pos x="484" y="390"/>
                    </a:cxn>
                    <a:cxn ang="0">
                      <a:pos x="461" y="375"/>
                    </a:cxn>
                    <a:cxn ang="0">
                      <a:pos x="436" y="358"/>
                    </a:cxn>
                    <a:cxn ang="0">
                      <a:pos x="389" y="320"/>
                    </a:cxn>
                    <a:cxn ang="0">
                      <a:pos x="343" y="281"/>
                    </a:cxn>
                    <a:cxn ang="0">
                      <a:pos x="303" y="244"/>
                    </a:cxn>
                    <a:cxn ang="0">
                      <a:pos x="303" y="244"/>
                    </a:cxn>
                  </a:cxnLst>
                  <a:rect l="0" t="0" r="r" b="b"/>
                  <a:pathLst>
                    <a:path w="650" h="576">
                      <a:moveTo>
                        <a:pt x="303" y="244"/>
                      </a:moveTo>
                      <a:lnTo>
                        <a:pt x="303" y="244"/>
                      </a:lnTo>
                      <a:lnTo>
                        <a:pt x="293" y="233"/>
                      </a:lnTo>
                      <a:lnTo>
                        <a:pt x="283" y="221"/>
                      </a:lnTo>
                      <a:lnTo>
                        <a:pt x="265" y="192"/>
                      </a:lnTo>
                      <a:lnTo>
                        <a:pt x="250" y="162"/>
                      </a:lnTo>
                      <a:lnTo>
                        <a:pt x="236" y="130"/>
                      </a:lnTo>
                      <a:lnTo>
                        <a:pt x="226" y="99"/>
                      </a:lnTo>
                      <a:lnTo>
                        <a:pt x="216" y="65"/>
                      </a:lnTo>
                      <a:lnTo>
                        <a:pt x="209" y="32"/>
                      </a:lnTo>
                      <a:lnTo>
                        <a:pt x="204" y="0"/>
                      </a:lnTo>
                      <a:lnTo>
                        <a:pt x="204" y="0"/>
                      </a:lnTo>
                      <a:lnTo>
                        <a:pt x="181" y="23"/>
                      </a:lnTo>
                      <a:lnTo>
                        <a:pt x="161" y="47"/>
                      </a:lnTo>
                      <a:lnTo>
                        <a:pt x="141" y="70"/>
                      </a:lnTo>
                      <a:lnTo>
                        <a:pt x="122" y="94"/>
                      </a:lnTo>
                      <a:lnTo>
                        <a:pt x="106" y="117"/>
                      </a:lnTo>
                      <a:lnTo>
                        <a:pt x="89" y="142"/>
                      </a:lnTo>
                      <a:lnTo>
                        <a:pt x="74" y="166"/>
                      </a:lnTo>
                      <a:lnTo>
                        <a:pt x="60" y="189"/>
                      </a:lnTo>
                      <a:lnTo>
                        <a:pt x="49" y="212"/>
                      </a:lnTo>
                      <a:lnTo>
                        <a:pt x="37" y="238"/>
                      </a:lnTo>
                      <a:lnTo>
                        <a:pt x="27" y="261"/>
                      </a:lnTo>
                      <a:lnTo>
                        <a:pt x="19" y="283"/>
                      </a:lnTo>
                      <a:lnTo>
                        <a:pt x="12" y="306"/>
                      </a:lnTo>
                      <a:lnTo>
                        <a:pt x="7" y="328"/>
                      </a:lnTo>
                      <a:lnTo>
                        <a:pt x="2" y="350"/>
                      </a:lnTo>
                      <a:lnTo>
                        <a:pt x="0" y="371"/>
                      </a:lnTo>
                      <a:lnTo>
                        <a:pt x="0" y="371"/>
                      </a:lnTo>
                      <a:lnTo>
                        <a:pt x="44" y="398"/>
                      </a:lnTo>
                      <a:lnTo>
                        <a:pt x="97" y="428"/>
                      </a:lnTo>
                      <a:lnTo>
                        <a:pt x="158" y="462"/>
                      </a:lnTo>
                      <a:lnTo>
                        <a:pt x="221" y="494"/>
                      </a:lnTo>
                      <a:lnTo>
                        <a:pt x="288" y="524"/>
                      </a:lnTo>
                      <a:lnTo>
                        <a:pt x="322" y="537"/>
                      </a:lnTo>
                      <a:lnTo>
                        <a:pt x="355" y="549"/>
                      </a:lnTo>
                      <a:lnTo>
                        <a:pt x="387" y="559"/>
                      </a:lnTo>
                      <a:lnTo>
                        <a:pt x="419" y="566"/>
                      </a:lnTo>
                      <a:lnTo>
                        <a:pt x="449" y="572"/>
                      </a:lnTo>
                      <a:lnTo>
                        <a:pt x="477" y="576"/>
                      </a:lnTo>
                      <a:lnTo>
                        <a:pt x="477" y="576"/>
                      </a:lnTo>
                      <a:lnTo>
                        <a:pt x="521" y="549"/>
                      </a:lnTo>
                      <a:lnTo>
                        <a:pt x="563" y="517"/>
                      </a:lnTo>
                      <a:lnTo>
                        <a:pt x="606" y="482"/>
                      </a:lnTo>
                      <a:lnTo>
                        <a:pt x="648" y="442"/>
                      </a:lnTo>
                      <a:lnTo>
                        <a:pt x="648" y="442"/>
                      </a:lnTo>
                      <a:lnTo>
                        <a:pt x="650" y="442"/>
                      </a:lnTo>
                      <a:lnTo>
                        <a:pt x="650" y="442"/>
                      </a:lnTo>
                      <a:lnTo>
                        <a:pt x="641" y="443"/>
                      </a:lnTo>
                      <a:lnTo>
                        <a:pt x="633" y="445"/>
                      </a:lnTo>
                      <a:lnTo>
                        <a:pt x="616" y="445"/>
                      </a:lnTo>
                      <a:lnTo>
                        <a:pt x="596" y="442"/>
                      </a:lnTo>
                      <a:lnTo>
                        <a:pt x="576" y="437"/>
                      </a:lnTo>
                      <a:lnTo>
                        <a:pt x="554" y="428"/>
                      </a:lnTo>
                      <a:lnTo>
                        <a:pt x="531" y="418"/>
                      </a:lnTo>
                      <a:lnTo>
                        <a:pt x="508" y="405"/>
                      </a:lnTo>
                      <a:lnTo>
                        <a:pt x="484" y="390"/>
                      </a:lnTo>
                      <a:lnTo>
                        <a:pt x="461" y="375"/>
                      </a:lnTo>
                      <a:lnTo>
                        <a:pt x="436" y="358"/>
                      </a:lnTo>
                      <a:lnTo>
                        <a:pt x="389" y="320"/>
                      </a:lnTo>
                      <a:lnTo>
                        <a:pt x="343" y="281"/>
                      </a:lnTo>
                      <a:lnTo>
                        <a:pt x="303" y="244"/>
                      </a:lnTo>
                      <a:lnTo>
                        <a:pt x="303" y="244"/>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7" name="Freeform 169"/>
                <p:cNvSpPr>
                  <a:spLocks/>
                </p:cNvSpPr>
                <p:nvPr/>
              </p:nvSpPr>
              <p:spPr bwMode="auto">
                <a:xfrm>
                  <a:off x="2357" y="773"/>
                  <a:ext cx="161" cy="259"/>
                </a:xfrm>
                <a:custGeom>
                  <a:avLst/>
                  <a:gdLst/>
                  <a:ahLst/>
                  <a:cxnLst>
                    <a:cxn ang="0">
                      <a:pos x="44" y="474"/>
                    </a:cxn>
                    <a:cxn ang="0">
                      <a:pos x="44" y="474"/>
                    </a:cxn>
                    <a:cxn ang="0">
                      <a:pos x="56" y="484"/>
                    </a:cxn>
                    <a:cxn ang="0">
                      <a:pos x="69" y="494"/>
                    </a:cxn>
                    <a:cxn ang="0">
                      <a:pos x="83" y="501"/>
                    </a:cxn>
                    <a:cxn ang="0">
                      <a:pos x="96" y="507"/>
                    </a:cxn>
                    <a:cxn ang="0">
                      <a:pos x="111" y="512"/>
                    </a:cxn>
                    <a:cxn ang="0">
                      <a:pos x="128" y="516"/>
                    </a:cxn>
                    <a:cxn ang="0">
                      <a:pos x="145" y="517"/>
                    </a:cxn>
                    <a:cxn ang="0">
                      <a:pos x="163" y="519"/>
                    </a:cxn>
                    <a:cxn ang="0">
                      <a:pos x="181" y="519"/>
                    </a:cxn>
                    <a:cxn ang="0">
                      <a:pos x="200" y="517"/>
                    </a:cxn>
                    <a:cxn ang="0">
                      <a:pos x="218" y="514"/>
                    </a:cxn>
                    <a:cxn ang="0">
                      <a:pos x="238" y="511"/>
                    </a:cxn>
                    <a:cxn ang="0">
                      <a:pos x="258" y="506"/>
                    </a:cxn>
                    <a:cxn ang="0">
                      <a:pos x="280" y="499"/>
                    </a:cxn>
                    <a:cxn ang="0">
                      <a:pos x="322" y="482"/>
                    </a:cxn>
                    <a:cxn ang="0">
                      <a:pos x="163" y="0"/>
                    </a:cxn>
                    <a:cxn ang="0">
                      <a:pos x="163" y="0"/>
                    </a:cxn>
                    <a:cxn ang="0">
                      <a:pos x="136" y="34"/>
                    </a:cxn>
                    <a:cxn ang="0">
                      <a:pos x="109" y="67"/>
                    </a:cxn>
                    <a:cxn ang="0">
                      <a:pos x="86" y="102"/>
                    </a:cxn>
                    <a:cxn ang="0">
                      <a:pos x="66" y="136"/>
                    </a:cxn>
                    <a:cxn ang="0">
                      <a:pos x="49" y="171"/>
                    </a:cxn>
                    <a:cxn ang="0">
                      <a:pos x="32" y="204"/>
                    </a:cxn>
                    <a:cxn ang="0">
                      <a:pos x="21" y="238"/>
                    </a:cxn>
                    <a:cxn ang="0">
                      <a:pos x="11" y="270"/>
                    </a:cxn>
                    <a:cxn ang="0">
                      <a:pos x="4" y="301"/>
                    </a:cxn>
                    <a:cxn ang="0">
                      <a:pos x="0" y="332"/>
                    </a:cxn>
                    <a:cxn ang="0">
                      <a:pos x="0" y="360"/>
                    </a:cxn>
                    <a:cxn ang="0">
                      <a:pos x="2" y="387"/>
                    </a:cxn>
                    <a:cxn ang="0">
                      <a:pos x="9" y="412"/>
                    </a:cxn>
                    <a:cxn ang="0">
                      <a:pos x="17" y="435"/>
                    </a:cxn>
                    <a:cxn ang="0">
                      <a:pos x="22" y="445"/>
                    </a:cxn>
                    <a:cxn ang="0">
                      <a:pos x="29" y="455"/>
                    </a:cxn>
                    <a:cxn ang="0">
                      <a:pos x="36" y="465"/>
                    </a:cxn>
                    <a:cxn ang="0">
                      <a:pos x="44" y="474"/>
                    </a:cxn>
                    <a:cxn ang="0">
                      <a:pos x="44" y="474"/>
                    </a:cxn>
                  </a:cxnLst>
                  <a:rect l="0" t="0" r="r" b="b"/>
                  <a:pathLst>
                    <a:path w="322" h="519">
                      <a:moveTo>
                        <a:pt x="44" y="474"/>
                      </a:moveTo>
                      <a:lnTo>
                        <a:pt x="44" y="474"/>
                      </a:lnTo>
                      <a:lnTo>
                        <a:pt x="56" y="484"/>
                      </a:lnTo>
                      <a:lnTo>
                        <a:pt x="69" y="494"/>
                      </a:lnTo>
                      <a:lnTo>
                        <a:pt x="83" y="501"/>
                      </a:lnTo>
                      <a:lnTo>
                        <a:pt x="96" y="507"/>
                      </a:lnTo>
                      <a:lnTo>
                        <a:pt x="111" y="512"/>
                      </a:lnTo>
                      <a:lnTo>
                        <a:pt x="128" y="516"/>
                      </a:lnTo>
                      <a:lnTo>
                        <a:pt x="145" y="517"/>
                      </a:lnTo>
                      <a:lnTo>
                        <a:pt x="163" y="519"/>
                      </a:lnTo>
                      <a:lnTo>
                        <a:pt x="181" y="519"/>
                      </a:lnTo>
                      <a:lnTo>
                        <a:pt x="200" y="517"/>
                      </a:lnTo>
                      <a:lnTo>
                        <a:pt x="218" y="514"/>
                      </a:lnTo>
                      <a:lnTo>
                        <a:pt x="238" y="511"/>
                      </a:lnTo>
                      <a:lnTo>
                        <a:pt x="258" y="506"/>
                      </a:lnTo>
                      <a:lnTo>
                        <a:pt x="280" y="499"/>
                      </a:lnTo>
                      <a:lnTo>
                        <a:pt x="322" y="482"/>
                      </a:lnTo>
                      <a:lnTo>
                        <a:pt x="163" y="0"/>
                      </a:lnTo>
                      <a:lnTo>
                        <a:pt x="163" y="0"/>
                      </a:lnTo>
                      <a:lnTo>
                        <a:pt x="136" y="34"/>
                      </a:lnTo>
                      <a:lnTo>
                        <a:pt x="109" y="67"/>
                      </a:lnTo>
                      <a:lnTo>
                        <a:pt x="86" y="102"/>
                      </a:lnTo>
                      <a:lnTo>
                        <a:pt x="66" y="136"/>
                      </a:lnTo>
                      <a:lnTo>
                        <a:pt x="49" y="171"/>
                      </a:lnTo>
                      <a:lnTo>
                        <a:pt x="32" y="204"/>
                      </a:lnTo>
                      <a:lnTo>
                        <a:pt x="21" y="238"/>
                      </a:lnTo>
                      <a:lnTo>
                        <a:pt x="11" y="270"/>
                      </a:lnTo>
                      <a:lnTo>
                        <a:pt x="4" y="301"/>
                      </a:lnTo>
                      <a:lnTo>
                        <a:pt x="0" y="332"/>
                      </a:lnTo>
                      <a:lnTo>
                        <a:pt x="0" y="360"/>
                      </a:lnTo>
                      <a:lnTo>
                        <a:pt x="2" y="387"/>
                      </a:lnTo>
                      <a:lnTo>
                        <a:pt x="9" y="412"/>
                      </a:lnTo>
                      <a:lnTo>
                        <a:pt x="17" y="435"/>
                      </a:lnTo>
                      <a:lnTo>
                        <a:pt x="22" y="445"/>
                      </a:lnTo>
                      <a:lnTo>
                        <a:pt x="29" y="455"/>
                      </a:lnTo>
                      <a:lnTo>
                        <a:pt x="36" y="465"/>
                      </a:lnTo>
                      <a:lnTo>
                        <a:pt x="44" y="474"/>
                      </a:lnTo>
                      <a:lnTo>
                        <a:pt x="44" y="474"/>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8" name="Freeform 170"/>
                <p:cNvSpPr>
                  <a:spLocks/>
                </p:cNvSpPr>
                <p:nvPr/>
              </p:nvSpPr>
              <p:spPr bwMode="auto">
                <a:xfrm>
                  <a:off x="2605" y="648"/>
                  <a:ext cx="136" cy="257"/>
                </a:xfrm>
                <a:custGeom>
                  <a:avLst/>
                  <a:gdLst/>
                  <a:ahLst/>
                  <a:cxnLst>
                    <a:cxn ang="0">
                      <a:pos x="117" y="0"/>
                    </a:cxn>
                    <a:cxn ang="0">
                      <a:pos x="117" y="0"/>
                    </a:cxn>
                    <a:cxn ang="0">
                      <a:pos x="89" y="0"/>
                    </a:cxn>
                    <a:cxn ang="0">
                      <a:pos x="60" y="3"/>
                    </a:cxn>
                    <a:cxn ang="0">
                      <a:pos x="32" y="9"/>
                    </a:cxn>
                    <a:cxn ang="0">
                      <a:pos x="0" y="17"/>
                    </a:cxn>
                    <a:cxn ang="0">
                      <a:pos x="112" y="516"/>
                    </a:cxn>
                    <a:cxn ang="0">
                      <a:pos x="112" y="516"/>
                    </a:cxn>
                    <a:cxn ang="0">
                      <a:pos x="146" y="474"/>
                    </a:cxn>
                    <a:cxn ang="0">
                      <a:pos x="176" y="432"/>
                    </a:cxn>
                    <a:cxn ang="0">
                      <a:pos x="202" y="390"/>
                    </a:cxn>
                    <a:cxn ang="0">
                      <a:pos x="224" y="347"/>
                    </a:cxn>
                    <a:cxn ang="0">
                      <a:pos x="243" y="306"/>
                    </a:cxn>
                    <a:cxn ang="0">
                      <a:pos x="256" y="266"/>
                    </a:cxn>
                    <a:cxn ang="0">
                      <a:pos x="266" y="226"/>
                    </a:cxn>
                    <a:cxn ang="0">
                      <a:pos x="269" y="208"/>
                    </a:cxn>
                    <a:cxn ang="0">
                      <a:pos x="271" y="189"/>
                    </a:cxn>
                    <a:cxn ang="0">
                      <a:pos x="271" y="189"/>
                    </a:cxn>
                    <a:cxn ang="0">
                      <a:pos x="246" y="188"/>
                    </a:cxn>
                    <a:cxn ang="0">
                      <a:pos x="221" y="183"/>
                    </a:cxn>
                    <a:cxn ang="0">
                      <a:pos x="201" y="176"/>
                    </a:cxn>
                    <a:cxn ang="0">
                      <a:pos x="182" y="169"/>
                    </a:cxn>
                    <a:cxn ang="0">
                      <a:pos x="167" y="159"/>
                    </a:cxn>
                    <a:cxn ang="0">
                      <a:pos x="154" y="147"/>
                    </a:cxn>
                    <a:cxn ang="0">
                      <a:pos x="144" y="136"/>
                    </a:cxn>
                    <a:cxn ang="0">
                      <a:pos x="134" y="122"/>
                    </a:cxn>
                    <a:cxn ang="0">
                      <a:pos x="127" y="107"/>
                    </a:cxn>
                    <a:cxn ang="0">
                      <a:pos x="122" y="94"/>
                    </a:cxn>
                    <a:cxn ang="0">
                      <a:pos x="119" y="77"/>
                    </a:cxn>
                    <a:cxn ang="0">
                      <a:pos x="115" y="62"/>
                    </a:cxn>
                    <a:cxn ang="0">
                      <a:pos x="114" y="47"/>
                    </a:cxn>
                    <a:cxn ang="0">
                      <a:pos x="114" y="30"/>
                    </a:cxn>
                    <a:cxn ang="0">
                      <a:pos x="117" y="0"/>
                    </a:cxn>
                    <a:cxn ang="0">
                      <a:pos x="117" y="0"/>
                    </a:cxn>
                  </a:cxnLst>
                  <a:rect l="0" t="0" r="r" b="b"/>
                  <a:pathLst>
                    <a:path w="271" h="516">
                      <a:moveTo>
                        <a:pt x="117" y="0"/>
                      </a:moveTo>
                      <a:lnTo>
                        <a:pt x="117" y="0"/>
                      </a:lnTo>
                      <a:lnTo>
                        <a:pt x="89" y="0"/>
                      </a:lnTo>
                      <a:lnTo>
                        <a:pt x="60" y="3"/>
                      </a:lnTo>
                      <a:lnTo>
                        <a:pt x="32" y="9"/>
                      </a:lnTo>
                      <a:lnTo>
                        <a:pt x="0" y="17"/>
                      </a:lnTo>
                      <a:lnTo>
                        <a:pt x="112" y="516"/>
                      </a:lnTo>
                      <a:lnTo>
                        <a:pt x="112" y="516"/>
                      </a:lnTo>
                      <a:lnTo>
                        <a:pt x="146" y="474"/>
                      </a:lnTo>
                      <a:lnTo>
                        <a:pt x="176" y="432"/>
                      </a:lnTo>
                      <a:lnTo>
                        <a:pt x="202" y="390"/>
                      </a:lnTo>
                      <a:lnTo>
                        <a:pt x="224" y="347"/>
                      </a:lnTo>
                      <a:lnTo>
                        <a:pt x="243" y="306"/>
                      </a:lnTo>
                      <a:lnTo>
                        <a:pt x="256" y="266"/>
                      </a:lnTo>
                      <a:lnTo>
                        <a:pt x="266" y="226"/>
                      </a:lnTo>
                      <a:lnTo>
                        <a:pt x="269" y="208"/>
                      </a:lnTo>
                      <a:lnTo>
                        <a:pt x="271" y="189"/>
                      </a:lnTo>
                      <a:lnTo>
                        <a:pt x="271" y="189"/>
                      </a:lnTo>
                      <a:lnTo>
                        <a:pt x="246" y="188"/>
                      </a:lnTo>
                      <a:lnTo>
                        <a:pt x="221" y="183"/>
                      </a:lnTo>
                      <a:lnTo>
                        <a:pt x="201" y="176"/>
                      </a:lnTo>
                      <a:lnTo>
                        <a:pt x="182" y="169"/>
                      </a:lnTo>
                      <a:lnTo>
                        <a:pt x="167" y="159"/>
                      </a:lnTo>
                      <a:lnTo>
                        <a:pt x="154" y="147"/>
                      </a:lnTo>
                      <a:lnTo>
                        <a:pt x="144" y="136"/>
                      </a:lnTo>
                      <a:lnTo>
                        <a:pt x="134" y="122"/>
                      </a:lnTo>
                      <a:lnTo>
                        <a:pt x="127" y="107"/>
                      </a:lnTo>
                      <a:lnTo>
                        <a:pt x="122" y="94"/>
                      </a:lnTo>
                      <a:lnTo>
                        <a:pt x="119" y="77"/>
                      </a:lnTo>
                      <a:lnTo>
                        <a:pt x="115" y="62"/>
                      </a:lnTo>
                      <a:lnTo>
                        <a:pt x="114" y="47"/>
                      </a:lnTo>
                      <a:lnTo>
                        <a:pt x="114" y="30"/>
                      </a:lnTo>
                      <a:lnTo>
                        <a:pt x="117" y="0"/>
                      </a:lnTo>
                      <a:lnTo>
                        <a:pt x="117" y="0"/>
                      </a:lnTo>
                      <a:close/>
                    </a:path>
                  </a:pathLst>
                </a:custGeom>
                <a:solidFill>
                  <a:srgbClr val="CCCCCC"/>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9" name="Freeform 171"/>
                <p:cNvSpPr>
                  <a:spLocks/>
                </p:cNvSpPr>
                <p:nvPr/>
              </p:nvSpPr>
              <p:spPr bwMode="auto">
                <a:xfrm>
                  <a:off x="2662" y="648"/>
                  <a:ext cx="80" cy="94"/>
                </a:xfrm>
                <a:custGeom>
                  <a:avLst/>
                  <a:gdLst/>
                  <a:ahLst/>
                  <a:cxnLst>
                    <a:cxn ang="0">
                      <a:pos x="114" y="44"/>
                    </a:cxn>
                    <a:cxn ang="0">
                      <a:pos x="114" y="44"/>
                    </a:cxn>
                    <a:cxn ang="0">
                      <a:pos x="104" y="34"/>
                    </a:cxn>
                    <a:cxn ang="0">
                      <a:pos x="92" y="25"/>
                    </a:cxn>
                    <a:cxn ang="0">
                      <a:pos x="78" y="19"/>
                    </a:cxn>
                    <a:cxn ang="0">
                      <a:pos x="65" y="12"/>
                    </a:cxn>
                    <a:cxn ang="0">
                      <a:pos x="50" y="7"/>
                    </a:cxn>
                    <a:cxn ang="0">
                      <a:pos x="35" y="3"/>
                    </a:cxn>
                    <a:cxn ang="0">
                      <a:pos x="20" y="2"/>
                    </a:cxn>
                    <a:cxn ang="0">
                      <a:pos x="3" y="0"/>
                    </a:cxn>
                    <a:cxn ang="0">
                      <a:pos x="3" y="0"/>
                    </a:cxn>
                    <a:cxn ang="0">
                      <a:pos x="0" y="30"/>
                    </a:cxn>
                    <a:cxn ang="0">
                      <a:pos x="0" y="47"/>
                    </a:cxn>
                    <a:cxn ang="0">
                      <a:pos x="1" y="62"/>
                    </a:cxn>
                    <a:cxn ang="0">
                      <a:pos x="5" y="77"/>
                    </a:cxn>
                    <a:cxn ang="0">
                      <a:pos x="8" y="94"/>
                    </a:cxn>
                    <a:cxn ang="0">
                      <a:pos x="13" y="107"/>
                    </a:cxn>
                    <a:cxn ang="0">
                      <a:pos x="20" y="122"/>
                    </a:cxn>
                    <a:cxn ang="0">
                      <a:pos x="30" y="136"/>
                    </a:cxn>
                    <a:cxn ang="0">
                      <a:pos x="40" y="147"/>
                    </a:cxn>
                    <a:cxn ang="0">
                      <a:pos x="53" y="159"/>
                    </a:cxn>
                    <a:cxn ang="0">
                      <a:pos x="68" y="169"/>
                    </a:cxn>
                    <a:cxn ang="0">
                      <a:pos x="87" y="176"/>
                    </a:cxn>
                    <a:cxn ang="0">
                      <a:pos x="107" y="183"/>
                    </a:cxn>
                    <a:cxn ang="0">
                      <a:pos x="132" y="188"/>
                    </a:cxn>
                    <a:cxn ang="0">
                      <a:pos x="157" y="189"/>
                    </a:cxn>
                    <a:cxn ang="0">
                      <a:pos x="157" y="189"/>
                    </a:cxn>
                    <a:cxn ang="0">
                      <a:pos x="159" y="167"/>
                    </a:cxn>
                    <a:cxn ang="0">
                      <a:pos x="157" y="146"/>
                    </a:cxn>
                    <a:cxn ang="0">
                      <a:pos x="155" y="126"/>
                    </a:cxn>
                    <a:cxn ang="0">
                      <a:pos x="150" y="107"/>
                    </a:cxn>
                    <a:cxn ang="0">
                      <a:pos x="144" y="89"/>
                    </a:cxn>
                    <a:cxn ang="0">
                      <a:pos x="137" y="72"/>
                    </a:cxn>
                    <a:cxn ang="0">
                      <a:pos x="127" y="57"/>
                    </a:cxn>
                    <a:cxn ang="0">
                      <a:pos x="114" y="44"/>
                    </a:cxn>
                    <a:cxn ang="0">
                      <a:pos x="114" y="44"/>
                    </a:cxn>
                  </a:cxnLst>
                  <a:rect l="0" t="0" r="r" b="b"/>
                  <a:pathLst>
                    <a:path w="159" h="189">
                      <a:moveTo>
                        <a:pt x="114" y="44"/>
                      </a:moveTo>
                      <a:lnTo>
                        <a:pt x="114" y="44"/>
                      </a:lnTo>
                      <a:lnTo>
                        <a:pt x="104" y="34"/>
                      </a:lnTo>
                      <a:lnTo>
                        <a:pt x="92" y="25"/>
                      </a:lnTo>
                      <a:lnTo>
                        <a:pt x="78" y="19"/>
                      </a:lnTo>
                      <a:lnTo>
                        <a:pt x="65" y="12"/>
                      </a:lnTo>
                      <a:lnTo>
                        <a:pt x="50" y="7"/>
                      </a:lnTo>
                      <a:lnTo>
                        <a:pt x="35" y="3"/>
                      </a:lnTo>
                      <a:lnTo>
                        <a:pt x="20" y="2"/>
                      </a:lnTo>
                      <a:lnTo>
                        <a:pt x="3" y="0"/>
                      </a:lnTo>
                      <a:lnTo>
                        <a:pt x="3" y="0"/>
                      </a:lnTo>
                      <a:lnTo>
                        <a:pt x="0" y="30"/>
                      </a:lnTo>
                      <a:lnTo>
                        <a:pt x="0" y="47"/>
                      </a:lnTo>
                      <a:lnTo>
                        <a:pt x="1" y="62"/>
                      </a:lnTo>
                      <a:lnTo>
                        <a:pt x="5" y="77"/>
                      </a:lnTo>
                      <a:lnTo>
                        <a:pt x="8" y="94"/>
                      </a:lnTo>
                      <a:lnTo>
                        <a:pt x="13" y="107"/>
                      </a:lnTo>
                      <a:lnTo>
                        <a:pt x="20" y="122"/>
                      </a:lnTo>
                      <a:lnTo>
                        <a:pt x="30" y="136"/>
                      </a:lnTo>
                      <a:lnTo>
                        <a:pt x="40" y="147"/>
                      </a:lnTo>
                      <a:lnTo>
                        <a:pt x="53" y="159"/>
                      </a:lnTo>
                      <a:lnTo>
                        <a:pt x="68" y="169"/>
                      </a:lnTo>
                      <a:lnTo>
                        <a:pt x="87" y="176"/>
                      </a:lnTo>
                      <a:lnTo>
                        <a:pt x="107" y="183"/>
                      </a:lnTo>
                      <a:lnTo>
                        <a:pt x="132" y="188"/>
                      </a:lnTo>
                      <a:lnTo>
                        <a:pt x="157" y="189"/>
                      </a:lnTo>
                      <a:lnTo>
                        <a:pt x="157" y="189"/>
                      </a:lnTo>
                      <a:lnTo>
                        <a:pt x="159" y="167"/>
                      </a:lnTo>
                      <a:lnTo>
                        <a:pt x="157" y="146"/>
                      </a:lnTo>
                      <a:lnTo>
                        <a:pt x="155" y="126"/>
                      </a:lnTo>
                      <a:lnTo>
                        <a:pt x="150" y="107"/>
                      </a:lnTo>
                      <a:lnTo>
                        <a:pt x="144" y="89"/>
                      </a:lnTo>
                      <a:lnTo>
                        <a:pt x="137" y="72"/>
                      </a:lnTo>
                      <a:lnTo>
                        <a:pt x="127" y="57"/>
                      </a:lnTo>
                      <a:lnTo>
                        <a:pt x="114" y="44"/>
                      </a:lnTo>
                      <a:lnTo>
                        <a:pt x="114" y="44"/>
                      </a:lnTo>
                      <a:close/>
                    </a:path>
                  </a:pathLst>
                </a:custGeom>
                <a:solidFill>
                  <a:srgbClr val="999999"/>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0" name="Freeform 172"/>
                <p:cNvSpPr>
                  <a:spLocks/>
                </p:cNvSpPr>
                <p:nvPr/>
              </p:nvSpPr>
              <p:spPr bwMode="auto">
                <a:xfrm>
                  <a:off x="2438" y="656"/>
                  <a:ext cx="224" cy="358"/>
                </a:xfrm>
                <a:custGeom>
                  <a:avLst/>
                  <a:gdLst/>
                  <a:ahLst/>
                  <a:cxnLst>
                    <a:cxn ang="0">
                      <a:pos x="447" y="499"/>
                    </a:cxn>
                    <a:cxn ang="0">
                      <a:pos x="335" y="0"/>
                    </a:cxn>
                    <a:cxn ang="0">
                      <a:pos x="335" y="0"/>
                    </a:cxn>
                    <a:cxn ang="0">
                      <a:pos x="300" y="13"/>
                    </a:cxn>
                    <a:cxn ang="0">
                      <a:pos x="263" y="28"/>
                    </a:cxn>
                    <a:cxn ang="0">
                      <a:pos x="226" y="48"/>
                    </a:cxn>
                    <a:cxn ang="0">
                      <a:pos x="189" y="70"/>
                    </a:cxn>
                    <a:cxn ang="0">
                      <a:pos x="152" y="95"/>
                    </a:cxn>
                    <a:cxn ang="0">
                      <a:pos x="115" y="124"/>
                    </a:cxn>
                    <a:cxn ang="0">
                      <a:pos x="79" y="154"/>
                    </a:cxn>
                    <a:cxn ang="0">
                      <a:pos x="43" y="187"/>
                    </a:cxn>
                    <a:cxn ang="0">
                      <a:pos x="43" y="187"/>
                    </a:cxn>
                    <a:cxn ang="0">
                      <a:pos x="22" y="211"/>
                    </a:cxn>
                    <a:cxn ang="0">
                      <a:pos x="0" y="234"/>
                    </a:cxn>
                    <a:cxn ang="0">
                      <a:pos x="159" y="716"/>
                    </a:cxn>
                    <a:cxn ang="0">
                      <a:pos x="159" y="716"/>
                    </a:cxn>
                    <a:cxn ang="0">
                      <a:pos x="189" y="703"/>
                    </a:cxn>
                    <a:cxn ang="0">
                      <a:pos x="221" y="686"/>
                    </a:cxn>
                    <a:cxn ang="0">
                      <a:pos x="251" y="668"/>
                    </a:cxn>
                    <a:cxn ang="0">
                      <a:pos x="281" y="648"/>
                    </a:cxn>
                    <a:cxn ang="0">
                      <a:pos x="313" y="626"/>
                    </a:cxn>
                    <a:cxn ang="0">
                      <a:pos x="343" y="601"/>
                    </a:cxn>
                    <a:cxn ang="0">
                      <a:pos x="373" y="576"/>
                    </a:cxn>
                    <a:cxn ang="0">
                      <a:pos x="402" y="547"/>
                    </a:cxn>
                    <a:cxn ang="0">
                      <a:pos x="402" y="547"/>
                    </a:cxn>
                    <a:cxn ang="0">
                      <a:pos x="425" y="524"/>
                    </a:cxn>
                    <a:cxn ang="0">
                      <a:pos x="447" y="499"/>
                    </a:cxn>
                    <a:cxn ang="0">
                      <a:pos x="447" y="499"/>
                    </a:cxn>
                  </a:cxnLst>
                  <a:rect l="0" t="0" r="r" b="b"/>
                  <a:pathLst>
                    <a:path w="447" h="716">
                      <a:moveTo>
                        <a:pt x="447" y="499"/>
                      </a:moveTo>
                      <a:lnTo>
                        <a:pt x="335" y="0"/>
                      </a:lnTo>
                      <a:lnTo>
                        <a:pt x="335" y="0"/>
                      </a:lnTo>
                      <a:lnTo>
                        <a:pt x="300" y="13"/>
                      </a:lnTo>
                      <a:lnTo>
                        <a:pt x="263" y="28"/>
                      </a:lnTo>
                      <a:lnTo>
                        <a:pt x="226" y="48"/>
                      </a:lnTo>
                      <a:lnTo>
                        <a:pt x="189" y="70"/>
                      </a:lnTo>
                      <a:lnTo>
                        <a:pt x="152" y="95"/>
                      </a:lnTo>
                      <a:lnTo>
                        <a:pt x="115" y="124"/>
                      </a:lnTo>
                      <a:lnTo>
                        <a:pt x="79" y="154"/>
                      </a:lnTo>
                      <a:lnTo>
                        <a:pt x="43" y="187"/>
                      </a:lnTo>
                      <a:lnTo>
                        <a:pt x="43" y="187"/>
                      </a:lnTo>
                      <a:lnTo>
                        <a:pt x="22" y="211"/>
                      </a:lnTo>
                      <a:lnTo>
                        <a:pt x="0" y="234"/>
                      </a:lnTo>
                      <a:lnTo>
                        <a:pt x="159" y="716"/>
                      </a:lnTo>
                      <a:lnTo>
                        <a:pt x="159" y="716"/>
                      </a:lnTo>
                      <a:lnTo>
                        <a:pt x="189" y="703"/>
                      </a:lnTo>
                      <a:lnTo>
                        <a:pt x="221" y="686"/>
                      </a:lnTo>
                      <a:lnTo>
                        <a:pt x="251" y="668"/>
                      </a:lnTo>
                      <a:lnTo>
                        <a:pt x="281" y="648"/>
                      </a:lnTo>
                      <a:lnTo>
                        <a:pt x="313" y="626"/>
                      </a:lnTo>
                      <a:lnTo>
                        <a:pt x="343" y="601"/>
                      </a:lnTo>
                      <a:lnTo>
                        <a:pt x="373" y="576"/>
                      </a:lnTo>
                      <a:lnTo>
                        <a:pt x="402" y="547"/>
                      </a:lnTo>
                      <a:lnTo>
                        <a:pt x="402" y="547"/>
                      </a:lnTo>
                      <a:lnTo>
                        <a:pt x="425" y="524"/>
                      </a:lnTo>
                      <a:lnTo>
                        <a:pt x="447" y="499"/>
                      </a:lnTo>
                      <a:lnTo>
                        <a:pt x="447" y="499"/>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1" name="Freeform 173"/>
                <p:cNvSpPr>
                  <a:spLocks/>
                </p:cNvSpPr>
                <p:nvPr/>
              </p:nvSpPr>
              <p:spPr bwMode="auto">
                <a:xfrm>
                  <a:off x="2352" y="643"/>
                  <a:ext cx="385" cy="384"/>
                </a:xfrm>
                <a:custGeom>
                  <a:avLst/>
                  <a:gdLst/>
                  <a:ahLst/>
                  <a:cxnLst>
                    <a:cxn ang="0">
                      <a:pos x="727" y="45"/>
                    </a:cxn>
                    <a:cxn ang="0">
                      <a:pos x="744" y="65"/>
                    </a:cxn>
                    <a:cxn ang="0">
                      <a:pos x="756" y="87"/>
                    </a:cxn>
                    <a:cxn ang="0">
                      <a:pos x="764" y="114"/>
                    </a:cxn>
                    <a:cxn ang="0">
                      <a:pos x="769" y="141"/>
                    </a:cxn>
                    <a:cxn ang="0">
                      <a:pos x="769" y="203"/>
                    </a:cxn>
                    <a:cxn ang="0">
                      <a:pos x="754" y="271"/>
                    </a:cxn>
                    <a:cxn ang="0">
                      <a:pos x="726" y="343"/>
                    </a:cxn>
                    <a:cxn ang="0">
                      <a:pos x="684" y="418"/>
                    </a:cxn>
                    <a:cxn ang="0">
                      <a:pos x="630" y="492"/>
                    </a:cxn>
                    <a:cxn ang="0">
                      <a:pos x="565" y="564"/>
                    </a:cxn>
                    <a:cxn ang="0">
                      <a:pos x="530" y="599"/>
                    </a:cxn>
                    <a:cxn ang="0">
                      <a:pos x="456" y="658"/>
                    </a:cxn>
                    <a:cxn ang="0">
                      <a:pos x="381" y="705"/>
                    </a:cxn>
                    <a:cxn ang="0">
                      <a:pos x="307" y="740"/>
                    </a:cxn>
                    <a:cxn ang="0">
                      <a:pos x="237" y="762"/>
                    </a:cxn>
                    <a:cxn ang="0">
                      <a:pos x="171" y="770"/>
                    </a:cxn>
                    <a:cxn ang="0">
                      <a:pos x="128" y="767"/>
                    </a:cxn>
                    <a:cxn ang="0">
                      <a:pos x="101" y="760"/>
                    </a:cxn>
                    <a:cxn ang="0">
                      <a:pos x="76" y="750"/>
                    </a:cxn>
                    <a:cxn ang="0">
                      <a:pos x="54" y="735"/>
                    </a:cxn>
                    <a:cxn ang="0">
                      <a:pos x="46" y="726"/>
                    </a:cxn>
                    <a:cxn ang="0">
                      <a:pos x="29" y="706"/>
                    </a:cxn>
                    <a:cxn ang="0">
                      <a:pos x="16" y="683"/>
                    </a:cxn>
                    <a:cxn ang="0">
                      <a:pos x="7" y="658"/>
                    </a:cxn>
                    <a:cxn ang="0">
                      <a:pos x="2" y="629"/>
                    </a:cxn>
                    <a:cxn ang="0">
                      <a:pos x="2" y="567"/>
                    </a:cxn>
                    <a:cxn ang="0">
                      <a:pos x="17" y="499"/>
                    </a:cxn>
                    <a:cxn ang="0">
                      <a:pos x="46" y="427"/>
                    </a:cxn>
                    <a:cxn ang="0">
                      <a:pos x="88" y="352"/>
                    </a:cxn>
                    <a:cxn ang="0">
                      <a:pos x="141" y="278"/>
                    </a:cxn>
                    <a:cxn ang="0">
                      <a:pos x="206" y="206"/>
                    </a:cxn>
                    <a:cxn ang="0">
                      <a:pos x="242" y="172"/>
                    </a:cxn>
                    <a:cxn ang="0">
                      <a:pos x="315" y="112"/>
                    </a:cxn>
                    <a:cxn ang="0">
                      <a:pos x="391" y="65"/>
                    </a:cxn>
                    <a:cxn ang="0">
                      <a:pos x="464" y="30"/>
                    </a:cxn>
                    <a:cxn ang="0">
                      <a:pos x="535" y="8"/>
                    </a:cxn>
                    <a:cxn ang="0">
                      <a:pos x="600" y="0"/>
                    </a:cxn>
                    <a:cxn ang="0">
                      <a:pos x="643" y="3"/>
                    </a:cxn>
                    <a:cxn ang="0">
                      <a:pos x="670" y="10"/>
                    </a:cxn>
                    <a:cxn ang="0">
                      <a:pos x="695" y="22"/>
                    </a:cxn>
                    <a:cxn ang="0">
                      <a:pos x="717" y="35"/>
                    </a:cxn>
                    <a:cxn ang="0">
                      <a:pos x="727" y="45"/>
                    </a:cxn>
                  </a:cxnLst>
                  <a:rect l="0" t="0" r="r" b="b"/>
                  <a:pathLst>
                    <a:path w="771" h="770">
                      <a:moveTo>
                        <a:pt x="727" y="45"/>
                      </a:moveTo>
                      <a:lnTo>
                        <a:pt x="727" y="45"/>
                      </a:lnTo>
                      <a:lnTo>
                        <a:pt x="736" y="54"/>
                      </a:lnTo>
                      <a:lnTo>
                        <a:pt x="744" y="65"/>
                      </a:lnTo>
                      <a:lnTo>
                        <a:pt x="751" y="75"/>
                      </a:lnTo>
                      <a:lnTo>
                        <a:pt x="756" y="87"/>
                      </a:lnTo>
                      <a:lnTo>
                        <a:pt x="761" y="101"/>
                      </a:lnTo>
                      <a:lnTo>
                        <a:pt x="764" y="114"/>
                      </a:lnTo>
                      <a:lnTo>
                        <a:pt x="767" y="127"/>
                      </a:lnTo>
                      <a:lnTo>
                        <a:pt x="769" y="141"/>
                      </a:lnTo>
                      <a:lnTo>
                        <a:pt x="771" y="171"/>
                      </a:lnTo>
                      <a:lnTo>
                        <a:pt x="769" y="203"/>
                      </a:lnTo>
                      <a:lnTo>
                        <a:pt x="762" y="236"/>
                      </a:lnTo>
                      <a:lnTo>
                        <a:pt x="754" y="271"/>
                      </a:lnTo>
                      <a:lnTo>
                        <a:pt x="741" y="306"/>
                      </a:lnTo>
                      <a:lnTo>
                        <a:pt x="726" y="343"/>
                      </a:lnTo>
                      <a:lnTo>
                        <a:pt x="707" y="380"/>
                      </a:lnTo>
                      <a:lnTo>
                        <a:pt x="684" y="418"/>
                      </a:lnTo>
                      <a:lnTo>
                        <a:pt x="659" y="455"/>
                      </a:lnTo>
                      <a:lnTo>
                        <a:pt x="630" y="492"/>
                      </a:lnTo>
                      <a:lnTo>
                        <a:pt x="600" y="529"/>
                      </a:lnTo>
                      <a:lnTo>
                        <a:pt x="565" y="564"/>
                      </a:lnTo>
                      <a:lnTo>
                        <a:pt x="565" y="564"/>
                      </a:lnTo>
                      <a:lnTo>
                        <a:pt x="530" y="599"/>
                      </a:lnTo>
                      <a:lnTo>
                        <a:pt x="493" y="629"/>
                      </a:lnTo>
                      <a:lnTo>
                        <a:pt x="456" y="658"/>
                      </a:lnTo>
                      <a:lnTo>
                        <a:pt x="419" y="683"/>
                      </a:lnTo>
                      <a:lnTo>
                        <a:pt x="381" y="705"/>
                      </a:lnTo>
                      <a:lnTo>
                        <a:pt x="344" y="725"/>
                      </a:lnTo>
                      <a:lnTo>
                        <a:pt x="307" y="740"/>
                      </a:lnTo>
                      <a:lnTo>
                        <a:pt x="272" y="753"/>
                      </a:lnTo>
                      <a:lnTo>
                        <a:pt x="237" y="762"/>
                      </a:lnTo>
                      <a:lnTo>
                        <a:pt x="203" y="768"/>
                      </a:lnTo>
                      <a:lnTo>
                        <a:pt x="171" y="770"/>
                      </a:lnTo>
                      <a:lnTo>
                        <a:pt x="141" y="768"/>
                      </a:lnTo>
                      <a:lnTo>
                        <a:pt x="128" y="767"/>
                      </a:lnTo>
                      <a:lnTo>
                        <a:pt x="114" y="763"/>
                      </a:lnTo>
                      <a:lnTo>
                        <a:pt x="101" y="760"/>
                      </a:lnTo>
                      <a:lnTo>
                        <a:pt x="88" y="755"/>
                      </a:lnTo>
                      <a:lnTo>
                        <a:pt x="76" y="750"/>
                      </a:lnTo>
                      <a:lnTo>
                        <a:pt x="66" y="743"/>
                      </a:lnTo>
                      <a:lnTo>
                        <a:pt x="54" y="735"/>
                      </a:lnTo>
                      <a:lnTo>
                        <a:pt x="46" y="726"/>
                      </a:lnTo>
                      <a:lnTo>
                        <a:pt x="46" y="726"/>
                      </a:lnTo>
                      <a:lnTo>
                        <a:pt x="36" y="716"/>
                      </a:lnTo>
                      <a:lnTo>
                        <a:pt x="29" y="706"/>
                      </a:lnTo>
                      <a:lnTo>
                        <a:pt x="22" y="695"/>
                      </a:lnTo>
                      <a:lnTo>
                        <a:pt x="16" y="683"/>
                      </a:lnTo>
                      <a:lnTo>
                        <a:pt x="10" y="670"/>
                      </a:lnTo>
                      <a:lnTo>
                        <a:pt x="7" y="658"/>
                      </a:lnTo>
                      <a:lnTo>
                        <a:pt x="4" y="643"/>
                      </a:lnTo>
                      <a:lnTo>
                        <a:pt x="2" y="629"/>
                      </a:lnTo>
                      <a:lnTo>
                        <a:pt x="0" y="599"/>
                      </a:lnTo>
                      <a:lnTo>
                        <a:pt x="2" y="567"/>
                      </a:lnTo>
                      <a:lnTo>
                        <a:pt x="9" y="534"/>
                      </a:lnTo>
                      <a:lnTo>
                        <a:pt x="17" y="499"/>
                      </a:lnTo>
                      <a:lnTo>
                        <a:pt x="31" y="464"/>
                      </a:lnTo>
                      <a:lnTo>
                        <a:pt x="46" y="427"/>
                      </a:lnTo>
                      <a:lnTo>
                        <a:pt x="66" y="390"/>
                      </a:lnTo>
                      <a:lnTo>
                        <a:pt x="88" y="352"/>
                      </a:lnTo>
                      <a:lnTo>
                        <a:pt x="113" y="315"/>
                      </a:lnTo>
                      <a:lnTo>
                        <a:pt x="141" y="278"/>
                      </a:lnTo>
                      <a:lnTo>
                        <a:pt x="173" y="241"/>
                      </a:lnTo>
                      <a:lnTo>
                        <a:pt x="206" y="206"/>
                      </a:lnTo>
                      <a:lnTo>
                        <a:pt x="206" y="206"/>
                      </a:lnTo>
                      <a:lnTo>
                        <a:pt x="242" y="172"/>
                      </a:lnTo>
                      <a:lnTo>
                        <a:pt x="278" y="141"/>
                      </a:lnTo>
                      <a:lnTo>
                        <a:pt x="315" y="112"/>
                      </a:lnTo>
                      <a:lnTo>
                        <a:pt x="354" y="87"/>
                      </a:lnTo>
                      <a:lnTo>
                        <a:pt x="391" y="65"/>
                      </a:lnTo>
                      <a:lnTo>
                        <a:pt x="427" y="45"/>
                      </a:lnTo>
                      <a:lnTo>
                        <a:pt x="464" y="30"/>
                      </a:lnTo>
                      <a:lnTo>
                        <a:pt x="499" y="17"/>
                      </a:lnTo>
                      <a:lnTo>
                        <a:pt x="535" y="8"/>
                      </a:lnTo>
                      <a:lnTo>
                        <a:pt x="568" y="2"/>
                      </a:lnTo>
                      <a:lnTo>
                        <a:pt x="600" y="0"/>
                      </a:lnTo>
                      <a:lnTo>
                        <a:pt x="630" y="2"/>
                      </a:lnTo>
                      <a:lnTo>
                        <a:pt x="643" y="3"/>
                      </a:lnTo>
                      <a:lnTo>
                        <a:pt x="659" y="7"/>
                      </a:lnTo>
                      <a:lnTo>
                        <a:pt x="670" y="10"/>
                      </a:lnTo>
                      <a:lnTo>
                        <a:pt x="684" y="15"/>
                      </a:lnTo>
                      <a:lnTo>
                        <a:pt x="695" y="22"/>
                      </a:lnTo>
                      <a:lnTo>
                        <a:pt x="707" y="29"/>
                      </a:lnTo>
                      <a:lnTo>
                        <a:pt x="717" y="35"/>
                      </a:lnTo>
                      <a:lnTo>
                        <a:pt x="727" y="45"/>
                      </a:lnTo>
                      <a:lnTo>
                        <a:pt x="727" y="45"/>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2" name="Freeform 174"/>
                <p:cNvSpPr>
                  <a:spLocks/>
                </p:cNvSpPr>
                <p:nvPr/>
              </p:nvSpPr>
              <p:spPr bwMode="auto">
                <a:xfrm>
                  <a:off x="2372" y="663"/>
                  <a:ext cx="340" cy="339"/>
                </a:xfrm>
                <a:custGeom>
                  <a:avLst/>
                  <a:gdLst/>
                  <a:ahLst/>
                  <a:cxnLst>
                    <a:cxn ang="0">
                      <a:pos x="641" y="40"/>
                    </a:cxn>
                    <a:cxn ang="0">
                      <a:pos x="624" y="25"/>
                    </a:cxn>
                    <a:cxn ang="0">
                      <a:pos x="582" y="7"/>
                    </a:cxn>
                    <a:cxn ang="0">
                      <a:pos x="534" y="0"/>
                    </a:cxn>
                    <a:cxn ang="0">
                      <a:pos x="479" y="7"/>
                    </a:cxn>
                    <a:cxn ang="0">
                      <a:pos x="418" y="24"/>
                    </a:cxn>
                    <a:cxn ang="0">
                      <a:pos x="355" y="52"/>
                    </a:cxn>
                    <a:cxn ang="0">
                      <a:pos x="291" y="91"/>
                    </a:cxn>
                    <a:cxn ang="0">
                      <a:pos x="229" y="139"/>
                    </a:cxn>
                    <a:cxn ang="0">
                      <a:pos x="197" y="168"/>
                    </a:cxn>
                    <a:cxn ang="0">
                      <a:pos x="182" y="183"/>
                    </a:cxn>
                    <a:cxn ang="0">
                      <a:pos x="125" y="246"/>
                    </a:cxn>
                    <a:cxn ang="0">
                      <a:pos x="77" y="312"/>
                    </a:cxn>
                    <a:cxn ang="0">
                      <a:pos x="41" y="377"/>
                    </a:cxn>
                    <a:cxn ang="0">
                      <a:pos x="16" y="440"/>
                    </a:cxn>
                    <a:cxn ang="0">
                      <a:pos x="3" y="501"/>
                    </a:cxn>
                    <a:cxn ang="0">
                      <a:pos x="1" y="556"/>
                    </a:cxn>
                    <a:cxn ang="0">
                      <a:pos x="13" y="603"/>
                    </a:cxn>
                    <a:cxn ang="0">
                      <a:pos x="25" y="623"/>
                    </a:cxn>
                    <a:cxn ang="0">
                      <a:pos x="40" y="641"/>
                    </a:cxn>
                    <a:cxn ang="0">
                      <a:pos x="48" y="648"/>
                    </a:cxn>
                    <a:cxn ang="0">
                      <a:pos x="77" y="666"/>
                    </a:cxn>
                    <a:cxn ang="0">
                      <a:pos x="120" y="678"/>
                    </a:cxn>
                    <a:cxn ang="0">
                      <a:pos x="172" y="678"/>
                    </a:cxn>
                    <a:cxn ang="0">
                      <a:pos x="231" y="668"/>
                    </a:cxn>
                    <a:cxn ang="0">
                      <a:pos x="291" y="645"/>
                    </a:cxn>
                    <a:cxn ang="0">
                      <a:pos x="355" y="613"/>
                    </a:cxn>
                    <a:cxn ang="0">
                      <a:pos x="417" y="569"/>
                    </a:cxn>
                    <a:cxn ang="0">
                      <a:pos x="480" y="517"/>
                    </a:cxn>
                    <a:cxn ang="0">
                      <a:pos x="499" y="499"/>
                    </a:cxn>
                    <a:cxn ang="0">
                      <a:pos x="529" y="467"/>
                    </a:cxn>
                    <a:cxn ang="0">
                      <a:pos x="581" y="402"/>
                    </a:cxn>
                    <a:cxn ang="0">
                      <a:pos x="623" y="337"/>
                    </a:cxn>
                    <a:cxn ang="0">
                      <a:pos x="654" y="271"/>
                    </a:cxn>
                    <a:cxn ang="0">
                      <a:pos x="673" y="209"/>
                    </a:cxn>
                    <a:cxn ang="0">
                      <a:pos x="680" y="153"/>
                    </a:cxn>
                    <a:cxn ang="0">
                      <a:pos x="674" y="101"/>
                    </a:cxn>
                    <a:cxn ang="0">
                      <a:pos x="661" y="67"/>
                    </a:cxn>
                    <a:cxn ang="0">
                      <a:pos x="648" y="49"/>
                    </a:cxn>
                    <a:cxn ang="0">
                      <a:pos x="641" y="40"/>
                    </a:cxn>
                  </a:cxnLst>
                  <a:rect l="0" t="0" r="r" b="b"/>
                  <a:pathLst>
                    <a:path w="680" h="680">
                      <a:moveTo>
                        <a:pt x="641" y="40"/>
                      </a:moveTo>
                      <a:lnTo>
                        <a:pt x="641" y="40"/>
                      </a:lnTo>
                      <a:lnTo>
                        <a:pt x="633" y="32"/>
                      </a:lnTo>
                      <a:lnTo>
                        <a:pt x="624" y="25"/>
                      </a:lnTo>
                      <a:lnTo>
                        <a:pt x="604" y="15"/>
                      </a:lnTo>
                      <a:lnTo>
                        <a:pt x="582" y="7"/>
                      </a:lnTo>
                      <a:lnTo>
                        <a:pt x="559" y="2"/>
                      </a:lnTo>
                      <a:lnTo>
                        <a:pt x="534" y="0"/>
                      </a:lnTo>
                      <a:lnTo>
                        <a:pt x="505" y="2"/>
                      </a:lnTo>
                      <a:lnTo>
                        <a:pt x="479" y="7"/>
                      </a:lnTo>
                      <a:lnTo>
                        <a:pt x="448" y="14"/>
                      </a:lnTo>
                      <a:lnTo>
                        <a:pt x="418" y="24"/>
                      </a:lnTo>
                      <a:lnTo>
                        <a:pt x="386" y="37"/>
                      </a:lnTo>
                      <a:lnTo>
                        <a:pt x="355" y="52"/>
                      </a:lnTo>
                      <a:lnTo>
                        <a:pt x="323" y="71"/>
                      </a:lnTo>
                      <a:lnTo>
                        <a:pt x="291" y="91"/>
                      </a:lnTo>
                      <a:lnTo>
                        <a:pt x="259" y="114"/>
                      </a:lnTo>
                      <a:lnTo>
                        <a:pt x="229" y="139"/>
                      </a:lnTo>
                      <a:lnTo>
                        <a:pt x="197" y="168"/>
                      </a:lnTo>
                      <a:lnTo>
                        <a:pt x="197" y="168"/>
                      </a:lnTo>
                      <a:lnTo>
                        <a:pt x="182" y="183"/>
                      </a:lnTo>
                      <a:lnTo>
                        <a:pt x="182" y="183"/>
                      </a:lnTo>
                      <a:lnTo>
                        <a:pt x="152" y="214"/>
                      </a:lnTo>
                      <a:lnTo>
                        <a:pt x="125" y="246"/>
                      </a:lnTo>
                      <a:lnTo>
                        <a:pt x="100" y="278"/>
                      </a:lnTo>
                      <a:lnTo>
                        <a:pt x="77" y="312"/>
                      </a:lnTo>
                      <a:lnTo>
                        <a:pt x="58" y="345"/>
                      </a:lnTo>
                      <a:lnTo>
                        <a:pt x="41" y="377"/>
                      </a:lnTo>
                      <a:lnTo>
                        <a:pt x="26" y="409"/>
                      </a:lnTo>
                      <a:lnTo>
                        <a:pt x="16" y="440"/>
                      </a:lnTo>
                      <a:lnTo>
                        <a:pt x="8" y="472"/>
                      </a:lnTo>
                      <a:lnTo>
                        <a:pt x="3" y="501"/>
                      </a:lnTo>
                      <a:lnTo>
                        <a:pt x="0" y="529"/>
                      </a:lnTo>
                      <a:lnTo>
                        <a:pt x="1" y="556"/>
                      </a:lnTo>
                      <a:lnTo>
                        <a:pt x="6" y="581"/>
                      </a:lnTo>
                      <a:lnTo>
                        <a:pt x="13" y="603"/>
                      </a:lnTo>
                      <a:lnTo>
                        <a:pt x="20" y="613"/>
                      </a:lnTo>
                      <a:lnTo>
                        <a:pt x="25" y="623"/>
                      </a:lnTo>
                      <a:lnTo>
                        <a:pt x="31" y="633"/>
                      </a:lnTo>
                      <a:lnTo>
                        <a:pt x="40" y="641"/>
                      </a:lnTo>
                      <a:lnTo>
                        <a:pt x="40" y="641"/>
                      </a:lnTo>
                      <a:lnTo>
                        <a:pt x="48" y="648"/>
                      </a:lnTo>
                      <a:lnTo>
                        <a:pt x="57" y="655"/>
                      </a:lnTo>
                      <a:lnTo>
                        <a:pt x="77" y="666"/>
                      </a:lnTo>
                      <a:lnTo>
                        <a:pt x="97" y="673"/>
                      </a:lnTo>
                      <a:lnTo>
                        <a:pt x="120" y="678"/>
                      </a:lnTo>
                      <a:lnTo>
                        <a:pt x="147" y="680"/>
                      </a:lnTo>
                      <a:lnTo>
                        <a:pt x="172" y="678"/>
                      </a:lnTo>
                      <a:lnTo>
                        <a:pt x="201" y="675"/>
                      </a:lnTo>
                      <a:lnTo>
                        <a:pt x="231" y="668"/>
                      </a:lnTo>
                      <a:lnTo>
                        <a:pt x="261" y="658"/>
                      </a:lnTo>
                      <a:lnTo>
                        <a:pt x="291" y="645"/>
                      </a:lnTo>
                      <a:lnTo>
                        <a:pt x="323" y="630"/>
                      </a:lnTo>
                      <a:lnTo>
                        <a:pt x="355" y="613"/>
                      </a:lnTo>
                      <a:lnTo>
                        <a:pt x="386" y="593"/>
                      </a:lnTo>
                      <a:lnTo>
                        <a:pt x="417" y="569"/>
                      </a:lnTo>
                      <a:lnTo>
                        <a:pt x="448" y="544"/>
                      </a:lnTo>
                      <a:lnTo>
                        <a:pt x="480" y="517"/>
                      </a:lnTo>
                      <a:lnTo>
                        <a:pt x="480" y="517"/>
                      </a:lnTo>
                      <a:lnTo>
                        <a:pt x="499" y="499"/>
                      </a:lnTo>
                      <a:lnTo>
                        <a:pt x="499" y="499"/>
                      </a:lnTo>
                      <a:lnTo>
                        <a:pt x="529" y="467"/>
                      </a:lnTo>
                      <a:lnTo>
                        <a:pt x="556" y="435"/>
                      </a:lnTo>
                      <a:lnTo>
                        <a:pt x="581" y="402"/>
                      </a:lnTo>
                      <a:lnTo>
                        <a:pt x="602" y="370"/>
                      </a:lnTo>
                      <a:lnTo>
                        <a:pt x="623" y="337"/>
                      </a:lnTo>
                      <a:lnTo>
                        <a:pt x="639" y="303"/>
                      </a:lnTo>
                      <a:lnTo>
                        <a:pt x="654" y="271"/>
                      </a:lnTo>
                      <a:lnTo>
                        <a:pt x="664" y="240"/>
                      </a:lnTo>
                      <a:lnTo>
                        <a:pt x="673" y="209"/>
                      </a:lnTo>
                      <a:lnTo>
                        <a:pt x="678" y="179"/>
                      </a:lnTo>
                      <a:lnTo>
                        <a:pt x="680" y="153"/>
                      </a:lnTo>
                      <a:lnTo>
                        <a:pt x="680" y="126"/>
                      </a:lnTo>
                      <a:lnTo>
                        <a:pt x="674" y="101"/>
                      </a:lnTo>
                      <a:lnTo>
                        <a:pt x="666" y="77"/>
                      </a:lnTo>
                      <a:lnTo>
                        <a:pt x="661" y="67"/>
                      </a:lnTo>
                      <a:lnTo>
                        <a:pt x="656" y="57"/>
                      </a:lnTo>
                      <a:lnTo>
                        <a:pt x="648" y="49"/>
                      </a:lnTo>
                      <a:lnTo>
                        <a:pt x="641" y="40"/>
                      </a:lnTo>
                      <a:lnTo>
                        <a:pt x="641" y="40"/>
                      </a:lnTo>
                      <a:close/>
                    </a:path>
                  </a:pathLst>
                </a:custGeom>
                <a:solidFill>
                  <a:srgbClr val="E7BE61"/>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3" name="Freeform 175"/>
                <p:cNvSpPr>
                  <a:spLocks/>
                </p:cNvSpPr>
                <p:nvPr/>
              </p:nvSpPr>
              <p:spPr bwMode="auto">
                <a:xfrm>
                  <a:off x="2431" y="663"/>
                  <a:ext cx="281" cy="286"/>
                </a:xfrm>
                <a:custGeom>
                  <a:avLst/>
                  <a:gdLst/>
                  <a:ahLst/>
                  <a:cxnLst>
                    <a:cxn ang="0">
                      <a:pos x="522" y="40"/>
                    </a:cxn>
                    <a:cxn ang="0">
                      <a:pos x="505" y="25"/>
                    </a:cxn>
                    <a:cxn ang="0">
                      <a:pos x="463" y="7"/>
                    </a:cxn>
                    <a:cxn ang="0">
                      <a:pos x="415" y="0"/>
                    </a:cxn>
                    <a:cxn ang="0">
                      <a:pos x="360" y="7"/>
                    </a:cxn>
                    <a:cxn ang="0">
                      <a:pos x="299" y="24"/>
                    </a:cxn>
                    <a:cxn ang="0">
                      <a:pos x="236" y="52"/>
                    </a:cxn>
                    <a:cxn ang="0">
                      <a:pos x="172" y="91"/>
                    </a:cxn>
                    <a:cxn ang="0">
                      <a:pos x="110" y="139"/>
                    </a:cxn>
                    <a:cxn ang="0">
                      <a:pos x="78" y="168"/>
                    </a:cxn>
                    <a:cxn ang="0">
                      <a:pos x="48" y="221"/>
                    </a:cxn>
                    <a:cxn ang="0">
                      <a:pos x="25" y="275"/>
                    </a:cxn>
                    <a:cxn ang="0">
                      <a:pos x="10" y="327"/>
                    </a:cxn>
                    <a:cxn ang="0">
                      <a:pos x="1" y="375"/>
                    </a:cxn>
                    <a:cxn ang="0">
                      <a:pos x="0" y="420"/>
                    </a:cxn>
                    <a:cxn ang="0">
                      <a:pos x="6" y="460"/>
                    </a:cxn>
                    <a:cxn ang="0">
                      <a:pos x="20" y="497"/>
                    </a:cxn>
                    <a:cxn ang="0">
                      <a:pos x="43" y="527"/>
                    </a:cxn>
                    <a:cxn ang="0">
                      <a:pos x="56" y="539"/>
                    </a:cxn>
                    <a:cxn ang="0">
                      <a:pos x="85" y="556"/>
                    </a:cxn>
                    <a:cxn ang="0">
                      <a:pos x="120" y="568"/>
                    </a:cxn>
                    <a:cxn ang="0">
                      <a:pos x="157" y="573"/>
                    </a:cxn>
                    <a:cxn ang="0">
                      <a:pos x="199" y="571"/>
                    </a:cxn>
                    <a:cxn ang="0">
                      <a:pos x="242" y="563"/>
                    </a:cxn>
                    <a:cxn ang="0">
                      <a:pos x="289" y="549"/>
                    </a:cxn>
                    <a:cxn ang="0">
                      <a:pos x="336" y="529"/>
                    </a:cxn>
                    <a:cxn ang="0">
                      <a:pos x="361" y="517"/>
                    </a:cxn>
                    <a:cxn ang="0">
                      <a:pos x="380" y="499"/>
                    </a:cxn>
                    <a:cxn ang="0">
                      <a:pos x="437" y="435"/>
                    </a:cxn>
                    <a:cxn ang="0">
                      <a:pos x="483" y="370"/>
                    </a:cxn>
                    <a:cxn ang="0">
                      <a:pos x="520" y="303"/>
                    </a:cxn>
                    <a:cxn ang="0">
                      <a:pos x="545" y="240"/>
                    </a:cxn>
                    <a:cxn ang="0">
                      <a:pos x="559" y="179"/>
                    </a:cxn>
                    <a:cxn ang="0">
                      <a:pos x="561" y="126"/>
                    </a:cxn>
                    <a:cxn ang="0">
                      <a:pos x="547" y="77"/>
                    </a:cxn>
                    <a:cxn ang="0">
                      <a:pos x="537" y="57"/>
                    </a:cxn>
                    <a:cxn ang="0">
                      <a:pos x="522" y="40"/>
                    </a:cxn>
                  </a:cxnLst>
                  <a:rect l="0" t="0" r="r" b="b"/>
                  <a:pathLst>
                    <a:path w="561" h="573">
                      <a:moveTo>
                        <a:pt x="522" y="40"/>
                      </a:moveTo>
                      <a:lnTo>
                        <a:pt x="522" y="40"/>
                      </a:lnTo>
                      <a:lnTo>
                        <a:pt x="514" y="32"/>
                      </a:lnTo>
                      <a:lnTo>
                        <a:pt x="505" y="25"/>
                      </a:lnTo>
                      <a:lnTo>
                        <a:pt x="485" y="15"/>
                      </a:lnTo>
                      <a:lnTo>
                        <a:pt x="463" y="7"/>
                      </a:lnTo>
                      <a:lnTo>
                        <a:pt x="440" y="2"/>
                      </a:lnTo>
                      <a:lnTo>
                        <a:pt x="415" y="0"/>
                      </a:lnTo>
                      <a:lnTo>
                        <a:pt x="386" y="2"/>
                      </a:lnTo>
                      <a:lnTo>
                        <a:pt x="360" y="7"/>
                      </a:lnTo>
                      <a:lnTo>
                        <a:pt x="329" y="14"/>
                      </a:lnTo>
                      <a:lnTo>
                        <a:pt x="299" y="24"/>
                      </a:lnTo>
                      <a:lnTo>
                        <a:pt x="267" y="37"/>
                      </a:lnTo>
                      <a:lnTo>
                        <a:pt x="236" y="52"/>
                      </a:lnTo>
                      <a:lnTo>
                        <a:pt x="204" y="71"/>
                      </a:lnTo>
                      <a:lnTo>
                        <a:pt x="172" y="91"/>
                      </a:lnTo>
                      <a:lnTo>
                        <a:pt x="140" y="114"/>
                      </a:lnTo>
                      <a:lnTo>
                        <a:pt x="110" y="139"/>
                      </a:lnTo>
                      <a:lnTo>
                        <a:pt x="78" y="168"/>
                      </a:lnTo>
                      <a:lnTo>
                        <a:pt x="78" y="168"/>
                      </a:lnTo>
                      <a:lnTo>
                        <a:pt x="63" y="194"/>
                      </a:lnTo>
                      <a:lnTo>
                        <a:pt x="48" y="221"/>
                      </a:lnTo>
                      <a:lnTo>
                        <a:pt x="36" y="248"/>
                      </a:lnTo>
                      <a:lnTo>
                        <a:pt x="25" y="275"/>
                      </a:lnTo>
                      <a:lnTo>
                        <a:pt x="16" y="300"/>
                      </a:lnTo>
                      <a:lnTo>
                        <a:pt x="10" y="327"/>
                      </a:lnTo>
                      <a:lnTo>
                        <a:pt x="5" y="350"/>
                      </a:lnTo>
                      <a:lnTo>
                        <a:pt x="1" y="375"/>
                      </a:lnTo>
                      <a:lnTo>
                        <a:pt x="0" y="399"/>
                      </a:lnTo>
                      <a:lnTo>
                        <a:pt x="0" y="420"/>
                      </a:lnTo>
                      <a:lnTo>
                        <a:pt x="1" y="442"/>
                      </a:lnTo>
                      <a:lnTo>
                        <a:pt x="6" y="460"/>
                      </a:lnTo>
                      <a:lnTo>
                        <a:pt x="11" y="481"/>
                      </a:lnTo>
                      <a:lnTo>
                        <a:pt x="20" y="497"/>
                      </a:lnTo>
                      <a:lnTo>
                        <a:pt x="31" y="514"/>
                      </a:lnTo>
                      <a:lnTo>
                        <a:pt x="43" y="527"/>
                      </a:lnTo>
                      <a:lnTo>
                        <a:pt x="43" y="527"/>
                      </a:lnTo>
                      <a:lnTo>
                        <a:pt x="56" y="539"/>
                      </a:lnTo>
                      <a:lnTo>
                        <a:pt x="70" y="549"/>
                      </a:lnTo>
                      <a:lnTo>
                        <a:pt x="85" y="556"/>
                      </a:lnTo>
                      <a:lnTo>
                        <a:pt x="102" y="563"/>
                      </a:lnTo>
                      <a:lnTo>
                        <a:pt x="120" y="568"/>
                      </a:lnTo>
                      <a:lnTo>
                        <a:pt x="139" y="571"/>
                      </a:lnTo>
                      <a:lnTo>
                        <a:pt x="157" y="573"/>
                      </a:lnTo>
                      <a:lnTo>
                        <a:pt x="177" y="573"/>
                      </a:lnTo>
                      <a:lnTo>
                        <a:pt x="199" y="571"/>
                      </a:lnTo>
                      <a:lnTo>
                        <a:pt x="221" y="568"/>
                      </a:lnTo>
                      <a:lnTo>
                        <a:pt x="242" y="563"/>
                      </a:lnTo>
                      <a:lnTo>
                        <a:pt x="266" y="556"/>
                      </a:lnTo>
                      <a:lnTo>
                        <a:pt x="289" y="549"/>
                      </a:lnTo>
                      <a:lnTo>
                        <a:pt x="313" y="539"/>
                      </a:lnTo>
                      <a:lnTo>
                        <a:pt x="336" y="529"/>
                      </a:lnTo>
                      <a:lnTo>
                        <a:pt x="361" y="517"/>
                      </a:lnTo>
                      <a:lnTo>
                        <a:pt x="361" y="517"/>
                      </a:lnTo>
                      <a:lnTo>
                        <a:pt x="380" y="499"/>
                      </a:lnTo>
                      <a:lnTo>
                        <a:pt x="380" y="499"/>
                      </a:lnTo>
                      <a:lnTo>
                        <a:pt x="410" y="467"/>
                      </a:lnTo>
                      <a:lnTo>
                        <a:pt x="437" y="435"/>
                      </a:lnTo>
                      <a:lnTo>
                        <a:pt x="462" y="402"/>
                      </a:lnTo>
                      <a:lnTo>
                        <a:pt x="483" y="370"/>
                      </a:lnTo>
                      <a:lnTo>
                        <a:pt x="504" y="337"/>
                      </a:lnTo>
                      <a:lnTo>
                        <a:pt x="520" y="303"/>
                      </a:lnTo>
                      <a:lnTo>
                        <a:pt x="535" y="271"/>
                      </a:lnTo>
                      <a:lnTo>
                        <a:pt x="545" y="240"/>
                      </a:lnTo>
                      <a:lnTo>
                        <a:pt x="554" y="209"/>
                      </a:lnTo>
                      <a:lnTo>
                        <a:pt x="559" y="179"/>
                      </a:lnTo>
                      <a:lnTo>
                        <a:pt x="561" y="153"/>
                      </a:lnTo>
                      <a:lnTo>
                        <a:pt x="561" y="126"/>
                      </a:lnTo>
                      <a:lnTo>
                        <a:pt x="555" y="101"/>
                      </a:lnTo>
                      <a:lnTo>
                        <a:pt x="547" y="77"/>
                      </a:lnTo>
                      <a:lnTo>
                        <a:pt x="542" y="67"/>
                      </a:lnTo>
                      <a:lnTo>
                        <a:pt x="537" y="57"/>
                      </a:lnTo>
                      <a:lnTo>
                        <a:pt x="529" y="49"/>
                      </a:lnTo>
                      <a:lnTo>
                        <a:pt x="522" y="40"/>
                      </a:lnTo>
                      <a:lnTo>
                        <a:pt x="522" y="40"/>
                      </a:lnTo>
                      <a:close/>
                    </a:path>
                  </a:pathLst>
                </a:custGeom>
                <a:solidFill>
                  <a:srgbClr val="E7BE4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4" name="Freeform 176"/>
                <p:cNvSpPr>
                  <a:spLocks/>
                </p:cNvSpPr>
                <p:nvPr/>
              </p:nvSpPr>
              <p:spPr bwMode="auto">
                <a:xfrm>
                  <a:off x="2372" y="746"/>
                  <a:ext cx="240" cy="256"/>
                </a:xfrm>
                <a:custGeom>
                  <a:avLst/>
                  <a:gdLst/>
                  <a:ahLst/>
                  <a:cxnLst>
                    <a:cxn ang="0">
                      <a:pos x="162" y="359"/>
                    </a:cxn>
                    <a:cxn ang="0">
                      <a:pos x="139" y="329"/>
                    </a:cxn>
                    <a:cxn ang="0">
                      <a:pos x="125" y="292"/>
                    </a:cxn>
                    <a:cxn ang="0">
                      <a:pos x="119" y="252"/>
                    </a:cxn>
                    <a:cxn ang="0">
                      <a:pos x="120" y="207"/>
                    </a:cxn>
                    <a:cxn ang="0">
                      <a:pos x="129" y="159"/>
                    </a:cxn>
                    <a:cxn ang="0">
                      <a:pos x="144" y="107"/>
                    </a:cxn>
                    <a:cxn ang="0">
                      <a:pos x="167" y="53"/>
                    </a:cxn>
                    <a:cxn ang="0">
                      <a:pos x="197" y="0"/>
                    </a:cxn>
                    <a:cxn ang="0">
                      <a:pos x="182" y="15"/>
                    </a:cxn>
                    <a:cxn ang="0">
                      <a:pos x="152" y="46"/>
                    </a:cxn>
                    <a:cxn ang="0">
                      <a:pos x="100" y="110"/>
                    </a:cxn>
                    <a:cxn ang="0">
                      <a:pos x="58" y="177"/>
                    </a:cxn>
                    <a:cxn ang="0">
                      <a:pos x="26" y="241"/>
                    </a:cxn>
                    <a:cxn ang="0">
                      <a:pos x="8" y="304"/>
                    </a:cxn>
                    <a:cxn ang="0">
                      <a:pos x="0" y="361"/>
                    </a:cxn>
                    <a:cxn ang="0">
                      <a:pos x="6" y="413"/>
                    </a:cxn>
                    <a:cxn ang="0">
                      <a:pos x="20" y="445"/>
                    </a:cxn>
                    <a:cxn ang="0">
                      <a:pos x="31" y="465"/>
                    </a:cxn>
                    <a:cxn ang="0">
                      <a:pos x="40" y="473"/>
                    </a:cxn>
                    <a:cxn ang="0">
                      <a:pos x="57" y="487"/>
                    </a:cxn>
                    <a:cxn ang="0">
                      <a:pos x="97" y="505"/>
                    </a:cxn>
                    <a:cxn ang="0">
                      <a:pos x="147" y="512"/>
                    </a:cxn>
                    <a:cxn ang="0">
                      <a:pos x="201" y="507"/>
                    </a:cxn>
                    <a:cxn ang="0">
                      <a:pos x="261" y="490"/>
                    </a:cxn>
                    <a:cxn ang="0">
                      <a:pos x="323" y="462"/>
                    </a:cxn>
                    <a:cxn ang="0">
                      <a:pos x="386" y="425"/>
                    </a:cxn>
                    <a:cxn ang="0">
                      <a:pos x="448" y="376"/>
                    </a:cxn>
                    <a:cxn ang="0">
                      <a:pos x="480" y="349"/>
                    </a:cxn>
                    <a:cxn ang="0">
                      <a:pos x="432" y="371"/>
                    </a:cxn>
                    <a:cxn ang="0">
                      <a:pos x="385" y="388"/>
                    </a:cxn>
                    <a:cxn ang="0">
                      <a:pos x="340" y="400"/>
                    </a:cxn>
                    <a:cxn ang="0">
                      <a:pos x="296" y="405"/>
                    </a:cxn>
                    <a:cxn ang="0">
                      <a:pos x="258" y="403"/>
                    </a:cxn>
                    <a:cxn ang="0">
                      <a:pos x="221" y="395"/>
                    </a:cxn>
                    <a:cxn ang="0">
                      <a:pos x="189" y="381"/>
                    </a:cxn>
                    <a:cxn ang="0">
                      <a:pos x="162" y="359"/>
                    </a:cxn>
                  </a:cxnLst>
                  <a:rect l="0" t="0" r="r" b="b"/>
                  <a:pathLst>
                    <a:path w="480" h="512">
                      <a:moveTo>
                        <a:pt x="162" y="359"/>
                      </a:moveTo>
                      <a:lnTo>
                        <a:pt x="162" y="359"/>
                      </a:lnTo>
                      <a:lnTo>
                        <a:pt x="150" y="346"/>
                      </a:lnTo>
                      <a:lnTo>
                        <a:pt x="139" y="329"/>
                      </a:lnTo>
                      <a:lnTo>
                        <a:pt x="130" y="313"/>
                      </a:lnTo>
                      <a:lnTo>
                        <a:pt x="125" y="292"/>
                      </a:lnTo>
                      <a:lnTo>
                        <a:pt x="120" y="274"/>
                      </a:lnTo>
                      <a:lnTo>
                        <a:pt x="119" y="252"/>
                      </a:lnTo>
                      <a:lnTo>
                        <a:pt x="119" y="231"/>
                      </a:lnTo>
                      <a:lnTo>
                        <a:pt x="120" y="207"/>
                      </a:lnTo>
                      <a:lnTo>
                        <a:pt x="124" y="182"/>
                      </a:lnTo>
                      <a:lnTo>
                        <a:pt x="129" y="159"/>
                      </a:lnTo>
                      <a:lnTo>
                        <a:pt x="135" y="132"/>
                      </a:lnTo>
                      <a:lnTo>
                        <a:pt x="144" y="107"/>
                      </a:lnTo>
                      <a:lnTo>
                        <a:pt x="155" y="80"/>
                      </a:lnTo>
                      <a:lnTo>
                        <a:pt x="167" y="53"/>
                      </a:lnTo>
                      <a:lnTo>
                        <a:pt x="182" y="26"/>
                      </a:lnTo>
                      <a:lnTo>
                        <a:pt x="197" y="0"/>
                      </a:lnTo>
                      <a:lnTo>
                        <a:pt x="197" y="0"/>
                      </a:lnTo>
                      <a:lnTo>
                        <a:pt x="182" y="15"/>
                      </a:lnTo>
                      <a:lnTo>
                        <a:pt x="182" y="15"/>
                      </a:lnTo>
                      <a:lnTo>
                        <a:pt x="152" y="46"/>
                      </a:lnTo>
                      <a:lnTo>
                        <a:pt x="125" y="78"/>
                      </a:lnTo>
                      <a:lnTo>
                        <a:pt x="100" y="110"/>
                      </a:lnTo>
                      <a:lnTo>
                        <a:pt x="77" y="144"/>
                      </a:lnTo>
                      <a:lnTo>
                        <a:pt x="58" y="177"/>
                      </a:lnTo>
                      <a:lnTo>
                        <a:pt x="41" y="209"/>
                      </a:lnTo>
                      <a:lnTo>
                        <a:pt x="26" y="241"/>
                      </a:lnTo>
                      <a:lnTo>
                        <a:pt x="16" y="272"/>
                      </a:lnTo>
                      <a:lnTo>
                        <a:pt x="8" y="304"/>
                      </a:lnTo>
                      <a:lnTo>
                        <a:pt x="3" y="333"/>
                      </a:lnTo>
                      <a:lnTo>
                        <a:pt x="0" y="361"/>
                      </a:lnTo>
                      <a:lnTo>
                        <a:pt x="1" y="388"/>
                      </a:lnTo>
                      <a:lnTo>
                        <a:pt x="6" y="413"/>
                      </a:lnTo>
                      <a:lnTo>
                        <a:pt x="13" y="435"/>
                      </a:lnTo>
                      <a:lnTo>
                        <a:pt x="20" y="445"/>
                      </a:lnTo>
                      <a:lnTo>
                        <a:pt x="25" y="455"/>
                      </a:lnTo>
                      <a:lnTo>
                        <a:pt x="31" y="465"/>
                      </a:lnTo>
                      <a:lnTo>
                        <a:pt x="40" y="473"/>
                      </a:lnTo>
                      <a:lnTo>
                        <a:pt x="40" y="473"/>
                      </a:lnTo>
                      <a:lnTo>
                        <a:pt x="48" y="480"/>
                      </a:lnTo>
                      <a:lnTo>
                        <a:pt x="57" y="487"/>
                      </a:lnTo>
                      <a:lnTo>
                        <a:pt x="77" y="498"/>
                      </a:lnTo>
                      <a:lnTo>
                        <a:pt x="97" y="505"/>
                      </a:lnTo>
                      <a:lnTo>
                        <a:pt x="120" y="510"/>
                      </a:lnTo>
                      <a:lnTo>
                        <a:pt x="147" y="512"/>
                      </a:lnTo>
                      <a:lnTo>
                        <a:pt x="172" y="510"/>
                      </a:lnTo>
                      <a:lnTo>
                        <a:pt x="201" y="507"/>
                      </a:lnTo>
                      <a:lnTo>
                        <a:pt x="231" y="500"/>
                      </a:lnTo>
                      <a:lnTo>
                        <a:pt x="261" y="490"/>
                      </a:lnTo>
                      <a:lnTo>
                        <a:pt x="291" y="477"/>
                      </a:lnTo>
                      <a:lnTo>
                        <a:pt x="323" y="462"/>
                      </a:lnTo>
                      <a:lnTo>
                        <a:pt x="355" y="445"/>
                      </a:lnTo>
                      <a:lnTo>
                        <a:pt x="386" y="425"/>
                      </a:lnTo>
                      <a:lnTo>
                        <a:pt x="417" y="401"/>
                      </a:lnTo>
                      <a:lnTo>
                        <a:pt x="448" y="376"/>
                      </a:lnTo>
                      <a:lnTo>
                        <a:pt x="480" y="349"/>
                      </a:lnTo>
                      <a:lnTo>
                        <a:pt x="480" y="349"/>
                      </a:lnTo>
                      <a:lnTo>
                        <a:pt x="455" y="361"/>
                      </a:lnTo>
                      <a:lnTo>
                        <a:pt x="432" y="371"/>
                      </a:lnTo>
                      <a:lnTo>
                        <a:pt x="408" y="381"/>
                      </a:lnTo>
                      <a:lnTo>
                        <a:pt x="385" y="388"/>
                      </a:lnTo>
                      <a:lnTo>
                        <a:pt x="361" y="395"/>
                      </a:lnTo>
                      <a:lnTo>
                        <a:pt x="340" y="400"/>
                      </a:lnTo>
                      <a:lnTo>
                        <a:pt x="318" y="403"/>
                      </a:lnTo>
                      <a:lnTo>
                        <a:pt x="296" y="405"/>
                      </a:lnTo>
                      <a:lnTo>
                        <a:pt x="276" y="405"/>
                      </a:lnTo>
                      <a:lnTo>
                        <a:pt x="258" y="403"/>
                      </a:lnTo>
                      <a:lnTo>
                        <a:pt x="239" y="400"/>
                      </a:lnTo>
                      <a:lnTo>
                        <a:pt x="221" y="395"/>
                      </a:lnTo>
                      <a:lnTo>
                        <a:pt x="204" y="388"/>
                      </a:lnTo>
                      <a:lnTo>
                        <a:pt x="189" y="381"/>
                      </a:lnTo>
                      <a:lnTo>
                        <a:pt x="175" y="371"/>
                      </a:lnTo>
                      <a:lnTo>
                        <a:pt x="162" y="359"/>
                      </a:lnTo>
                      <a:lnTo>
                        <a:pt x="162" y="359"/>
                      </a:lnTo>
                      <a:close/>
                    </a:path>
                  </a:pathLst>
                </a:custGeom>
                <a:solidFill>
                  <a:srgbClr val="D59131"/>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5" name="Freeform 177"/>
                <p:cNvSpPr>
                  <a:spLocks/>
                </p:cNvSpPr>
                <p:nvPr/>
              </p:nvSpPr>
              <p:spPr bwMode="auto">
                <a:xfrm>
                  <a:off x="2494" y="784"/>
                  <a:ext cx="164" cy="165"/>
                </a:xfrm>
                <a:custGeom>
                  <a:avLst/>
                  <a:gdLst/>
                  <a:ahLst/>
                  <a:cxnLst>
                    <a:cxn ang="0">
                      <a:pos x="310" y="20"/>
                    </a:cxn>
                    <a:cxn ang="0">
                      <a:pos x="322" y="38"/>
                    </a:cxn>
                    <a:cxn ang="0">
                      <a:pos x="328" y="60"/>
                    </a:cxn>
                    <a:cxn ang="0">
                      <a:pos x="327" y="87"/>
                    </a:cxn>
                    <a:cxn ang="0">
                      <a:pos x="322" y="117"/>
                    </a:cxn>
                    <a:cxn ang="0">
                      <a:pos x="308" y="147"/>
                    </a:cxn>
                    <a:cxn ang="0">
                      <a:pos x="291" y="179"/>
                    </a:cxn>
                    <a:cxn ang="0">
                      <a:pos x="268" y="211"/>
                    </a:cxn>
                    <a:cxn ang="0">
                      <a:pos x="241" y="241"/>
                    </a:cxn>
                    <a:cxn ang="0">
                      <a:pos x="225" y="256"/>
                    </a:cxn>
                    <a:cxn ang="0">
                      <a:pos x="194" y="281"/>
                    </a:cxn>
                    <a:cxn ang="0">
                      <a:pos x="163" y="301"/>
                    </a:cxn>
                    <a:cxn ang="0">
                      <a:pos x="131" y="316"/>
                    </a:cxn>
                    <a:cxn ang="0">
                      <a:pos x="101" y="326"/>
                    </a:cxn>
                    <a:cxn ang="0">
                      <a:pos x="72" y="330"/>
                    </a:cxn>
                    <a:cxn ang="0">
                      <a:pos x="47" y="326"/>
                    </a:cxn>
                    <a:cxn ang="0">
                      <a:pos x="27" y="318"/>
                    </a:cxn>
                    <a:cxn ang="0">
                      <a:pos x="19" y="311"/>
                    </a:cxn>
                    <a:cxn ang="0">
                      <a:pos x="5" y="293"/>
                    </a:cxn>
                    <a:cxn ang="0">
                      <a:pos x="0" y="269"/>
                    </a:cxn>
                    <a:cxn ang="0">
                      <a:pos x="0" y="243"/>
                    </a:cxn>
                    <a:cxn ang="0">
                      <a:pos x="7" y="214"/>
                    </a:cxn>
                    <a:cxn ang="0">
                      <a:pos x="19" y="182"/>
                    </a:cxn>
                    <a:cxn ang="0">
                      <a:pos x="37" y="151"/>
                    </a:cxn>
                    <a:cxn ang="0">
                      <a:pos x="59" y="119"/>
                    </a:cxn>
                    <a:cxn ang="0">
                      <a:pos x="87" y="89"/>
                    </a:cxn>
                    <a:cxn ang="0">
                      <a:pos x="102" y="74"/>
                    </a:cxn>
                    <a:cxn ang="0">
                      <a:pos x="134" y="48"/>
                    </a:cxn>
                    <a:cxn ang="0">
                      <a:pos x="166" y="28"/>
                    </a:cxn>
                    <a:cxn ang="0">
                      <a:pos x="198" y="13"/>
                    </a:cxn>
                    <a:cxn ang="0">
                      <a:pos x="228" y="5"/>
                    </a:cxn>
                    <a:cxn ang="0">
                      <a:pos x="255" y="0"/>
                    </a:cxn>
                    <a:cxn ang="0">
                      <a:pos x="280" y="3"/>
                    </a:cxn>
                    <a:cxn ang="0">
                      <a:pos x="300" y="13"/>
                    </a:cxn>
                    <a:cxn ang="0">
                      <a:pos x="310" y="20"/>
                    </a:cxn>
                  </a:cxnLst>
                  <a:rect l="0" t="0" r="r" b="b"/>
                  <a:pathLst>
                    <a:path w="328" h="330">
                      <a:moveTo>
                        <a:pt x="310" y="20"/>
                      </a:moveTo>
                      <a:lnTo>
                        <a:pt x="310" y="20"/>
                      </a:lnTo>
                      <a:lnTo>
                        <a:pt x="317" y="28"/>
                      </a:lnTo>
                      <a:lnTo>
                        <a:pt x="322" y="38"/>
                      </a:lnTo>
                      <a:lnTo>
                        <a:pt x="325" y="48"/>
                      </a:lnTo>
                      <a:lnTo>
                        <a:pt x="328" y="60"/>
                      </a:lnTo>
                      <a:lnTo>
                        <a:pt x="328" y="74"/>
                      </a:lnTo>
                      <a:lnTo>
                        <a:pt x="327" y="87"/>
                      </a:lnTo>
                      <a:lnTo>
                        <a:pt x="325" y="102"/>
                      </a:lnTo>
                      <a:lnTo>
                        <a:pt x="322" y="117"/>
                      </a:lnTo>
                      <a:lnTo>
                        <a:pt x="315" y="132"/>
                      </a:lnTo>
                      <a:lnTo>
                        <a:pt x="308" y="147"/>
                      </a:lnTo>
                      <a:lnTo>
                        <a:pt x="300" y="164"/>
                      </a:lnTo>
                      <a:lnTo>
                        <a:pt x="291" y="179"/>
                      </a:lnTo>
                      <a:lnTo>
                        <a:pt x="280" y="196"/>
                      </a:lnTo>
                      <a:lnTo>
                        <a:pt x="268" y="211"/>
                      </a:lnTo>
                      <a:lnTo>
                        <a:pt x="255" y="226"/>
                      </a:lnTo>
                      <a:lnTo>
                        <a:pt x="241" y="241"/>
                      </a:lnTo>
                      <a:lnTo>
                        <a:pt x="241" y="241"/>
                      </a:lnTo>
                      <a:lnTo>
                        <a:pt x="225" y="256"/>
                      </a:lnTo>
                      <a:lnTo>
                        <a:pt x="209" y="269"/>
                      </a:lnTo>
                      <a:lnTo>
                        <a:pt x="194" y="281"/>
                      </a:lnTo>
                      <a:lnTo>
                        <a:pt x="178" y="293"/>
                      </a:lnTo>
                      <a:lnTo>
                        <a:pt x="163" y="301"/>
                      </a:lnTo>
                      <a:lnTo>
                        <a:pt x="146" y="310"/>
                      </a:lnTo>
                      <a:lnTo>
                        <a:pt x="131" y="316"/>
                      </a:lnTo>
                      <a:lnTo>
                        <a:pt x="116" y="321"/>
                      </a:lnTo>
                      <a:lnTo>
                        <a:pt x="101" y="326"/>
                      </a:lnTo>
                      <a:lnTo>
                        <a:pt x="86" y="328"/>
                      </a:lnTo>
                      <a:lnTo>
                        <a:pt x="72" y="330"/>
                      </a:lnTo>
                      <a:lnTo>
                        <a:pt x="60" y="330"/>
                      </a:lnTo>
                      <a:lnTo>
                        <a:pt x="47" y="326"/>
                      </a:lnTo>
                      <a:lnTo>
                        <a:pt x="37" y="323"/>
                      </a:lnTo>
                      <a:lnTo>
                        <a:pt x="27" y="318"/>
                      </a:lnTo>
                      <a:lnTo>
                        <a:pt x="19" y="311"/>
                      </a:lnTo>
                      <a:lnTo>
                        <a:pt x="19" y="311"/>
                      </a:lnTo>
                      <a:lnTo>
                        <a:pt x="12" y="301"/>
                      </a:lnTo>
                      <a:lnTo>
                        <a:pt x="5" y="293"/>
                      </a:lnTo>
                      <a:lnTo>
                        <a:pt x="2" y="281"/>
                      </a:lnTo>
                      <a:lnTo>
                        <a:pt x="0" y="269"/>
                      </a:lnTo>
                      <a:lnTo>
                        <a:pt x="0" y="256"/>
                      </a:lnTo>
                      <a:lnTo>
                        <a:pt x="0" y="243"/>
                      </a:lnTo>
                      <a:lnTo>
                        <a:pt x="3" y="229"/>
                      </a:lnTo>
                      <a:lnTo>
                        <a:pt x="7" y="214"/>
                      </a:lnTo>
                      <a:lnTo>
                        <a:pt x="12" y="199"/>
                      </a:lnTo>
                      <a:lnTo>
                        <a:pt x="19" y="182"/>
                      </a:lnTo>
                      <a:lnTo>
                        <a:pt x="27" y="167"/>
                      </a:lnTo>
                      <a:lnTo>
                        <a:pt x="37" y="151"/>
                      </a:lnTo>
                      <a:lnTo>
                        <a:pt x="47" y="135"/>
                      </a:lnTo>
                      <a:lnTo>
                        <a:pt x="59" y="119"/>
                      </a:lnTo>
                      <a:lnTo>
                        <a:pt x="72" y="104"/>
                      </a:lnTo>
                      <a:lnTo>
                        <a:pt x="87" y="89"/>
                      </a:lnTo>
                      <a:lnTo>
                        <a:pt x="87" y="89"/>
                      </a:lnTo>
                      <a:lnTo>
                        <a:pt x="102" y="74"/>
                      </a:lnTo>
                      <a:lnTo>
                        <a:pt x="117" y="60"/>
                      </a:lnTo>
                      <a:lnTo>
                        <a:pt x="134" y="48"/>
                      </a:lnTo>
                      <a:lnTo>
                        <a:pt x="149" y="38"/>
                      </a:lnTo>
                      <a:lnTo>
                        <a:pt x="166" y="28"/>
                      </a:lnTo>
                      <a:lnTo>
                        <a:pt x="181" y="20"/>
                      </a:lnTo>
                      <a:lnTo>
                        <a:pt x="198" y="13"/>
                      </a:lnTo>
                      <a:lnTo>
                        <a:pt x="213" y="8"/>
                      </a:lnTo>
                      <a:lnTo>
                        <a:pt x="228" y="5"/>
                      </a:lnTo>
                      <a:lnTo>
                        <a:pt x="241" y="2"/>
                      </a:lnTo>
                      <a:lnTo>
                        <a:pt x="255" y="0"/>
                      </a:lnTo>
                      <a:lnTo>
                        <a:pt x="268" y="2"/>
                      </a:lnTo>
                      <a:lnTo>
                        <a:pt x="280" y="3"/>
                      </a:lnTo>
                      <a:lnTo>
                        <a:pt x="291" y="7"/>
                      </a:lnTo>
                      <a:lnTo>
                        <a:pt x="300" y="13"/>
                      </a:lnTo>
                      <a:lnTo>
                        <a:pt x="310" y="20"/>
                      </a:lnTo>
                      <a:lnTo>
                        <a:pt x="31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6" name="Freeform 178"/>
                <p:cNvSpPr>
                  <a:spLocks/>
                </p:cNvSpPr>
                <p:nvPr/>
              </p:nvSpPr>
              <p:spPr bwMode="auto">
                <a:xfrm>
                  <a:off x="2502" y="793"/>
                  <a:ext cx="148" cy="147"/>
                </a:xfrm>
                <a:custGeom>
                  <a:avLst/>
                  <a:gdLst/>
                  <a:ahLst/>
                  <a:cxnLst>
                    <a:cxn ang="0">
                      <a:pos x="278" y="17"/>
                    </a:cxn>
                    <a:cxn ang="0">
                      <a:pos x="288" y="34"/>
                    </a:cxn>
                    <a:cxn ang="0">
                      <a:pos x="295" y="54"/>
                    </a:cxn>
                    <a:cxn ang="0">
                      <a:pos x="293" y="77"/>
                    </a:cxn>
                    <a:cxn ang="0">
                      <a:pos x="288" y="104"/>
                    </a:cxn>
                    <a:cxn ang="0">
                      <a:pos x="276" y="131"/>
                    </a:cxn>
                    <a:cxn ang="0">
                      <a:pos x="261" y="159"/>
                    </a:cxn>
                    <a:cxn ang="0">
                      <a:pos x="229" y="203"/>
                    </a:cxn>
                    <a:cxn ang="0">
                      <a:pos x="216" y="216"/>
                    </a:cxn>
                    <a:cxn ang="0">
                      <a:pos x="187" y="241"/>
                    </a:cxn>
                    <a:cxn ang="0">
                      <a:pos x="146" y="270"/>
                    </a:cxn>
                    <a:cxn ang="0">
                      <a:pos x="117" y="283"/>
                    </a:cxn>
                    <a:cxn ang="0">
                      <a:pos x="90" y="292"/>
                    </a:cxn>
                    <a:cxn ang="0">
                      <a:pos x="65" y="295"/>
                    </a:cxn>
                    <a:cxn ang="0">
                      <a:pos x="43" y="292"/>
                    </a:cxn>
                    <a:cxn ang="0">
                      <a:pos x="23" y="283"/>
                    </a:cxn>
                    <a:cxn ang="0">
                      <a:pos x="17" y="278"/>
                    </a:cxn>
                    <a:cxn ang="0">
                      <a:pos x="5" y="261"/>
                    </a:cxn>
                    <a:cxn ang="0">
                      <a:pos x="0" y="240"/>
                    </a:cxn>
                    <a:cxn ang="0">
                      <a:pos x="0" y="216"/>
                    </a:cxn>
                    <a:cxn ang="0">
                      <a:pos x="7" y="191"/>
                    </a:cxn>
                    <a:cxn ang="0">
                      <a:pos x="17" y="163"/>
                    </a:cxn>
                    <a:cxn ang="0">
                      <a:pos x="33" y="134"/>
                    </a:cxn>
                    <a:cxn ang="0">
                      <a:pos x="65" y="92"/>
                    </a:cxn>
                    <a:cxn ang="0">
                      <a:pos x="79" y="79"/>
                    </a:cxn>
                    <a:cxn ang="0">
                      <a:pos x="105" y="54"/>
                    </a:cxn>
                    <a:cxn ang="0">
                      <a:pos x="149" y="24"/>
                    </a:cxn>
                    <a:cxn ang="0">
                      <a:pos x="177" y="10"/>
                    </a:cxn>
                    <a:cxn ang="0">
                      <a:pos x="204" y="2"/>
                    </a:cxn>
                    <a:cxn ang="0">
                      <a:pos x="229" y="0"/>
                    </a:cxn>
                    <a:cxn ang="0">
                      <a:pos x="251" y="2"/>
                    </a:cxn>
                    <a:cxn ang="0">
                      <a:pos x="269" y="10"/>
                    </a:cxn>
                    <a:cxn ang="0">
                      <a:pos x="278" y="17"/>
                    </a:cxn>
                  </a:cxnLst>
                  <a:rect l="0" t="0" r="r" b="b"/>
                  <a:pathLst>
                    <a:path w="295" h="295">
                      <a:moveTo>
                        <a:pt x="278" y="17"/>
                      </a:moveTo>
                      <a:lnTo>
                        <a:pt x="278" y="17"/>
                      </a:lnTo>
                      <a:lnTo>
                        <a:pt x="283" y="24"/>
                      </a:lnTo>
                      <a:lnTo>
                        <a:pt x="288" y="34"/>
                      </a:lnTo>
                      <a:lnTo>
                        <a:pt x="291" y="44"/>
                      </a:lnTo>
                      <a:lnTo>
                        <a:pt x="295" y="54"/>
                      </a:lnTo>
                      <a:lnTo>
                        <a:pt x="295" y="66"/>
                      </a:lnTo>
                      <a:lnTo>
                        <a:pt x="293" y="77"/>
                      </a:lnTo>
                      <a:lnTo>
                        <a:pt x="291" y="91"/>
                      </a:lnTo>
                      <a:lnTo>
                        <a:pt x="288" y="104"/>
                      </a:lnTo>
                      <a:lnTo>
                        <a:pt x="283" y="117"/>
                      </a:lnTo>
                      <a:lnTo>
                        <a:pt x="276" y="131"/>
                      </a:lnTo>
                      <a:lnTo>
                        <a:pt x="269" y="146"/>
                      </a:lnTo>
                      <a:lnTo>
                        <a:pt x="261" y="159"/>
                      </a:lnTo>
                      <a:lnTo>
                        <a:pt x="241" y="188"/>
                      </a:lnTo>
                      <a:lnTo>
                        <a:pt x="229" y="203"/>
                      </a:lnTo>
                      <a:lnTo>
                        <a:pt x="216" y="216"/>
                      </a:lnTo>
                      <a:lnTo>
                        <a:pt x="216" y="216"/>
                      </a:lnTo>
                      <a:lnTo>
                        <a:pt x="202" y="228"/>
                      </a:lnTo>
                      <a:lnTo>
                        <a:pt x="187" y="241"/>
                      </a:lnTo>
                      <a:lnTo>
                        <a:pt x="159" y="261"/>
                      </a:lnTo>
                      <a:lnTo>
                        <a:pt x="146" y="270"/>
                      </a:lnTo>
                      <a:lnTo>
                        <a:pt x="130" y="276"/>
                      </a:lnTo>
                      <a:lnTo>
                        <a:pt x="117" y="283"/>
                      </a:lnTo>
                      <a:lnTo>
                        <a:pt x="104" y="288"/>
                      </a:lnTo>
                      <a:lnTo>
                        <a:pt x="90" y="292"/>
                      </a:lnTo>
                      <a:lnTo>
                        <a:pt x="77" y="293"/>
                      </a:lnTo>
                      <a:lnTo>
                        <a:pt x="65" y="295"/>
                      </a:lnTo>
                      <a:lnTo>
                        <a:pt x="53" y="293"/>
                      </a:lnTo>
                      <a:lnTo>
                        <a:pt x="43" y="292"/>
                      </a:lnTo>
                      <a:lnTo>
                        <a:pt x="33" y="288"/>
                      </a:lnTo>
                      <a:lnTo>
                        <a:pt x="23" y="283"/>
                      </a:lnTo>
                      <a:lnTo>
                        <a:pt x="17" y="278"/>
                      </a:lnTo>
                      <a:lnTo>
                        <a:pt x="17" y="278"/>
                      </a:lnTo>
                      <a:lnTo>
                        <a:pt x="10" y="270"/>
                      </a:lnTo>
                      <a:lnTo>
                        <a:pt x="5" y="261"/>
                      </a:lnTo>
                      <a:lnTo>
                        <a:pt x="2" y="251"/>
                      </a:lnTo>
                      <a:lnTo>
                        <a:pt x="0" y="240"/>
                      </a:lnTo>
                      <a:lnTo>
                        <a:pt x="0" y="230"/>
                      </a:lnTo>
                      <a:lnTo>
                        <a:pt x="0" y="216"/>
                      </a:lnTo>
                      <a:lnTo>
                        <a:pt x="3" y="205"/>
                      </a:lnTo>
                      <a:lnTo>
                        <a:pt x="7" y="191"/>
                      </a:lnTo>
                      <a:lnTo>
                        <a:pt x="12" y="178"/>
                      </a:lnTo>
                      <a:lnTo>
                        <a:pt x="17" y="163"/>
                      </a:lnTo>
                      <a:lnTo>
                        <a:pt x="25" y="149"/>
                      </a:lnTo>
                      <a:lnTo>
                        <a:pt x="33" y="134"/>
                      </a:lnTo>
                      <a:lnTo>
                        <a:pt x="53" y="106"/>
                      </a:lnTo>
                      <a:lnTo>
                        <a:pt x="65" y="92"/>
                      </a:lnTo>
                      <a:lnTo>
                        <a:pt x="79" y="79"/>
                      </a:lnTo>
                      <a:lnTo>
                        <a:pt x="79" y="79"/>
                      </a:lnTo>
                      <a:lnTo>
                        <a:pt x="92" y="66"/>
                      </a:lnTo>
                      <a:lnTo>
                        <a:pt x="105" y="54"/>
                      </a:lnTo>
                      <a:lnTo>
                        <a:pt x="134" y="34"/>
                      </a:lnTo>
                      <a:lnTo>
                        <a:pt x="149" y="24"/>
                      </a:lnTo>
                      <a:lnTo>
                        <a:pt x="162" y="17"/>
                      </a:lnTo>
                      <a:lnTo>
                        <a:pt x="177" y="10"/>
                      </a:lnTo>
                      <a:lnTo>
                        <a:pt x="191" y="7"/>
                      </a:lnTo>
                      <a:lnTo>
                        <a:pt x="204" y="2"/>
                      </a:lnTo>
                      <a:lnTo>
                        <a:pt x="216" y="0"/>
                      </a:lnTo>
                      <a:lnTo>
                        <a:pt x="229" y="0"/>
                      </a:lnTo>
                      <a:lnTo>
                        <a:pt x="241" y="0"/>
                      </a:lnTo>
                      <a:lnTo>
                        <a:pt x="251" y="2"/>
                      </a:lnTo>
                      <a:lnTo>
                        <a:pt x="261" y="5"/>
                      </a:lnTo>
                      <a:lnTo>
                        <a:pt x="269" y="10"/>
                      </a:lnTo>
                      <a:lnTo>
                        <a:pt x="278" y="17"/>
                      </a:lnTo>
                      <a:lnTo>
                        <a:pt x="278" y="17"/>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7" name="Freeform 179"/>
                <p:cNvSpPr>
                  <a:spLocks/>
                </p:cNvSpPr>
                <p:nvPr/>
              </p:nvSpPr>
              <p:spPr bwMode="auto">
                <a:xfrm>
                  <a:off x="2502" y="805"/>
                  <a:ext cx="148" cy="135"/>
                </a:xfrm>
                <a:custGeom>
                  <a:avLst/>
                  <a:gdLst/>
                  <a:ahLst/>
                  <a:cxnLst>
                    <a:cxn ang="0">
                      <a:pos x="283" y="0"/>
                    </a:cxn>
                    <a:cxn ang="0">
                      <a:pos x="278" y="35"/>
                    </a:cxn>
                    <a:cxn ang="0">
                      <a:pos x="264" y="70"/>
                    </a:cxn>
                    <a:cxn ang="0">
                      <a:pos x="243" y="104"/>
                    </a:cxn>
                    <a:cxn ang="0">
                      <a:pos x="216" y="137"/>
                    </a:cxn>
                    <a:cxn ang="0">
                      <a:pos x="202" y="149"/>
                    </a:cxn>
                    <a:cxn ang="0">
                      <a:pos x="174" y="170"/>
                    </a:cxn>
                    <a:cxn ang="0">
                      <a:pos x="146" y="186"/>
                    </a:cxn>
                    <a:cxn ang="0">
                      <a:pos x="117" y="197"/>
                    </a:cxn>
                    <a:cxn ang="0">
                      <a:pos x="89" y="204"/>
                    </a:cxn>
                    <a:cxn ang="0">
                      <a:pos x="60" y="204"/>
                    </a:cxn>
                    <a:cxn ang="0">
                      <a:pos x="35" y="201"/>
                    </a:cxn>
                    <a:cxn ang="0">
                      <a:pos x="12" y="191"/>
                    </a:cxn>
                    <a:cxn ang="0">
                      <a:pos x="2" y="182"/>
                    </a:cxn>
                    <a:cxn ang="0">
                      <a:pos x="0" y="214"/>
                    </a:cxn>
                    <a:cxn ang="0">
                      <a:pos x="3" y="232"/>
                    </a:cxn>
                    <a:cxn ang="0">
                      <a:pos x="12" y="247"/>
                    </a:cxn>
                    <a:cxn ang="0">
                      <a:pos x="17" y="254"/>
                    </a:cxn>
                    <a:cxn ang="0">
                      <a:pos x="33" y="264"/>
                    </a:cxn>
                    <a:cxn ang="0">
                      <a:pos x="53" y="269"/>
                    </a:cxn>
                    <a:cxn ang="0">
                      <a:pos x="77" y="269"/>
                    </a:cxn>
                    <a:cxn ang="0">
                      <a:pos x="104" y="264"/>
                    </a:cxn>
                    <a:cxn ang="0">
                      <a:pos x="130" y="252"/>
                    </a:cxn>
                    <a:cxn ang="0">
                      <a:pos x="159" y="237"/>
                    </a:cxn>
                    <a:cxn ang="0">
                      <a:pos x="202" y="204"/>
                    </a:cxn>
                    <a:cxn ang="0">
                      <a:pos x="216" y="192"/>
                    </a:cxn>
                    <a:cxn ang="0">
                      <a:pos x="259" y="139"/>
                    </a:cxn>
                    <a:cxn ang="0">
                      <a:pos x="286" y="87"/>
                    </a:cxn>
                    <a:cxn ang="0">
                      <a:pos x="293" y="62"/>
                    </a:cxn>
                    <a:cxn ang="0">
                      <a:pos x="295" y="38"/>
                    </a:cxn>
                    <a:cxn ang="0">
                      <a:pos x="291" y="18"/>
                    </a:cxn>
                    <a:cxn ang="0">
                      <a:pos x="283" y="0"/>
                    </a:cxn>
                  </a:cxnLst>
                  <a:rect l="0" t="0" r="r" b="b"/>
                  <a:pathLst>
                    <a:path w="295" h="271">
                      <a:moveTo>
                        <a:pt x="283" y="0"/>
                      </a:moveTo>
                      <a:lnTo>
                        <a:pt x="283" y="0"/>
                      </a:lnTo>
                      <a:lnTo>
                        <a:pt x="281" y="17"/>
                      </a:lnTo>
                      <a:lnTo>
                        <a:pt x="278" y="35"/>
                      </a:lnTo>
                      <a:lnTo>
                        <a:pt x="271" y="52"/>
                      </a:lnTo>
                      <a:lnTo>
                        <a:pt x="264" y="70"/>
                      </a:lnTo>
                      <a:lnTo>
                        <a:pt x="254" y="87"/>
                      </a:lnTo>
                      <a:lnTo>
                        <a:pt x="243" y="104"/>
                      </a:lnTo>
                      <a:lnTo>
                        <a:pt x="231" y="120"/>
                      </a:lnTo>
                      <a:lnTo>
                        <a:pt x="216" y="137"/>
                      </a:lnTo>
                      <a:lnTo>
                        <a:pt x="216" y="137"/>
                      </a:lnTo>
                      <a:lnTo>
                        <a:pt x="202" y="149"/>
                      </a:lnTo>
                      <a:lnTo>
                        <a:pt x="189" y="160"/>
                      </a:lnTo>
                      <a:lnTo>
                        <a:pt x="174" y="170"/>
                      </a:lnTo>
                      <a:lnTo>
                        <a:pt x="161" y="179"/>
                      </a:lnTo>
                      <a:lnTo>
                        <a:pt x="146" y="186"/>
                      </a:lnTo>
                      <a:lnTo>
                        <a:pt x="132" y="192"/>
                      </a:lnTo>
                      <a:lnTo>
                        <a:pt x="117" y="197"/>
                      </a:lnTo>
                      <a:lnTo>
                        <a:pt x="102" y="201"/>
                      </a:lnTo>
                      <a:lnTo>
                        <a:pt x="89" y="204"/>
                      </a:lnTo>
                      <a:lnTo>
                        <a:pt x="74" y="204"/>
                      </a:lnTo>
                      <a:lnTo>
                        <a:pt x="60" y="204"/>
                      </a:lnTo>
                      <a:lnTo>
                        <a:pt x="47" y="202"/>
                      </a:lnTo>
                      <a:lnTo>
                        <a:pt x="35" y="201"/>
                      </a:lnTo>
                      <a:lnTo>
                        <a:pt x="23" y="196"/>
                      </a:lnTo>
                      <a:lnTo>
                        <a:pt x="12" y="191"/>
                      </a:lnTo>
                      <a:lnTo>
                        <a:pt x="2" y="182"/>
                      </a:lnTo>
                      <a:lnTo>
                        <a:pt x="2" y="182"/>
                      </a:lnTo>
                      <a:lnTo>
                        <a:pt x="0" y="204"/>
                      </a:lnTo>
                      <a:lnTo>
                        <a:pt x="0" y="214"/>
                      </a:lnTo>
                      <a:lnTo>
                        <a:pt x="2" y="222"/>
                      </a:lnTo>
                      <a:lnTo>
                        <a:pt x="3" y="232"/>
                      </a:lnTo>
                      <a:lnTo>
                        <a:pt x="7" y="239"/>
                      </a:lnTo>
                      <a:lnTo>
                        <a:pt x="12" y="247"/>
                      </a:lnTo>
                      <a:lnTo>
                        <a:pt x="17" y="254"/>
                      </a:lnTo>
                      <a:lnTo>
                        <a:pt x="17" y="254"/>
                      </a:lnTo>
                      <a:lnTo>
                        <a:pt x="23" y="259"/>
                      </a:lnTo>
                      <a:lnTo>
                        <a:pt x="33" y="264"/>
                      </a:lnTo>
                      <a:lnTo>
                        <a:pt x="43" y="268"/>
                      </a:lnTo>
                      <a:lnTo>
                        <a:pt x="53" y="269"/>
                      </a:lnTo>
                      <a:lnTo>
                        <a:pt x="65" y="271"/>
                      </a:lnTo>
                      <a:lnTo>
                        <a:pt x="77" y="269"/>
                      </a:lnTo>
                      <a:lnTo>
                        <a:pt x="90" y="268"/>
                      </a:lnTo>
                      <a:lnTo>
                        <a:pt x="104" y="264"/>
                      </a:lnTo>
                      <a:lnTo>
                        <a:pt x="117" y="259"/>
                      </a:lnTo>
                      <a:lnTo>
                        <a:pt x="130" y="252"/>
                      </a:lnTo>
                      <a:lnTo>
                        <a:pt x="146" y="246"/>
                      </a:lnTo>
                      <a:lnTo>
                        <a:pt x="159" y="237"/>
                      </a:lnTo>
                      <a:lnTo>
                        <a:pt x="187" y="217"/>
                      </a:lnTo>
                      <a:lnTo>
                        <a:pt x="202" y="204"/>
                      </a:lnTo>
                      <a:lnTo>
                        <a:pt x="216" y="192"/>
                      </a:lnTo>
                      <a:lnTo>
                        <a:pt x="216" y="192"/>
                      </a:lnTo>
                      <a:lnTo>
                        <a:pt x="239" y="165"/>
                      </a:lnTo>
                      <a:lnTo>
                        <a:pt x="259" y="139"/>
                      </a:lnTo>
                      <a:lnTo>
                        <a:pt x="274" y="112"/>
                      </a:lnTo>
                      <a:lnTo>
                        <a:pt x="286" y="87"/>
                      </a:lnTo>
                      <a:lnTo>
                        <a:pt x="290" y="73"/>
                      </a:lnTo>
                      <a:lnTo>
                        <a:pt x="293" y="62"/>
                      </a:lnTo>
                      <a:lnTo>
                        <a:pt x="295" y="50"/>
                      </a:lnTo>
                      <a:lnTo>
                        <a:pt x="295" y="38"/>
                      </a:lnTo>
                      <a:lnTo>
                        <a:pt x="293" y="28"/>
                      </a:lnTo>
                      <a:lnTo>
                        <a:pt x="291" y="18"/>
                      </a:lnTo>
                      <a:lnTo>
                        <a:pt x="288" y="8"/>
                      </a:lnTo>
                      <a:lnTo>
                        <a:pt x="283" y="0"/>
                      </a:lnTo>
                      <a:lnTo>
                        <a:pt x="283" y="0"/>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8" name="Freeform 180"/>
                <p:cNvSpPr>
                  <a:spLocks/>
                </p:cNvSpPr>
                <p:nvPr/>
              </p:nvSpPr>
              <p:spPr bwMode="auto">
                <a:xfrm>
                  <a:off x="2551" y="810"/>
                  <a:ext cx="45" cy="42"/>
                </a:xfrm>
                <a:custGeom>
                  <a:avLst/>
                  <a:gdLst/>
                  <a:ahLst/>
                  <a:cxnLst>
                    <a:cxn ang="0">
                      <a:pos x="87" y="5"/>
                    </a:cxn>
                    <a:cxn ang="0">
                      <a:pos x="87" y="5"/>
                    </a:cxn>
                    <a:cxn ang="0">
                      <a:pos x="89" y="10"/>
                    </a:cxn>
                    <a:cxn ang="0">
                      <a:pos x="90" y="15"/>
                    </a:cxn>
                    <a:cxn ang="0">
                      <a:pos x="89" y="22"/>
                    </a:cxn>
                    <a:cxn ang="0">
                      <a:pos x="87" y="30"/>
                    </a:cxn>
                    <a:cxn ang="0">
                      <a:pos x="82" y="37"/>
                    </a:cxn>
                    <a:cxn ang="0">
                      <a:pos x="77" y="45"/>
                    </a:cxn>
                    <a:cxn ang="0">
                      <a:pos x="70" y="53"/>
                    </a:cxn>
                    <a:cxn ang="0">
                      <a:pos x="62" y="62"/>
                    </a:cxn>
                    <a:cxn ang="0">
                      <a:pos x="62" y="62"/>
                    </a:cxn>
                    <a:cxn ang="0">
                      <a:pos x="54" y="68"/>
                    </a:cxn>
                    <a:cxn ang="0">
                      <a:pos x="45" y="73"/>
                    </a:cxn>
                    <a:cxn ang="0">
                      <a:pos x="37" y="78"/>
                    </a:cxn>
                    <a:cxn ang="0">
                      <a:pos x="28" y="82"/>
                    </a:cxn>
                    <a:cxn ang="0">
                      <a:pos x="20" y="83"/>
                    </a:cxn>
                    <a:cxn ang="0">
                      <a:pos x="13" y="83"/>
                    </a:cxn>
                    <a:cxn ang="0">
                      <a:pos x="8" y="82"/>
                    </a:cxn>
                    <a:cxn ang="0">
                      <a:pos x="3" y="78"/>
                    </a:cxn>
                    <a:cxn ang="0">
                      <a:pos x="3" y="78"/>
                    </a:cxn>
                    <a:cxn ang="0">
                      <a:pos x="2" y="75"/>
                    </a:cxn>
                    <a:cxn ang="0">
                      <a:pos x="0" y="68"/>
                    </a:cxn>
                    <a:cxn ang="0">
                      <a:pos x="2" y="62"/>
                    </a:cxn>
                    <a:cxn ang="0">
                      <a:pos x="3" y="55"/>
                    </a:cxn>
                    <a:cxn ang="0">
                      <a:pos x="8" y="47"/>
                    </a:cxn>
                    <a:cxn ang="0">
                      <a:pos x="13" y="38"/>
                    </a:cxn>
                    <a:cxn ang="0">
                      <a:pos x="20" y="32"/>
                    </a:cxn>
                    <a:cxn ang="0">
                      <a:pos x="28" y="23"/>
                    </a:cxn>
                    <a:cxn ang="0">
                      <a:pos x="28" y="23"/>
                    </a:cxn>
                    <a:cxn ang="0">
                      <a:pos x="37" y="17"/>
                    </a:cxn>
                    <a:cxn ang="0">
                      <a:pos x="45" y="10"/>
                    </a:cxn>
                    <a:cxn ang="0">
                      <a:pos x="54" y="5"/>
                    </a:cxn>
                    <a:cxn ang="0">
                      <a:pos x="62" y="1"/>
                    </a:cxn>
                    <a:cxn ang="0">
                      <a:pos x="70" y="0"/>
                    </a:cxn>
                    <a:cxn ang="0">
                      <a:pos x="77" y="0"/>
                    </a:cxn>
                    <a:cxn ang="0">
                      <a:pos x="82" y="1"/>
                    </a:cxn>
                    <a:cxn ang="0">
                      <a:pos x="87" y="5"/>
                    </a:cxn>
                    <a:cxn ang="0">
                      <a:pos x="87" y="5"/>
                    </a:cxn>
                  </a:cxnLst>
                  <a:rect l="0" t="0" r="r" b="b"/>
                  <a:pathLst>
                    <a:path w="90" h="83">
                      <a:moveTo>
                        <a:pt x="87" y="5"/>
                      </a:moveTo>
                      <a:lnTo>
                        <a:pt x="87" y="5"/>
                      </a:lnTo>
                      <a:lnTo>
                        <a:pt x="89" y="10"/>
                      </a:lnTo>
                      <a:lnTo>
                        <a:pt x="90" y="15"/>
                      </a:lnTo>
                      <a:lnTo>
                        <a:pt x="89" y="22"/>
                      </a:lnTo>
                      <a:lnTo>
                        <a:pt x="87" y="30"/>
                      </a:lnTo>
                      <a:lnTo>
                        <a:pt x="82" y="37"/>
                      </a:lnTo>
                      <a:lnTo>
                        <a:pt x="77" y="45"/>
                      </a:lnTo>
                      <a:lnTo>
                        <a:pt x="70" y="53"/>
                      </a:lnTo>
                      <a:lnTo>
                        <a:pt x="62" y="62"/>
                      </a:lnTo>
                      <a:lnTo>
                        <a:pt x="62" y="62"/>
                      </a:lnTo>
                      <a:lnTo>
                        <a:pt x="54" y="68"/>
                      </a:lnTo>
                      <a:lnTo>
                        <a:pt x="45" y="73"/>
                      </a:lnTo>
                      <a:lnTo>
                        <a:pt x="37" y="78"/>
                      </a:lnTo>
                      <a:lnTo>
                        <a:pt x="28" y="82"/>
                      </a:lnTo>
                      <a:lnTo>
                        <a:pt x="20" y="83"/>
                      </a:lnTo>
                      <a:lnTo>
                        <a:pt x="13" y="83"/>
                      </a:lnTo>
                      <a:lnTo>
                        <a:pt x="8" y="82"/>
                      </a:lnTo>
                      <a:lnTo>
                        <a:pt x="3" y="78"/>
                      </a:lnTo>
                      <a:lnTo>
                        <a:pt x="3" y="78"/>
                      </a:lnTo>
                      <a:lnTo>
                        <a:pt x="2" y="75"/>
                      </a:lnTo>
                      <a:lnTo>
                        <a:pt x="0" y="68"/>
                      </a:lnTo>
                      <a:lnTo>
                        <a:pt x="2" y="62"/>
                      </a:lnTo>
                      <a:lnTo>
                        <a:pt x="3" y="55"/>
                      </a:lnTo>
                      <a:lnTo>
                        <a:pt x="8" y="47"/>
                      </a:lnTo>
                      <a:lnTo>
                        <a:pt x="13" y="38"/>
                      </a:lnTo>
                      <a:lnTo>
                        <a:pt x="20" y="32"/>
                      </a:lnTo>
                      <a:lnTo>
                        <a:pt x="28" y="23"/>
                      </a:lnTo>
                      <a:lnTo>
                        <a:pt x="28" y="23"/>
                      </a:lnTo>
                      <a:lnTo>
                        <a:pt x="37" y="17"/>
                      </a:lnTo>
                      <a:lnTo>
                        <a:pt x="45" y="10"/>
                      </a:lnTo>
                      <a:lnTo>
                        <a:pt x="54" y="5"/>
                      </a:lnTo>
                      <a:lnTo>
                        <a:pt x="62" y="1"/>
                      </a:lnTo>
                      <a:lnTo>
                        <a:pt x="70" y="0"/>
                      </a:lnTo>
                      <a:lnTo>
                        <a:pt x="77" y="0"/>
                      </a:lnTo>
                      <a:lnTo>
                        <a:pt x="82" y="1"/>
                      </a:lnTo>
                      <a:lnTo>
                        <a:pt x="87" y="5"/>
                      </a:lnTo>
                      <a:lnTo>
                        <a:pt x="87" y="5"/>
                      </a:lnTo>
                      <a:close/>
                    </a:path>
                  </a:pathLst>
                </a:custGeom>
                <a:solidFill>
                  <a:srgbClr val="999999"/>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9" name="Freeform 181"/>
                <p:cNvSpPr>
                  <a:spLocks/>
                </p:cNvSpPr>
                <p:nvPr/>
              </p:nvSpPr>
              <p:spPr bwMode="auto">
                <a:xfrm>
                  <a:off x="2352" y="743"/>
                  <a:ext cx="273" cy="284"/>
                </a:xfrm>
                <a:custGeom>
                  <a:avLst/>
                  <a:gdLst/>
                  <a:ahLst/>
                  <a:cxnLst>
                    <a:cxn ang="0">
                      <a:pos x="526" y="375"/>
                    </a:cxn>
                    <a:cxn ang="0">
                      <a:pos x="520" y="358"/>
                    </a:cxn>
                    <a:cxn ang="0">
                      <a:pos x="488" y="385"/>
                    </a:cxn>
                    <a:cxn ang="0">
                      <a:pos x="426" y="432"/>
                    </a:cxn>
                    <a:cxn ang="0">
                      <a:pos x="362" y="470"/>
                    </a:cxn>
                    <a:cxn ang="0">
                      <a:pos x="300" y="497"/>
                    </a:cxn>
                    <a:cxn ang="0">
                      <a:pos x="242" y="514"/>
                    </a:cxn>
                    <a:cxn ang="0">
                      <a:pos x="186" y="519"/>
                    </a:cxn>
                    <a:cxn ang="0">
                      <a:pos x="138" y="512"/>
                    </a:cxn>
                    <a:cxn ang="0">
                      <a:pos x="98" y="494"/>
                    </a:cxn>
                    <a:cxn ang="0">
                      <a:pos x="81" y="480"/>
                    </a:cxn>
                    <a:cxn ang="0">
                      <a:pos x="72" y="472"/>
                    </a:cxn>
                    <a:cxn ang="0">
                      <a:pos x="61" y="452"/>
                    </a:cxn>
                    <a:cxn ang="0">
                      <a:pos x="47" y="420"/>
                    </a:cxn>
                    <a:cxn ang="0">
                      <a:pos x="41" y="368"/>
                    </a:cxn>
                    <a:cxn ang="0">
                      <a:pos x="49" y="311"/>
                    </a:cxn>
                    <a:cxn ang="0">
                      <a:pos x="67" y="248"/>
                    </a:cxn>
                    <a:cxn ang="0">
                      <a:pos x="99" y="184"/>
                    </a:cxn>
                    <a:cxn ang="0">
                      <a:pos x="141" y="117"/>
                    </a:cxn>
                    <a:cxn ang="0">
                      <a:pos x="193" y="53"/>
                    </a:cxn>
                    <a:cxn ang="0">
                      <a:pos x="223" y="22"/>
                    </a:cxn>
                    <a:cxn ang="0">
                      <a:pos x="237" y="8"/>
                    </a:cxn>
                    <a:cxn ang="0">
                      <a:pos x="223" y="7"/>
                    </a:cxn>
                    <a:cxn ang="0">
                      <a:pos x="213" y="0"/>
                    </a:cxn>
                    <a:cxn ang="0">
                      <a:pos x="211" y="0"/>
                    </a:cxn>
                    <a:cxn ang="0">
                      <a:pos x="206" y="5"/>
                    </a:cxn>
                    <a:cxn ang="0">
                      <a:pos x="173" y="40"/>
                    </a:cxn>
                    <a:cxn ang="0">
                      <a:pos x="113" y="114"/>
                    </a:cxn>
                    <a:cxn ang="0">
                      <a:pos x="66" y="189"/>
                    </a:cxn>
                    <a:cxn ang="0">
                      <a:pos x="31" y="263"/>
                    </a:cxn>
                    <a:cxn ang="0">
                      <a:pos x="9" y="333"/>
                    </a:cxn>
                    <a:cxn ang="0">
                      <a:pos x="0" y="398"/>
                    </a:cxn>
                    <a:cxn ang="0">
                      <a:pos x="4" y="442"/>
                    </a:cxn>
                    <a:cxn ang="0">
                      <a:pos x="10" y="469"/>
                    </a:cxn>
                    <a:cxn ang="0">
                      <a:pos x="22" y="494"/>
                    </a:cxn>
                    <a:cxn ang="0">
                      <a:pos x="36" y="515"/>
                    </a:cxn>
                    <a:cxn ang="0">
                      <a:pos x="46" y="525"/>
                    </a:cxn>
                    <a:cxn ang="0">
                      <a:pos x="64" y="540"/>
                    </a:cxn>
                    <a:cxn ang="0">
                      <a:pos x="86" y="554"/>
                    </a:cxn>
                    <a:cxn ang="0">
                      <a:pos x="111" y="562"/>
                    </a:cxn>
                    <a:cxn ang="0">
                      <a:pos x="166" y="569"/>
                    </a:cxn>
                    <a:cxn ang="0">
                      <a:pos x="230" y="562"/>
                    </a:cxn>
                    <a:cxn ang="0">
                      <a:pos x="297" y="544"/>
                    </a:cxn>
                    <a:cxn ang="0">
                      <a:pos x="367" y="512"/>
                    </a:cxn>
                    <a:cxn ang="0">
                      <a:pos x="439" y="469"/>
                    </a:cxn>
                    <a:cxn ang="0">
                      <a:pos x="511" y="413"/>
                    </a:cxn>
                    <a:cxn ang="0">
                      <a:pos x="546" y="383"/>
                    </a:cxn>
                    <a:cxn ang="0">
                      <a:pos x="530" y="378"/>
                    </a:cxn>
                    <a:cxn ang="0">
                      <a:pos x="526" y="375"/>
                    </a:cxn>
                  </a:cxnLst>
                  <a:rect l="0" t="0" r="r" b="b"/>
                  <a:pathLst>
                    <a:path w="546" h="569">
                      <a:moveTo>
                        <a:pt x="526" y="375"/>
                      </a:moveTo>
                      <a:lnTo>
                        <a:pt x="526" y="375"/>
                      </a:lnTo>
                      <a:lnTo>
                        <a:pt x="521" y="368"/>
                      </a:lnTo>
                      <a:lnTo>
                        <a:pt x="520" y="358"/>
                      </a:lnTo>
                      <a:lnTo>
                        <a:pt x="520" y="358"/>
                      </a:lnTo>
                      <a:lnTo>
                        <a:pt x="488" y="385"/>
                      </a:lnTo>
                      <a:lnTo>
                        <a:pt x="458" y="410"/>
                      </a:lnTo>
                      <a:lnTo>
                        <a:pt x="426" y="432"/>
                      </a:lnTo>
                      <a:lnTo>
                        <a:pt x="394" y="452"/>
                      </a:lnTo>
                      <a:lnTo>
                        <a:pt x="362" y="470"/>
                      </a:lnTo>
                      <a:lnTo>
                        <a:pt x="332" y="485"/>
                      </a:lnTo>
                      <a:lnTo>
                        <a:pt x="300" y="497"/>
                      </a:lnTo>
                      <a:lnTo>
                        <a:pt x="270" y="507"/>
                      </a:lnTo>
                      <a:lnTo>
                        <a:pt x="242" y="514"/>
                      </a:lnTo>
                      <a:lnTo>
                        <a:pt x="213" y="517"/>
                      </a:lnTo>
                      <a:lnTo>
                        <a:pt x="186" y="519"/>
                      </a:lnTo>
                      <a:lnTo>
                        <a:pt x="161" y="517"/>
                      </a:lnTo>
                      <a:lnTo>
                        <a:pt x="138" y="512"/>
                      </a:lnTo>
                      <a:lnTo>
                        <a:pt x="118" y="505"/>
                      </a:lnTo>
                      <a:lnTo>
                        <a:pt x="98" y="494"/>
                      </a:lnTo>
                      <a:lnTo>
                        <a:pt x="89" y="487"/>
                      </a:lnTo>
                      <a:lnTo>
                        <a:pt x="81" y="480"/>
                      </a:lnTo>
                      <a:lnTo>
                        <a:pt x="81" y="480"/>
                      </a:lnTo>
                      <a:lnTo>
                        <a:pt x="72" y="472"/>
                      </a:lnTo>
                      <a:lnTo>
                        <a:pt x="66" y="462"/>
                      </a:lnTo>
                      <a:lnTo>
                        <a:pt x="61" y="452"/>
                      </a:lnTo>
                      <a:lnTo>
                        <a:pt x="54" y="442"/>
                      </a:lnTo>
                      <a:lnTo>
                        <a:pt x="47" y="420"/>
                      </a:lnTo>
                      <a:lnTo>
                        <a:pt x="42" y="395"/>
                      </a:lnTo>
                      <a:lnTo>
                        <a:pt x="41" y="368"/>
                      </a:lnTo>
                      <a:lnTo>
                        <a:pt x="44" y="340"/>
                      </a:lnTo>
                      <a:lnTo>
                        <a:pt x="49" y="311"/>
                      </a:lnTo>
                      <a:lnTo>
                        <a:pt x="57" y="279"/>
                      </a:lnTo>
                      <a:lnTo>
                        <a:pt x="67" y="248"/>
                      </a:lnTo>
                      <a:lnTo>
                        <a:pt x="82" y="216"/>
                      </a:lnTo>
                      <a:lnTo>
                        <a:pt x="99" y="184"/>
                      </a:lnTo>
                      <a:lnTo>
                        <a:pt x="118" y="151"/>
                      </a:lnTo>
                      <a:lnTo>
                        <a:pt x="141" y="117"/>
                      </a:lnTo>
                      <a:lnTo>
                        <a:pt x="166" y="85"/>
                      </a:lnTo>
                      <a:lnTo>
                        <a:pt x="193" y="53"/>
                      </a:lnTo>
                      <a:lnTo>
                        <a:pt x="223" y="22"/>
                      </a:lnTo>
                      <a:lnTo>
                        <a:pt x="223" y="22"/>
                      </a:lnTo>
                      <a:lnTo>
                        <a:pt x="237" y="8"/>
                      </a:lnTo>
                      <a:lnTo>
                        <a:pt x="237" y="8"/>
                      </a:lnTo>
                      <a:lnTo>
                        <a:pt x="230" y="8"/>
                      </a:lnTo>
                      <a:lnTo>
                        <a:pt x="223" y="7"/>
                      </a:lnTo>
                      <a:lnTo>
                        <a:pt x="216" y="3"/>
                      </a:lnTo>
                      <a:lnTo>
                        <a:pt x="213" y="0"/>
                      </a:lnTo>
                      <a:lnTo>
                        <a:pt x="213" y="0"/>
                      </a:lnTo>
                      <a:lnTo>
                        <a:pt x="211" y="0"/>
                      </a:lnTo>
                      <a:lnTo>
                        <a:pt x="211" y="0"/>
                      </a:lnTo>
                      <a:lnTo>
                        <a:pt x="206" y="5"/>
                      </a:lnTo>
                      <a:lnTo>
                        <a:pt x="206" y="5"/>
                      </a:lnTo>
                      <a:lnTo>
                        <a:pt x="173" y="40"/>
                      </a:lnTo>
                      <a:lnTo>
                        <a:pt x="141" y="77"/>
                      </a:lnTo>
                      <a:lnTo>
                        <a:pt x="113" y="114"/>
                      </a:lnTo>
                      <a:lnTo>
                        <a:pt x="88" y="151"/>
                      </a:lnTo>
                      <a:lnTo>
                        <a:pt x="66" y="189"/>
                      </a:lnTo>
                      <a:lnTo>
                        <a:pt x="46" y="226"/>
                      </a:lnTo>
                      <a:lnTo>
                        <a:pt x="31" y="263"/>
                      </a:lnTo>
                      <a:lnTo>
                        <a:pt x="17" y="298"/>
                      </a:lnTo>
                      <a:lnTo>
                        <a:pt x="9" y="333"/>
                      </a:lnTo>
                      <a:lnTo>
                        <a:pt x="2" y="366"/>
                      </a:lnTo>
                      <a:lnTo>
                        <a:pt x="0" y="398"/>
                      </a:lnTo>
                      <a:lnTo>
                        <a:pt x="2" y="428"/>
                      </a:lnTo>
                      <a:lnTo>
                        <a:pt x="4" y="442"/>
                      </a:lnTo>
                      <a:lnTo>
                        <a:pt x="7" y="457"/>
                      </a:lnTo>
                      <a:lnTo>
                        <a:pt x="10" y="469"/>
                      </a:lnTo>
                      <a:lnTo>
                        <a:pt x="16" y="482"/>
                      </a:lnTo>
                      <a:lnTo>
                        <a:pt x="22" y="494"/>
                      </a:lnTo>
                      <a:lnTo>
                        <a:pt x="29" y="505"/>
                      </a:lnTo>
                      <a:lnTo>
                        <a:pt x="36" y="515"/>
                      </a:lnTo>
                      <a:lnTo>
                        <a:pt x="46" y="525"/>
                      </a:lnTo>
                      <a:lnTo>
                        <a:pt x="46" y="525"/>
                      </a:lnTo>
                      <a:lnTo>
                        <a:pt x="54" y="534"/>
                      </a:lnTo>
                      <a:lnTo>
                        <a:pt x="64" y="540"/>
                      </a:lnTo>
                      <a:lnTo>
                        <a:pt x="76" y="547"/>
                      </a:lnTo>
                      <a:lnTo>
                        <a:pt x="86" y="554"/>
                      </a:lnTo>
                      <a:lnTo>
                        <a:pt x="99" y="559"/>
                      </a:lnTo>
                      <a:lnTo>
                        <a:pt x="111" y="562"/>
                      </a:lnTo>
                      <a:lnTo>
                        <a:pt x="138" y="567"/>
                      </a:lnTo>
                      <a:lnTo>
                        <a:pt x="166" y="569"/>
                      </a:lnTo>
                      <a:lnTo>
                        <a:pt x="196" y="567"/>
                      </a:lnTo>
                      <a:lnTo>
                        <a:pt x="230" y="562"/>
                      </a:lnTo>
                      <a:lnTo>
                        <a:pt x="262" y="556"/>
                      </a:lnTo>
                      <a:lnTo>
                        <a:pt x="297" y="544"/>
                      </a:lnTo>
                      <a:lnTo>
                        <a:pt x="332" y="529"/>
                      </a:lnTo>
                      <a:lnTo>
                        <a:pt x="367" y="512"/>
                      </a:lnTo>
                      <a:lnTo>
                        <a:pt x="404" y="492"/>
                      </a:lnTo>
                      <a:lnTo>
                        <a:pt x="439" y="469"/>
                      </a:lnTo>
                      <a:lnTo>
                        <a:pt x="476" y="442"/>
                      </a:lnTo>
                      <a:lnTo>
                        <a:pt x="511" y="413"/>
                      </a:lnTo>
                      <a:lnTo>
                        <a:pt x="546" y="383"/>
                      </a:lnTo>
                      <a:lnTo>
                        <a:pt x="546" y="383"/>
                      </a:lnTo>
                      <a:lnTo>
                        <a:pt x="535" y="380"/>
                      </a:lnTo>
                      <a:lnTo>
                        <a:pt x="530" y="378"/>
                      </a:lnTo>
                      <a:lnTo>
                        <a:pt x="526" y="375"/>
                      </a:lnTo>
                      <a:lnTo>
                        <a:pt x="526" y="375"/>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grpSp>
          <p:grpSp>
            <p:nvGrpSpPr>
              <p:cNvPr id="12" name="Group 1257"/>
              <p:cNvGrpSpPr/>
              <p:nvPr/>
            </p:nvGrpSpPr>
            <p:grpSpPr>
              <a:xfrm rot="2597290">
                <a:off x="3410238" y="549640"/>
                <a:ext cx="785818" cy="1090618"/>
                <a:chOff x="5072066" y="428604"/>
                <a:chExt cx="785818" cy="1090618"/>
              </a:xfrm>
              <a:solidFill>
                <a:srgbClr val="C0504D"/>
              </a:solidFill>
            </p:grpSpPr>
            <p:sp>
              <p:nvSpPr>
                <p:cNvPr id="1812" name="Moon 1811"/>
                <p:cNvSpPr/>
                <p:nvPr/>
              </p:nvSpPr>
              <p:spPr>
                <a:xfrm>
                  <a:off x="5072066" y="428604"/>
                  <a:ext cx="357190" cy="1090618"/>
                </a:xfrm>
                <a:prstGeom prst="moon">
                  <a:avLst>
                    <a:gd name="adj" fmla="val 22431"/>
                  </a:avLst>
                </a:prstGeom>
                <a:grp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13" name="Moon 1812"/>
                <p:cNvSpPr/>
                <p:nvPr/>
              </p:nvSpPr>
              <p:spPr>
                <a:xfrm>
                  <a:off x="5214942" y="500042"/>
                  <a:ext cx="357190" cy="885828"/>
                </a:xfrm>
                <a:prstGeom prst="moon">
                  <a:avLst>
                    <a:gd name="adj" fmla="val 22431"/>
                  </a:avLst>
                </a:prstGeom>
                <a:grp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14" name="Moon 1813"/>
                <p:cNvSpPr/>
                <p:nvPr/>
              </p:nvSpPr>
              <p:spPr>
                <a:xfrm>
                  <a:off x="5357818" y="642918"/>
                  <a:ext cx="357190" cy="681038"/>
                </a:xfrm>
                <a:prstGeom prst="moon">
                  <a:avLst>
                    <a:gd name="adj" fmla="val 22431"/>
                  </a:avLst>
                </a:prstGeom>
                <a:grp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15" name="Moon 1814"/>
                <p:cNvSpPr/>
                <p:nvPr/>
              </p:nvSpPr>
              <p:spPr>
                <a:xfrm>
                  <a:off x="5500694" y="714356"/>
                  <a:ext cx="357190" cy="476248"/>
                </a:xfrm>
                <a:prstGeom prst="moon">
                  <a:avLst>
                    <a:gd name="adj" fmla="val 22431"/>
                  </a:avLst>
                </a:prstGeom>
                <a:grp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grpSp>
        </p:grpSp>
      </p:grpSp>
      <p:sp>
        <p:nvSpPr>
          <p:cNvPr id="1850" name="Bent Arrow 1849"/>
          <p:cNvSpPr/>
          <p:nvPr/>
        </p:nvSpPr>
        <p:spPr>
          <a:xfrm>
            <a:off x="7881950" y="1643050"/>
            <a:ext cx="571504" cy="1643074"/>
          </a:xfrm>
          <a:prstGeom prst="bentArrow">
            <a:avLst>
              <a:gd name="adj1" fmla="val 22612"/>
              <a:gd name="adj2" fmla="val 25000"/>
              <a:gd name="adj3" fmla="val 25000"/>
              <a:gd name="adj4" fmla="val 43750"/>
            </a:avLst>
          </a:prstGeom>
          <a:solidFill>
            <a:srgbClr val="1F497D">
              <a:lumMod val="60000"/>
              <a:lumOff val="40000"/>
            </a:srgbClr>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Text" lastClr="000000"/>
              </a:solidFill>
              <a:latin typeface="Calibri"/>
            </a:endParaRPr>
          </a:p>
        </p:txBody>
      </p:sp>
      <p:sp>
        <p:nvSpPr>
          <p:cNvPr id="1851" name="Bent Arrow 1850"/>
          <p:cNvSpPr/>
          <p:nvPr/>
        </p:nvSpPr>
        <p:spPr>
          <a:xfrm flipV="1">
            <a:off x="7881950" y="3286124"/>
            <a:ext cx="571504" cy="1714512"/>
          </a:xfrm>
          <a:prstGeom prst="bentArrow">
            <a:avLst>
              <a:gd name="adj1" fmla="val 22612"/>
              <a:gd name="adj2" fmla="val 25000"/>
              <a:gd name="adj3" fmla="val 25000"/>
              <a:gd name="adj4" fmla="val 43750"/>
            </a:avLst>
          </a:prstGeom>
          <a:solidFill>
            <a:srgbClr val="1F497D">
              <a:lumMod val="60000"/>
              <a:lumOff val="40000"/>
            </a:srgbClr>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Text" lastClr="000000"/>
              </a:solidFill>
              <a:latin typeface="Calibri"/>
            </a:endParaRPr>
          </a:p>
        </p:txBody>
      </p:sp>
      <p:grpSp>
        <p:nvGrpSpPr>
          <p:cNvPr id="13" name="Group 1852"/>
          <p:cNvGrpSpPr/>
          <p:nvPr/>
        </p:nvGrpSpPr>
        <p:grpSpPr>
          <a:xfrm>
            <a:off x="5095868" y="2000240"/>
            <a:ext cx="714380" cy="785818"/>
            <a:chOff x="500034" y="5072074"/>
            <a:chExt cx="857256" cy="928694"/>
          </a:xfrm>
        </p:grpSpPr>
        <p:sp>
          <p:nvSpPr>
            <p:cNvPr id="1854" name="Rectangle 1853"/>
            <p:cNvSpPr/>
            <p:nvPr/>
          </p:nvSpPr>
          <p:spPr>
            <a:xfrm>
              <a:off x="500034" y="5072074"/>
              <a:ext cx="857256" cy="928694"/>
            </a:xfrm>
            <a:prstGeom prst="rect">
              <a:avLst/>
            </a:prstGeom>
            <a:solidFill>
              <a:sysClr val="window" lastClr="FFFFFF"/>
            </a:solidFill>
            <a:ln w="25400" cap="flat" cmpd="sng" algn="ctr">
              <a:solidFill>
                <a:srgbClr val="4F81BD">
                  <a:lumMod val="75000"/>
                </a:srgbClr>
              </a:solidFill>
              <a:prstDash val="solid"/>
            </a:ln>
            <a:effectLst/>
          </p:spPr>
          <p:txBody>
            <a:bodyPr rtlCol="0" anchor="ctr"/>
            <a:lstStyle/>
            <a:p>
              <a:pPr algn="ctr">
                <a:defRPr/>
              </a:pPr>
              <a:endParaRPr lang="en-GB" kern="0">
                <a:solidFill>
                  <a:sysClr val="window" lastClr="FFFFFF"/>
                </a:solidFill>
                <a:latin typeface="Calibri"/>
              </a:endParaRPr>
            </a:p>
          </p:txBody>
        </p:sp>
        <p:grpSp>
          <p:nvGrpSpPr>
            <p:cNvPr id="14" name="Group 902"/>
            <p:cNvGrpSpPr/>
            <p:nvPr/>
          </p:nvGrpSpPr>
          <p:grpSpPr>
            <a:xfrm>
              <a:off x="571472" y="5143512"/>
              <a:ext cx="714380" cy="785818"/>
              <a:chOff x="571472" y="5143512"/>
              <a:chExt cx="714380" cy="785818"/>
            </a:xfrm>
          </p:grpSpPr>
          <p:cxnSp>
            <p:nvCxnSpPr>
              <p:cNvPr id="1856" name="Straight Connector 1855"/>
              <p:cNvCxnSpPr>
                <a:stCxn id="1861" idx="2"/>
                <a:endCxn id="1862" idx="0"/>
              </p:cNvCxnSpPr>
              <p:nvPr/>
            </p:nvCxnSpPr>
            <p:spPr>
              <a:xfrm rot="5400000">
                <a:off x="714348" y="5286388"/>
                <a:ext cx="142876" cy="142876"/>
              </a:xfrm>
              <a:prstGeom prst="line">
                <a:avLst/>
              </a:prstGeom>
              <a:noFill/>
              <a:ln w="28575" cap="flat" cmpd="sng" algn="ctr">
                <a:solidFill>
                  <a:sysClr val="windowText" lastClr="000000"/>
                </a:solidFill>
                <a:prstDash val="solid"/>
              </a:ln>
              <a:effectLst/>
            </p:spPr>
          </p:cxnSp>
          <p:cxnSp>
            <p:nvCxnSpPr>
              <p:cNvPr id="1857" name="Straight Connector 1856"/>
              <p:cNvCxnSpPr>
                <a:stCxn id="1861" idx="2"/>
                <a:endCxn id="1863" idx="1"/>
              </p:cNvCxnSpPr>
              <p:nvPr/>
            </p:nvCxnSpPr>
            <p:spPr>
              <a:xfrm rot="16200000" flipH="1">
                <a:off x="857224" y="5286388"/>
                <a:ext cx="163800" cy="163800"/>
              </a:xfrm>
              <a:prstGeom prst="line">
                <a:avLst/>
              </a:prstGeom>
              <a:noFill/>
              <a:ln w="28575" cap="flat" cmpd="sng" algn="ctr">
                <a:solidFill>
                  <a:sysClr val="windowText" lastClr="000000"/>
                </a:solidFill>
                <a:prstDash val="solid"/>
              </a:ln>
              <a:effectLst/>
            </p:spPr>
          </p:cxnSp>
          <p:cxnSp>
            <p:nvCxnSpPr>
              <p:cNvPr id="1858" name="Straight Connector 1857"/>
              <p:cNvCxnSpPr>
                <a:stCxn id="1863" idx="4"/>
                <a:endCxn id="1866" idx="0"/>
              </p:cNvCxnSpPr>
              <p:nvPr/>
            </p:nvCxnSpPr>
            <p:spPr>
              <a:xfrm rot="16200000" flipH="1">
                <a:off x="1071538" y="5572140"/>
                <a:ext cx="142876" cy="142876"/>
              </a:xfrm>
              <a:prstGeom prst="line">
                <a:avLst/>
              </a:prstGeom>
              <a:noFill/>
              <a:ln w="28575" cap="flat" cmpd="sng" algn="ctr">
                <a:solidFill>
                  <a:sysClr val="windowText" lastClr="000000"/>
                </a:solidFill>
                <a:prstDash val="solid"/>
              </a:ln>
              <a:effectLst/>
            </p:spPr>
          </p:cxnSp>
          <p:cxnSp>
            <p:nvCxnSpPr>
              <p:cNvPr id="1859" name="Straight Connector 1858"/>
              <p:cNvCxnSpPr>
                <a:stCxn id="1863" idx="4"/>
                <a:endCxn id="1865" idx="0"/>
              </p:cNvCxnSpPr>
              <p:nvPr/>
            </p:nvCxnSpPr>
            <p:spPr>
              <a:xfrm rot="5400000">
                <a:off x="928662" y="5572140"/>
                <a:ext cx="142876" cy="142876"/>
              </a:xfrm>
              <a:prstGeom prst="line">
                <a:avLst/>
              </a:prstGeom>
              <a:noFill/>
              <a:ln w="28575" cap="flat" cmpd="sng" algn="ctr">
                <a:solidFill>
                  <a:sysClr val="windowText" lastClr="000000"/>
                </a:solidFill>
                <a:prstDash val="solid"/>
              </a:ln>
              <a:effectLst/>
            </p:spPr>
          </p:cxnSp>
          <p:cxnSp>
            <p:nvCxnSpPr>
              <p:cNvPr id="1860" name="Straight Connector 1859"/>
              <p:cNvCxnSpPr>
                <a:stCxn id="1862" idx="4"/>
                <a:endCxn id="1864" idx="0"/>
              </p:cNvCxnSpPr>
              <p:nvPr/>
            </p:nvCxnSpPr>
            <p:spPr>
              <a:xfrm rot="5400000">
                <a:off x="607191" y="5607859"/>
                <a:ext cx="142876" cy="71438"/>
              </a:xfrm>
              <a:prstGeom prst="line">
                <a:avLst/>
              </a:prstGeom>
              <a:noFill/>
              <a:ln w="28575" cap="flat" cmpd="sng" algn="ctr">
                <a:solidFill>
                  <a:sysClr val="windowText" lastClr="000000"/>
                </a:solidFill>
                <a:prstDash val="solid"/>
              </a:ln>
              <a:effectLst/>
            </p:spPr>
          </p:cxnSp>
          <p:sp>
            <p:nvSpPr>
              <p:cNvPr id="1861" name="Rectangle 1860"/>
              <p:cNvSpPr/>
              <p:nvPr/>
            </p:nvSpPr>
            <p:spPr>
              <a:xfrm>
                <a:off x="785786" y="5143512"/>
                <a:ext cx="142876" cy="142876"/>
              </a:xfrm>
              <a:prstGeom prst="rect">
                <a:avLst/>
              </a:prstGeom>
              <a:solidFill>
                <a:srgbClr val="4F81BD"/>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2" name="Oval 1861"/>
              <p:cNvSpPr/>
              <p:nvPr/>
            </p:nvSpPr>
            <p:spPr>
              <a:xfrm>
                <a:off x="642910" y="5429264"/>
                <a:ext cx="142876" cy="142876"/>
              </a:xfrm>
              <a:prstGeom prst="ellipse">
                <a:avLst/>
              </a:prstGeom>
              <a:solidFill>
                <a:srgbClr val="FF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3" name="Oval 1862"/>
              <p:cNvSpPr/>
              <p:nvPr/>
            </p:nvSpPr>
            <p:spPr>
              <a:xfrm>
                <a:off x="1000100" y="5429264"/>
                <a:ext cx="142876" cy="142876"/>
              </a:xfrm>
              <a:prstGeom prst="ellipse">
                <a:avLst/>
              </a:prstGeom>
              <a:solidFill>
                <a:srgbClr val="FF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4" name="Isosceles Triangle 1863"/>
              <p:cNvSpPr/>
              <p:nvPr/>
            </p:nvSpPr>
            <p:spPr>
              <a:xfrm>
                <a:off x="571472" y="5715016"/>
                <a:ext cx="142876" cy="214314"/>
              </a:xfrm>
              <a:prstGeom prst="triangle">
                <a:avLst/>
              </a:prstGeom>
              <a:solidFill>
                <a:srgbClr val="92D05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5" name="Isosceles Triangle 1864"/>
              <p:cNvSpPr/>
              <p:nvPr/>
            </p:nvSpPr>
            <p:spPr>
              <a:xfrm>
                <a:off x="857224" y="5715016"/>
                <a:ext cx="142876" cy="214314"/>
              </a:xfrm>
              <a:prstGeom prst="triangle">
                <a:avLst/>
              </a:prstGeom>
              <a:solidFill>
                <a:srgbClr val="92D05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6" name="Isosceles Triangle 1865"/>
              <p:cNvSpPr/>
              <p:nvPr/>
            </p:nvSpPr>
            <p:spPr>
              <a:xfrm>
                <a:off x="1142976" y="5715016"/>
                <a:ext cx="142876" cy="214314"/>
              </a:xfrm>
              <a:prstGeom prst="triangle">
                <a:avLst/>
              </a:prstGeom>
              <a:solidFill>
                <a:srgbClr val="92D05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grpSp>
      </p:grpSp>
      <p:sp>
        <p:nvSpPr>
          <p:cNvPr id="1867" name="TextBox 1866"/>
          <p:cNvSpPr txBox="1"/>
          <p:nvPr/>
        </p:nvSpPr>
        <p:spPr>
          <a:xfrm>
            <a:off x="4952993" y="1714489"/>
            <a:ext cx="1035861" cy="276999"/>
          </a:xfrm>
          <a:prstGeom prst="rect">
            <a:avLst/>
          </a:prstGeom>
          <a:noFill/>
        </p:spPr>
        <p:txBody>
          <a:bodyPr wrap="none" rtlCol="0">
            <a:spAutoFit/>
          </a:bodyPr>
          <a:lstStyle/>
          <a:p>
            <a:r>
              <a:rPr lang="en-GB" sz="1200" b="1" dirty="0">
                <a:latin typeface="Arial Narrow" pitchFamily="34" charset="0"/>
              </a:rPr>
              <a:t>System Model</a:t>
            </a:r>
          </a:p>
        </p:txBody>
      </p:sp>
      <p:sp>
        <p:nvSpPr>
          <p:cNvPr id="2300" name="Rounded Rectangle 2299"/>
          <p:cNvSpPr/>
          <p:nvPr/>
        </p:nvSpPr>
        <p:spPr>
          <a:xfrm>
            <a:off x="3452794" y="3071810"/>
            <a:ext cx="1143008" cy="428628"/>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Input</a:t>
            </a:r>
          </a:p>
        </p:txBody>
      </p:sp>
      <p:sp>
        <p:nvSpPr>
          <p:cNvPr id="2301" name="Rounded Rectangle 2300"/>
          <p:cNvSpPr/>
          <p:nvPr/>
        </p:nvSpPr>
        <p:spPr>
          <a:xfrm>
            <a:off x="4881554" y="3071810"/>
            <a:ext cx="1143008" cy="428628"/>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Simulation</a:t>
            </a:r>
          </a:p>
        </p:txBody>
      </p:sp>
      <p:sp>
        <p:nvSpPr>
          <p:cNvPr id="2302" name="Rounded Rectangle 2301"/>
          <p:cNvSpPr/>
          <p:nvPr/>
        </p:nvSpPr>
        <p:spPr>
          <a:xfrm>
            <a:off x="6310314" y="3071810"/>
            <a:ext cx="1143008" cy="428628"/>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Rendering</a:t>
            </a:r>
          </a:p>
        </p:txBody>
      </p:sp>
      <p:sp>
        <p:nvSpPr>
          <p:cNvPr id="2306" name="Right Arrow 2305"/>
          <p:cNvSpPr/>
          <p:nvPr/>
        </p:nvSpPr>
        <p:spPr>
          <a:xfrm>
            <a:off x="2952728" y="3214686"/>
            <a:ext cx="500066" cy="285752"/>
          </a:xfrm>
          <a:prstGeom prst="rightArrow">
            <a:avLst/>
          </a:prstGeom>
          <a:solidFill>
            <a:srgbClr val="4F81BD"/>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2307" name="Right Arrow 2306"/>
          <p:cNvSpPr/>
          <p:nvPr/>
        </p:nvSpPr>
        <p:spPr>
          <a:xfrm>
            <a:off x="7524760" y="3143248"/>
            <a:ext cx="500066" cy="285752"/>
          </a:xfrm>
          <a:prstGeom prst="rightArrow">
            <a:avLst/>
          </a:prstGeom>
          <a:solidFill>
            <a:srgbClr val="4F81BD"/>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2309" name="Right Arrow 2308"/>
          <p:cNvSpPr/>
          <p:nvPr/>
        </p:nvSpPr>
        <p:spPr>
          <a:xfrm rot="5400000">
            <a:off x="3631389" y="3821909"/>
            <a:ext cx="785818" cy="285752"/>
          </a:xfrm>
          <a:prstGeom prst="rightArrow">
            <a:avLst/>
          </a:prstGeom>
          <a:solidFill>
            <a:schemeClr val="accent1">
              <a:lumMod val="40000"/>
              <a:lumOff val="60000"/>
            </a:schemeClr>
          </a:solidFill>
          <a:ln w="25400" cap="flat" cmpd="sng" algn="ctr">
            <a:solidFill>
              <a:schemeClr val="accent1">
                <a:lumMod val="40000"/>
                <a:lumOff val="60000"/>
              </a:schemeClr>
            </a:solid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2310" name="Right Arrow 2309"/>
          <p:cNvSpPr/>
          <p:nvPr/>
        </p:nvSpPr>
        <p:spPr>
          <a:xfrm>
            <a:off x="6024562" y="3143248"/>
            <a:ext cx="285752" cy="285752"/>
          </a:xfrm>
          <a:prstGeom prst="rightArrow">
            <a:avLst/>
          </a:prstGeom>
          <a:solidFill>
            <a:schemeClr val="accent1">
              <a:lumMod val="40000"/>
              <a:lumOff val="60000"/>
            </a:schemeClr>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05" name="Right Arrow 104"/>
          <p:cNvSpPr/>
          <p:nvPr/>
        </p:nvSpPr>
        <p:spPr>
          <a:xfrm rot="16200000" flipV="1">
            <a:off x="5060149" y="3750471"/>
            <a:ext cx="785818" cy="285752"/>
          </a:xfrm>
          <a:prstGeom prst="rightArrow">
            <a:avLst/>
          </a:prstGeom>
          <a:solidFill>
            <a:schemeClr val="accent1">
              <a:lumMod val="40000"/>
              <a:lumOff val="60000"/>
            </a:schemeClr>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grpSp>
        <p:nvGrpSpPr>
          <p:cNvPr id="112" name="Group 111"/>
          <p:cNvGrpSpPr/>
          <p:nvPr/>
        </p:nvGrpSpPr>
        <p:grpSpPr>
          <a:xfrm>
            <a:off x="3881422" y="4357694"/>
            <a:ext cx="1785950" cy="857256"/>
            <a:chOff x="2357422" y="4357694"/>
            <a:chExt cx="1785950" cy="857256"/>
          </a:xfrm>
        </p:grpSpPr>
        <p:sp>
          <p:nvSpPr>
            <p:cNvPr id="106" name="Rectangle 105"/>
            <p:cNvSpPr/>
            <p:nvPr/>
          </p:nvSpPr>
          <p:spPr>
            <a:xfrm>
              <a:off x="2357422" y="4357694"/>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Network</a:t>
              </a:r>
            </a:p>
          </p:txBody>
        </p:sp>
        <p:sp>
          <p:nvSpPr>
            <p:cNvPr id="107" name="Rectangle 106"/>
            <p:cNvSpPr/>
            <p:nvPr/>
          </p:nvSpPr>
          <p:spPr>
            <a:xfrm>
              <a:off x="2357422" y="4643446"/>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Link</a:t>
              </a:r>
            </a:p>
          </p:txBody>
        </p:sp>
        <p:sp>
          <p:nvSpPr>
            <p:cNvPr id="108" name="Rectangle 107"/>
            <p:cNvSpPr/>
            <p:nvPr/>
          </p:nvSpPr>
          <p:spPr>
            <a:xfrm>
              <a:off x="2357422" y="4929198"/>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Physical</a:t>
              </a:r>
            </a:p>
          </p:txBody>
        </p:sp>
      </p:grpSp>
      <p:sp>
        <p:nvSpPr>
          <p:cNvPr id="109" name="Right Arrow 108"/>
          <p:cNvSpPr/>
          <p:nvPr/>
        </p:nvSpPr>
        <p:spPr>
          <a:xfrm rot="5400000">
            <a:off x="4524364" y="5286388"/>
            <a:ext cx="285752" cy="285752"/>
          </a:xfrm>
          <a:prstGeom prst="rightArrow">
            <a:avLst/>
          </a:prstGeom>
          <a:solidFill>
            <a:schemeClr val="accent1">
              <a:lumMod val="40000"/>
              <a:lumOff val="60000"/>
            </a:schemeClr>
          </a:solidFill>
          <a:ln w="25400" cap="flat" cmpd="sng" algn="ctr">
            <a:solidFill>
              <a:schemeClr val="accent1">
                <a:lumMod val="40000"/>
                <a:lumOff val="60000"/>
              </a:schemeClr>
            </a:solid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10" name="Right Arrow 109"/>
          <p:cNvSpPr/>
          <p:nvPr/>
        </p:nvSpPr>
        <p:spPr>
          <a:xfrm rot="16200000" flipV="1">
            <a:off x="4810116" y="5214950"/>
            <a:ext cx="285752" cy="285752"/>
          </a:xfrm>
          <a:prstGeom prst="rightArrow">
            <a:avLst/>
          </a:prstGeom>
          <a:solidFill>
            <a:schemeClr val="accent1">
              <a:lumMod val="40000"/>
              <a:lumOff val="60000"/>
            </a:schemeClr>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11" name="Cloud 110"/>
          <p:cNvSpPr/>
          <p:nvPr/>
        </p:nvSpPr>
        <p:spPr>
          <a:xfrm>
            <a:off x="3952860" y="5572140"/>
            <a:ext cx="1785950" cy="571504"/>
          </a:xfrm>
          <a:prstGeom prst="cloud">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latin typeface="Arial" pitchFamily="34" charset="0"/>
                <a:cs typeface="Arial" pitchFamily="34" charset="0"/>
              </a:rPr>
              <a:t>Internet</a:t>
            </a:r>
          </a:p>
        </p:txBody>
      </p:sp>
      <p:grpSp>
        <p:nvGrpSpPr>
          <p:cNvPr id="113" name="Group 112"/>
          <p:cNvGrpSpPr/>
          <p:nvPr/>
        </p:nvGrpSpPr>
        <p:grpSpPr>
          <a:xfrm>
            <a:off x="2095472" y="3429002"/>
            <a:ext cx="1071570" cy="1071569"/>
            <a:chOff x="571472" y="3429001"/>
            <a:chExt cx="1071570" cy="1071569"/>
          </a:xfrm>
          <a:solidFill>
            <a:schemeClr val="accent1">
              <a:lumMod val="40000"/>
              <a:lumOff val="60000"/>
            </a:schemeClr>
          </a:solidFill>
        </p:grpSpPr>
        <p:sp>
          <p:nvSpPr>
            <p:cNvPr id="114" name="Oval 113"/>
            <p:cNvSpPr/>
            <p:nvPr/>
          </p:nvSpPr>
          <p:spPr>
            <a:xfrm>
              <a:off x="571472" y="4143380"/>
              <a:ext cx="428628" cy="35719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1</a:t>
              </a:r>
            </a:p>
          </p:txBody>
        </p:sp>
        <p:cxnSp>
          <p:nvCxnSpPr>
            <p:cNvPr id="115" name="Straight Arrow Connector 114"/>
            <p:cNvCxnSpPr>
              <a:stCxn id="114" idx="7"/>
            </p:cNvCxnSpPr>
            <p:nvPr/>
          </p:nvCxnSpPr>
          <p:spPr>
            <a:xfrm rot="5400000" flipH="1" flipV="1">
              <a:off x="906841" y="3459489"/>
              <a:ext cx="766689" cy="705713"/>
            </a:xfrm>
            <a:prstGeom prst="straightConnector1">
              <a:avLst/>
            </a:prstGeom>
            <a:grpFill/>
            <a:ln w="38100">
              <a:solidFill>
                <a:schemeClr val="accent1">
                  <a:lumMod val="40000"/>
                  <a:lumOff val="6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2952729" y="3857630"/>
            <a:ext cx="1000133" cy="1214445"/>
            <a:chOff x="857224" y="3357563"/>
            <a:chExt cx="1000133" cy="1214445"/>
          </a:xfrm>
          <a:solidFill>
            <a:schemeClr val="accent1">
              <a:lumMod val="40000"/>
              <a:lumOff val="60000"/>
            </a:schemeClr>
          </a:solidFill>
        </p:grpSpPr>
        <p:sp>
          <p:nvSpPr>
            <p:cNvPr id="117" name="Oval 116"/>
            <p:cNvSpPr/>
            <p:nvPr/>
          </p:nvSpPr>
          <p:spPr>
            <a:xfrm>
              <a:off x="857224" y="4214818"/>
              <a:ext cx="428628" cy="35719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2</a:t>
              </a:r>
            </a:p>
          </p:txBody>
        </p:sp>
        <p:cxnSp>
          <p:nvCxnSpPr>
            <p:cNvPr id="118" name="Straight Arrow Connector 117"/>
            <p:cNvCxnSpPr/>
            <p:nvPr/>
          </p:nvCxnSpPr>
          <p:spPr>
            <a:xfrm rot="5400000" flipH="1" flipV="1">
              <a:off x="1071539" y="3429001"/>
              <a:ext cx="857255" cy="714380"/>
            </a:xfrm>
            <a:prstGeom prst="straightConnector1">
              <a:avLst/>
            </a:prstGeom>
            <a:grpFill/>
            <a:ln w="38100">
              <a:solidFill>
                <a:schemeClr val="accent1">
                  <a:lumMod val="40000"/>
                  <a:lumOff val="6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3238480" y="5715016"/>
            <a:ext cx="714380" cy="357190"/>
            <a:chOff x="857224" y="4214818"/>
            <a:chExt cx="714380" cy="357190"/>
          </a:xfrm>
          <a:solidFill>
            <a:schemeClr val="accent1">
              <a:lumMod val="40000"/>
              <a:lumOff val="60000"/>
            </a:schemeClr>
          </a:solidFill>
        </p:grpSpPr>
        <p:sp>
          <p:nvSpPr>
            <p:cNvPr id="123" name="Oval 122"/>
            <p:cNvSpPr/>
            <p:nvPr/>
          </p:nvSpPr>
          <p:spPr>
            <a:xfrm>
              <a:off x="857224" y="4214818"/>
              <a:ext cx="428628" cy="35719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3</a:t>
              </a:r>
            </a:p>
          </p:txBody>
        </p:sp>
        <p:cxnSp>
          <p:nvCxnSpPr>
            <p:cNvPr id="124" name="Straight Arrow Connector 123"/>
            <p:cNvCxnSpPr>
              <a:stCxn id="123" idx="6"/>
            </p:cNvCxnSpPr>
            <p:nvPr/>
          </p:nvCxnSpPr>
          <p:spPr>
            <a:xfrm flipV="1">
              <a:off x="1285852" y="4357694"/>
              <a:ext cx="285752" cy="35719"/>
            </a:xfrm>
            <a:prstGeom prst="straightConnector1">
              <a:avLst/>
            </a:prstGeom>
            <a:grpFill/>
            <a:ln w="38100">
              <a:solidFill>
                <a:schemeClr val="accent1">
                  <a:lumMod val="40000"/>
                  <a:lumOff val="6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5524498" y="3857628"/>
            <a:ext cx="785817" cy="1214446"/>
            <a:chOff x="928665" y="3500440"/>
            <a:chExt cx="785817" cy="1214446"/>
          </a:xfrm>
          <a:solidFill>
            <a:schemeClr val="accent1">
              <a:lumMod val="40000"/>
              <a:lumOff val="60000"/>
            </a:schemeClr>
          </a:solidFill>
        </p:grpSpPr>
        <p:sp>
          <p:nvSpPr>
            <p:cNvPr id="126" name="Oval 125"/>
            <p:cNvSpPr/>
            <p:nvPr/>
          </p:nvSpPr>
          <p:spPr>
            <a:xfrm>
              <a:off x="1285854" y="4357696"/>
              <a:ext cx="428628" cy="35719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4</a:t>
              </a:r>
            </a:p>
          </p:txBody>
        </p:sp>
        <p:cxnSp>
          <p:nvCxnSpPr>
            <p:cNvPr id="127" name="Straight Arrow Connector 126"/>
            <p:cNvCxnSpPr>
              <a:stCxn id="126" idx="1"/>
            </p:cNvCxnSpPr>
            <p:nvPr/>
          </p:nvCxnSpPr>
          <p:spPr>
            <a:xfrm rot="16200000" flipV="1">
              <a:off x="683863" y="3745242"/>
              <a:ext cx="909565" cy="419961"/>
            </a:xfrm>
            <a:prstGeom prst="straightConnector1">
              <a:avLst/>
            </a:prstGeom>
            <a:grpFill/>
            <a:ln w="38100">
              <a:solidFill>
                <a:schemeClr val="accent1">
                  <a:lumMod val="40000"/>
                  <a:lumOff val="6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6167439" y="3429000"/>
            <a:ext cx="1143004" cy="1571634"/>
            <a:chOff x="928666" y="3143250"/>
            <a:chExt cx="1143004" cy="1571634"/>
          </a:xfrm>
          <a:solidFill>
            <a:schemeClr val="accent1">
              <a:lumMod val="40000"/>
              <a:lumOff val="60000"/>
            </a:schemeClr>
          </a:solidFill>
        </p:grpSpPr>
        <p:sp>
          <p:nvSpPr>
            <p:cNvPr id="138" name="Oval 137"/>
            <p:cNvSpPr/>
            <p:nvPr/>
          </p:nvSpPr>
          <p:spPr>
            <a:xfrm>
              <a:off x="1643042" y="4357694"/>
              <a:ext cx="428628" cy="357190"/>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5</a:t>
              </a:r>
            </a:p>
          </p:txBody>
        </p:sp>
        <p:cxnSp>
          <p:nvCxnSpPr>
            <p:cNvPr id="139" name="Straight Arrow Connector 138"/>
            <p:cNvCxnSpPr>
              <a:stCxn id="138" idx="1"/>
              <a:endCxn id="2310" idx="2"/>
            </p:cNvCxnSpPr>
            <p:nvPr/>
          </p:nvCxnSpPr>
          <p:spPr>
            <a:xfrm rot="16200000" flipV="1">
              <a:off x="683863" y="3388053"/>
              <a:ext cx="1266753" cy="777148"/>
            </a:xfrm>
            <a:prstGeom prst="straightConnector1">
              <a:avLst/>
            </a:prstGeom>
            <a:grpFill/>
            <a:ln w="38100">
              <a:solidFill>
                <a:schemeClr val="accent1">
                  <a:lumMod val="40000"/>
                  <a:lumOff val="60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882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 name="Rectangle 130"/>
          <p:cNvSpPr/>
          <p:nvPr/>
        </p:nvSpPr>
        <p:spPr>
          <a:xfrm>
            <a:off x="3309918" y="6072206"/>
            <a:ext cx="4286280" cy="57148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GB" sz="1200" b="1" dirty="0">
                <a:latin typeface="Arial" pitchFamily="34" charset="0"/>
                <a:cs typeface="Arial" pitchFamily="34" charset="0"/>
              </a:rPr>
              <a:t>Server Application</a:t>
            </a:r>
          </a:p>
        </p:txBody>
      </p:sp>
      <p:sp>
        <p:nvSpPr>
          <p:cNvPr id="2308" name="Rectangle 2307"/>
          <p:cNvSpPr/>
          <p:nvPr/>
        </p:nvSpPr>
        <p:spPr>
          <a:xfrm>
            <a:off x="3309918" y="1357298"/>
            <a:ext cx="4286280" cy="2428892"/>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GB" sz="1200" b="1" dirty="0">
                <a:latin typeface="Arial" pitchFamily="34" charset="0"/>
                <a:cs typeface="Arial" pitchFamily="34" charset="0"/>
              </a:rPr>
              <a:t>Application</a:t>
            </a:r>
          </a:p>
        </p:txBody>
      </p:sp>
      <p:sp>
        <p:nvSpPr>
          <p:cNvPr id="3" name="Title 2"/>
          <p:cNvSpPr>
            <a:spLocks noGrp="1"/>
          </p:cNvSpPr>
          <p:nvPr>
            <p:ph type="title"/>
          </p:nvPr>
        </p:nvSpPr>
        <p:spPr/>
        <p:txBody>
          <a:bodyPr>
            <a:normAutofit/>
          </a:bodyPr>
          <a:lstStyle/>
          <a:p>
            <a:r>
              <a:rPr lang="en-GB" dirty="0" smtClean="0"/>
              <a:t>Latency and Jitter : Client and Server</a:t>
            </a:r>
            <a:endParaRPr lang="en-GB" dirty="0"/>
          </a:p>
        </p:txBody>
      </p:sp>
      <p:sp>
        <p:nvSpPr>
          <p:cNvPr id="1704" name="Oval 1703"/>
          <p:cNvSpPr/>
          <p:nvPr/>
        </p:nvSpPr>
        <p:spPr>
          <a:xfrm>
            <a:off x="2095472" y="2802980"/>
            <a:ext cx="1000132" cy="357190"/>
          </a:xfrm>
          <a:prstGeom prst="ellipse">
            <a:avLst/>
          </a:prstGeom>
          <a:solidFill>
            <a:srgbClr val="4F81BD"/>
          </a:solid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nvGrpSpPr>
          <p:cNvPr id="2" name="Group 2297"/>
          <p:cNvGrpSpPr/>
          <p:nvPr/>
        </p:nvGrpSpPr>
        <p:grpSpPr>
          <a:xfrm>
            <a:off x="8310578" y="3357562"/>
            <a:ext cx="1905000" cy="1917700"/>
            <a:chOff x="3143240" y="2071678"/>
            <a:chExt cx="1905000" cy="1917700"/>
          </a:xfrm>
        </p:grpSpPr>
        <p:sp>
          <p:nvSpPr>
            <p:cNvPr id="1706" name="Oval 1705"/>
            <p:cNvSpPr/>
            <p:nvPr/>
          </p:nvSpPr>
          <p:spPr>
            <a:xfrm>
              <a:off x="3643306" y="3500438"/>
              <a:ext cx="1000132" cy="357190"/>
            </a:xfrm>
            <a:prstGeom prst="ellipse">
              <a:avLst/>
            </a:prstGeom>
            <a:solidFill>
              <a:srgbClr val="4F81BD"/>
            </a:solid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nvGrpSpPr>
            <p:cNvPr id="4" name="Group 1777"/>
            <p:cNvGrpSpPr/>
            <p:nvPr/>
          </p:nvGrpSpPr>
          <p:grpSpPr>
            <a:xfrm flipH="1">
              <a:off x="3143240" y="2071678"/>
              <a:ext cx="1905000" cy="1917700"/>
              <a:chOff x="3286116" y="2285992"/>
              <a:chExt cx="1905000" cy="1917700"/>
            </a:xfrm>
          </p:grpSpPr>
          <p:pic>
            <p:nvPicPr>
              <p:cNvPr id="1779" name="Picture 2" descr="C:\Users\ManuelOliveira\AppData\Local\Microsoft\Windows\Temporary Internet Files\Content.IE5\ZGXR4OEV\MCj04315660000[1].png"/>
              <p:cNvPicPr>
                <a:picLocks noChangeAspect="1" noChangeArrowheads="1"/>
              </p:cNvPicPr>
              <p:nvPr/>
            </p:nvPicPr>
            <p:blipFill>
              <a:blip r:embed="rId2" cstate="print"/>
              <a:srcRect/>
              <a:stretch>
                <a:fillRect/>
              </a:stretch>
            </p:blipFill>
            <p:spPr bwMode="auto">
              <a:xfrm>
                <a:off x="3286116" y="2285992"/>
                <a:ext cx="1905000" cy="1917700"/>
              </a:xfrm>
              <a:prstGeom prst="rect">
                <a:avLst/>
              </a:prstGeom>
              <a:noFill/>
            </p:spPr>
          </p:pic>
          <p:grpSp>
            <p:nvGrpSpPr>
              <p:cNvPr id="5" name="Group 1"/>
              <p:cNvGrpSpPr/>
              <p:nvPr/>
            </p:nvGrpSpPr>
            <p:grpSpPr>
              <a:xfrm rot="500671">
                <a:off x="3586911" y="2551028"/>
                <a:ext cx="1114039" cy="890107"/>
                <a:chOff x="3857562" y="2000240"/>
                <a:chExt cx="4572090" cy="3357586"/>
              </a:xfrm>
            </p:grpSpPr>
            <p:sp>
              <p:nvSpPr>
                <p:cNvPr id="1781" name="Rectangle 1780"/>
                <p:cNvSpPr/>
                <p:nvPr/>
              </p:nvSpPr>
              <p:spPr>
                <a:xfrm>
                  <a:off x="3857620" y="2000240"/>
                  <a:ext cx="4572032" cy="3357586"/>
                </a:xfrm>
                <a:prstGeom prst="rect">
                  <a:avLst/>
                </a:prstGeom>
                <a:solidFill>
                  <a:srgbClr val="4F81BD">
                    <a:lumMod val="60000"/>
                    <a:lumOff val="40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782" name="Freeform 1781"/>
                <p:cNvSpPr/>
                <p:nvPr/>
              </p:nvSpPr>
              <p:spPr>
                <a:xfrm>
                  <a:off x="3857562" y="2073500"/>
                  <a:ext cx="4562803" cy="2466860"/>
                </a:xfrm>
                <a:custGeom>
                  <a:avLst/>
                  <a:gdLst>
                    <a:gd name="connsiteX0" fmla="*/ 0 w 5177307"/>
                    <a:gd name="connsiteY0" fmla="*/ 1365160 h 3284112"/>
                    <a:gd name="connsiteX1" fmla="*/ 1068947 w 5177307"/>
                    <a:gd name="connsiteY1" fmla="*/ 0 h 3284112"/>
                    <a:gd name="connsiteX2" fmla="*/ 1506828 w 5177307"/>
                    <a:gd name="connsiteY2" fmla="*/ 1056067 h 3284112"/>
                    <a:gd name="connsiteX3" fmla="*/ 2318197 w 5177307"/>
                    <a:gd name="connsiteY3" fmla="*/ 25757 h 3284112"/>
                    <a:gd name="connsiteX4" fmla="*/ 3593206 w 5177307"/>
                    <a:gd name="connsiteY4" fmla="*/ 1841678 h 3284112"/>
                    <a:gd name="connsiteX5" fmla="*/ 4146997 w 5177307"/>
                    <a:gd name="connsiteY5" fmla="*/ 734095 h 3284112"/>
                    <a:gd name="connsiteX6" fmla="*/ 4584879 w 5177307"/>
                    <a:gd name="connsiteY6" fmla="*/ 1506828 h 3284112"/>
                    <a:gd name="connsiteX7" fmla="*/ 4584879 w 5177307"/>
                    <a:gd name="connsiteY7" fmla="*/ 3284112 h 3284112"/>
                    <a:gd name="connsiteX8" fmla="*/ 0 w 5177307"/>
                    <a:gd name="connsiteY8" fmla="*/ 1365160 h 3284112"/>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584879 w 5389809"/>
                    <a:gd name="connsiteY8" fmla="*/ 3284112 h 3498760"/>
                    <a:gd name="connsiteX9" fmla="*/ 0 w 5389809"/>
                    <a:gd name="connsiteY9" fmla="*/ 1365160 h 3498760"/>
                    <a:gd name="connsiteX0" fmla="*/ 0 w 5389809"/>
                    <a:gd name="connsiteY0" fmla="*/ 1365160 h 3498760"/>
                    <a:gd name="connsiteX1" fmla="*/ 1068947 w 5389809"/>
                    <a:gd name="connsiteY1" fmla="*/ 0 h 3498760"/>
                    <a:gd name="connsiteX2" fmla="*/ 1506828 w 5389809"/>
                    <a:gd name="connsiteY2" fmla="*/ 1056067 h 3498760"/>
                    <a:gd name="connsiteX3" fmla="*/ 2318197 w 5389809"/>
                    <a:gd name="connsiteY3" fmla="*/ 25757 h 3498760"/>
                    <a:gd name="connsiteX4" fmla="*/ 3593206 w 5389809"/>
                    <a:gd name="connsiteY4" fmla="*/ 1841678 h 3498760"/>
                    <a:gd name="connsiteX5" fmla="*/ 4146997 w 5389809"/>
                    <a:gd name="connsiteY5" fmla="*/ 734095 h 3498760"/>
                    <a:gd name="connsiteX6" fmla="*/ 4584879 w 5389809"/>
                    <a:gd name="connsiteY6" fmla="*/ 1506828 h 3498760"/>
                    <a:gd name="connsiteX7" fmla="*/ 4829578 w 5389809"/>
                    <a:gd name="connsiteY7" fmla="*/ 2653047 h 3498760"/>
                    <a:gd name="connsiteX8" fmla="*/ 4258042 w 5389809"/>
                    <a:gd name="connsiteY8" fmla="*/ 2653047 h 3498760"/>
                    <a:gd name="connsiteX9" fmla="*/ 4584879 w 5389809"/>
                    <a:gd name="connsiteY9" fmla="*/ 3284112 h 3498760"/>
                    <a:gd name="connsiteX10" fmla="*/ 0 w 5389809"/>
                    <a:gd name="connsiteY10" fmla="*/ 1365160 h 3498760"/>
                    <a:gd name="connsiteX0" fmla="*/ 0 w 4829578"/>
                    <a:gd name="connsiteY0" fmla="*/ 1365160 h 2653047"/>
                    <a:gd name="connsiteX1" fmla="*/ 1068947 w 4829578"/>
                    <a:gd name="connsiteY1" fmla="*/ 0 h 2653047"/>
                    <a:gd name="connsiteX2" fmla="*/ 1506828 w 4829578"/>
                    <a:gd name="connsiteY2" fmla="*/ 1056067 h 2653047"/>
                    <a:gd name="connsiteX3" fmla="*/ 2318197 w 4829578"/>
                    <a:gd name="connsiteY3" fmla="*/ 25757 h 2653047"/>
                    <a:gd name="connsiteX4" fmla="*/ 3593206 w 4829578"/>
                    <a:gd name="connsiteY4" fmla="*/ 1841678 h 2653047"/>
                    <a:gd name="connsiteX5" fmla="*/ 4146997 w 4829578"/>
                    <a:gd name="connsiteY5" fmla="*/ 734095 h 2653047"/>
                    <a:gd name="connsiteX6" fmla="*/ 4584879 w 4829578"/>
                    <a:gd name="connsiteY6" fmla="*/ 1506828 h 2653047"/>
                    <a:gd name="connsiteX7" fmla="*/ 4829578 w 4829578"/>
                    <a:gd name="connsiteY7" fmla="*/ 2653047 h 2653047"/>
                    <a:gd name="connsiteX8" fmla="*/ 4258042 w 4829578"/>
                    <a:gd name="connsiteY8" fmla="*/ 2653047 h 2653047"/>
                    <a:gd name="connsiteX9" fmla="*/ 0 w 4829578"/>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4698642"/>
                    <a:gd name="connsiteY0" fmla="*/ 1365160 h 2653047"/>
                    <a:gd name="connsiteX1" fmla="*/ 1068947 w 4698642"/>
                    <a:gd name="connsiteY1" fmla="*/ 0 h 2653047"/>
                    <a:gd name="connsiteX2" fmla="*/ 1506828 w 4698642"/>
                    <a:gd name="connsiteY2" fmla="*/ 1056067 h 2653047"/>
                    <a:gd name="connsiteX3" fmla="*/ 2318197 w 4698642"/>
                    <a:gd name="connsiteY3" fmla="*/ 25757 h 2653047"/>
                    <a:gd name="connsiteX4" fmla="*/ 3593206 w 4698642"/>
                    <a:gd name="connsiteY4" fmla="*/ 1841678 h 2653047"/>
                    <a:gd name="connsiteX5" fmla="*/ 4146997 w 4698642"/>
                    <a:gd name="connsiteY5" fmla="*/ 734095 h 2653047"/>
                    <a:gd name="connsiteX6" fmla="*/ 4584879 w 4698642"/>
                    <a:gd name="connsiteY6" fmla="*/ 1506828 h 2653047"/>
                    <a:gd name="connsiteX7" fmla="*/ 4472356 w 4698642"/>
                    <a:gd name="connsiteY7" fmla="*/ 2653047 h 2653047"/>
                    <a:gd name="connsiteX8" fmla="*/ 4258042 w 4698642"/>
                    <a:gd name="connsiteY8" fmla="*/ 2653047 h 2653047"/>
                    <a:gd name="connsiteX9" fmla="*/ 0 w 4698642"/>
                    <a:gd name="connsiteY9" fmla="*/ 1365160 h 2653047"/>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5003435"/>
                    <a:gd name="connsiteY0" fmla="*/ 1365160 h 2867695"/>
                    <a:gd name="connsiteX1" fmla="*/ 1068947 w 5003435"/>
                    <a:gd name="connsiteY1" fmla="*/ 0 h 2867695"/>
                    <a:gd name="connsiteX2" fmla="*/ 1506828 w 5003435"/>
                    <a:gd name="connsiteY2" fmla="*/ 1056067 h 2867695"/>
                    <a:gd name="connsiteX3" fmla="*/ 2318197 w 5003435"/>
                    <a:gd name="connsiteY3" fmla="*/ 25757 h 2867695"/>
                    <a:gd name="connsiteX4" fmla="*/ 3593206 w 5003435"/>
                    <a:gd name="connsiteY4" fmla="*/ 1841678 h 2867695"/>
                    <a:gd name="connsiteX5" fmla="*/ 4146997 w 5003435"/>
                    <a:gd name="connsiteY5" fmla="*/ 734095 h 2867695"/>
                    <a:gd name="connsiteX6" fmla="*/ 4584879 w 5003435"/>
                    <a:gd name="connsiteY6" fmla="*/ 1506828 h 2867695"/>
                    <a:gd name="connsiteX7" fmla="*/ 4472356 w 5003435"/>
                    <a:gd name="connsiteY7" fmla="*/ 2653047 h 2867695"/>
                    <a:gd name="connsiteX8" fmla="*/ 4258042 w 5003435"/>
                    <a:gd name="connsiteY8" fmla="*/ 2653047 h 2867695"/>
                    <a:gd name="connsiteX9" fmla="*/ 0 w 5003435"/>
                    <a:gd name="connsiteY9" fmla="*/ 1365160 h 2867695"/>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593206 w 4584879"/>
                    <a:gd name="connsiteY4" fmla="*/ 1841678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506828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0 w 4584879"/>
                    <a:gd name="connsiteY0" fmla="*/ 1365160 h 2653047"/>
                    <a:gd name="connsiteX1" fmla="*/ 1068947 w 4584879"/>
                    <a:gd name="connsiteY1" fmla="*/ 0 h 2653047"/>
                    <a:gd name="connsiteX2" fmla="*/ 1649672 w 4584879"/>
                    <a:gd name="connsiteY2" fmla="*/ 1056067 h 2653047"/>
                    <a:gd name="connsiteX3" fmla="*/ 2318197 w 4584879"/>
                    <a:gd name="connsiteY3" fmla="*/ 25757 h 2653047"/>
                    <a:gd name="connsiteX4" fmla="*/ 3378860 w 4584879"/>
                    <a:gd name="connsiteY4" fmla="*/ 1484464 h 2653047"/>
                    <a:gd name="connsiteX5" fmla="*/ 4146997 w 4584879"/>
                    <a:gd name="connsiteY5" fmla="*/ 734095 h 2653047"/>
                    <a:gd name="connsiteX6" fmla="*/ 4584879 w 4584879"/>
                    <a:gd name="connsiteY6" fmla="*/ 1506828 h 2653047"/>
                    <a:gd name="connsiteX7" fmla="*/ 4472356 w 4584879"/>
                    <a:gd name="connsiteY7" fmla="*/ 2653047 h 2653047"/>
                    <a:gd name="connsiteX8" fmla="*/ 0 w 4584879"/>
                    <a:gd name="connsiteY8" fmla="*/ 1365160 h 2653047"/>
                    <a:gd name="connsiteX0" fmla="*/ 423421 w 5008300"/>
                    <a:gd name="connsiteY0" fmla="*/ 1365160 h 2657340"/>
                    <a:gd name="connsiteX1" fmla="*/ 1492368 w 5008300"/>
                    <a:gd name="connsiteY1" fmla="*/ 0 h 2657340"/>
                    <a:gd name="connsiteX2" fmla="*/ 2073093 w 5008300"/>
                    <a:gd name="connsiteY2" fmla="*/ 1056067 h 2657340"/>
                    <a:gd name="connsiteX3" fmla="*/ 2741618 w 5008300"/>
                    <a:gd name="connsiteY3" fmla="*/ 25757 h 2657340"/>
                    <a:gd name="connsiteX4" fmla="*/ 3802281 w 5008300"/>
                    <a:gd name="connsiteY4" fmla="*/ 1484464 h 2657340"/>
                    <a:gd name="connsiteX5" fmla="*/ 4570418 w 5008300"/>
                    <a:gd name="connsiteY5" fmla="*/ 734095 h 2657340"/>
                    <a:gd name="connsiteX6" fmla="*/ 5008300 w 5008300"/>
                    <a:gd name="connsiteY6" fmla="*/ 1506828 h 2657340"/>
                    <a:gd name="connsiteX7" fmla="*/ 4895777 w 5008300"/>
                    <a:gd name="connsiteY7" fmla="*/ 2653047 h 2657340"/>
                    <a:gd name="connsiteX8" fmla="*/ 745393 w 5008300"/>
                    <a:gd name="connsiteY8" fmla="*/ 1532587 h 2657340"/>
                    <a:gd name="connsiteX9" fmla="*/ 423421 w 5008300"/>
                    <a:gd name="connsiteY9" fmla="*/ 1365160 h 2657340"/>
                    <a:gd name="connsiteX0" fmla="*/ 709205 w 5294084"/>
                    <a:gd name="connsiteY0" fmla="*/ 1365160 h 2675905"/>
                    <a:gd name="connsiteX1" fmla="*/ 1778152 w 5294084"/>
                    <a:gd name="connsiteY1" fmla="*/ 0 h 2675905"/>
                    <a:gd name="connsiteX2" fmla="*/ 2358877 w 5294084"/>
                    <a:gd name="connsiteY2" fmla="*/ 1056067 h 2675905"/>
                    <a:gd name="connsiteX3" fmla="*/ 3027402 w 5294084"/>
                    <a:gd name="connsiteY3" fmla="*/ 25757 h 2675905"/>
                    <a:gd name="connsiteX4" fmla="*/ 4088065 w 5294084"/>
                    <a:gd name="connsiteY4" fmla="*/ 1484464 h 2675905"/>
                    <a:gd name="connsiteX5" fmla="*/ 4856202 w 5294084"/>
                    <a:gd name="connsiteY5" fmla="*/ 734095 h 2675905"/>
                    <a:gd name="connsiteX6" fmla="*/ 5294084 w 5294084"/>
                    <a:gd name="connsiteY6" fmla="*/ 1506828 h 2675905"/>
                    <a:gd name="connsiteX7" fmla="*/ 5181561 w 5294084"/>
                    <a:gd name="connsiteY7" fmla="*/ 2653047 h 2675905"/>
                    <a:gd name="connsiteX8" fmla="*/ 745393 w 5294084"/>
                    <a:gd name="connsiteY8" fmla="*/ 2461257 h 2675905"/>
                    <a:gd name="connsiteX9" fmla="*/ 709205 w 5294084"/>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0 w 4584879"/>
                    <a:gd name="connsiteY9"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72356 w 4584879"/>
                    <a:gd name="connsiteY7" fmla="*/ 2653047 h 2675905"/>
                    <a:gd name="connsiteX8" fmla="*/ 36188 w 4584879"/>
                    <a:gd name="connsiteY8" fmla="*/ 2461257 h 2675905"/>
                    <a:gd name="connsiteX9" fmla="*/ 38637 w 4584879"/>
                    <a:gd name="connsiteY9" fmla="*/ 2459864 h 2675905"/>
                    <a:gd name="connsiteX10" fmla="*/ 0 w 4584879"/>
                    <a:gd name="connsiteY10"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72356 w 4584879"/>
                    <a:gd name="connsiteY8" fmla="*/ 2653047 h 2675905"/>
                    <a:gd name="connsiteX9" fmla="*/ 36188 w 4584879"/>
                    <a:gd name="connsiteY9" fmla="*/ 2461257 h 2675905"/>
                    <a:gd name="connsiteX10" fmla="*/ 38637 w 4584879"/>
                    <a:gd name="connsiteY10" fmla="*/ 2459864 h 2675905"/>
                    <a:gd name="connsiteX11" fmla="*/ 0 w 4584879"/>
                    <a:gd name="connsiteY11" fmla="*/ 1365160 h 2675905"/>
                    <a:gd name="connsiteX0" fmla="*/ 0 w 4640449"/>
                    <a:gd name="connsiteY0" fmla="*/ 1365160 h 2675905"/>
                    <a:gd name="connsiteX1" fmla="*/ 1068947 w 4640449"/>
                    <a:gd name="connsiteY1" fmla="*/ 0 h 2675905"/>
                    <a:gd name="connsiteX2" fmla="*/ 1649672 w 4640449"/>
                    <a:gd name="connsiteY2" fmla="*/ 1056067 h 2675905"/>
                    <a:gd name="connsiteX3" fmla="*/ 2318197 w 4640449"/>
                    <a:gd name="connsiteY3" fmla="*/ 25757 h 2675905"/>
                    <a:gd name="connsiteX4" fmla="*/ 3378860 w 4640449"/>
                    <a:gd name="connsiteY4" fmla="*/ 1484464 h 2675905"/>
                    <a:gd name="connsiteX5" fmla="*/ 4146997 w 4640449"/>
                    <a:gd name="connsiteY5" fmla="*/ 734095 h 2675905"/>
                    <a:gd name="connsiteX6" fmla="*/ 4584879 w 4640449"/>
                    <a:gd name="connsiteY6" fmla="*/ 1506828 h 2675905"/>
                    <a:gd name="connsiteX7" fmla="*/ 4481848 w 4640449"/>
                    <a:gd name="connsiteY7" fmla="*/ 2421228 h 2675905"/>
                    <a:gd name="connsiteX8" fmla="*/ 4472356 w 4640449"/>
                    <a:gd name="connsiteY8" fmla="*/ 2653047 h 2675905"/>
                    <a:gd name="connsiteX9" fmla="*/ 36188 w 4640449"/>
                    <a:gd name="connsiteY9" fmla="*/ 2461257 h 2675905"/>
                    <a:gd name="connsiteX10" fmla="*/ 38637 w 4640449"/>
                    <a:gd name="connsiteY10" fmla="*/ 2459864 h 2675905"/>
                    <a:gd name="connsiteX11" fmla="*/ 0 w 4640449"/>
                    <a:gd name="connsiteY11"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446"/>
                    <a:gd name="connsiteY0" fmla="*/ 1365160 h 2675905"/>
                    <a:gd name="connsiteX1" fmla="*/ 1068947 w 5215446"/>
                    <a:gd name="connsiteY1" fmla="*/ 0 h 2675905"/>
                    <a:gd name="connsiteX2" fmla="*/ 1649672 w 5215446"/>
                    <a:gd name="connsiteY2" fmla="*/ 1056067 h 2675905"/>
                    <a:gd name="connsiteX3" fmla="*/ 2318197 w 5215446"/>
                    <a:gd name="connsiteY3" fmla="*/ 25757 h 2675905"/>
                    <a:gd name="connsiteX4" fmla="*/ 3378860 w 5215446"/>
                    <a:gd name="connsiteY4" fmla="*/ 1484464 h 2675905"/>
                    <a:gd name="connsiteX5" fmla="*/ 4146997 w 5215446"/>
                    <a:gd name="connsiteY5" fmla="*/ 734095 h 2675905"/>
                    <a:gd name="connsiteX6" fmla="*/ 4584879 w 5215446"/>
                    <a:gd name="connsiteY6" fmla="*/ 1506828 h 2675905"/>
                    <a:gd name="connsiteX7" fmla="*/ 4481848 w 5215446"/>
                    <a:gd name="connsiteY7" fmla="*/ 2421228 h 2675905"/>
                    <a:gd name="connsiteX8" fmla="*/ 4494727 w 5215446"/>
                    <a:gd name="connsiteY8" fmla="*/ 2181132 h 2675905"/>
                    <a:gd name="connsiteX9" fmla="*/ 4472356 w 5215446"/>
                    <a:gd name="connsiteY9" fmla="*/ 2653047 h 2675905"/>
                    <a:gd name="connsiteX10" fmla="*/ 36188 w 5215446"/>
                    <a:gd name="connsiteY10" fmla="*/ 2461257 h 2675905"/>
                    <a:gd name="connsiteX11" fmla="*/ 38637 w 5215446"/>
                    <a:gd name="connsiteY11" fmla="*/ 2459864 h 2675905"/>
                    <a:gd name="connsiteX12" fmla="*/ 0 w 5215446"/>
                    <a:gd name="connsiteY12" fmla="*/ 1365160 h 2675905"/>
                    <a:gd name="connsiteX0" fmla="*/ 0 w 5215513"/>
                    <a:gd name="connsiteY0" fmla="*/ 1365160 h 2675905"/>
                    <a:gd name="connsiteX1" fmla="*/ 1068947 w 5215513"/>
                    <a:gd name="connsiteY1" fmla="*/ 0 h 2675905"/>
                    <a:gd name="connsiteX2" fmla="*/ 1649672 w 5215513"/>
                    <a:gd name="connsiteY2" fmla="*/ 1056067 h 2675905"/>
                    <a:gd name="connsiteX3" fmla="*/ 2318197 w 5215513"/>
                    <a:gd name="connsiteY3" fmla="*/ 25757 h 2675905"/>
                    <a:gd name="connsiteX4" fmla="*/ 3378860 w 5215513"/>
                    <a:gd name="connsiteY4" fmla="*/ 1484464 h 2675905"/>
                    <a:gd name="connsiteX5" fmla="*/ 4146997 w 5215513"/>
                    <a:gd name="connsiteY5" fmla="*/ 734095 h 2675905"/>
                    <a:gd name="connsiteX6" fmla="*/ 4584879 w 5215513"/>
                    <a:gd name="connsiteY6" fmla="*/ 1506828 h 2675905"/>
                    <a:gd name="connsiteX7" fmla="*/ 4481848 w 5215513"/>
                    <a:gd name="connsiteY7" fmla="*/ 2421228 h 2675905"/>
                    <a:gd name="connsiteX8" fmla="*/ 4494727 w 5215513"/>
                    <a:gd name="connsiteY8" fmla="*/ 2181132 h 2675905"/>
                    <a:gd name="connsiteX9" fmla="*/ 4472356 w 5215513"/>
                    <a:gd name="connsiteY9" fmla="*/ 2653047 h 2675905"/>
                    <a:gd name="connsiteX10" fmla="*/ 36188 w 5215513"/>
                    <a:gd name="connsiteY10" fmla="*/ 2461257 h 2675905"/>
                    <a:gd name="connsiteX11" fmla="*/ 38637 w 5215513"/>
                    <a:gd name="connsiteY11" fmla="*/ 2459864 h 2675905"/>
                    <a:gd name="connsiteX12" fmla="*/ 0 w 5215513"/>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4494727 w 4584879"/>
                    <a:gd name="connsiteY8" fmla="*/ 2181132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584879"/>
                    <a:gd name="connsiteY0" fmla="*/ 1365160 h 2675905"/>
                    <a:gd name="connsiteX1" fmla="*/ 1068947 w 4584879"/>
                    <a:gd name="connsiteY1" fmla="*/ 0 h 2675905"/>
                    <a:gd name="connsiteX2" fmla="*/ 1649672 w 4584879"/>
                    <a:gd name="connsiteY2" fmla="*/ 1056067 h 2675905"/>
                    <a:gd name="connsiteX3" fmla="*/ 2318197 w 4584879"/>
                    <a:gd name="connsiteY3" fmla="*/ 25757 h 2675905"/>
                    <a:gd name="connsiteX4" fmla="*/ 3378860 w 4584879"/>
                    <a:gd name="connsiteY4" fmla="*/ 1484464 h 2675905"/>
                    <a:gd name="connsiteX5" fmla="*/ 4146997 w 4584879"/>
                    <a:gd name="connsiteY5" fmla="*/ 734095 h 2675905"/>
                    <a:gd name="connsiteX6" fmla="*/ 4584879 w 4584879"/>
                    <a:gd name="connsiteY6" fmla="*/ 1506828 h 2675905"/>
                    <a:gd name="connsiteX7" fmla="*/ 4481848 w 4584879"/>
                    <a:gd name="connsiteY7" fmla="*/ 2421228 h 2675905"/>
                    <a:gd name="connsiteX8" fmla="*/ 3637439 w 4584879"/>
                    <a:gd name="connsiteY8" fmla="*/ 2466860 h 2675905"/>
                    <a:gd name="connsiteX9" fmla="*/ 4472356 w 4584879"/>
                    <a:gd name="connsiteY9" fmla="*/ 2653047 h 2675905"/>
                    <a:gd name="connsiteX10" fmla="*/ 36188 w 4584879"/>
                    <a:gd name="connsiteY10" fmla="*/ 2461257 h 2675905"/>
                    <a:gd name="connsiteX11" fmla="*/ 38637 w 4584879"/>
                    <a:gd name="connsiteY11" fmla="*/ 2459864 h 2675905"/>
                    <a:gd name="connsiteX12" fmla="*/ 0 w 4584879"/>
                    <a:gd name="connsiteY12" fmla="*/ 1365160 h 2675905"/>
                    <a:gd name="connsiteX0" fmla="*/ 0 w 4767568"/>
                    <a:gd name="connsiteY0" fmla="*/ 1365160 h 2706956"/>
                    <a:gd name="connsiteX1" fmla="*/ 1068947 w 4767568"/>
                    <a:gd name="connsiteY1" fmla="*/ 0 h 2706956"/>
                    <a:gd name="connsiteX2" fmla="*/ 1649672 w 4767568"/>
                    <a:gd name="connsiteY2" fmla="*/ 1056067 h 2706956"/>
                    <a:gd name="connsiteX3" fmla="*/ 2318197 w 4767568"/>
                    <a:gd name="connsiteY3" fmla="*/ 25757 h 2706956"/>
                    <a:gd name="connsiteX4" fmla="*/ 3378860 w 4767568"/>
                    <a:gd name="connsiteY4" fmla="*/ 1484464 h 2706956"/>
                    <a:gd name="connsiteX5" fmla="*/ 4146997 w 4767568"/>
                    <a:gd name="connsiteY5" fmla="*/ 734095 h 2706956"/>
                    <a:gd name="connsiteX6" fmla="*/ 4584879 w 4767568"/>
                    <a:gd name="connsiteY6" fmla="*/ 1506828 h 2706956"/>
                    <a:gd name="connsiteX7" fmla="*/ 4767568 w 4767568"/>
                    <a:gd name="connsiteY7" fmla="*/ 2706956 h 2706956"/>
                    <a:gd name="connsiteX8" fmla="*/ 3637439 w 4767568"/>
                    <a:gd name="connsiteY8" fmla="*/ 2466860 h 2706956"/>
                    <a:gd name="connsiteX9" fmla="*/ 4472356 w 4767568"/>
                    <a:gd name="connsiteY9" fmla="*/ 2653047 h 2706956"/>
                    <a:gd name="connsiteX10" fmla="*/ 36188 w 4767568"/>
                    <a:gd name="connsiteY10" fmla="*/ 2461257 h 2706956"/>
                    <a:gd name="connsiteX11" fmla="*/ 38637 w 4767568"/>
                    <a:gd name="connsiteY11" fmla="*/ 2459864 h 2706956"/>
                    <a:gd name="connsiteX12" fmla="*/ 0 w 4767568"/>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4146997 w 4584879"/>
                    <a:gd name="connsiteY5" fmla="*/ 734095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84879"/>
                    <a:gd name="connsiteY0" fmla="*/ 1365160 h 2706956"/>
                    <a:gd name="connsiteX1" fmla="*/ 1068947 w 4584879"/>
                    <a:gd name="connsiteY1" fmla="*/ 0 h 2706956"/>
                    <a:gd name="connsiteX2" fmla="*/ 1649672 w 4584879"/>
                    <a:gd name="connsiteY2" fmla="*/ 1056067 h 2706956"/>
                    <a:gd name="connsiteX3" fmla="*/ 2318197 w 4584879"/>
                    <a:gd name="connsiteY3" fmla="*/ 25757 h 2706956"/>
                    <a:gd name="connsiteX4" fmla="*/ 3378860 w 4584879"/>
                    <a:gd name="connsiteY4" fmla="*/ 1484464 h 2706956"/>
                    <a:gd name="connsiteX5" fmla="*/ 3861213 w 4584879"/>
                    <a:gd name="connsiteY5" fmla="*/ 1019823 h 2706956"/>
                    <a:gd name="connsiteX6" fmla="*/ 4584879 w 4584879"/>
                    <a:gd name="connsiteY6" fmla="*/ 1506828 h 2706956"/>
                    <a:gd name="connsiteX7" fmla="*/ 4553222 w 4584879"/>
                    <a:gd name="connsiteY7" fmla="*/ 2706956 h 2706956"/>
                    <a:gd name="connsiteX8" fmla="*/ 3637439 w 4584879"/>
                    <a:gd name="connsiteY8" fmla="*/ 2466860 h 2706956"/>
                    <a:gd name="connsiteX9" fmla="*/ 4472356 w 4584879"/>
                    <a:gd name="connsiteY9" fmla="*/ 2653047 h 2706956"/>
                    <a:gd name="connsiteX10" fmla="*/ 36188 w 4584879"/>
                    <a:gd name="connsiteY10" fmla="*/ 2461257 h 2706956"/>
                    <a:gd name="connsiteX11" fmla="*/ 38637 w 4584879"/>
                    <a:gd name="connsiteY11" fmla="*/ 2459864 h 2706956"/>
                    <a:gd name="connsiteX12" fmla="*/ 0 w 4584879"/>
                    <a:gd name="connsiteY12"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4472356 w 4553222"/>
                    <a:gd name="connsiteY8" fmla="*/ 2653047 h 2706956"/>
                    <a:gd name="connsiteX9" fmla="*/ 36188 w 4553222"/>
                    <a:gd name="connsiteY9" fmla="*/ 2461257 h 2706956"/>
                    <a:gd name="connsiteX10" fmla="*/ 38637 w 4553222"/>
                    <a:gd name="connsiteY10" fmla="*/ 2459864 h 2706956"/>
                    <a:gd name="connsiteX11" fmla="*/ 0 w 4553222"/>
                    <a:gd name="connsiteY11" fmla="*/ 1365160 h 2706956"/>
                    <a:gd name="connsiteX0" fmla="*/ 0 w 4553222"/>
                    <a:gd name="connsiteY0" fmla="*/ 1365160 h 2706956"/>
                    <a:gd name="connsiteX1" fmla="*/ 1068947 w 4553222"/>
                    <a:gd name="connsiteY1" fmla="*/ 0 h 2706956"/>
                    <a:gd name="connsiteX2" fmla="*/ 1649672 w 4553222"/>
                    <a:gd name="connsiteY2" fmla="*/ 1056067 h 2706956"/>
                    <a:gd name="connsiteX3" fmla="*/ 2318197 w 4553222"/>
                    <a:gd name="connsiteY3" fmla="*/ 25757 h 2706956"/>
                    <a:gd name="connsiteX4" fmla="*/ 3378860 w 4553222"/>
                    <a:gd name="connsiteY4" fmla="*/ 1484464 h 2706956"/>
                    <a:gd name="connsiteX5" fmla="*/ 3861213 w 4553222"/>
                    <a:gd name="connsiteY5" fmla="*/ 1019823 h 2706956"/>
                    <a:gd name="connsiteX6" fmla="*/ 4553222 w 4553222"/>
                    <a:gd name="connsiteY6" fmla="*/ 2706956 h 2706956"/>
                    <a:gd name="connsiteX7" fmla="*/ 3637439 w 4553222"/>
                    <a:gd name="connsiteY7" fmla="*/ 2466860 h 2706956"/>
                    <a:gd name="connsiteX8" fmla="*/ 36188 w 4553222"/>
                    <a:gd name="connsiteY8" fmla="*/ 2461257 h 2706956"/>
                    <a:gd name="connsiteX9" fmla="*/ 38637 w 4553222"/>
                    <a:gd name="connsiteY9" fmla="*/ 2459864 h 2706956"/>
                    <a:gd name="connsiteX10" fmla="*/ 0 w 4553222"/>
                    <a:gd name="connsiteY10" fmla="*/ 1365160 h 2706956"/>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637439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0 w 3861213"/>
                    <a:gd name="connsiteY9" fmla="*/ 1365160 h 2466860"/>
                    <a:gd name="connsiteX0" fmla="*/ 0 w 3861213"/>
                    <a:gd name="connsiteY0" fmla="*/ 1365160 h 2466860"/>
                    <a:gd name="connsiteX1" fmla="*/ 1068947 w 3861213"/>
                    <a:gd name="connsiteY1" fmla="*/ 0 h 2466860"/>
                    <a:gd name="connsiteX2" fmla="*/ 1649672 w 3861213"/>
                    <a:gd name="connsiteY2" fmla="*/ 1056067 h 2466860"/>
                    <a:gd name="connsiteX3" fmla="*/ 2318197 w 3861213"/>
                    <a:gd name="connsiteY3" fmla="*/ 25757 h 2466860"/>
                    <a:gd name="connsiteX4" fmla="*/ 3378860 w 3861213"/>
                    <a:gd name="connsiteY4" fmla="*/ 1484464 h 2466860"/>
                    <a:gd name="connsiteX5" fmla="*/ 3861213 w 3861213"/>
                    <a:gd name="connsiteY5" fmla="*/ 1019823 h 2466860"/>
                    <a:gd name="connsiteX6" fmla="*/ 3851721 w 3861213"/>
                    <a:gd name="connsiteY6" fmla="*/ 2466860 h 2466860"/>
                    <a:gd name="connsiteX7" fmla="*/ 36188 w 3861213"/>
                    <a:gd name="connsiteY7" fmla="*/ 2461257 h 2466860"/>
                    <a:gd name="connsiteX8" fmla="*/ 38637 w 3861213"/>
                    <a:gd name="connsiteY8" fmla="*/ 2459864 h 2466860"/>
                    <a:gd name="connsiteX9" fmla="*/ 26496 w 3861213"/>
                    <a:gd name="connsiteY9" fmla="*/ 1693282 h 2466860"/>
                    <a:gd name="connsiteX10" fmla="*/ 0 w 3861213"/>
                    <a:gd name="connsiteY10"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978878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799498 w 4634215"/>
                    <a:gd name="connsiteY9" fmla="*/ 169328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73002 w 4634215"/>
                    <a:gd name="connsiteY11"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3825 w 4634215"/>
                    <a:gd name="connsiteY11" fmla="*/ 1405506 h 2466860"/>
                    <a:gd name="connsiteX12" fmla="*/ 773002 w 4634215"/>
                    <a:gd name="connsiteY12"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82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73002 w 4634215"/>
                    <a:gd name="connsiteY0" fmla="*/ 1365160 h 2466860"/>
                    <a:gd name="connsiteX1" fmla="*/ 1841949 w 4634215"/>
                    <a:gd name="connsiteY1" fmla="*/ 0 h 2466860"/>
                    <a:gd name="connsiteX2" fmla="*/ 2422674 w 4634215"/>
                    <a:gd name="connsiteY2" fmla="*/ 1056067 h 2466860"/>
                    <a:gd name="connsiteX3" fmla="*/ 3091199 w 4634215"/>
                    <a:gd name="connsiteY3" fmla="*/ 25757 h 2466860"/>
                    <a:gd name="connsiteX4" fmla="*/ 4151862 w 4634215"/>
                    <a:gd name="connsiteY4" fmla="*/ 1484464 h 2466860"/>
                    <a:gd name="connsiteX5" fmla="*/ 4634215 w 4634215"/>
                    <a:gd name="connsiteY5" fmla="*/ 1019823 h 2466860"/>
                    <a:gd name="connsiteX6" fmla="*/ 4624723 w 4634215"/>
                    <a:gd name="connsiteY6" fmla="*/ 2466860 h 2466860"/>
                    <a:gd name="connsiteX7" fmla="*/ 809190 w 4634215"/>
                    <a:gd name="connsiteY7" fmla="*/ 2461257 h 2466860"/>
                    <a:gd name="connsiteX8" fmla="*/ 811639 w 4634215"/>
                    <a:gd name="connsiteY8" fmla="*/ 2459864 h 2466860"/>
                    <a:gd name="connsiteX9" fmla="*/ 227962 w 4634215"/>
                    <a:gd name="connsiteY9" fmla="*/ 2264762 h 2466860"/>
                    <a:gd name="connsiteX10" fmla="*/ 0 w 4634215"/>
                    <a:gd name="connsiteY10" fmla="*/ 1407458 h 2466860"/>
                    <a:gd name="connsiteX11" fmla="*/ 71444 w 4634215"/>
                    <a:gd name="connsiteY11" fmla="*/ 1476920 h 2466860"/>
                    <a:gd name="connsiteX12" fmla="*/ 73825 w 4634215"/>
                    <a:gd name="connsiteY12" fmla="*/ 1405506 h 2466860"/>
                    <a:gd name="connsiteX13" fmla="*/ 773002 w 4634215"/>
                    <a:gd name="connsiteY13" fmla="*/ 1365160 h 2466860"/>
                    <a:gd name="connsiteX0" fmla="*/ 701558 w 4562771"/>
                    <a:gd name="connsiteY0" fmla="*/ 1365160 h 2466860"/>
                    <a:gd name="connsiteX1" fmla="*/ 1770505 w 4562771"/>
                    <a:gd name="connsiteY1" fmla="*/ 0 h 2466860"/>
                    <a:gd name="connsiteX2" fmla="*/ 2351230 w 4562771"/>
                    <a:gd name="connsiteY2" fmla="*/ 1056067 h 2466860"/>
                    <a:gd name="connsiteX3" fmla="*/ 3019755 w 4562771"/>
                    <a:gd name="connsiteY3" fmla="*/ 25757 h 2466860"/>
                    <a:gd name="connsiteX4" fmla="*/ 4080418 w 4562771"/>
                    <a:gd name="connsiteY4" fmla="*/ 1484464 h 2466860"/>
                    <a:gd name="connsiteX5" fmla="*/ 4562771 w 4562771"/>
                    <a:gd name="connsiteY5" fmla="*/ 1019823 h 2466860"/>
                    <a:gd name="connsiteX6" fmla="*/ 4553279 w 4562771"/>
                    <a:gd name="connsiteY6" fmla="*/ 2466860 h 2466860"/>
                    <a:gd name="connsiteX7" fmla="*/ 737746 w 4562771"/>
                    <a:gd name="connsiteY7" fmla="*/ 2461257 h 2466860"/>
                    <a:gd name="connsiteX8" fmla="*/ 740195 w 4562771"/>
                    <a:gd name="connsiteY8" fmla="*/ 2459864 h 2466860"/>
                    <a:gd name="connsiteX9" fmla="*/ 156518 w 4562771"/>
                    <a:gd name="connsiteY9" fmla="*/ 2264762 h 2466860"/>
                    <a:gd name="connsiteX10" fmla="*/ 0 w 4562771"/>
                    <a:gd name="connsiteY10" fmla="*/ 1476920 h 2466860"/>
                    <a:gd name="connsiteX11" fmla="*/ 2381 w 4562771"/>
                    <a:gd name="connsiteY11" fmla="*/ 1405506 h 2466860"/>
                    <a:gd name="connsiteX12" fmla="*/ 701558 w 4562771"/>
                    <a:gd name="connsiteY12" fmla="*/ 1365160 h 2466860"/>
                    <a:gd name="connsiteX0" fmla="*/ 701590 w 4562803"/>
                    <a:gd name="connsiteY0" fmla="*/ 1365160 h 2466860"/>
                    <a:gd name="connsiteX1" fmla="*/ 1770537 w 4562803"/>
                    <a:gd name="connsiteY1" fmla="*/ 0 h 2466860"/>
                    <a:gd name="connsiteX2" fmla="*/ 2351262 w 4562803"/>
                    <a:gd name="connsiteY2" fmla="*/ 1056067 h 2466860"/>
                    <a:gd name="connsiteX3" fmla="*/ 3019787 w 4562803"/>
                    <a:gd name="connsiteY3" fmla="*/ 25757 h 2466860"/>
                    <a:gd name="connsiteX4" fmla="*/ 4080450 w 4562803"/>
                    <a:gd name="connsiteY4" fmla="*/ 1484464 h 2466860"/>
                    <a:gd name="connsiteX5" fmla="*/ 4562803 w 4562803"/>
                    <a:gd name="connsiteY5" fmla="*/ 1019823 h 2466860"/>
                    <a:gd name="connsiteX6" fmla="*/ 4553311 w 4562803"/>
                    <a:gd name="connsiteY6" fmla="*/ 2466860 h 2466860"/>
                    <a:gd name="connsiteX7" fmla="*/ 737778 w 4562803"/>
                    <a:gd name="connsiteY7" fmla="*/ 2461257 h 2466860"/>
                    <a:gd name="connsiteX8" fmla="*/ 740227 w 4562803"/>
                    <a:gd name="connsiteY8" fmla="*/ 2459864 h 2466860"/>
                    <a:gd name="connsiteX9" fmla="*/ 156550 w 4562803"/>
                    <a:gd name="connsiteY9" fmla="*/ 2264762 h 2466860"/>
                    <a:gd name="connsiteX10" fmla="*/ 0 w 4562803"/>
                    <a:gd name="connsiteY10" fmla="*/ 1762648 h 2466860"/>
                    <a:gd name="connsiteX11" fmla="*/ 2413 w 4562803"/>
                    <a:gd name="connsiteY11" fmla="*/ 1405506 h 2466860"/>
                    <a:gd name="connsiteX12" fmla="*/ 701590 w 4562803"/>
                    <a:gd name="connsiteY12" fmla="*/ 1365160 h 246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2803" h="2466860">
                      <a:moveTo>
                        <a:pt x="701590" y="1365160"/>
                      </a:moveTo>
                      <a:lnTo>
                        <a:pt x="1770537" y="0"/>
                      </a:lnTo>
                      <a:lnTo>
                        <a:pt x="2351262" y="1056067"/>
                      </a:lnTo>
                      <a:lnTo>
                        <a:pt x="3019787" y="25757"/>
                      </a:lnTo>
                      <a:lnTo>
                        <a:pt x="4080450" y="1484464"/>
                      </a:lnTo>
                      <a:lnTo>
                        <a:pt x="4562803" y="1019823"/>
                      </a:lnTo>
                      <a:lnTo>
                        <a:pt x="4553311" y="2466860"/>
                      </a:lnTo>
                      <a:cubicBezTo>
                        <a:pt x="3800472" y="2425910"/>
                        <a:pt x="1337578" y="2462423"/>
                        <a:pt x="737778" y="2461257"/>
                      </a:cubicBezTo>
                      <a:lnTo>
                        <a:pt x="740227" y="2459864"/>
                      </a:lnTo>
                      <a:lnTo>
                        <a:pt x="156550" y="2264762"/>
                      </a:lnTo>
                      <a:lnTo>
                        <a:pt x="0" y="1762648"/>
                      </a:lnTo>
                      <a:cubicBezTo>
                        <a:pt x="794" y="1738843"/>
                        <a:pt x="1619" y="1429311"/>
                        <a:pt x="2413" y="1405506"/>
                      </a:cubicBezTo>
                      <a:lnTo>
                        <a:pt x="701590" y="1365160"/>
                      </a:lnTo>
                      <a:close/>
                    </a:path>
                  </a:pathLst>
                </a:custGeom>
                <a:solidFill>
                  <a:srgbClr val="4F81BD"/>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grpSp>
              <p:nvGrpSpPr>
                <p:cNvPr id="6" name="Group 3023"/>
                <p:cNvGrpSpPr/>
                <p:nvPr/>
              </p:nvGrpSpPr>
              <p:grpSpPr>
                <a:xfrm>
                  <a:off x="3857620" y="3500438"/>
                  <a:ext cx="4572032" cy="1785950"/>
                  <a:chOff x="3857620" y="3714752"/>
                  <a:chExt cx="4572032" cy="1357321"/>
                </a:xfrm>
              </p:grpSpPr>
              <p:sp>
                <p:nvSpPr>
                  <p:cNvPr id="1805" name="Flowchart: Document 1804"/>
                  <p:cNvSpPr/>
                  <p:nvPr/>
                </p:nvSpPr>
                <p:spPr>
                  <a:xfrm rot="10800000">
                    <a:off x="3857620" y="3714752"/>
                    <a:ext cx="2000264" cy="1214446"/>
                  </a:xfrm>
                  <a:prstGeom prst="flowChartDocument">
                    <a:avLst/>
                  </a:prstGeom>
                  <a:solidFill>
                    <a:srgbClr val="9BBB59">
                      <a:lumMod val="75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06" name="Flowchart: Document 1805"/>
                  <p:cNvSpPr/>
                  <p:nvPr/>
                </p:nvSpPr>
                <p:spPr>
                  <a:xfrm rot="10800000" flipH="1">
                    <a:off x="4929190" y="3714752"/>
                    <a:ext cx="1928826" cy="1214446"/>
                  </a:xfrm>
                  <a:prstGeom prst="flowChartDocument">
                    <a:avLst/>
                  </a:prstGeom>
                  <a:solidFill>
                    <a:srgbClr val="9BBB59">
                      <a:lumMod val="75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07" name="Flowchart: Document 1806"/>
                  <p:cNvSpPr/>
                  <p:nvPr/>
                </p:nvSpPr>
                <p:spPr>
                  <a:xfrm rot="10800000" flipH="1">
                    <a:off x="6500826" y="3857627"/>
                    <a:ext cx="1928826" cy="1214446"/>
                  </a:xfrm>
                  <a:prstGeom prst="flowChartDocument">
                    <a:avLst/>
                  </a:prstGeom>
                  <a:solidFill>
                    <a:srgbClr val="9BBB59">
                      <a:lumMod val="75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grpSp>
            <p:sp>
              <p:nvSpPr>
                <p:cNvPr id="1784" name="Flowchart: Process 1783"/>
                <p:cNvSpPr/>
                <p:nvPr/>
              </p:nvSpPr>
              <p:spPr>
                <a:xfrm>
                  <a:off x="3857620" y="4143380"/>
                  <a:ext cx="4572032" cy="1214446"/>
                </a:xfrm>
                <a:prstGeom prst="flowChartProcess">
                  <a:avLst/>
                </a:prstGeom>
                <a:solidFill>
                  <a:srgbClr val="9BBB59">
                    <a:lumMod val="40000"/>
                    <a:lumOff val="60000"/>
                  </a:srgbClr>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785" name="Freeform 1784"/>
                <p:cNvSpPr/>
                <p:nvPr/>
              </p:nvSpPr>
              <p:spPr>
                <a:xfrm>
                  <a:off x="5208899" y="2060620"/>
                  <a:ext cx="702536" cy="746974"/>
                </a:xfrm>
                <a:custGeom>
                  <a:avLst/>
                  <a:gdLst>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695459"/>
                    <a:gd name="connsiteY0" fmla="*/ 502276 h 746974"/>
                    <a:gd name="connsiteX1" fmla="*/ 412124 w 695459"/>
                    <a:gd name="connsiteY1" fmla="*/ 0 h 746974"/>
                    <a:gd name="connsiteX2" fmla="*/ 695459 w 695459"/>
                    <a:gd name="connsiteY2" fmla="*/ 553791 h 746974"/>
                    <a:gd name="connsiteX3" fmla="*/ 540912 w 695459"/>
                    <a:gd name="connsiteY3" fmla="*/ 734095 h 746974"/>
                    <a:gd name="connsiteX4" fmla="*/ 425002 w 695459"/>
                    <a:gd name="connsiteY4" fmla="*/ 502276 h 746974"/>
                    <a:gd name="connsiteX5" fmla="*/ 309093 w 695459"/>
                    <a:gd name="connsiteY5" fmla="*/ 708338 h 746974"/>
                    <a:gd name="connsiteX6" fmla="*/ 193183 w 695459"/>
                    <a:gd name="connsiteY6" fmla="*/ 528034 h 746974"/>
                    <a:gd name="connsiteX7" fmla="*/ 51515 w 695459"/>
                    <a:gd name="connsiteY7" fmla="*/ 746974 h 746974"/>
                    <a:gd name="connsiteX8" fmla="*/ 0 w 695459"/>
                    <a:gd name="connsiteY8"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742676"/>
                    <a:gd name="connsiteY0" fmla="*/ 502276 h 746974"/>
                    <a:gd name="connsiteX1" fmla="*/ 412124 w 742676"/>
                    <a:gd name="connsiteY1" fmla="*/ 0 h 746974"/>
                    <a:gd name="connsiteX2" fmla="*/ 695459 w 742676"/>
                    <a:gd name="connsiteY2" fmla="*/ 553791 h 746974"/>
                    <a:gd name="connsiteX3" fmla="*/ 695425 w 742676"/>
                    <a:gd name="connsiteY3" fmla="*/ 558755 h 746974"/>
                    <a:gd name="connsiteX4" fmla="*/ 540912 w 742676"/>
                    <a:gd name="connsiteY4" fmla="*/ 734095 h 746974"/>
                    <a:gd name="connsiteX5" fmla="*/ 425002 w 742676"/>
                    <a:gd name="connsiteY5" fmla="*/ 502276 h 746974"/>
                    <a:gd name="connsiteX6" fmla="*/ 309093 w 742676"/>
                    <a:gd name="connsiteY6" fmla="*/ 708338 h 746974"/>
                    <a:gd name="connsiteX7" fmla="*/ 193183 w 742676"/>
                    <a:gd name="connsiteY7" fmla="*/ 528034 h 746974"/>
                    <a:gd name="connsiteX8" fmla="*/ 51515 w 742676"/>
                    <a:gd name="connsiteY8" fmla="*/ 746974 h 746974"/>
                    <a:gd name="connsiteX9" fmla="*/ 0 w 742676"/>
                    <a:gd name="connsiteY9" fmla="*/ 502276 h 746974"/>
                    <a:gd name="connsiteX0" fmla="*/ 0 w 1006903"/>
                    <a:gd name="connsiteY0" fmla="*/ 502276 h 746974"/>
                    <a:gd name="connsiteX1" fmla="*/ 412124 w 1006903"/>
                    <a:gd name="connsiteY1" fmla="*/ 0 h 746974"/>
                    <a:gd name="connsiteX2" fmla="*/ 695459 w 1006903"/>
                    <a:gd name="connsiteY2" fmla="*/ 553791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903"/>
                    <a:gd name="connsiteY0" fmla="*/ 502276 h 746974"/>
                    <a:gd name="connsiteX1" fmla="*/ 412124 w 1006903"/>
                    <a:gd name="connsiteY1" fmla="*/ 0 h 746974"/>
                    <a:gd name="connsiteX2" fmla="*/ 695459 w 1006903"/>
                    <a:gd name="connsiteY2" fmla="*/ 553767 h 746974"/>
                    <a:gd name="connsiteX3" fmla="*/ 981145 w 1006903"/>
                    <a:gd name="connsiteY3" fmla="*/ 558755 h 746974"/>
                    <a:gd name="connsiteX4" fmla="*/ 540912 w 1006903"/>
                    <a:gd name="connsiteY4" fmla="*/ 734095 h 746974"/>
                    <a:gd name="connsiteX5" fmla="*/ 425002 w 1006903"/>
                    <a:gd name="connsiteY5" fmla="*/ 502276 h 746974"/>
                    <a:gd name="connsiteX6" fmla="*/ 309093 w 1006903"/>
                    <a:gd name="connsiteY6" fmla="*/ 708338 h 746974"/>
                    <a:gd name="connsiteX7" fmla="*/ 193183 w 1006903"/>
                    <a:gd name="connsiteY7" fmla="*/ 528034 h 746974"/>
                    <a:gd name="connsiteX8" fmla="*/ 51515 w 1006903"/>
                    <a:gd name="connsiteY8" fmla="*/ 746974 h 746974"/>
                    <a:gd name="connsiteX9" fmla="*/ 0 w 1006903"/>
                    <a:gd name="connsiteY9" fmla="*/ 502276 h 746974"/>
                    <a:gd name="connsiteX0" fmla="*/ 0 w 1006500"/>
                    <a:gd name="connsiteY0" fmla="*/ 502276 h 746974"/>
                    <a:gd name="connsiteX1" fmla="*/ 412124 w 1006500"/>
                    <a:gd name="connsiteY1" fmla="*/ 0 h 746974"/>
                    <a:gd name="connsiteX2" fmla="*/ 695459 w 1006500"/>
                    <a:gd name="connsiteY2" fmla="*/ 553767 h 746974"/>
                    <a:gd name="connsiteX3" fmla="*/ 693043 w 1006500"/>
                    <a:gd name="connsiteY3" fmla="*/ 558755 h 746974"/>
                    <a:gd name="connsiteX4" fmla="*/ 981145 w 1006500"/>
                    <a:gd name="connsiteY4" fmla="*/ 558755 h 746974"/>
                    <a:gd name="connsiteX5" fmla="*/ 540912 w 1006500"/>
                    <a:gd name="connsiteY5" fmla="*/ 734095 h 746974"/>
                    <a:gd name="connsiteX6" fmla="*/ 425002 w 1006500"/>
                    <a:gd name="connsiteY6" fmla="*/ 502276 h 746974"/>
                    <a:gd name="connsiteX7" fmla="*/ 309093 w 1006500"/>
                    <a:gd name="connsiteY7" fmla="*/ 708338 h 746974"/>
                    <a:gd name="connsiteX8" fmla="*/ 193183 w 1006500"/>
                    <a:gd name="connsiteY8" fmla="*/ 528034 h 746974"/>
                    <a:gd name="connsiteX9" fmla="*/ 51515 w 1006500"/>
                    <a:gd name="connsiteY9" fmla="*/ 746974 h 746974"/>
                    <a:gd name="connsiteX10" fmla="*/ 0 w 1006500"/>
                    <a:gd name="connsiteY10" fmla="*/ 502276 h 746974"/>
                    <a:gd name="connsiteX0" fmla="*/ 540912 w 1072585"/>
                    <a:gd name="connsiteY0" fmla="*/ 734095 h 746974"/>
                    <a:gd name="connsiteX1" fmla="*/ 425002 w 1072585"/>
                    <a:gd name="connsiteY1" fmla="*/ 502276 h 746974"/>
                    <a:gd name="connsiteX2" fmla="*/ 309093 w 1072585"/>
                    <a:gd name="connsiteY2" fmla="*/ 708338 h 746974"/>
                    <a:gd name="connsiteX3" fmla="*/ 193183 w 1072585"/>
                    <a:gd name="connsiteY3" fmla="*/ 528034 h 746974"/>
                    <a:gd name="connsiteX4" fmla="*/ 51515 w 1072585"/>
                    <a:gd name="connsiteY4" fmla="*/ 746974 h 746974"/>
                    <a:gd name="connsiteX5" fmla="*/ 0 w 1072585"/>
                    <a:gd name="connsiteY5" fmla="*/ 502276 h 746974"/>
                    <a:gd name="connsiteX6" fmla="*/ 412124 w 1072585"/>
                    <a:gd name="connsiteY6" fmla="*/ 0 h 746974"/>
                    <a:gd name="connsiteX7" fmla="*/ 695459 w 1072585"/>
                    <a:gd name="connsiteY7" fmla="*/ 553767 h 746974"/>
                    <a:gd name="connsiteX8" fmla="*/ 693043 w 1072585"/>
                    <a:gd name="connsiteY8" fmla="*/ 558755 h 746974"/>
                    <a:gd name="connsiteX9" fmla="*/ 1072585 w 1072585"/>
                    <a:gd name="connsiteY9" fmla="*/ 650195 h 746974"/>
                    <a:gd name="connsiteX0" fmla="*/ 540912 w 742279"/>
                    <a:gd name="connsiteY0" fmla="*/ 734095 h 746974"/>
                    <a:gd name="connsiteX1" fmla="*/ 425002 w 742279"/>
                    <a:gd name="connsiteY1" fmla="*/ 502276 h 746974"/>
                    <a:gd name="connsiteX2" fmla="*/ 309093 w 742279"/>
                    <a:gd name="connsiteY2" fmla="*/ 708338 h 746974"/>
                    <a:gd name="connsiteX3" fmla="*/ 193183 w 742279"/>
                    <a:gd name="connsiteY3" fmla="*/ 528034 h 746974"/>
                    <a:gd name="connsiteX4" fmla="*/ 51515 w 742279"/>
                    <a:gd name="connsiteY4" fmla="*/ 746974 h 746974"/>
                    <a:gd name="connsiteX5" fmla="*/ 0 w 742279"/>
                    <a:gd name="connsiteY5" fmla="*/ 502276 h 746974"/>
                    <a:gd name="connsiteX6" fmla="*/ 412124 w 742279"/>
                    <a:gd name="connsiteY6" fmla="*/ 0 h 746974"/>
                    <a:gd name="connsiteX7" fmla="*/ 695459 w 742279"/>
                    <a:gd name="connsiteY7" fmla="*/ 553767 h 746974"/>
                    <a:gd name="connsiteX8" fmla="*/ 693043 w 742279"/>
                    <a:gd name="connsiteY8" fmla="*/ 558755 h 746974"/>
                    <a:gd name="connsiteX0" fmla="*/ 540912 w 764449"/>
                    <a:gd name="connsiteY0" fmla="*/ 734095 h 746974"/>
                    <a:gd name="connsiteX1" fmla="*/ 425002 w 764449"/>
                    <a:gd name="connsiteY1" fmla="*/ 502276 h 746974"/>
                    <a:gd name="connsiteX2" fmla="*/ 309093 w 764449"/>
                    <a:gd name="connsiteY2" fmla="*/ 708338 h 746974"/>
                    <a:gd name="connsiteX3" fmla="*/ 193183 w 764449"/>
                    <a:gd name="connsiteY3" fmla="*/ 528034 h 746974"/>
                    <a:gd name="connsiteX4" fmla="*/ 51515 w 764449"/>
                    <a:gd name="connsiteY4" fmla="*/ 746974 h 746974"/>
                    <a:gd name="connsiteX5" fmla="*/ 0 w 764449"/>
                    <a:gd name="connsiteY5" fmla="*/ 502276 h 746974"/>
                    <a:gd name="connsiteX6" fmla="*/ 412124 w 764449"/>
                    <a:gd name="connsiteY6" fmla="*/ 0 h 746974"/>
                    <a:gd name="connsiteX7" fmla="*/ 695459 w 764449"/>
                    <a:gd name="connsiteY7" fmla="*/ 553767 h 746974"/>
                    <a:gd name="connsiteX8" fmla="*/ 764449 w 764449"/>
                    <a:gd name="connsiteY8" fmla="*/ 630169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412124 w 695459"/>
                    <a:gd name="connsiteY6" fmla="*/ 0 h 746974"/>
                    <a:gd name="connsiteX7" fmla="*/ 695459 w 695459"/>
                    <a:gd name="connsiteY7"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0912 w 695459"/>
                    <a:gd name="connsiteY0" fmla="*/ 734095 h 746974"/>
                    <a:gd name="connsiteX1" fmla="*/ 425002 w 695459"/>
                    <a:gd name="connsiteY1" fmla="*/ 502276 h 746974"/>
                    <a:gd name="connsiteX2" fmla="*/ 309093 w 695459"/>
                    <a:gd name="connsiteY2" fmla="*/ 708338 h 746974"/>
                    <a:gd name="connsiteX3" fmla="*/ 193183 w 695459"/>
                    <a:gd name="connsiteY3" fmla="*/ 528034 h 746974"/>
                    <a:gd name="connsiteX4" fmla="*/ 51515 w 695459"/>
                    <a:gd name="connsiteY4" fmla="*/ 746974 h 746974"/>
                    <a:gd name="connsiteX5" fmla="*/ 0 w 695459"/>
                    <a:gd name="connsiteY5" fmla="*/ 502276 h 746974"/>
                    <a:gd name="connsiteX6" fmla="*/ 7243 w 695459"/>
                    <a:gd name="connsiteY6" fmla="*/ 501581 h 746974"/>
                    <a:gd name="connsiteX7" fmla="*/ 412124 w 695459"/>
                    <a:gd name="connsiteY7" fmla="*/ 0 h 746974"/>
                    <a:gd name="connsiteX8" fmla="*/ 695459 w 695459"/>
                    <a:gd name="connsiteY8" fmla="*/ 553767 h 746974"/>
                    <a:gd name="connsiteX0" fmla="*/ 547989 w 702536"/>
                    <a:gd name="connsiteY0" fmla="*/ 734095 h 746974"/>
                    <a:gd name="connsiteX1" fmla="*/ 432079 w 702536"/>
                    <a:gd name="connsiteY1" fmla="*/ 502276 h 746974"/>
                    <a:gd name="connsiteX2" fmla="*/ 316170 w 702536"/>
                    <a:gd name="connsiteY2" fmla="*/ 708338 h 746974"/>
                    <a:gd name="connsiteX3" fmla="*/ 200260 w 702536"/>
                    <a:gd name="connsiteY3" fmla="*/ 528034 h 746974"/>
                    <a:gd name="connsiteX4" fmla="*/ 58592 w 702536"/>
                    <a:gd name="connsiteY4" fmla="*/ 746974 h 746974"/>
                    <a:gd name="connsiteX5" fmla="*/ 7077 w 702536"/>
                    <a:gd name="connsiteY5" fmla="*/ 502276 h 746974"/>
                    <a:gd name="connsiteX6" fmla="*/ 14320 w 702536"/>
                    <a:gd name="connsiteY6" fmla="*/ 501581 h 746974"/>
                    <a:gd name="connsiteX7" fmla="*/ 419201 w 702536"/>
                    <a:gd name="connsiteY7" fmla="*/ 0 h 746974"/>
                    <a:gd name="connsiteX8" fmla="*/ 702536 w 702536"/>
                    <a:gd name="connsiteY8" fmla="*/ 553767 h 74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536" h="746974">
                      <a:moveTo>
                        <a:pt x="547989" y="734095"/>
                      </a:moveTo>
                      <a:lnTo>
                        <a:pt x="432079" y="502276"/>
                      </a:lnTo>
                      <a:lnTo>
                        <a:pt x="316170" y="708338"/>
                      </a:lnTo>
                      <a:lnTo>
                        <a:pt x="200260" y="528034"/>
                      </a:lnTo>
                      <a:lnTo>
                        <a:pt x="58592" y="746974"/>
                      </a:lnTo>
                      <a:lnTo>
                        <a:pt x="7077" y="502276"/>
                      </a:lnTo>
                      <a:cubicBezTo>
                        <a:pt x="9491" y="502044"/>
                        <a:pt x="0" y="556588"/>
                        <a:pt x="14320" y="501581"/>
                      </a:cubicBezTo>
                      <a:lnTo>
                        <a:pt x="419201" y="0"/>
                      </a:lnTo>
                      <a:lnTo>
                        <a:pt x="702536" y="553767"/>
                      </a:lnTo>
                    </a:path>
                  </a:pathLst>
                </a:custGeom>
                <a:solidFill>
                  <a:sysClr val="window" lastClr="FFFFFF"/>
                </a:solid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786" name="Freeform 1785"/>
                <p:cNvSpPr/>
                <p:nvPr/>
              </p:nvSpPr>
              <p:spPr>
                <a:xfrm>
                  <a:off x="6494815" y="2071679"/>
                  <a:ext cx="768900" cy="642941"/>
                </a:xfrm>
                <a:custGeom>
                  <a:avLst/>
                  <a:gdLst>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8" fmla="*/ 399245 w 772732"/>
                    <a:gd name="connsiteY8" fmla="*/ 90153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 name="connsiteX7" fmla="*/ 386366 w 772732"/>
                    <a:gd name="connsiteY7" fmla="*/ 0 h 643944"/>
                    <a:gd name="connsiteX0" fmla="*/ 695459 w 772732"/>
                    <a:gd name="connsiteY0" fmla="*/ 509344 h 715406"/>
                    <a:gd name="connsiteX1" fmla="*/ 373487 w 772732"/>
                    <a:gd name="connsiteY1" fmla="*/ 71462 h 715406"/>
                    <a:gd name="connsiteX2" fmla="*/ 0 w 772732"/>
                    <a:gd name="connsiteY2" fmla="*/ 715406 h 715406"/>
                    <a:gd name="connsiteX3" fmla="*/ 283335 w 772732"/>
                    <a:gd name="connsiteY3" fmla="*/ 380555 h 715406"/>
                    <a:gd name="connsiteX4" fmla="*/ 412124 w 772732"/>
                    <a:gd name="connsiteY4" fmla="*/ 535102 h 715406"/>
                    <a:gd name="connsiteX5" fmla="*/ 540913 w 772732"/>
                    <a:gd name="connsiteY5" fmla="*/ 380555 h 715406"/>
                    <a:gd name="connsiteX6" fmla="*/ 772732 w 772732"/>
                    <a:gd name="connsiteY6" fmla="*/ 612375 h 715406"/>
                    <a:gd name="connsiteX7" fmla="*/ 457772 w 772732"/>
                    <a:gd name="connsiteY7" fmla="*/ 0 h 715406"/>
                    <a:gd name="connsiteX0" fmla="*/ 695459 w 772732"/>
                    <a:gd name="connsiteY0" fmla="*/ 437882 h 643944"/>
                    <a:gd name="connsiteX1" fmla="*/ 373487 w 772732"/>
                    <a:gd name="connsiteY1" fmla="*/ 0 h 643944"/>
                    <a:gd name="connsiteX2" fmla="*/ 0 w 772732"/>
                    <a:gd name="connsiteY2" fmla="*/ 643944 h 643944"/>
                    <a:gd name="connsiteX3" fmla="*/ 283335 w 772732"/>
                    <a:gd name="connsiteY3" fmla="*/ 309093 h 643944"/>
                    <a:gd name="connsiteX4" fmla="*/ 412124 w 772732"/>
                    <a:gd name="connsiteY4" fmla="*/ 463640 h 643944"/>
                    <a:gd name="connsiteX5" fmla="*/ 540913 w 772732"/>
                    <a:gd name="connsiteY5" fmla="*/ 309093 h 643944"/>
                    <a:gd name="connsiteX6" fmla="*/ 772732 w 772732"/>
                    <a:gd name="connsiteY6" fmla="*/ 540913 h 64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732" h="643944">
                      <a:moveTo>
                        <a:pt x="695459" y="437882"/>
                      </a:moveTo>
                      <a:lnTo>
                        <a:pt x="373487" y="0"/>
                      </a:lnTo>
                      <a:lnTo>
                        <a:pt x="0" y="643944"/>
                      </a:lnTo>
                      <a:lnTo>
                        <a:pt x="283335" y="309093"/>
                      </a:lnTo>
                      <a:lnTo>
                        <a:pt x="412124" y="463640"/>
                      </a:lnTo>
                      <a:lnTo>
                        <a:pt x="540913" y="309093"/>
                      </a:lnTo>
                      <a:lnTo>
                        <a:pt x="772732" y="540913"/>
                      </a:lnTo>
                    </a:path>
                  </a:pathLst>
                </a:custGeom>
                <a:solidFill>
                  <a:sysClr val="window" lastClr="FFFFFF"/>
                </a:solidFill>
                <a:ln w="9525" cap="flat" cmpd="sng" algn="ctr">
                  <a:noFill/>
                  <a:prstDash val="solid"/>
                </a:ln>
                <a:effectLst/>
              </p:spPr>
              <p:txBody>
                <a:bodyPr rtlCol="0" anchor="ctr"/>
                <a:lstStyle/>
                <a:p>
                  <a:pPr algn="ctr">
                    <a:defRPr/>
                  </a:pPr>
                  <a:endParaRPr lang="en-GB" kern="0">
                    <a:solidFill>
                      <a:sysClr val="windowText" lastClr="000000"/>
                    </a:solidFill>
                    <a:latin typeface="Calibri"/>
                  </a:endParaRPr>
                </a:p>
              </p:txBody>
            </p:sp>
            <p:grpSp>
              <p:nvGrpSpPr>
                <p:cNvPr id="7" name="Group 3043"/>
                <p:cNvGrpSpPr/>
                <p:nvPr/>
              </p:nvGrpSpPr>
              <p:grpSpPr>
                <a:xfrm>
                  <a:off x="5786445" y="3357559"/>
                  <a:ext cx="469698" cy="1302728"/>
                  <a:chOff x="1428728" y="4357694"/>
                  <a:chExt cx="1612707" cy="2874366"/>
                </a:xfrm>
                <a:solidFill>
                  <a:srgbClr val="FF0000"/>
                </a:solidFill>
                <a:effectLst>
                  <a:outerShdw blurRad="76200" dir="13500000" sy="23000" kx="1200000" algn="br" rotWithShape="0">
                    <a:prstClr val="black">
                      <a:alpha val="20000"/>
                    </a:prstClr>
                  </a:outerShdw>
                </a:effectLst>
              </p:grpSpPr>
              <p:sp>
                <p:nvSpPr>
                  <p:cNvPr id="1797" name="Oval 1796"/>
                  <p:cNvSpPr/>
                  <p:nvPr/>
                </p:nvSpPr>
                <p:spPr>
                  <a:xfrm>
                    <a:off x="1779819" y="4357694"/>
                    <a:ext cx="893849" cy="585798"/>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8" name="Rectangle 1797"/>
                  <p:cNvSpPr/>
                  <p:nvPr/>
                </p:nvSpPr>
                <p:spPr>
                  <a:xfrm>
                    <a:off x="1715973" y="5041125"/>
                    <a:ext cx="1021542"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9" name="Rectangle 1798"/>
                  <p:cNvSpPr/>
                  <p:nvPr/>
                </p:nvSpPr>
                <p:spPr>
                  <a:xfrm>
                    <a:off x="1830018"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0" name="Rectangle 1799"/>
                  <p:cNvSpPr/>
                  <p:nvPr/>
                </p:nvSpPr>
                <p:spPr>
                  <a:xfrm>
                    <a:off x="2368084"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1" name="Rectangle 1800"/>
                  <p:cNvSpPr/>
                  <p:nvPr/>
                </p:nvSpPr>
                <p:spPr>
                  <a:xfrm>
                    <a:off x="1428728"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2" name="Rectangle 1801"/>
                  <p:cNvSpPr/>
                  <p:nvPr/>
                </p:nvSpPr>
                <p:spPr>
                  <a:xfrm>
                    <a:off x="2786050"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3" name="Oval 1802"/>
                  <p:cNvSpPr/>
                  <p:nvPr/>
                </p:nvSpPr>
                <p:spPr>
                  <a:xfrm>
                    <a:off x="1442376"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804" name="Oval 1803"/>
                  <p:cNvSpPr/>
                  <p:nvPr/>
                </p:nvSpPr>
                <p:spPr>
                  <a:xfrm>
                    <a:off x="2799698"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grpSp>
              <p:nvGrpSpPr>
                <p:cNvPr id="8" name="Group 3044"/>
                <p:cNvGrpSpPr/>
                <p:nvPr/>
              </p:nvGrpSpPr>
              <p:grpSpPr>
                <a:xfrm>
                  <a:off x="4786313" y="4000501"/>
                  <a:ext cx="469698" cy="1302728"/>
                  <a:chOff x="1428728" y="4357694"/>
                  <a:chExt cx="1612707" cy="2874366"/>
                </a:xfrm>
                <a:solidFill>
                  <a:srgbClr val="4BACC6">
                    <a:lumMod val="75000"/>
                  </a:srgbClr>
                </a:solidFill>
                <a:effectLst>
                  <a:outerShdw blurRad="76200" dir="13500000" sy="23000" kx="1200000" algn="br" rotWithShape="0">
                    <a:prstClr val="black">
                      <a:alpha val="20000"/>
                    </a:prstClr>
                  </a:outerShdw>
                </a:effectLst>
              </p:grpSpPr>
              <p:sp>
                <p:nvSpPr>
                  <p:cNvPr id="1789" name="Oval 1788"/>
                  <p:cNvSpPr/>
                  <p:nvPr/>
                </p:nvSpPr>
                <p:spPr>
                  <a:xfrm>
                    <a:off x="1779819" y="4357694"/>
                    <a:ext cx="893849" cy="585798"/>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0" name="Rectangle 1789"/>
                  <p:cNvSpPr/>
                  <p:nvPr/>
                </p:nvSpPr>
                <p:spPr>
                  <a:xfrm>
                    <a:off x="1715973" y="5041125"/>
                    <a:ext cx="1021542"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1" name="Rectangle 1790"/>
                  <p:cNvSpPr/>
                  <p:nvPr/>
                </p:nvSpPr>
                <p:spPr>
                  <a:xfrm>
                    <a:off x="1830018"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2" name="Rectangle 1791"/>
                  <p:cNvSpPr/>
                  <p:nvPr/>
                </p:nvSpPr>
                <p:spPr>
                  <a:xfrm>
                    <a:off x="2368084" y="6158097"/>
                    <a:ext cx="255385" cy="1073963"/>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3" name="Rectangle 1792"/>
                  <p:cNvSpPr/>
                  <p:nvPr/>
                </p:nvSpPr>
                <p:spPr>
                  <a:xfrm>
                    <a:off x="1428728"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4" name="Rectangle 1793"/>
                  <p:cNvSpPr/>
                  <p:nvPr/>
                </p:nvSpPr>
                <p:spPr>
                  <a:xfrm>
                    <a:off x="2786050" y="5072074"/>
                    <a:ext cx="255385" cy="781064"/>
                  </a:xfrm>
                  <a:prstGeom prst="rect">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5" name="Oval 1794"/>
                  <p:cNvSpPr/>
                  <p:nvPr/>
                </p:nvSpPr>
                <p:spPr>
                  <a:xfrm>
                    <a:off x="1442376"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sp>
                <p:nvSpPr>
                  <p:cNvPr id="1796" name="Oval 1795"/>
                  <p:cNvSpPr/>
                  <p:nvPr/>
                </p:nvSpPr>
                <p:spPr>
                  <a:xfrm>
                    <a:off x="2799698" y="5888386"/>
                    <a:ext cx="214314" cy="214314"/>
                  </a:xfrm>
                  <a:prstGeom prst="ellipse">
                    <a:avLst/>
                  </a:prstGeom>
                  <a:grp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grpSp>
        </p:grpSp>
      </p:grpSp>
      <p:pic>
        <p:nvPicPr>
          <p:cNvPr id="1808" name="Picture 4" descr="C:\Users\ManuelOliveira\AppData\Local\Microsoft\Windows\Temporary Internet Files\Content.IE5\TTTBUN31\MCj02303150000[1].wmf"/>
          <p:cNvPicPr>
            <a:picLocks noChangeAspect="1" noChangeArrowheads="1"/>
          </p:cNvPicPr>
          <p:nvPr/>
        </p:nvPicPr>
        <p:blipFill>
          <a:blip r:embed="rId3" cstate="print"/>
          <a:srcRect/>
          <a:stretch>
            <a:fillRect/>
          </a:stretch>
        </p:blipFill>
        <p:spPr bwMode="auto">
          <a:xfrm>
            <a:off x="2221502" y="2357430"/>
            <a:ext cx="714380" cy="802118"/>
          </a:xfrm>
          <a:prstGeom prst="rect">
            <a:avLst/>
          </a:prstGeom>
          <a:noFill/>
        </p:spPr>
      </p:pic>
      <p:grpSp>
        <p:nvGrpSpPr>
          <p:cNvPr id="9" name="Group 2298"/>
          <p:cNvGrpSpPr/>
          <p:nvPr/>
        </p:nvGrpSpPr>
        <p:grpSpPr>
          <a:xfrm>
            <a:off x="8739206" y="1214422"/>
            <a:ext cx="1071570" cy="1071570"/>
            <a:chOff x="3571868" y="928670"/>
            <a:chExt cx="1071570" cy="1071570"/>
          </a:xfrm>
        </p:grpSpPr>
        <p:sp>
          <p:nvSpPr>
            <p:cNvPr id="1705" name="Oval 1704"/>
            <p:cNvSpPr/>
            <p:nvPr/>
          </p:nvSpPr>
          <p:spPr>
            <a:xfrm>
              <a:off x="3643306" y="1643050"/>
              <a:ext cx="1000132" cy="357190"/>
            </a:xfrm>
            <a:prstGeom prst="ellipse">
              <a:avLst/>
            </a:prstGeom>
            <a:solidFill>
              <a:srgbClr val="4F81BD"/>
            </a:solidFill>
            <a:ln w="25400" cap="flat" cmpd="sng" algn="ctr">
              <a:noFill/>
              <a:prstDash val="solid"/>
            </a:ln>
            <a:effectLst/>
            <a:scene3d>
              <a:camera prst="orthographicFront"/>
              <a:lightRig rig="threePt" dir="t"/>
            </a:scene3d>
            <a:sp3d>
              <a:bevelT/>
            </a:sp3d>
          </p:spPr>
          <p:txBody>
            <a:bodyPr rtlCol="0" anchor="ctr"/>
            <a:lstStyle/>
            <a:p>
              <a:pPr algn="ctr">
                <a:defRPr/>
              </a:pPr>
              <a:endParaRPr lang="en-GB" kern="0">
                <a:solidFill>
                  <a:sysClr val="window" lastClr="FFFFFF"/>
                </a:solidFill>
                <a:latin typeface="Calibri"/>
              </a:endParaRPr>
            </a:p>
          </p:txBody>
        </p:sp>
        <p:grpSp>
          <p:nvGrpSpPr>
            <p:cNvPr id="10" name="Group 1808"/>
            <p:cNvGrpSpPr/>
            <p:nvPr/>
          </p:nvGrpSpPr>
          <p:grpSpPr>
            <a:xfrm>
              <a:off x="3571868" y="928670"/>
              <a:ext cx="804574" cy="916006"/>
              <a:chOff x="3410236" y="549638"/>
              <a:chExt cx="1088739" cy="1223600"/>
            </a:xfrm>
          </p:grpSpPr>
          <p:grpSp>
            <p:nvGrpSpPr>
              <p:cNvPr id="11" name="Group 148"/>
              <p:cNvGrpSpPr>
                <a:grpSpLocks noChangeAspect="1"/>
              </p:cNvGrpSpPr>
              <p:nvPr/>
            </p:nvGrpSpPr>
            <p:grpSpPr bwMode="auto">
              <a:xfrm>
                <a:off x="3714750" y="1000125"/>
                <a:ext cx="784225" cy="773113"/>
                <a:chOff x="2340" y="630"/>
                <a:chExt cx="494" cy="487"/>
              </a:xfrm>
            </p:grpSpPr>
            <p:sp>
              <p:nvSpPr>
                <p:cNvPr id="1816" name="AutoShape 147"/>
                <p:cNvSpPr>
                  <a:spLocks noChangeAspect="1" noChangeArrowheads="1" noTextEdit="1"/>
                </p:cNvSpPr>
                <p:nvPr/>
              </p:nvSpPr>
              <p:spPr bwMode="auto">
                <a:xfrm>
                  <a:off x="2340" y="630"/>
                  <a:ext cx="494" cy="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17" name="Freeform 149"/>
                <p:cNvSpPr>
                  <a:spLocks/>
                </p:cNvSpPr>
                <p:nvPr/>
              </p:nvSpPr>
              <p:spPr bwMode="auto">
                <a:xfrm>
                  <a:off x="2342" y="632"/>
                  <a:ext cx="490" cy="483"/>
                </a:xfrm>
                <a:custGeom>
                  <a:avLst/>
                  <a:gdLst/>
                  <a:ahLst/>
                  <a:cxnLst>
                    <a:cxn ang="0">
                      <a:pos x="925" y="484"/>
                    </a:cxn>
                    <a:cxn ang="0">
                      <a:pos x="891" y="447"/>
                    </a:cxn>
                    <a:cxn ang="0">
                      <a:pos x="883" y="415"/>
                    </a:cxn>
                    <a:cxn ang="0">
                      <a:pos x="883" y="387"/>
                    </a:cxn>
                    <a:cxn ang="0">
                      <a:pos x="890" y="335"/>
                    </a:cxn>
                    <a:cxn ang="0">
                      <a:pos x="895" y="270"/>
                    </a:cxn>
                    <a:cxn ang="0">
                      <a:pos x="895" y="255"/>
                    </a:cxn>
                    <a:cxn ang="0">
                      <a:pos x="886" y="213"/>
                    </a:cxn>
                    <a:cxn ang="0">
                      <a:pos x="858" y="154"/>
                    </a:cxn>
                    <a:cxn ang="0">
                      <a:pos x="787" y="77"/>
                    </a:cxn>
                    <a:cxn ang="0">
                      <a:pos x="749" y="42"/>
                    </a:cxn>
                    <a:cxn ang="0">
                      <a:pos x="712" y="17"/>
                    </a:cxn>
                    <a:cxn ang="0">
                      <a:pos x="670" y="4"/>
                    </a:cxn>
                    <a:cxn ang="0">
                      <a:pos x="598" y="2"/>
                    </a:cxn>
                    <a:cxn ang="0">
                      <a:pos x="511" y="20"/>
                    </a:cxn>
                    <a:cxn ang="0">
                      <a:pos x="434" y="52"/>
                    </a:cxn>
                    <a:cxn ang="0">
                      <a:pos x="362" y="92"/>
                    </a:cxn>
                    <a:cxn ang="0">
                      <a:pos x="257" y="171"/>
                    </a:cxn>
                    <a:cxn ang="0">
                      <a:pos x="163" y="266"/>
                    </a:cxn>
                    <a:cxn ang="0">
                      <a:pos x="109" y="337"/>
                    </a:cxn>
                    <a:cxn ang="0">
                      <a:pos x="41" y="454"/>
                    </a:cxn>
                    <a:cxn ang="0">
                      <a:pos x="15" y="521"/>
                    </a:cxn>
                    <a:cxn ang="0">
                      <a:pos x="2" y="583"/>
                    </a:cxn>
                    <a:cxn ang="0">
                      <a:pos x="0" y="643"/>
                    </a:cxn>
                    <a:cxn ang="0">
                      <a:pos x="7" y="680"/>
                    </a:cxn>
                    <a:cxn ang="0">
                      <a:pos x="30" y="735"/>
                    </a:cxn>
                    <a:cxn ang="0">
                      <a:pos x="67" y="780"/>
                    </a:cxn>
                    <a:cxn ang="0">
                      <a:pos x="116" y="827"/>
                    </a:cxn>
                    <a:cxn ang="0">
                      <a:pos x="159" y="862"/>
                    </a:cxn>
                    <a:cxn ang="0">
                      <a:pos x="203" y="881"/>
                    </a:cxn>
                    <a:cxn ang="0">
                      <a:pos x="262" y="891"/>
                    </a:cxn>
                    <a:cxn ang="0">
                      <a:pos x="352" y="887"/>
                    </a:cxn>
                    <a:cxn ang="0">
                      <a:pos x="417" y="882"/>
                    </a:cxn>
                    <a:cxn ang="0">
                      <a:pos x="458" y="904"/>
                    </a:cxn>
                    <a:cxn ang="0">
                      <a:pos x="519" y="951"/>
                    </a:cxn>
                    <a:cxn ang="0">
                      <a:pos x="595" y="968"/>
                    </a:cxn>
                    <a:cxn ang="0">
                      <a:pos x="652" y="961"/>
                    </a:cxn>
                    <a:cxn ang="0">
                      <a:pos x="734" y="931"/>
                    </a:cxn>
                    <a:cxn ang="0">
                      <a:pos x="811" y="879"/>
                    </a:cxn>
                    <a:cxn ang="0">
                      <a:pos x="878" y="814"/>
                    </a:cxn>
                    <a:cxn ang="0">
                      <a:pos x="931" y="742"/>
                    </a:cxn>
                    <a:cxn ang="0">
                      <a:pos x="968" y="668"/>
                    </a:cxn>
                    <a:cxn ang="0">
                      <a:pos x="978" y="630"/>
                    </a:cxn>
                    <a:cxn ang="0">
                      <a:pos x="982" y="596"/>
                    </a:cxn>
                    <a:cxn ang="0">
                      <a:pos x="977" y="556"/>
                    </a:cxn>
                    <a:cxn ang="0">
                      <a:pos x="962" y="522"/>
                    </a:cxn>
                    <a:cxn ang="0">
                      <a:pos x="946" y="504"/>
                    </a:cxn>
                  </a:cxnLst>
                  <a:rect l="0" t="0" r="r" b="b"/>
                  <a:pathLst>
                    <a:path w="982" h="968">
                      <a:moveTo>
                        <a:pt x="946" y="504"/>
                      </a:moveTo>
                      <a:lnTo>
                        <a:pt x="925" y="484"/>
                      </a:lnTo>
                      <a:lnTo>
                        <a:pt x="925" y="484"/>
                      </a:lnTo>
                      <a:lnTo>
                        <a:pt x="905" y="464"/>
                      </a:lnTo>
                      <a:lnTo>
                        <a:pt x="896" y="456"/>
                      </a:lnTo>
                      <a:lnTo>
                        <a:pt x="891" y="447"/>
                      </a:lnTo>
                      <a:lnTo>
                        <a:pt x="888" y="437"/>
                      </a:lnTo>
                      <a:lnTo>
                        <a:pt x="885" y="427"/>
                      </a:lnTo>
                      <a:lnTo>
                        <a:pt x="883" y="415"/>
                      </a:lnTo>
                      <a:lnTo>
                        <a:pt x="883" y="402"/>
                      </a:lnTo>
                      <a:lnTo>
                        <a:pt x="883" y="402"/>
                      </a:lnTo>
                      <a:lnTo>
                        <a:pt x="883" y="387"/>
                      </a:lnTo>
                      <a:lnTo>
                        <a:pt x="883" y="387"/>
                      </a:lnTo>
                      <a:lnTo>
                        <a:pt x="885" y="362"/>
                      </a:lnTo>
                      <a:lnTo>
                        <a:pt x="890" y="335"/>
                      </a:lnTo>
                      <a:lnTo>
                        <a:pt x="890" y="335"/>
                      </a:lnTo>
                      <a:lnTo>
                        <a:pt x="893" y="303"/>
                      </a:lnTo>
                      <a:lnTo>
                        <a:pt x="895" y="270"/>
                      </a:lnTo>
                      <a:lnTo>
                        <a:pt x="895" y="270"/>
                      </a:lnTo>
                      <a:lnTo>
                        <a:pt x="895" y="255"/>
                      </a:lnTo>
                      <a:lnTo>
                        <a:pt x="895" y="255"/>
                      </a:lnTo>
                      <a:lnTo>
                        <a:pt x="893" y="241"/>
                      </a:lnTo>
                      <a:lnTo>
                        <a:pt x="891" y="226"/>
                      </a:lnTo>
                      <a:lnTo>
                        <a:pt x="886" y="213"/>
                      </a:lnTo>
                      <a:lnTo>
                        <a:pt x="883" y="201"/>
                      </a:lnTo>
                      <a:lnTo>
                        <a:pt x="871" y="176"/>
                      </a:lnTo>
                      <a:lnTo>
                        <a:pt x="858" y="154"/>
                      </a:lnTo>
                      <a:lnTo>
                        <a:pt x="841" y="134"/>
                      </a:lnTo>
                      <a:lnTo>
                        <a:pt x="824" y="114"/>
                      </a:lnTo>
                      <a:lnTo>
                        <a:pt x="787" y="77"/>
                      </a:lnTo>
                      <a:lnTo>
                        <a:pt x="761" y="52"/>
                      </a:lnTo>
                      <a:lnTo>
                        <a:pt x="761" y="52"/>
                      </a:lnTo>
                      <a:lnTo>
                        <a:pt x="749" y="42"/>
                      </a:lnTo>
                      <a:lnTo>
                        <a:pt x="737" y="32"/>
                      </a:lnTo>
                      <a:lnTo>
                        <a:pt x="724" y="24"/>
                      </a:lnTo>
                      <a:lnTo>
                        <a:pt x="712" y="17"/>
                      </a:lnTo>
                      <a:lnTo>
                        <a:pt x="699" y="12"/>
                      </a:lnTo>
                      <a:lnTo>
                        <a:pt x="685" y="7"/>
                      </a:lnTo>
                      <a:lnTo>
                        <a:pt x="670" y="4"/>
                      </a:lnTo>
                      <a:lnTo>
                        <a:pt x="657" y="2"/>
                      </a:lnTo>
                      <a:lnTo>
                        <a:pt x="627" y="0"/>
                      </a:lnTo>
                      <a:lnTo>
                        <a:pt x="598" y="2"/>
                      </a:lnTo>
                      <a:lnTo>
                        <a:pt x="568" y="5"/>
                      </a:lnTo>
                      <a:lnTo>
                        <a:pt x="540" y="12"/>
                      </a:lnTo>
                      <a:lnTo>
                        <a:pt x="511" y="20"/>
                      </a:lnTo>
                      <a:lnTo>
                        <a:pt x="484" y="30"/>
                      </a:lnTo>
                      <a:lnTo>
                        <a:pt x="458" y="41"/>
                      </a:lnTo>
                      <a:lnTo>
                        <a:pt x="434" y="52"/>
                      </a:lnTo>
                      <a:lnTo>
                        <a:pt x="392" y="74"/>
                      </a:lnTo>
                      <a:lnTo>
                        <a:pt x="362" y="92"/>
                      </a:lnTo>
                      <a:lnTo>
                        <a:pt x="362" y="92"/>
                      </a:lnTo>
                      <a:lnTo>
                        <a:pt x="325" y="117"/>
                      </a:lnTo>
                      <a:lnTo>
                        <a:pt x="290" y="143"/>
                      </a:lnTo>
                      <a:lnTo>
                        <a:pt x="257" y="171"/>
                      </a:lnTo>
                      <a:lnTo>
                        <a:pt x="223" y="201"/>
                      </a:lnTo>
                      <a:lnTo>
                        <a:pt x="193" y="233"/>
                      </a:lnTo>
                      <a:lnTo>
                        <a:pt x="163" y="266"/>
                      </a:lnTo>
                      <a:lnTo>
                        <a:pt x="134" y="302"/>
                      </a:lnTo>
                      <a:lnTo>
                        <a:pt x="109" y="337"/>
                      </a:lnTo>
                      <a:lnTo>
                        <a:pt x="109" y="337"/>
                      </a:lnTo>
                      <a:lnTo>
                        <a:pt x="77" y="385"/>
                      </a:lnTo>
                      <a:lnTo>
                        <a:pt x="51" y="432"/>
                      </a:lnTo>
                      <a:lnTo>
                        <a:pt x="41" y="454"/>
                      </a:lnTo>
                      <a:lnTo>
                        <a:pt x="30" y="477"/>
                      </a:lnTo>
                      <a:lnTo>
                        <a:pt x="22" y="499"/>
                      </a:lnTo>
                      <a:lnTo>
                        <a:pt x="15" y="521"/>
                      </a:lnTo>
                      <a:lnTo>
                        <a:pt x="9" y="543"/>
                      </a:lnTo>
                      <a:lnTo>
                        <a:pt x="5" y="563"/>
                      </a:lnTo>
                      <a:lnTo>
                        <a:pt x="2" y="583"/>
                      </a:lnTo>
                      <a:lnTo>
                        <a:pt x="0" y="603"/>
                      </a:lnTo>
                      <a:lnTo>
                        <a:pt x="0" y="623"/>
                      </a:lnTo>
                      <a:lnTo>
                        <a:pt x="0" y="643"/>
                      </a:lnTo>
                      <a:lnTo>
                        <a:pt x="4" y="661"/>
                      </a:lnTo>
                      <a:lnTo>
                        <a:pt x="7" y="680"/>
                      </a:lnTo>
                      <a:lnTo>
                        <a:pt x="7" y="680"/>
                      </a:lnTo>
                      <a:lnTo>
                        <a:pt x="12" y="700"/>
                      </a:lnTo>
                      <a:lnTo>
                        <a:pt x="20" y="718"/>
                      </a:lnTo>
                      <a:lnTo>
                        <a:pt x="30" y="735"/>
                      </a:lnTo>
                      <a:lnTo>
                        <a:pt x="42" y="750"/>
                      </a:lnTo>
                      <a:lnTo>
                        <a:pt x="54" y="765"/>
                      </a:lnTo>
                      <a:lnTo>
                        <a:pt x="67" y="780"/>
                      </a:lnTo>
                      <a:lnTo>
                        <a:pt x="96" y="807"/>
                      </a:lnTo>
                      <a:lnTo>
                        <a:pt x="116" y="827"/>
                      </a:lnTo>
                      <a:lnTo>
                        <a:pt x="116" y="827"/>
                      </a:lnTo>
                      <a:lnTo>
                        <a:pt x="131" y="840"/>
                      </a:lnTo>
                      <a:lnTo>
                        <a:pt x="144" y="852"/>
                      </a:lnTo>
                      <a:lnTo>
                        <a:pt x="159" y="862"/>
                      </a:lnTo>
                      <a:lnTo>
                        <a:pt x="175" y="869"/>
                      </a:lnTo>
                      <a:lnTo>
                        <a:pt x="188" y="876"/>
                      </a:lnTo>
                      <a:lnTo>
                        <a:pt x="203" y="881"/>
                      </a:lnTo>
                      <a:lnTo>
                        <a:pt x="218" y="886"/>
                      </a:lnTo>
                      <a:lnTo>
                        <a:pt x="233" y="889"/>
                      </a:lnTo>
                      <a:lnTo>
                        <a:pt x="262" y="891"/>
                      </a:lnTo>
                      <a:lnTo>
                        <a:pt x="292" y="891"/>
                      </a:lnTo>
                      <a:lnTo>
                        <a:pt x="322" y="889"/>
                      </a:lnTo>
                      <a:lnTo>
                        <a:pt x="352" y="887"/>
                      </a:lnTo>
                      <a:lnTo>
                        <a:pt x="352" y="887"/>
                      </a:lnTo>
                      <a:lnTo>
                        <a:pt x="394" y="884"/>
                      </a:lnTo>
                      <a:lnTo>
                        <a:pt x="417" y="882"/>
                      </a:lnTo>
                      <a:lnTo>
                        <a:pt x="439" y="882"/>
                      </a:lnTo>
                      <a:lnTo>
                        <a:pt x="439" y="882"/>
                      </a:lnTo>
                      <a:lnTo>
                        <a:pt x="458" y="904"/>
                      </a:lnTo>
                      <a:lnTo>
                        <a:pt x="476" y="924"/>
                      </a:lnTo>
                      <a:lnTo>
                        <a:pt x="498" y="939"/>
                      </a:lnTo>
                      <a:lnTo>
                        <a:pt x="519" y="951"/>
                      </a:lnTo>
                      <a:lnTo>
                        <a:pt x="543" y="961"/>
                      </a:lnTo>
                      <a:lnTo>
                        <a:pt x="568" y="966"/>
                      </a:lnTo>
                      <a:lnTo>
                        <a:pt x="595" y="968"/>
                      </a:lnTo>
                      <a:lnTo>
                        <a:pt x="623" y="966"/>
                      </a:lnTo>
                      <a:lnTo>
                        <a:pt x="623" y="966"/>
                      </a:lnTo>
                      <a:lnTo>
                        <a:pt x="652" y="961"/>
                      </a:lnTo>
                      <a:lnTo>
                        <a:pt x="679" y="954"/>
                      </a:lnTo>
                      <a:lnTo>
                        <a:pt x="705" y="944"/>
                      </a:lnTo>
                      <a:lnTo>
                        <a:pt x="734" y="931"/>
                      </a:lnTo>
                      <a:lnTo>
                        <a:pt x="759" y="916"/>
                      </a:lnTo>
                      <a:lnTo>
                        <a:pt x="786" y="897"/>
                      </a:lnTo>
                      <a:lnTo>
                        <a:pt x="811" y="879"/>
                      </a:lnTo>
                      <a:lnTo>
                        <a:pt x="834" y="859"/>
                      </a:lnTo>
                      <a:lnTo>
                        <a:pt x="856" y="837"/>
                      </a:lnTo>
                      <a:lnTo>
                        <a:pt x="878" y="814"/>
                      </a:lnTo>
                      <a:lnTo>
                        <a:pt x="898" y="790"/>
                      </a:lnTo>
                      <a:lnTo>
                        <a:pt x="916" y="765"/>
                      </a:lnTo>
                      <a:lnTo>
                        <a:pt x="931" y="742"/>
                      </a:lnTo>
                      <a:lnTo>
                        <a:pt x="946" y="717"/>
                      </a:lnTo>
                      <a:lnTo>
                        <a:pt x="958" y="692"/>
                      </a:lnTo>
                      <a:lnTo>
                        <a:pt x="968" y="668"/>
                      </a:lnTo>
                      <a:lnTo>
                        <a:pt x="968" y="668"/>
                      </a:lnTo>
                      <a:lnTo>
                        <a:pt x="973" y="648"/>
                      </a:lnTo>
                      <a:lnTo>
                        <a:pt x="978" y="630"/>
                      </a:lnTo>
                      <a:lnTo>
                        <a:pt x="980" y="613"/>
                      </a:lnTo>
                      <a:lnTo>
                        <a:pt x="982" y="596"/>
                      </a:lnTo>
                      <a:lnTo>
                        <a:pt x="982" y="596"/>
                      </a:lnTo>
                      <a:lnTo>
                        <a:pt x="980" y="581"/>
                      </a:lnTo>
                      <a:lnTo>
                        <a:pt x="978" y="569"/>
                      </a:lnTo>
                      <a:lnTo>
                        <a:pt x="977" y="556"/>
                      </a:lnTo>
                      <a:lnTo>
                        <a:pt x="972" y="544"/>
                      </a:lnTo>
                      <a:lnTo>
                        <a:pt x="967" y="534"/>
                      </a:lnTo>
                      <a:lnTo>
                        <a:pt x="962" y="522"/>
                      </a:lnTo>
                      <a:lnTo>
                        <a:pt x="953" y="514"/>
                      </a:lnTo>
                      <a:lnTo>
                        <a:pt x="946" y="504"/>
                      </a:lnTo>
                      <a:lnTo>
                        <a:pt x="946" y="50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18" name="Freeform 150"/>
                <p:cNvSpPr>
                  <a:spLocks/>
                </p:cNvSpPr>
                <p:nvPr/>
              </p:nvSpPr>
              <p:spPr bwMode="auto">
                <a:xfrm>
                  <a:off x="2564" y="855"/>
                  <a:ext cx="255" cy="254"/>
                </a:xfrm>
                <a:custGeom>
                  <a:avLst/>
                  <a:gdLst/>
                  <a:ahLst/>
                  <a:cxnLst>
                    <a:cxn ang="0">
                      <a:pos x="437" y="24"/>
                    </a:cxn>
                    <a:cxn ang="0">
                      <a:pos x="412" y="7"/>
                    </a:cxn>
                    <a:cxn ang="0">
                      <a:pos x="382" y="0"/>
                    </a:cxn>
                    <a:cxn ang="0">
                      <a:pos x="345" y="2"/>
                    </a:cxn>
                    <a:cxn ang="0">
                      <a:pos x="305" y="12"/>
                    </a:cxn>
                    <a:cxn ang="0">
                      <a:pos x="261" y="30"/>
                    </a:cxn>
                    <a:cxn ang="0">
                      <a:pos x="217" y="55"/>
                    </a:cxn>
                    <a:cxn ang="0">
                      <a:pos x="172" y="89"/>
                    </a:cxn>
                    <a:cxn ang="0">
                      <a:pos x="129" y="129"/>
                    </a:cxn>
                    <a:cxn ang="0">
                      <a:pos x="109" y="151"/>
                    </a:cxn>
                    <a:cxn ang="0">
                      <a:pos x="72" y="194"/>
                    </a:cxn>
                    <a:cxn ang="0">
                      <a:pos x="42" y="239"/>
                    </a:cxn>
                    <a:cxn ang="0">
                      <a:pos x="20" y="283"/>
                    </a:cxn>
                    <a:cxn ang="0">
                      <a:pos x="6" y="325"/>
                    </a:cxn>
                    <a:cxn ang="0">
                      <a:pos x="0" y="363"/>
                    </a:cxn>
                    <a:cxn ang="0">
                      <a:pos x="1" y="397"/>
                    </a:cxn>
                    <a:cxn ang="0">
                      <a:pos x="13" y="425"/>
                    </a:cxn>
                    <a:cxn ang="0">
                      <a:pos x="23" y="437"/>
                    </a:cxn>
                    <a:cxn ang="0">
                      <a:pos x="72" y="486"/>
                    </a:cxn>
                    <a:cxn ang="0">
                      <a:pos x="95" y="502"/>
                    </a:cxn>
                    <a:cxn ang="0">
                      <a:pos x="127" y="509"/>
                    </a:cxn>
                    <a:cxn ang="0">
                      <a:pos x="164" y="507"/>
                    </a:cxn>
                    <a:cxn ang="0">
                      <a:pos x="204" y="497"/>
                    </a:cxn>
                    <a:cxn ang="0">
                      <a:pos x="248" y="479"/>
                    </a:cxn>
                    <a:cxn ang="0">
                      <a:pos x="291" y="452"/>
                    </a:cxn>
                    <a:cxn ang="0">
                      <a:pos x="336" y="420"/>
                    </a:cxn>
                    <a:cxn ang="0">
                      <a:pos x="380" y="380"/>
                    </a:cxn>
                    <a:cxn ang="0">
                      <a:pos x="400" y="358"/>
                    </a:cxn>
                    <a:cxn ang="0">
                      <a:pos x="437" y="313"/>
                    </a:cxn>
                    <a:cxn ang="0">
                      <a:pos x="467" y="270"/>
                    </a:cxn>
                    <a:cxn ang="0">
                      <a:pos x="489" y="224"/>
                    </a:cxn>
                    <a:cxn ang="0">
                      <a:pos x="502" y="183"/>
                    </a:cxn>
                    <a:cxn ang="0">
                      <a:pos x="509" y="144"/>
                    </a:cxn>
                    <a:cxn ang="0">
                      <a:pos x="507" y="111"/>
                    </a:cxn>
                    <a:cxn ang="0">
                      <a:pos x="495" y="82"/>
                    </a:cxn>
                    <a:cxn ang="0">
                      <a:pos x="485" y="72"/>
                    </a:cxn>
                    <a:cxn ang="0">
                      <a:pos x="437" y="24"/>
                    </a:cxn>
                  </a:cxnLst>
                  <a:rect l="0" t="0" r="r" b="b"/>
                  <a:pathLst>
                    <a:path w="509" h="509">
                      <a:moveTo>
                        <a:pt x="437" y="24"/>
                      </a:moveTo>
                      <a:lnTo>
                        <a:pt x="437" y="24"/>
                      </a:lnTo>
                      <a:lnTo>
                        <a:pt x="425" y="14"/>
                      </a:lnTo>
                      <a:lnTo>
                        <a:pt x="412" y="7"/>
                      </a:lnTo>
                      <a:lnTo>
                        <a:pt x="398" y="2"/>
                      </a:lnTo>
                      <a:lnTo>
                        <a:pt x="382" y="0"/>
                      </a:lnTo>
                      <a:lnTo>
                        <a:pt x="363" y="0"/>
                      </a:lnTo>
                      <a:lnTo>
                        <a:pt x="345" y="2"/>
                      </a:lnTo>
                      <a:lnTo>
                        <a:pt x="325" y="5"/>
                      </a:lnTo>
                      <a:lnTo>
                        <a:pt x="305" y="12"/>
                      </a:lnTo>
                      <a:lnTo>
                        <a:pt x="283" y="20"/>
                      </a:lnTo>
                      <a:lnTo>
                        <a:pt x="261" y="30"/>
                      </a:lnTo>
                      <a:lnTo>
                        <a:pt x="239" y="42"/>
                      </a:lnTo>
                      <a:lnTo>
                        <a:pt x="217" y="55"/>
                      </a:lnTo>
                      <a:lnTo>
                        <a:pt x="194" y="72"/>
                      </a:lnTo>
                      <a:lnTo>
                        <a:pt x="172" y="89"/>
                      </a:lnTo>
                      <a:lnTo>
                        <a:pt x="150" y="107"/>
                      </a:lnTo>
                      <a:lnTo>
                        <a:pt x="129" y="129"/>
                      </a:lnTo>
                      <a:lnTo>
                        <a:pt x="129" y="129"/>
                      </a:lnTo>
                      <a:lnTo>
                        <a:pt x="109" y="151"/>
                      </a:lnTo>
                      <a:lnTo>
                        <a:pt x="89" y="173"/>
                      </a:lnTo>
                      <a:lnTo>
                        <a:pt x="72" y="194"/>
                      </a:lnTo>
                      <a:lnTo>
                        <a:pt x="57" y="218"/>
                      </a:lnTo>
                      <a:lnTo>
                        <a:pt x="42" y="239"/>
                      </a:lnTo>
                      <a:lnTo>
                        <a:pt x="30" y="261"/>
                      </a:lnTo>
                      <a:lnTo>
                        <a:pt x="20" y="283"/>
                      </a:lnTo>
                      <a:lnTo>
                        <a:pt x="12" y="305"/>
                      </a:lnTo>
                      <a:lnTo>
                        <a:pt x="6" y="325"/>
                      </a:lnTo>
                      <a:lnTo>
                        <a:pt x="1" y="345"/>
                      </a:lnTo>
                      <a:lnTo>
                        <a:pt x="0" y="363"/>
                      </a:lnTo>
                      <a:lnTo>
                        <a:pt x="0" y="382"/>
                      </a:lnTo>
                      <a:lnTo>
                        <a:pt x="1" y="397"/>
                      </a:lnTo>
                      <a:lnTo>
                        <a:pt x="6" y="412"/>
                      </a:lnTo>
                      <a:lnTo>
                        <a:pt x="13" y="425"/>
                      </a:lnTo>
                      <a:lnTo>
                        <a:pt x="23" y="437"/>
                      </a:lnTo>
                      <a:lnTo>
                        <a:pt x="23" y="437"/>
                      </a:lnTo>
                      <a:lnTo>
                        <a:pt x="72" y="486"/>
                      </a:lnTo>
                      <a:lnTo>
                        <a:pt x="72" y="486"/>
                      </a:lnTo>
                      <a:lnTo>
                        <a:pt x="84" y="496"/>
                      </a:lnTo>
                      <a:lnTo>
                        <a:pt x="95" y="502"/>
                      </a:lnTo>
                      <a:lnTo>
                        <a:pt x="110" y="506"/>
                      </a:lnTo>
                      <a:lnTo>
                        <a:pt x="127" y="509"/>
                      </a:lnTo>
                      <a:lnTo>
                        <a:pt x="145" y="509"/>
                      </a:lnTo>
                      <a:lnTo>
                        <a:pt x="164" y="507"/>
                      </a:lnTo>
                      <a:lnTo>
                        <a:pt x="184" y="502"/>
                      </a:lnTo>
                      <a:lnTo>
                        <a:pt x="204" y="497"/>
                      </a:lnTo>
                      <a:lnTo>
                        <a:pt x="226" y="489"/>
                      </a:lnTo>
                      <a:lnTo>
                        <a:pt x="248" y="479"/>
                      </a:lnTo>
                      <a:lnTo>
                        <a:pt x="269" y="467"/>
                      </a:lnTo>
                      <a:lnTo>
                        <a:pt x="291" y="452"/>
                      </a:lnTo>
                      <a:lnTo>
                        <a:pt x="315" y="437"/>
                      </a:lnTo>
                      <a:lnTo>
                        <a:pt x="336" y="420"/>
                      </a:lnTo>
                      <a:lnTo>
                        <a:pt x="358" y="400"/>
                      </a:lnTo>
                      <a:lnTo>
                        <a:pt x="380" y="380"/>
                      </a:lnTo>
                      <a:lnTo>
                        <a:pt x="380" y="380"/>
                      </a:lnTo>
                      <a:lnTo>
                        <a:pt x="400" y="358"/>
                      </a:lnTo>
                      <a:lnTo>
                        <a:pt x="420" y="337"/>
                      </a:lnTo>
                      <a:lnTo>
                        <a:pt x="437" y="313"/>
                      </a:lnTo>
                      <a:lnTo>
                        <a:pt x="452" y="291"/>
                      </a:lnTo>
                      <a:lnTo>
                        <a:pt x="467" y="270"/>
                      </a:lnTo>
                      <a:lnTo>
                        <a:pt x="479" y="246"/>
                      </a:lnTo>
                      <a:lnTo>
                        <a:pt x="489" y="224"/>
                      </a:lnTo>
                      <a:lnTo>
                        <a:pt x="497" y="204"/>
                      </a:lnTo>
                      <a:lnTo>
                        <a:pt x="502" y="183"/>
                      </a:lnTo>
                      <a:lnTo>
                        <a:pt x="507" y="164"/>
                      </a:lnTo>
                      <a:lnTo>
                        <a:pt x="509" y="144"/>
                      </a:lnTo>
                      <a:lnTo>
                        <a:pt x="509" y="127"/>
                      </a:lnTo>
                      <a:lnTo>
                        <a:pt x="507" y="111"/>
                      </a:lnTo>
                      <a:lnTo>
                        <a:pt x="502" y="96"/>
                      </a:lnTo>
                      <a:lnTo>
                        <a:pt x="495" y="82"/>
                      </a:lnTo>
                      <a:lnTo>
                        <a:pt x="485" y="72"/>
                      </a:lnTo>
                      <a:lnTo>
                        <a:pt x="485" y="72"/>
                      </a:lnTo>
                      <a:lnTo>
                        <a:pt x="437" y="24"/>
                      </a:lnTo>
                      <a:lnTo>
                        <a:pt x="437" y="24"/>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19" name="Freeform 151"/>
                <p:cNvSpPr>
                  <a:spLocks/>
                </p:cNvSpPr>
                <p:nvPr/>
              </p:nvSpPr>
              <p:spPr bwMode="auto">
                <a:xfrm>
                  <a:off x="2564" y="854"/>
                  <a:ext cx="225" cy="225"/>
                </a:xfrm>
                <a:custGeom>
                  <a:avLst/>
                  <a:gdLst/>
                  <a:ahLst/>
                  <a:cxnLst>
                    <a:cxn ang="0">
                      <a:pos x="429" y="23"/>
                    </a:cxn>
                    <a:cxn ang="0">
                      <a:pos x="444" y="46"/>
                    </a:cxn>
                    <a:cxn ang="0">
                      <a:pos x="451" y="76"/>
                    </a:cxn>
                    <a:cxn ang="0">
                      <a:pos x="449" y="113"/>
                    </a:cxn>
                    <a:cxn ang="0">
                      <a:pos x="439" y="152"/>
                    </a:cxn>
                    <a:cxn ang="0">
                      <a:pos x="420" y="194"/>
                    </a:cxn>
                    <a:cxn ang="0">
                      <a:pos x="395" y="237"/>
                    </a:cxn>
                    <a:cxn ang="0">
                      <a:pos x="363" y="281"/>
                    </a:cxn>
                    <a:cxn ang="0">
                      <a:pos x="325" y="324"/>
                    </a:cxn>
                    <a:cxn ang="0">
                      <a:pos x="303" y="344"/>
                    </a:cxn>
                    <a:cxn ang="0">
                      <a:pos x="260" y="379"/>
                    </a:cxn>
                    <a:cxn ang="0">
                      <a:pos x="216" y="408"/>
                    </a:cxn>
                    <a:cxn ang="0">
                      <a:pos x="174" y="430"/>
                    </a:cxn>
                    <a:cxn ang="0">
                      <a:pos x="132" y="445"/>
                    </a:cxn>
                    <a:cxn ang="0">
                      <a:pos x="96" y="450"/>
                    </a:cxn>
                    <a:cxn ang="0">
                      <a:pos x="62" y="448"/>
                    </a:cxn>
                    <a:cxn ang="0">
                      <a:pos x="35" y="436"/>
                    </a:cxn>
                    <a:cxn ang="0">
                      <a:pos x="24" y="428"/>
                    </a:cxn>
                    <a:cxn ang="0">
                      <a:pos x="7" y="403"/>
                    </a:cxn>
                    <a:cxn ang="0">
                      <a:pos x="0" y="373"/>
                    </a:cxn>
                    <a:cxn ang="0">
                      <a:pos x="2" y="338"/>
                    </a:cxn>
                    <a:cxn ang="0">
                      <a:pos x="12" y="297"/>
                    </a:cxn>
                    <a:cxn ang="0">
                      <a:pos x="30" y="256"/>
                    </a:cxn>
                    <a:cxn ang="0">
                      <a:pos x="55" y="212"/>
                    </a:cxn>
                    <a:cxn ang="0">
                      <a:pos x="87" y="169"/>
                    </a:cxn>
                    <a:cxn ang="0">
                      <a:pos x="126" y="125"/>
                    </a:cxn>
                    <a:cxn ang="0">
                      <a:pos x="147" y="105"/>
                    </a:cxn>
                    <a:cxn ang="0">
                      <a:pos x="191" y="70"/>
                    </a:cxn>
                    <a:cxn ang="0">
                      <a:pos x="235" y="41"/>
                    </a:cxn>
                    <a:cxn ang="0">
                      <a:pos x="278" y="20"/>
                    </a:cxn>
                    <a:cxn ang="0">
                      <a:pos x="318" y="6"/>
                    </a:cxn>
                    <a:cxn ang="0">
                      <a:pos x="357" y="0"/>
                    </a:cxn>
                    <a:cxn ang="0">
                      <a:pos x="390" y="3"/>
                    </a:cxn>
                    <a:cxn ang="0">
                      <a:pos x="417" y="13"/>
                    </a:cxn>
                    <a:cxn ang="0">
                      <a:pos x="429" y="23"/>
                    </a:cxn>
                  </a:cxnLst>
                  <a:rect l="0" t="0" r="r" b="b"/>
                  <a:pathLst>
                    <a:path w="451" h="450">
                      <a:moveTo>
                        <a:pt x="429" y="23"/>
                      </a:moveTo>
                      <a:lnTo>
                        <a:pt x="429" y="23"/>
                      </a:lnTo>
                      <a:lnTo>
                        <a:pt x="437" y="33"/>
                      </a:lnTo>
                      <a:lnTo>
                        <a:pt x="444" y="46"/>
                      </a:lnTo>
                      <a:lnTo>
                        <a:pt x="449" y="61"/>
                      </a:lnTo>
                      <a:lnTo>
                        <a:pt x="451" y="76"/>
                      </a:lnTo>
                      <a:lnTo>
                        <a:pt x="451" y="95"/>
                      </a:lnTo>
                      <a:lnTo>
                        <a:pt x="449" y="113"/>
                      </a:lnTo>
                      <a:lnTo>
                        <a:pt x="446" y="132"/>
                      </a:lnTo>
                      <a:lnTo>
                        <a:pt x="439" y="152"/>
                      </a:lnTo>
                      <a:lnTo>
                        <a:pt x="430" y="172"/>
                      </a:lnTo>
                      <a:lnTo>
                        <a:pt x="420" y="194"/>
                      </a:lnTo>
                      <a:lnTo>
                        <a:pt x="409" y="215"/>
                      </a:lnTo>
                      <a:lnTo>
                        <a:pt x="395" y="237"/>
                      </a:lnTo>
                      <a:lnTo>
                        <a:pt x="380" y="259"/>
                      </a:lnTo>
                      <a:lnTo>
                        <a:pt x="363" y="281"/>
                      </a:lnTo>
                      <a:lnTo>
                        <a:pt x="345" y="302"/>
                      </a:lnTo>
                      <a:lnTo>
                        <a:pt x="325" y="324"/>
                      </a:lnTo>
                      <a:lnTo>
                        <a:pt x="325" y="324"/>
                      </a:lnTo>
                      <a:lnTo>
                        <a:pt x="303" y="344"/>
                      </a:lnTo>
                      <a:lnTo>
                        <a:pt x="281" y="363"/>
                      </a:lnTo>
                      <a:lnTo>
                        <a:pt x="260" y="379"/>
                      </a:lnTo>
                      <a:lnTo>
                        <a:pt x="238" y="394"/>
                      </a:lnTo>
                      <a:lnTo>
                        <a:pt x="216" y="408"/>
                      </a:lnTo>
                      <a:lnTo>
                        <a:pt x="194" y="420"/>
                      </a:lnTo>
                      <a:lnTo>
                        <a:pt x="174" y="430"/>
                      </a:lnTo>
                      <a:lnTo>
                        <a:pt x="152" y="438"/>
                      </a:lnTo>
                      <a:lnTo>
                        <a:pt x="132" y="445"/>
                      </a:lnTo>
                      <a:lnTo>
                        <a:pt x="114" y="448"/>
                      </a:lnTo>
                      <a:lnTo>
                        <a:pt x="96" y="450"/>
                      </a:lnTo>
                      <a:lnTo>
                        <a:pt x="77" y="450"/>
                      </a:lnTo>
                      <a:lnTo>
                        <a:pt x="62" y="448"/>
                      </a:lnTo>
                      <a:lnTo>
                        <a:pt x="47" y="443"/>
                      </a:lnTo>
                      <a:lnTo>
                        <a:pt x="35" y="436"/>
                      </a:lnTo>
                      <a:lnTo>
                        <a:pt x="24" y="428"/>
                      </a:lnTo>
                      <a:lnTo>
                        <a:pt x="24" y="428"/>
                      </a:lnTo>
                      <a:lnTo>
                        <a:pt x="14" y="416"/>
                      </a:lnTo>
                      <a:lnTo>
                        <a:pt x="7" y="403"/>
                      </a:lnTo>
                      <a:lnTo>
                        <a:pt x="3" y="389"/>
                      </a:lnTo>
                      <a:lnTo>
                        <a:pt x="0" y="373"/>
                      </a:lnTo>
                      <a:lnTo>
                        <a:pt x="0" y="356"/>
                      </a:lnTo>
                      <a:lnTo>
                        <a:pt x="2" y="338"/>
                      </a:lnTo>
                      <a:lnTo>
                        <a:pt x="7" y="317"/>
                      </a:lnTo>
                      <a:lnTo>
                        <a:pt x="12" y="297"/>
                      </a:lnTo>
                      <a:lnTo>
                        <a:pt x="20" y="277"/>
                      </a:lnTo>
                      <a:lnTo>
                        <a:pt x="30" y="256"/>
                      </a:lnTo>
                      <a:lnTo>
                        <a:pt x="42" y="234"/>
                      </a:lnTo>
                      <a:lnTo>
                        <a:pt x="55" y="212"/>
                      </a:lnTo>
                      <a:lnTo>
                        <a:pt x="70" y="190"/>
                      </a:lnTo>
                      <a:lnTo>
                        <a:pt x="87" y="169"/>
                      </a:lnTo>
                      <a:lnTo>
                        <a:pt x="106" y="147"/>
                      </a:lnTo>
                      <a:lnTo>
                        <a:pt x="126" y="125"/>
                      </a:lnTo>
                      <a:lnTo>
                        <a:pt x="126" y="125"/>
                      </a:lnTo>
                      <a:lnTo>
                        <a:pt x="147" y="105"/>
                      </a:lnTo>
                      <a:lnTo>
                        <a:pt x="169" y="87"/>
                      </a:lnTo>
                      <a:lnTo>
                        <a:pt x="191" y="70"/>
                      </a:lnTo>
                      <a:lnTo>
                        <a:pt x="213" y="55"/>
                      </a:lnTo>
                      <a:lnTo>
                        <a:pt x="235" y="41"/>
                      </a:lnTo>
                      <a:lnTo>
                        <a:pt x="256" y="30"/>
                      </a:lnTo>
                      <a:lnTo>
                        <a:pt x="278" y="20"/>
                      </a:lnTo>
                      <a:lnTo>
                        <a:pt x="298" y="11"/>
                      </a:lnTo>
                      <a:lnTo>
                        <a:pt x="318" y="6"/>
                      </a:lnTo>
                      <a:lnTo>
                        <a:pt x="338" y="1"/>
                      </a:lnTo>
                      <a:lnTo>
                        <a:pt x="357" y="0"/>
                      </a:lnTo>
                      <a:lnTo>
                        <a:pt x="374" y="0"/>
                      </a:lnTo>
                      <a:lnTo>
                        <a:pt x="390" y="3"/>
                      </a:lnTo>
                      <a:lnTo>
                        <a:pt x="404" y="6"/>
                      </a:lnTo>
                      <a:lnTo>
                        <a:pt x="417" y="13"/>
                      </a:lnTo>
                      <a:lnTo>
                        <a:pt x="429" y="23"/>
                      </a:lnTo>
                      <a:lnTo>
                        <a:pt x="429" y="23"/>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0" name="Freeform 152"/>
                <p:cNvSpPr>
                  <a:spLocks/>
                </p:cNvSpPr>
                <p:nvPr/>
              </p:nvSpPr>
              <p:spPr bwMode="auto">
                <a:xfrm>
                  <a:off x="2559" y="850"/>
                  <a:ext cx="231" cy="230"/>
                </a:xfrm>
                <a:custGeom>
                  <a:avLst/>
                  <a:gdLst/>
                  <a:ahLst/>
                  <a:cxnLst>
                    <a:cxn ang="0">
                      <a:pos x="437" y="24"/>
                    </a:cxn>
                    <a:cxn ang="0">
                      <a:pos x="454" y="49"/>
                    </a:cxn>
                    <a:cxn ang="0">
                      <a:pos x="460" y="79"/>
                    </a:cxn>
                    <a:cxn ang="0">
                      <a:pos x="459" y="116"/>
                    </a:cxn>
                    <a:cxn ang="0">
                      <a:pos x="449" y="156"/>
                    </a:cxn>
                    <a:cxn ang="0">
                      <a:pos x="430" y="199"/>
                    </a:cxn>
                    <a:cxn ang="0">
                      <a:pos x="405" y="243"/>
                    </a:cxn>
                    <a:cxn ang="0">
                      <a:pos x="371" y="288"/>
                    </a:cxn>
                    <a:cxn ang="0">
                      <a:pos x="331" y="332"/>
                    </a:cxn>
                    <a:cxn ang="0">
                      <a:pos x="310" y="353"/>
                    </a:cxn>
                    <a:cxn ang="0">
                      <a:pos x="266" y="388"/>
                    </a:cxn>
                    <a:cxn ang="0">
                      <a:pos x="221" y="419"/>
                    </a:cxn>
                    <a:cxn ang="0">
                      <a:pos x="177" y="440"/>
                    </a:cxn>
                    <a:cxn ang="0">
                      <a:pos x="135" y="455"/>
                    </a:cxn>
                    <a:cxn ang="0">
                      <a:pos x="97" y="460"/>
                    </a:cxn>
                    <a:cxn ang="0">
                      <a:pos x="63" y="459"/>
                    </a:cxn>
                    <a:cxn ang="0">
                      <a:pos x="35" y="447"/>
                    </a:cxn>
                    <a:cxn ang="0">
                      <a:pos x="23" y="437"/>
                    </a:cxn>
                    <a:cxn ang="0">
                      <a:pos x="6" y="414"/>
                    </a:cxn>
                    <a:cxn ang="0">
                      <a:pos x="0" y="382"/>
                    </a:cxn>
                    <a:cxn ang="0">
                      <a:pos x="1" y="345"/>
                    </a:cxn>
                    <a:cxn ang="0">
                      <a:pos x="11" y="305"/>
                    </a:cxn>
                    <a:cxn ang="0">
                      <a:pos x="30" y="261"/>
                    </a:cxn>
                    <a:cxn ang="0">
                      <a:pos x="57" y="218"/>
                    </a:cxn>
                    <a:cxn ang="0">
                      <a:pos x="88" y="173"/>
                    </a:cxn>
                    <a:cxn ang="0">
                      <a:pos x="129" y="129"/>
                    </a:cxn>
                    <a:cxn ang="0">
                      <a:pos x="150" y="109"/>
                    </a:cxn>
                    <a:cxn ang="0">
                      <a:pos x="196" y="72"/>
                    </a:cxn>
                    <a:cxn ang="0">
                      <a:pos x="239" y="42"/>
                    </a:cxn>
                    <a:cxn ang="0">
                      <a:pos x="284" y="20"/>
                    </a:cxn>
                    <a:cxn ang="0">
                      <a:pos x="326" y="7"/>
                    </a:cxn>
                    <a:cxn ang="0">
                      <a:pos x="365" y="0"/>
                    </a:cxn>
                    <a:cxn ang="0">
                      <a:pos x="398" y="2"/>
                    </a:cxn>
                    <a:cxn ang="0">
                      <a:pos x="427" y="14"/>
                    </a:cxn>
                    <a:cxn ang="0">
                      <a:pos x="437" y="24"/>
                    </a:cxn>
                  </a:cxnLst>
                  <a:rect l="0" t="0" r="r" b="b"/>
                  <a:pathLst>
                    <a:path w="460" h="460">
                      <a:moveTo>
                        <a:pt x="437" y="24"/>
                      </a:moveTo>
                      <a:lnTo>
                        <a:pt x="437" y="24"/>
                      </a:lnTo>
                      <a:lnTo>
                        <a:pt x="447" y="35"/>
                      </a:lnTo>
                      <a:lnTo>
                        <a:pt x="454" y="49"/>
                      </a:lnTo>
                      <a:lnTo>
                        <a:pt x="459" y="64"/>
                      </a:lnTo>
                      <a:lnTo>
                        <a:pt x="460" y="79"/>
                      </a:lnTo>
                      <a:lnTo>
                        <a:pt x="460" y="97"/>
                      </a:lnTo>
                      <a:lnTo>
                        <a:pt x="459" y="116"/>
                      </a:lnTo>
                      <a:lnTo>
                        <a:pt x="455" y="136"/>
                      </a:lnTo>
                      <a:lnTo>
                        <a:pt x="449" y="156"/>
                      </a:lnTo>
                      <a:lnTo>
                        <a:pt x="440" y="178"/>
                      </a:lnTo>
                      <a:lnTo>
                        <a:pt x="430" y="199"/>
                      </a:lnTo>
                      <a:lnTo>
                        <a:pt x="418" y="221"/>
                      </a:lnTo>
                      <a:lnTo>
                        <a:pt x="405" y="243"/>
                      </a:lnTo>
                      <a:lnTo>
                        <a:pt x="388" y="266"/>
                      </a:lnTo>
                      <a:lnTo>
                        <a:pt x="371" y="288"/>
                      </a:lnTo>
                      <a:lnTo>
                        <a:pt x="353" y="310"/>
                      </a:lnTo>
                      <a:lnTo>
                        <a:pt x="331" y="332"/>
                      </a:lnTo>
                      <a:lnTo>
                        <a:pt x="331" y="332"/>
                      </a:lnTo>
                      <a:lnTo>
                        <a:pt x="310" y="353"/>
                      </a:lnTo>
                      <a:lnTo>
                        <a:pt x="288" y="372"/>
                      </a:lnTo>
                      <a:lnTo>
                        <a:pt x="266" y="388"/>
                      </a:lnTo>
                      <a:lnTo>
                        <a:pt x="243" y="405"/>
                      </a:lnTo>
                      <a:lnTo>
                        <a:pt x="221" y="419"/>
                      </a:lnTo>
                      <a:lnTo>
                        <a:pt x="199" y="430"/>
                      </a:lnTo>
                      <a:lnTo>
                        <a:pt x="177" y="440"/>
                      </a:lnTo>
                      <a:lnTo>
                        <a:pt x="155" y="449"/>
                      </a:lnTo>
                      <a:lnTo>
                        <a:pt x="135" y="455"/>
                      </a:lnTo>
                      <a:lnTo>
                        <a:pt x="115" y="459"/>
                      </a:lnTo>
                      <a:lnTo>
                        <a:pt x="97" y="460"/>
                      </a:lnTo>
                      <a:lnTo>
                        <a:pt x="78" y="460"/>
                      </a:lnTo>
                      <a:lnTo>
                        <a:pt x="63" y="459"/>
                      </a:lnTo>
                      <a:lnTo>
                        <a:pt x="48" y="454"/>
                      </a:lnTo>
                      <a:lnTo>
                        <a:pt x="35" y="447"/>
                      </a:lnTo>
                      <a:lnTo>
                        <a:pt x="23" y="437"/>
                      </a:lnTo>
                      <a:lnTo>
                        <a:pt x="23" y="437"/>
                      </a:lnTo>
                      <a:lnTo>
                        <a:pt x="13" y="425"/>
                      </a:lnTo>
                      <a:lnTo>
                        <a:pt x="6" y="414"/>
                      </a:lnTo>
                      <a:lnTo>
                        <a:pt x="3" y="398"/>
                      </a:lnTo>
                      <a:lnTo>
                        <a:pt x="0" y="382"/>
                      </a:lnTo>
                      <a:lnTo>
                        <a:pt x="0" y="363"/>
                      </a:lnTo>
                      <a:lnTo>
                        <a:pt x="1" y="345"/>
                      </a:lnTo>
                      <a:lnTo>
                        <a:pt x="6" y="325"/>
                      </a:lnTo>
                      <a:lnTo>
                        <a:pt x="11" y="305"/>
                      </a:lnTo>
                      <a:lnTo>
                        <a:pt x="20" y="285"/>
                      </a:lnTo>
                      <a:lnTo>
                        <a:pt x="30" y="261"/>
                      </a:lnTo>
                      <a:lnTo>
                        <a:pt x="42" y="239"/>
                      </a:lnTo>
                      <a:lnTo>
                        <a:pt x="57" y="218"/>
                      </a:lnTo>
                      <a:lnTo>
                        <a:pt x="72" y="196"/>
                      </a:lnTo>
                      <a:lnTo>
                        <a:pt x="88" y="173"/>
                      </a:lnTo>
                      <a:lnTo>
                        <a:pt x="109" y="151"/>
                      </a:lnTo>
                      <a:lnTo>
                        <a:pt x="129" y="129"/>
                      </a:lnTo>
                      <a:lnTo>
                        <a:pt x="129" y="129"/>
                      </a:lnTo>
                      <a:lnTo>
                        <a:pt x="150" y="109"/>
                      </a:lnTo>
                      <a:lnTo>
                        <a:pt x="172" y="89"/>
                      </a:lnTo>
                      <a:lnTo>
                        <a:pt x="196" y="72"/>
                      </a:lnTo>
                      <a:lnTo>
                        <a:pt x="217" y="57"/>
                      </a:lnTo>
                      <a:lnTo>
                        <a:pt x="239" y="42"/>
                      </a:lnTo>
                      <a:lnTo>
                        <a:pt x="263" y="30"/>
                      </a:lnTo>
                      <a:lnTo>
                        <a:pt x="284" y="20"/>
                      </a:lnTo>
                      <a:lnTo>
                        <a:pt x="305" y="12"/>
                      </a:lnTo>
                      <a:lnTo>
                        <a:pt x="326" y="7"/>
                      </a:lnTo>
                      <a:lnTo>
                        <a:pt x="345" y="2"/>
                      </a:lnTo>
                      <a:lnTo>
                        <a:pt x="365" y="0"/>
                      </a:lnTo>
                      <a:lnTo>
                        <a:pt x="382" y="0"/>
                      </a:lnTo>
                      <a:lnTo>
                        <a:pt x="398" y="2"/>
                      </a:lnTo>
                      <a:lnTo>
                        <a:pt x="413" y="7"/>
                      </a:lnTo>
                      <a:lnTo>
                        <a:pt x="427" y="14"/>
                      </a:lnTo>
                      <a:lnTo>
                        <a:pt x="437" y="24"/>
                      </a:lnTo>
                      <a:lnTo>
                        <a:pt x="437" y="24"/>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1" name="Freeform 153"/>
                <p:cNvSpPr>
                  <a:spLocks/>
                </p:cNvSpPr>
                <p:nvPr/>
              </p:nvSpPr>
              <p:spPr bwMode="auto">
                <a:xfrm>
                  <a:off x="2688" y="850"/>
                  <a:ext cx="92" cy="179"/>
                </a:xfrm>
                <a:custGeom>
                  <a:avLst/>
                  <a:gdLst/>
                  <a:ahLst/>
                  <a:cxnLst>
                    <a:cxn ang="0">
                      <a:pos x="152" y="7"/>
                    </a:cxn>
                    <a:cxn ang="0">
                      <a:pos x="152" y="7"/>
                    </a:cxn>
                    <a:cxn ang="0">
                      <a:pos x="139" y="2"/>
                    </a:cxn>
                    <a:cxn ang="0">
                      <a:pos x="122" y="0"/>
                    </a:cxn>
                    <a:cxn ang="0">
                      <a:pos x="107" y="0"/>
                    </a:cxn>
                    <a:cxn ang="0">
                      <a:pos x="90" y="2"/>
                    </a:cxn>
                    <a:cxn ang="0">
                      <a:pos x="72" y="5"/>
                    </a:cxn>
                    <a:cxn ang="0">
                      <a:pos x="53" y="10"/>
                    </a:cxn>
                    <a:cxn ang="0">
                      <a:pos x="33" y="17"/>
                    </a:cxn>
                    <a:cxn ang="0">
                      <a:pos x="13" y="27"/>
                    </a:cxn>
                    <a:cxn ang="0">
                      <a:pos x="13" y="27"/>
                    </a:cxn>
                    <a:cxn ang="0">
                      <a:pos x="8" y="62"/>
                    </a:cxn>
                    <a:cxn ang="0">
                      <a:pos x="3" y="104"/>
                    </a:cxn>
                    <a:cxn ang="0">
                      <a:pos x="0" y="151"/>
                    </a:cxn>
                    <a:cxn ang="0">
                      <a:pos x="0" y="199"/>
                    </a:cxn>
                    <a:cxn ang="0">
                      <a:pos x="0" y="223"/>
                    </a:cxn>
                    <a:cxn ang="0">
                      <a:pos x="3" y="248"/>
                    </a:cxn>
                    <a:cxn ang="0">
                      <a:pos x="6" y="270"/>
                    </a:cxn>
                    <a:cxn ang="0">
                      <a:pos x="11" y="291"/>
                    </a:cxn>
                    <a:cxn ang="0">
                      <a:pos x="16" y="311"/>
                    </a:cxn>
                    <a:cxn ang="0">
                      <a:pos x="25" y="330"/>
                    </a:cxn>
                    <a:cxn ang="0">
                      <a:pos x="35" y="345"/>
                    </a:cxn>
                    <a:cxn ang="0">
                      <a:pos x="45" y="358"/>
                    </a:cxn>
                    <a:cxn ang="0">
                      <a:pos x="45" y="358"/>
                    </a:cxn>
                    <a:cxn ang="0">
                      <a:pos x="73" y="332"/>
                    </a:cxn>
                    <a:cxn ang="0">
                      <a:pos x="73" y="332"/>
                    </a:cxn>
                    <a:cxn ang="0">
                      <a:pos x="92" y="313"/>
                    </a:cxn>
                    <a:cxn ang="0">
                      <a:pos x="110" y="293"/>
                    </a:cxn>
                    <a:cxn ang="0">
                      <a:pos x="125" y="273"/>
                    </a:cxn>
                    <a:cxn ang="0">
                      <a:pos x="140" y="253"/>
                    </a:cxn>
                    <a:cxn ang="0">
                      <a:pos x="154" y="231"/>
                    </a:cxn>
                    <a:cxn ang="0">
                      <a:pos x="165" y="211"/>
                    </a:cxn>
                    <a:cxn ang="0">
                      <a:pos x="175" y="193"/>
                    </a:cxn>
                    <a:cxn ang="0">
                      <a:pos x="184" y="173"/>
                    </a:cxn>
                    <a:cxn ang="0">
                      <a:pos x="184" y="173"/>
                    </a:cxn>
                    <a:cxn ang="0">
                      <a:pos x="152" y="171"/>
                    </a:cxn>
                    <a:cxn ang="0">
                      <a:pos x="127" y="167"/>
                    </a:cxn>
                    <a:cxn ang="0">
                      <a:pos x="105" y="161"/>
                    </a:cxn>
                    <a:cxn ang="0">
                      <a:pos x="90" y="154"/>
                    </a:cxn>
                    <a:cxn ang="0">
                      <a:pos x="85" y="149"/>
                    </a:cxn>
                    <a:cxn ang="0">
                      <a:pos x="80" y="144"/>
                    </a:cxn>
                    <a:cxn ang="0">
                      <a:pos x="77" y="139"/>
                    </a:cxn>
                    <a:cxn ang="0">
                      <a:pos x="73" y="134"/>
                    </a:cxn>
                    <a:cxn ang="0">
                      <a:pos x="72" y="122"/>
                    </a:cxn>
                    <a:cxn ang="0">
                      <a:pos x="72" y="111"/>
                    </a:cxn>
                    <a:cxn ang="0">
                      <a:pos x="77" y="97"/>
                    </a:cxn>
                    <a:cxn ang="0">
                      <a:pos x="83" y="84"/>
                    </a:cxn>
                    <a:cxn ang="0">
                      <a:pos x="92" y="70"/>
                    </a:cxn>
                    <a:cxn ang="0">
                      <a:pos x="102" y="57"/>
                    </a:cxn>
                    <a:cxn ang="0">
                      <a:pos x="127" y="30"/>
                    </a:cxn>
                    <a:cxn ang="0">
                      <a:pos x="152" y="7"/>
                    </a:cxn>
                    <a:cxn ang="0">
                      <a:pos x="152" y="7"/>
                    </a:cxn>
                  </a:cxnLst>
                  <a:rect l="0" t="0" r="r" b="b"/>
                  <a:pathLst>
                    <a:path w="184" h="358">
                      <a:moveTo>
                        <a:pt x="152" y="7"/>
                      </a:moveTo>
                      <a:lnTo>
                        <a:pt x="152" y="7"/>
                      </a:lnTo>
                      <a:lnTo>
                        <a:pt x="139" y="2"/>
                      </a:lnTo>
                      <a:lnTo>
                        <a:pt x="122" y="0"/>
                      </a:lnTo>
                      <a:lnTo>
                        <a:pt x="107" y="0"/>
                      </a:lnTo>
                      <a:lnTo>
                        <a:pt x="90" y="2"/>
                      </a:lnTo>
                      <a:lnTo>
                        <a:pt x="72" y="5"/>
                      </a:lnTo>
                      <a:lnTo>
                        <a:pt x="53" y="10"/>
                      </a:lnTo>
                      <a:lnTo>
                        <a:pt x="33" y="17"/>
                      </a:lnTo>
                      <a:lnTo>
                        <a:pt x="13" y="27"/>
                      </a:lnTo>
                      <a:lnTo>
                        <a:pt x="13" y="27"/>
                      </a:lnTo>
                      <a:lnTo>
                        <a:pt x="8" y="62"/>
                      </a:lnTo>
                      <a:lnTo>
                        <a:pt x="3" y="104"/>
                      </a:lnTo>
                      <a:lnTo>
                        <a:pt x="0" y="151"/>
                      </a:lnTo>
                      <a:lnTo>
                        <a:pt x="0" y="199"/>
                      </a:lnTo>
                      <a:lnTo>
                        <a:pt x="0" y="223"/>
                      </a:lnTo>
                      <a:lnTo>
                        <a:pt x="3" y="248"/>
                      </a:lnTo>
                      <a:lnTo>
                        <a:pt x="6" y="270"/>
                      </a:lnTo>
                      <a:lnTo>
                        <a:pt x="11" y="291"/>
                      </a:lnTo>
                      <a:lnTo>
                        <a:pt x="16" y="311"/>
                      </a:lnTo>
                      <a:lnTo>
                        <a:pt x="25" y="330"/>
                      </a:lnTo>
                      <a:lnTo>
                        <a:pt x="35" y="345"/>
                      </a:lnTo>
                      <a:lnTo>
                        <a:pt x="45" y="358"/>
                      </a:lnTo>
                      <a:lnTo>
                        <a:pt x="45" y="358"/>
                      </a:lnTo>
                      <a:lnTo>
                        <a:pt x="73" y="332"/>
                      </a:lnTo>
                      <a:lnTo>
                        <a:pt x="73" y="332"/>
                      </a:lnTo>
                      <a:lnTo>
                        <a:pt x="92" y="313"/>
                      </a:lnTo>
                      <a:lnTo>
                        <a:pt x="110" y="293"/>
                      </a:lnTo>
                      <a:lnTo>
                        <a:pt x="125" y="273"/>
                      </a:lnTo>
                      <a:lnTo>
                        <a:pt x="140" y="253"/>
                      </a:lnTo>
                      <a:lnTo>
                        <a:pt x="154" y="231"/>
                      </a:lnTo>
                      <a:lnTo>
                        <a:pt x="165" y="211"/>
                      </a:lnTo>
                      <a:lnTo>
                        <a:pt x="175" y="193"/>
                      </a:lnTo>
                      <a:lnTo>
                        <a:pt x="184" y="173"/>
                      </a:lnTo>
                      <a:lnTo>
                        <a:pt x="184" y="173"/>
                      </a:lnTo>
                      <a:lnTo>
                        <a:pt x="152" y="171"/>
                      </a:lnTo>
                      <a:lnTo>
                        <a:pt x="127" y="167"/>
                      </a:lnTo>
                      <a:lnTo>
                        <a:pt x="105" y="161"/>
                      </a:lnTo>
                      <a:lnTo>
                        <a:pt x="90" y="154"/>
                      </a:lnTo>
                      <a:lnTo>
                        <a:pt x="85" y="149"/>
                      </a:lnTo>
                      <a:lnTo>
                        <a:pt x="80" y="144"/>
                      </a:lnTo>
                      <a:lnTo>
                        <a:pt x="77" y="139"/>
                      </a:lnTo>
                      <a:lnTo>
                        <a:pt x="73" y="134"/>
                      </a:lnTo>
                      <a:lnTo>
                        <a:pt x="72" y="122"/>
                      </a:lnTo>
                      <a:lnTo>
                        <a:pt x="72" y="111"/>
                      </a:lnTo>
                      <a:lnTo>
                        <a:pt x="77" y="97"/>
                      </a:lnTo>
                      <a:lnTo>
                        <a:pt x="83" y="84"/>
                      </a:lnTo>
                      <a:lnTo>
                        <a:pt x="92" y="70"/>
                      </a:lnTo>
                      <a:lnTo>
                        <a:pt x="102" y="57"/>
                      </a:lnTo>
                      <a:lnTo>
                        <a:pt x="127" y="30"/>
                      </a:lnTo>
                      <a:lnTo>
                        <a:pt x="152" y="7"/>
                      </a:lnTo>
                      <a:lnTo>
                        <a:pt x="152" y="7"/>
                      </a:lnTo>
                      <a:close/>
                    </a:path>
                  </a:pathLst>
                </a:custGeom>
                <a:solidFill>
                  <a:srgbClr val="CCCCCC"/>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2" name="Freeform 154"/>
                <p:cNvSpPr>
                  <a:spLocks/>
                </p:cNvSpPr>
                <p:nvPr/>
              </p:nvSpPr>
              <p:spPr bwMode="auto">
                <a:xfrm>
                  <a:off x="2724" y="853"/>
                  <a:ext cx="66" cy="83"/>
                </a:xfrm>
                <a:custGeom>
                  <a:avLst/>
                  <a:gdLst/>
                  <a:ahLst/>
                  <a:cxnLst>
                    <a:cxn ang="0">
                      <a:pos x="107" y="17"/>
                    </a:cxn>
                    <a:cxn ang="0">
                      <a:pos x="107" y="17"/>
                    </a:cxn>
                    <a:cxn ang="0">
                      <a:pos x="95" y="7"/>
                    </a:cxn>
                    <a:cxn ang="0">
                      <a:pos x="80" y="0"/>
                    </a:cxn>
                    <a:cxn ang="0">
                      <a:pos x="80" y="0"/>
                    </a:cxn>
                    <a:cxn ang="0">
                      <a:pos x="55" y="23"/>
                    </a:cxn>
                    <a:cxn ang="0">
                      <a:pos x="30" y="50"/>
                    </a:cxn>
                    <a:cxn ang="0">
                      <a:pos x="20" y="63"/>
                    </a:cxn>
                    <a:cxn ang="0">
                      <a:pos x="11" y="77"/>
                    </a:cxn>
                    <a:cxn ang="0">
                      <a:pos x="5" y="90"/>
                    </a:cxn>
                    <a:cxn ang="0">
                      <a:pos x="0" y="104"/>
                    </a:cxn>
                    <a:cxn ang="0">
                      <a:pos x="0" y="115"/>
                    </a:cxn>
                    <a:cxn ang="0">
                      <a:pos x="1" y="127"/>
                    </a:cxn>
                    <a:cxn ang="0">
                      <a:pos x="5" y="132"/>
                    </a:cxn>
                    <a:cxn ang="0">
                      <a:pos x="8" y="137"/>
                    </a:cxn>
                    <a:cxn ang="0">
                      <a:pos x="13" y="142"/>
                    </a:cxn>
                    <a:cxn ang="0">
                      <a:pos x="18" y="147"/>
                    </a:cxn>
                    <a:cxn ang="0">
                      <a:pos x="33" y="154"/>
                    </a:cxn>
                    <a:cxn ang="0">
                      <a:pos x="55" y="160"/>
                    </a:cxn>
                    <a:cxn ang="0">
                      <a:pos x="80" y="164"/>
                    </a:cxn>
                    <a:cxn ang="0">
                      <a:pos x="112" y="166"/>
                    </a:cxn>
                    <a:cxn ang="0">
                      <a:pos x="112" y="166"/>
                    </a:cxn>
                    <a:cxn ang="0">
                      <a:pos x="120" y="142"/>
                    </a:cxn>
                    <a:cxn ang="0">
                      <a:pos x="127" y="120"/>
                    </a:cxn>
                    <a:cxn ang="0">
                      <a:pos x="130" y="99"/>
                    </a:cxn>
                    <a:cxn ang="0">
                      <a:pos x="130" y="78"/>
                    </a:cxn>
                    <a:cxn ang="0">
                      <a:pos x="129" y="60"/>
                    </a:cxn>
                    <a:cxn ang="0">
                      <a:pos x="125" y="43"/>
                    </a:cxn>
                    <a:cxn ang="0">
                      <a:pos x="117" y="28"/>
                    </a:cxn>
                    <a:cxn ang="0">
                      <a:pos x="107" y="17"/>
                    </a:cxn>
                    <a:cxn ang="0">
                      <a:pos x="107" y="17"/>
                    </a:cxn>
                  </a:cxnLst>
                  <a:rect l="0" t="0" r="r" b="b"/>
                  <a:pathLst>
                    <a:path w="130" h="166">
                      <a:moveTo>
                        <a:pt x="107" y="17"/>
                      </a:moveTo>
                      <a:lnTo>
                        <a:pt x="107" y="17"/>
                      </a:lnTo>
                      <a:lnTo>
                        <a:pt x="95" y="7"/>
                      </a:lnTo>
                      <a:lnTo>
                        <a:pt x="80" y="0"/>
                      </a:lnTo>
                      <a:lnTo>
                        <a:pt x="80" y="0"/>
                      </a:lnTo>
                      <a:lnTo>
                        <a:pt x="55" y="23"/>
                      </a:lnTo>
                      <a:lnTo>
                        <a:pt x="30" y="50"/>
                      </a:lnTo>
                      <a:lnTo>
                        <a:pt x="20" y="63"/>
                      </a:lnTo>
                      <a:lnTo>
                        <a:pt x="11" y="77"/>
                      </a:lnTo>
                      <a:lnTo>
                        <a:pt x="5" y="90"/>
                      </a:lnTo>
                      <a:lnTo>
                        <a:pt x="0" y="104"/>
                      </a:lnTo>
                      <a:lnTo>
                        <a:pt x="0" y="115"/>
                      </a:lnTo>
                      <a:lnTo>
                        <a:pt x="1" y="127"/>
                      </a:lnTo>
                      <a:lnTo>
                        <a:pt x="5" y="132"/>
                      </a:lnTo>
                      <a:lnTo>
                        <a:pt x="8" y="137"/>
                      </a:lnTo>
                      <a:lnTo>
                        <a:pt x="13" y="142"/>
                      </a:lnTo>
                      <a:lnTo>
                        <a:pt x="18" y="147"/>
                      </a:lnTo>
                      <a:lnTo>
                        <a:pt x="33" y="154"/>
                      </a:lnTo>
                      <a:lnTo>
                        <a:pt x="55" y="160"/>
                      </a:lnTo>
                      <a:lnTo>
                        <a:pt x="80" y="164"/>
                      </a:lnTo>
                      <a:lnTo>
                        <a:pt x="112" y="166"/>
                      </a:lnTo>
                      <a:lnTo>
                        <a:pt x="112" y="166"/>
                      </a:lnTo>
                      <a:lnTo>
                        <a:pt x="120" y="142"/>
                      </a:lnTo>
                      <a:lnTo>
                        <a:pt x="127" y="120"/>
                      </a:lnTo>
                      <a:lnTo>
                        <a:pt x="130" y="99"/>
                      </a:lnTo>
                      <a:lnTo>
                        <a:pt x="130" y="78"/>
                      </a:lnTo>
                      <a:lnTo>
                        <a:pt x="129" y="60"/>
                      </a:lnTo>
                      <a:lnTo>
                        <a:pt x="125" y="43"/>
                      </a:lnTo>
                      <a:lnTo>
                        <a:pt x="117" y="28"/>
                      </a:lnTo>
                      <a:lnTo>
                        <a:pt x="107" y="17"/>
                      </a:lnTo>
                      <a:lnTo>
                        <a:pt x="107" y="17"/>
                      </a:lnTo>
                      <a:close/>
                    </a:path>
                  </a:pathLst>
                </a:custGeom>
                <a:solidFill>
                  <a:srgbClr val="999999"/>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3" name="Freeform 155"/>
                <p:cNvSpPr>
                  <a:spLocks/>
                </p:cNvSpPr>
                <p:nvPr/>
              </p:nvSpPr>
              <p:spPr bwMode="auto">
                <a:xfrm>
                  <a:off x="2559" y="899"/>
                  <a:ext cx="82" cy="181"/>
                </a:xfrm>
                <a:custGeom>
                  <a:avLst/>
                  <a:gdLst/>
                  <a:ahLst/>
                  <a:cxnLst>
                    <a:cxn ang="0">
                      <a:pos x="162" y="0"/>
                    </a:cxn>
                    <a:cxn ang="0">
                      <a:pos x="162" y="0"/>
                    </a:cxn>
                    <a:cxn ang="0">
                      <a:pos x="129" y="32"/>
                    </a:cxn>
                    <a:cxn ang="0">
                      <a:pos x="129" y="32"/>
                    </a:cxn>
                    <a:cxn ang="0">
                      <a:pos x="109" y="54"/>
                    </a:cxn>
                    <a:cxn ang="0">
                      <a:pos x="88" y="76"/>
                    </a:cxn>
                    <a:cxn ang="0">
                      <a:pos x="72" y="99"/>
                    </a:cxn>
                    <a:cxn ang="0">
                      <a:pos x="57" y="121"/>
                    </a:cxn>
                    <a:cxn ang="0">
                      <a:pos x="42" y="142"/>
                    </a:cxn>
                    <a:cxn ang="0">
                      <a:pos x="30" y="164"/>
                    </a:cxn>
                    <a:cxn ang="0">
                      <a:pos x="20" y="188"/>
                    </a:cxn>
                    <a:cxn ang="0">
                      <a:pos x="11" y="208"/>
                    </a:cxn>
                    <a:cxn ang="0">
                      <a:pos x="6" y="228"/>
                    </a:cxn>
                    <a:cxn ang="0">
                      <a:pos x="1" y="248"/>
                    </a:cxn>
                    <a:cxn ang="0">
                      <a:pos x="0" y="266"/>
                    </a:cxn>
                    <a:cxn ang="0">
                      <a:pos x="0" y="285"/>
                    </a:cxn>
                    <a:cxn ang="0">
                      <a:pos x="3" y="301"/>
                    </a:cxn>
                    <a:cxn ang="0">
                      <a:pos x="6" y="317"/>
                    </a:cxn>
                    <a:cxn ang="0">
                      <a:pos x="13" y="328"/>
                    </a:cxn>
                    <a:cxn ang="0">
                      <a:pos x="23" y="340"/>
                    </a:cxn>
                    <a:cxn ang="0">
                      <a:pos x="23" y="340"/>
                    </a:cxn>
                    <a:cxn ang="0">
                      <a:pos x="33" y="348"/>
                    </a:cxn>
                    <a:cxn ang="0">
                      <a:pos x="45" y="355"/>
                    </a:cxn>
                    <a:cxn ang="0">
                      <a:pos x="57" y="360"/>
                    </a:cxn>
                    <a:cxn ang="0">
                      <a:pos x="70" y="363"/>
                    </a:cxn>
                    <a:cxn ang="0">
                      <a:pos x="85" y="363"/>
                    </a:cxn>
                    <a:cxn ang="0">
                      <a:pos x="100" y="363"/>
                    </a:cxn>
                    <a:cxn ang="0">
                      <a:pos x="117" y="362"/>
                    </a:cxn>
                    <a:cxn ang="0">
                      <a:pos x="134" y="358"/>
                    </a:cxn>
                    <a:cxn ang="0">
                      <a:pos x="134" y="358"/>
                    </a:cxn>
                    <a:cxn ang="0">
                      <a:pos x="124" y="343"/>
                    </a:cxn>
                    <a:cxn ang="0">
                      <a:pos x="115" y="327"/>
                    </a:cxn>
                    <a:cxn ang="0">
                      <a:pos x="110" y="306"/>
                    </a:cxn>
                    <a:cxn ang="0">
                      <a:pos x="105" y="286"/>
                    </a:cxn>
                    <a:cxn ang="0">
                      <a:pos x="104" y="265"/>
                    </a:cxn>
                    <a:cxn ang="0">
                      <a:pos x="104" y="241"/>
                    </a:cxn>
                    <a:cxn ang="0">
                      <a:pos x="104" y="218"/>
                    </a:cxn>
                    <a:cxn ang="0">
                      <a:pos x="107" y="193"/>
                    </a:cxn>
                    <a:cxn ang="0">
                      <a:pos x="110" y="168"/>
                    </a:cxn>
                    <a:cxn ang="0">
                      <a:pos x="115" y="142"/>
                    </a:cxn>
                    <a:cxn ang="0">
                      <a:pos x="129" y="92"/>
                    </a:cxn>
                    <a:cxn ang="0">
                      <a:pos x="144" y="44"/>
                    </a:cxn>
                    <a:cxn ang="0">
                      <a:pos x="162" y="0"/>
                    </a:cxn>
                    <a:cxn ang="0">
                      <a:pos x="162" y="0"/>
                    </a:cxn>
                  </a:cxnLst>
                  <a:rect l="0" t="0" r="r" b="b"/>
                  <a:pathLst>
                    <a:path w="162" h="363">
                      <a:moveTo>
                        <a:pt x="162" y="0"/>
                      </a:moveTo>
                      <a:lnTo>
                        <a:pt x="162" y="0"/>
                      </a:lnTo>
                      <a:lnTo>
                        <a:pt x="129" y="32"/>
                      </a:lnTo>
                      <a:lnTo>
                        <a:pt x="129" y="32"/>
                      </a:lnTo>
                      <a:lnTo>
                        <a:pt x="109" y="54"/>
                      </a:lnTo>
                      <a:lnTo>
                        <a:pt x="88" y="76"/>
                      </a:lnTo>
                      <a:lnTo>
                        <a:pt x="72" y="99"/>
                      </a:lnTo>
                      <a:lnTo>
                        <a:pt x="57" y="121"/>
                      </a:lnTo>
                      <a:lnTo>
                        <a:pt x="42" y="142"/>
                      </a:lnTo>
                      <a:lnTo>
                        <a:pt x="30" y="164"/>
                      </a:lnTo>
                      <a:lnTo>
                        <a:pt x="20" y="188"/>
                      </a:lnTo>
                      <a:lnTo>
                        <a:pt x="11" y="208"/>
                      </a:lnTo>
                      <a:lnTo>
                        <a:pt x="6" y="228"/>
                      </a:lnTo>
                      <a:lnTo>
                        <a:pt x="1" y="248"/>
                      </a:lnTo>
                      <a:lnTo>
                        <a:pt x="0" y="266"/>
                      </a:lnTo>
                      <a:lnTo>
                        <a:pt x="0" y="285"/>
                      </a:lnTo>
                      <a:lnTo>
                        <a:pt x="3" y="301"/>
                      </a:lnTo>
                      <a:lnTo>
                        <a:pt x="6" y="317"/>
                      </a:lnTo>
                      <a:lnTo>
                        <a:pt x="13" y="328"/>
                      </a:lnTo>
                      <a:lnTo>
                        <a:pt x="23" y="340"/>
                      </a:lnTo>
                      <a:lnTo>
                        <a:pt x="23" y="340"/>
                      </a:lnTo>
                      <a:lnTo>
                        <a:pt x="33" y="348"/>
                      </a:lnTo>
                      <a:lnTo>
                        <a:pt x="45" y="355"/>
                      </a:lnTo>
                      <a:lnTo>
                        <a:pt x="57" y="360"/>
                      </a:lnTo>
                      <a:lnTo>
                        <a:pt x="70" y="363"/>
                      </a:lnTo>
                      <a:lnTo>
                        <a:pt x="85" y="363"/>
                      </a:lnTo>
                      <a:lnTo>
                        <a:pt x="100" y="363"/>
                      </a:lnTo>
                      <a:lnTo>
                        <a:pt x="117" y="362"/>
                      </a:lnTo>
                      <a:lnTo>
                        <a:pt x="134" y="358"/>
                      </a:lnTo>
                      <a:lnTo>
                        <a:pt x="134" y="358"/>
                      </a:lnTo>
                      <a:lnTo>
                        <a:pt x="124" y="343"/>
                      </a:lnTo>
                      <a:lnTo>
                        <a:pt x="115" y="327"/>
                      </a:lnTo>
                      <a:lnTo>
                        <a:pt x="110" y="306"/>
                      </a:lnTo>
                      <a:lnTo>
                        <a:pt x="105" y="286"/>
                      </a:lnTo>
                      <a:lnTo>
                        <a:pt x="104" y="265"/>
                      </a:lnTo>
                      <a:lnTo>
                        <a:pt x="104" y="241"/>
                      </a:lnTo>
                      <a:lnTo>
                        <a:pt x="104" y="218"/>
                      </a:lnTo>
                      <a:lnTo>
                        <a:pt x="107" y="193"/>
                      </a:lnTo>
                      <a:lnTo>
                        <a:pt x="110" y="168"/>
                      </a:lnTo>
                      <a:lnTo>
                        <a:pt x="115" y="142"/>
                      </a:lnTo>
                      <a:lnTo>
                        <a:pt x="129" y="92"/>
                      </a:lnTo>
                      <a:lnTo>
                        <a:pt x="144" y="44"/>
                      </a:lnTo>
                      <a:lnTo>
                        <a:pt x="162" y="0"/>
                      </a:lnTo>
                      <a:lnTo>
                        <a:pt x="162" y="0"/>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4" name="Freeform 156"/>
                <p:cNvSpPr>
                  <a:spLocks/>
                </p:cNvSpPr>
                <p:nvPr/>
              </p:nvSpPr>
              <p:spPr bwMode="auto">
                <a:xfrm>
                  <a:off x="2611" y="863"/>
                  <a:ext cx="100" cy="215"/>
                </a:xfrm>
                <a:custGeom>
                  <a:avLst/>
                  <a:gdLst/>
                  <a:ahLst/>
                  <a:cxnLst>
                    <a:cxn ang="0">
                      <a:pos x="167" y="0"/>
                    </a:cxn>
                    <a:cxn ang="0">
                      <a:pos x="167" y="0"/>
                    </a:cxn>
                    <a:cxn ang="0">
                      <a:pos x="140" y="13"/>
                    </a:cxn>
                    <a:cxn ang="0">
                      <a:pos x="113" y="30"/>
                    </a:cxn>
                    <a:cxn ang="0">
                      <a:pos x="85" y="48"/>
                    </a:cxn>
                    <a:cxn ang="0">
                      <a:pos x="58" y="70"/>
                    </a:cxn>
                    <a:cxn ang="0">
                      <a:pos x="58" y="70"/>
                    </a:cxn>
                    <a:cxn ang="0">
                      <a:pos x="40" y="114"/>
                    </a:cxn>
                    <a:cxn ang="0">
                      <a:pos x="25" y="162"/>
                    </a:cxn>
                    <a:cxn ang="0">
                      <a:pos x="11" y="212"/>
                    </a:cxn>
                    <a:cxn ang="0">
                      <a:pos x="6" y="238"/>
                    </a:cxn>
                    <a:cxn ang="0">
                      <a:pos x="3" y="263"/>
                    </a:cxn>
                    <a:cxn ang="0">
                      <a:pos x="0" y="288"/>
                    </a:cxn>
                    <a:cxn ang="0">
                      <a:pos x="0" y="311"/>
                    </a:cxn>
                    <a:cxn ang="0">
                      <a:pos x="0" y="335"/>
                    </a:cxn>
                    <a:cxn ang="0">
                      <a:pos x="1" y="356"/>
                    </a:cxn>
                    <a:cxn ang="0">
                      <a:pos x="6" y="376"/>
                    </a:cxn>
                    <a:cxn ang="0">
                      <a:pos x="11" y="397"/>
                    </a:cxn>
                    <a:cxn ang="0">
                      <a:pos x="20" y="413"/>
                    </a:cxn>
                    <a:cxn ang="0">
                      <a:pos x="30" y="428"/>
                    </a:cxn>
                    <a:cxn ang="0">
                      <a:pos x="30" y="428"/>
                    </a:cxn>
                    <a:cxn ang="0">
                      <a:pos x="50" y="422"/>
                    </a:cxn>
                    <a:cxn ang="0">
                      <a:pos x="70" y="415"/>
                    </a:cxn>
                    <a:cxn ang="0">
                      <a:pos x="92" y="405"/>
                    </a:cxn>
                    <a:cxn ang="0">
                      <a:pos x="112" y="393"/>
                    </a:cxn>
                    <a:cxn ang="0">
                      <a:pos x="134" y="380"/>
                    </a:cxn>
                    <a:cxn ang="0">
                      <a:pos x="157" y="366"/>
                    </a:cxn>
                    <a:cxn ang="0">
                      <a:pos x="179" y="350"/>
                    </a:cxn>
                    <a:cxn ang="0">
                      <a:pos x="199" y="331"/>
                    </a:cxn>
                    <a:cxn ang="0">
                      <a:pos x="199" y="331"/>
                    </a:cxn>
                    <a:cxn ang="0">
                      <a:pos x="189" y="318"/>
                    </a:cxn>
                    <a:cxn ang="0">
                      <a:pos x="179" y="303"/>
                    </a:cxn>
                    <a:cxn ang="0">
                      <a:pos x="170" y="284"/>
                    </a:cxn>
                    <a:cxn ang="0">
                      <a:pos x="165" y="264"/>
                    </a:cxn>
                    <a:cxn ang="0">
                      <a:pos x="160" y="243"/>
                    </a:cxn>
                    <a:cxn ang="0">
                      <a:pos x="157" y="221"/>
                    </a:cxn>
                    <a:cxn ang="0">
                      <a:pos x="154" y="196"/>
                    </a:cxn>
                    <a:cxn ang="0">
                      <a:pos x="154" y="172"/>
                    </a:cxn>
                    <a:cxn ang="0">
                      <a:pos x="154" y="124"/>
                    </a:cxn>
                    <a:cxn ang="0">
                      <a:pos x="157" y="77"/>
                    </a:cxn>
                    <a:cxn ang="0">
                      <a:pos x="162" y="35"/>
                    </a:cxn>
                    <a:cxn ang="0">
                      <a:pos x="167" y="0"/>
                    </a:cxn>
                    <a:cxn ang="0">
                      <a:pos x="167" y="0"/>
                    </a:cxn>
                  </a:cxnLst>
                  <a:rect l="0" t="0" r="r" b="b"/>
                  <a:pathLst>
                    <a:path w="199" h="428">
                      <a:moveTo>
                        <a:pt x="167" y="0"/>
                      </a:moveTo>
                      <a:lnTo>
                        <a:pt x="167" y="0"/>
                      </a:lnTo>
                      <a:lnTo>
                        <a:pt x="140" y="13"/>
                      </a:lnTo>
                      <a:lnTo>
                        <a:pt x="113" y="30"/>
                      </a:lnTo>
                      <a:lnTo>
                        <a:pt x="85" y="48"/>
                      </a:lnTo>
                      <a:lnTo>
                        <a:pt x="58" y="70"/>
                      </a:lnTo>
                      <a:lnTo>
                        <a:pt x="58" y="70"/>
                      </a:lnTo>
                      <a:lnTo>
                        <a:pt x="40" y="114"/>
                      </a:lnTo>
                      <a:lnTo>
                        <a:pt x="25" y="162"/>
                      </a:lnTo>
                      <a:lnTo>
                        <a:pt x="11" y="212"/>
                      </a:lnTo>
                      <a:lnTo>
                        <a:pt x="6" y="238"/>
                      </a:lnTo>
                      <a:lnTo>
                        <a:pt x="3" y="263"/>
                      </a:lnTo>
                      <a:lnTo>
                        <a:pt x="0" y="288"/>
                      </a:lnTo>
                      <a:lnTo>
                        <a:pt x="0" y="311"/>
                      </a:lnTo>
                      <a:lnTo>
                        <a:pt x="0" y="335"/>
                      </a:lnTo>
                      <a:lnTo>
                        <a:pt x="1" y="356"/>
                      </a:lnTo>
                      <a:lnTo>
                        <a:pt x="6" y="376"/>
                      </a:lnTo>
                      <a:lnTo>
                        <a:pt x="11" y="397"/>
                      </a:lnTo>
                      <a:lnTo>
                        <a:pt x="20" y="413"/>
                      </a:lnTo>
                      <a:lnTo>
                        <a:pt x="30" y="428"/>
                      </a:lnTo>
                      <a:lnTo>
                        <a:pt x="30" y="428"/>
                      </a:lnTo>
                      <a:lnTo>
                        <a:pt x="50" y="422"/>
                      </a:lnTo>
                      <a:lnTo>
                        <a:pt x="70" y="415"/>
                      </a:lnTo>
                      <a:lnTo>
                        <a:pt x="92" y="405"/>
                      </a:lnTo>
                      <a:lnTo>
                        <a:pt x="112" y="393"/>
                      </a:lnTo>
                      <a:lnTo>
                        <a:pt x="134" y="380"/>
                      </a:lnTo>
                      <a:lnTo>
                        <a:pt x="157" y="366"/>
                      </a:lnTo>
                      <a:lnTo>
                        <a:pt x="179" y="350"/>
                      </a:lnTo>
                      <a:lnTo>
                        <a:pt x="199" y="331"/>
                      </a:lnTo>
                      <a:lnTo>
                        <a:pt x="199" y="331"/>
                      </a:lnTo>
                      <a:lnTo>
                        <a:pt x="189" y="318"/>
                      </a:lnTo>
                      <a:lnTo>
                        <a:pt x="179" y="303"/>
                      </a:lnTo>
                      <a:lnTo>
                        <a:pt x="170" y="284"/>
                      </a:lnTo>
                      <a:lnTo>
                        <a:pt x="165" y="264"/>
                      </a:lnTo>
                      <a:lnTo>
                        <a:pt x="160" y="243"/>
                      </a:lnTo>
                      <a:lnTo>
                        <a:pt x="157" y="221"/>
                      </a:lnTo>
                      <a:lnTo>
                        <a:pt x="154" y="196"/>
                      </a:lnTo>
                      <a:lnTo>
                        <a:pt x="154" y="172"/>
                      </a:lnTo>
                      <a:lnTo>
                        <a:pt x="154" y="124"/>
                      </a:lnTo>
                      <a:lnTo>
                        <a:pt x="157" y="77"/>
                      </a:lnTo>
                      <a:lnTo>
                        <a:pt x="162" y="35"/>
                      </a:lnTo>
                      <a:lnTo>
                        <a:pt x="167" y="0"/>
                      </a:lnTo>
                      <a:lnTo>
                        <a:pt x="167" y="0"/>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5" name="Freeform 157"/>
                <p:cNvSpPr>
                  <a:spLocks/>
                </p:cNvSpPr>
                <p:nvPr/>
              </p:nvSpPr>
              <p:spPr bwMode="auto">
                <a:xfrm>
                  <a:off x="2392" y="683"/>
                  <a:ext cx="393" cy="392"/>
                </a:xfrm>
                <a:custGeom>
                  <a:avLst/>
                  <a:gdLst/>
                  <a:ahLst/>
                  <a:cxnLst>
                    <a:cxn ang="0">
                      <a:pos x="727" y="46"/>
                    </a:cxn>
                    <a:cxn ang="0">
                      <a:pos x="706" y="29"/>
                    </a:cxn>
                    <a:cxn ang="0">
                      <a:pos x="683" y="15"/>
                    </a:cxn>
                    <a:cxn ang="0">
                      <a:pos x="658" y="7"/>
                    </a:cxn>
                    <a:cxn ang="0">
                      <a:pos x="629" y="2"/>
                    </a:cxn>
                    <a:cxn ang="0">
                      <a:pos x="568" y="2"/>
                    </a:cxn>
                    <a:cxn ang="0">
                      <a:pos x="499" y="17"/>
                    </a:cxn>
                    <a:cxn ang="0">
                      <a:pos x="427" y="46"/>
                    </a:cxn>
                    <a:cxn ang="0">
                      <a:pos x="353" y="87"/>
                    </a:cxn>
                    <a:cxn ang="0">
                      <a:pos x="278" y="141"/>
                    </a:cxn>
                    <a:cxn ang="0">
                      <a:pos x="206" y="206"/>
                    </a:cxn>
                    <a:cxn ang="0">
                      <a:pos x="172" y="241"/>
                    </a:cxn>
                    <a:cxn ang="0">
                      <a:pos x="112" y="315"/>
                    </a:cxn>
                    <a:cxn ang="0">
                      <a:pos x="65" y="390"/>
                    </a:cxn>
                    <a:cxn ang="0">
                      <a:pos x="30" y="464"/>
                    </a:cxn>
                    <a:cxn ang="0">
                      <a:pos x="8" y="534"/>
                    </a:cxn>
                    <a:cxn ang="0">
                      <a:pos x="0" y="600"/>
                    </a:cxn>
                    <a:cxn ang="0">
                      <a:pos x="3" y="643"/>
                    </a:cxn>
                    <a:cxn ang="0">
                      <a:pos x="10" y="670"/>
                    </a:cxn>
                    <a:cxn ang="0">
                      <a:pos x="22" y="695"/>
                    </a:cxn>
                    <a:cxn ang="0">
                      <a:pos x="35" y="717"/>
                    </a:cxn>
                    <a:cxn ang="0">
                      <a:pos x="45" y="727"/>
                    </a:cxn>
                    <a:cxn ang="0">
                      <a:pos x="58" y="737"/>
                    </a:cxn>
                    <a:cxn ang="0">
                      <a:pos x="95" y="752"/>
                    </a:cxn>
                    <a:cxn ang="0">
                      <a:pos x="142" y="760"/>
                    </a:cxn>
                    <a:cxn ang="0">
                      <a:pos x="221" y="764"/>
                    </a:cxn>
                    <a:cxn ang="0">
                      <a:pos x="313" y="760"/>
                    </a:cxn>
                    <a:cxn ang="0">
                      <a:pos x="353" y="760"/>
                    </a:cxn>
                    <a:cxn ang="0">
                      <a:pos x="357" y="762"/>
                    </a:cxn>
                    <a:cxn ang="0">
                      <a:pos x="382" y="777"/>
                    </a:cxn>
                    <a:cxn ang="0">
                      <a:pos x="412" y="784"/>
                    </a:cxn>
                    <a:cxn ang="0">
                      <a:pos x="447" y="782"/>
                    </a:cxn>
                    <a:cxn ang="0">
                      <a:pos x="485" y="772"/>
                    </a:cxn>
                    <a:cxn ang="0">
                      <a:pos x="529" y="755"/>
                    </a:cxn>
                    <a:cxn ang="0">
                      <a:pos x="573" y="730"/>
                    </a:cxn>
                    <a:cxn ang="0">
                      <a:pos x="616" y="697"/>
                    </a:cxn>
                    <a:cxn ang="0">
                      <a:pos x="658" y="658"/>
                    </a:cxn>
                    <a:cxn ang="0">
                      <a:pos x="678" y="638"/>
                    </a:cxn>
                    <a:cxn ang="0">
                      <a:pos x="715" y="595"/>
                    </a:cxn>
                    <a:cxn ang="0">
                      <a:pos x="743" y="549"/>
                    </a:cxn>
                    <a:cxn ang="0">
                      <a:pos x="765" y="508"/>
                    </a:cxn>
                    <a:cxn ang="0">
                      <a:pos x="779" y="466"/>
                    </a:cxn>
                    <a:cxn ang="0">
                      <a:pos x="785" y="429"/>
                    </a:cxn>
                    <a:cxn ang="0">
                      <a:pos x="782" y="395"/>
                    </a:cxn>
                    <a:cxn ang="0">
                      <a:pos x="770" y="369"/>
                    </a:cxn>
                    <a:cxn ang="0">
                      <a:pos x="762" y="357"/>
                    </a:cxn>
                    <a:cxn ang="0">
                      <a:pos x="760" y="344"/>
                    </a:cxn>
                    <a:cxn ang="0">
                      <a:pos x="762" y="270"/>
                    </a:cxn>
                    <a:cxn ang="0">
                      <a:pos x="762" y="168"/>
                    </a:cxn>
                    <a:cxn ang="0">
                      <a:pos x="757" y="118"/>
                    </a:cxn>
                    <a:cxn ang="0">
                      <a:pos x="745" y="76"/>
                    </a:cxn>
                    <a:cxn ang="0">
                      <a:pos x="732" y="51"/>
                    </a:cxn>
                    <a:cxn ang="0">
                      <a:pos x="727" y="46"/>
                    </a:cxn>
                  </a:cxnLst>
                  <a:rect l="0" t="0" r="r" b="b"/>
                  <a:pathLst>
                    <a:path w="785" h="785">
                      <a:moveTo>
                        <a:pt x="727" y="46"/>
                      </a:moveTo>
                      <a:lnTo>
                        <a:pt x="727" y="46"/>
                      </a:lnTo>
                      <a:lnTo>
                        <a:pt x="717" y="36"/>
                      </a:lnTo>
                      <a:lnTo>
                        <a:pt x="706" y="29"/>
                      </a:lnTo>
                      <a:lnTo>
                        <a:pt x="695" y="22"/>
                      </a:lnTo>
                      <a:lnTo>
                        <a:pt x="683" y="15"/>
                      </a:lnTo>
                      <a:lnTo>
                        <a:pt x="670" y="10"/>
                      </a:lnTo>
                      <a:lnTo>
                        <a:pt x="658" y="7"/>
                      </a:lnTo>
                      <a:lnTo>
                        <a:pt x="643" y="4"/>
                      </a:lnTo>
                      <a:lnTo>
                        <a:pt x="629" y="2"/>
                      </a:lnTo>
                      <a:lnTo>
                        <a:pt x="599" y="0"/>
                      </a:lnTo>
                      <a:lnTo>
                        <a:pt x="568" y="2"/>
                      </a:lnTo>
                      <a:lnTo>
                        <a:pt x="534" y="9"/>
                      </a:lnTo>
                      <a:lnTo>
                        <a:pt x="499" y="17"/>
                      </a:lnTo>
                      <a:lnTo>
                        <a:pt x="464" y="31"/>
                      </a:lnTo>
                      <a:lnTo>
                        <a:pt x="427" y="46"/>
                      </a:lnTo>
                      <a:lnTo>
                        <a:pt x="390" y="66"/>
                      </a:lnTo>
                      <a:lnTo>
                        <a:pt x="353" y="87"/>
                      </a:lnTo>
                      <a:lnTo>
                        <a:pt x="315" y="113"/>
                      </a:lnTo>
                      <a:lnTo>
                        <a:pt x="278" y="141"/>
                      </a:lnTo>
                      <a:lnTo>
                        <a:pt x="241" y="173"/>
                      </a:lnTo>
                      <a:lnTo>
                        <a:pt x="206" y="206"/>
                      </a:lnTo>
                      <a:lnTo>
                        <a:pt x="206" y="206"/>
                      </a:lnTo>
                      <a:lnTo>
                        <a:pt x="172" y="241"/>
                      </a:lnTo>
                      <a:lnTo>
                        <a:pt x="140" y="278"/>
                      </a:lnTo>
                      <a:lnTo>
                        <a:pt x="112" y="315"/>
                      </a:lnTo>
                      <a:lnTo>
                        <a:pt x="87" y="352"/>
                      </a:lnTo>
                      <a:lnTo>
                        <a:pt x="65" y="390"/>
                      </a:lnTo>
                      <a:lnTo>
                        <a:pt x="45" y="427"/>
                      </a:lnTo>
                      <a:lnTo>
                        <a:pt x="30" y="464"/>
                      </a:lnTo>
                      <a:lnTo>
                        <a:pt x="17" y="499"/>
                      </a:lnTo>
                      <a:lnTo>
                        <a:pt x="8" y="534"/>
                      </a:lnTo>
                      <a:lnTo>
                        <a:pt x="1" y="568"/>
                      </a:lnTo>
                      <a:lnTo>
                        <a:pt x="0" y="600"/>
                      </a:lnTo>
                      <a:lnTo>
                        <a:pt x="1" y="630"/>
                      </a:lnTo>
                      <a:lnTo>
                        <a:pt x="3" y="643"/>
                      </a:lnTo>
                      <a:lnTo>
                        <a:pt x="7" y="658"/>
                      </a:lnTo>
                      <a:lnTo>
                        <a:pt x="10" y="670"/>
                      </a:lnTo>
                      <a:lnTo>
                        <a:pt x="15" y="683"/>
                      </a:lnTo>
                      <a:lnTo>
                        <a:pt x="22" y="695"/>
                      </a:lnTo>
                      <a:lnTo>
                        <a:pt x="28" y="707"/>
                      </a:lnTo>
                      <a:lnTo>
                        <a:pt x="35" y="717"/>
                      </a:lnTo>
                      <a:lnTo>
                        <a:pt x="45" y="727"/>
                      </a:lnTo>
                      <a:lnTo>
                        <a:pt x="45" y="727"/>
                      </a:lnTo>
                      <a:lnTo>
                        <a:pt x="50" y="732"/>
                      </a:lnTo>
                      <a:lnTo>
                        <a:pt x="58" y="737"/>
                      </a:lnTo>
                      <a:lnTo>
                        <a:pt x="75" y="745"/>
                      </a:lnTo>
                      <a:lnTo>
                        <a:pt x="95" y="752"/>
                      </a:lnTo>
                      <a:lnTo>
                        <a:pt x="117" y="757"/>
                      </a:lnTo>
                      <a:lnTo>
                        <a:pt x="142" y="760"/>
                      </a:lnTo>
                      <a:lnTo>
                        <a:pt x="167" y="762"/>
                      </a:lnTo>
                      <a:lnTo>
                        <a:pt x="221" y="764"/>
                      </a:lnTo>
                      <a:lnTo>
                        <a:pt x="269" y="762"/>
                      </a:lnTo>
                      <a:lnTo>
                        <a:pt x="313" y="760"/>
                      </a:lnTo>
                      <a:lnTo>
                        <a:pt x="343" y="760"/>
                      </a:lnTo>
                      <a:lnTo>
                        <a:pt x="353" y="760"/>
                      </a:lnTo>
                      <a:lnTo>
                        <a:pt x="357" y="762"/>
                      </a:lnTo>
                      <a:lnTo>
                        <a:pt x="357" y="762"/>
                      </a:lnTo>
                      <a:lnTo>
                        <a:pt x="368" y="770"/>
                      </a:lnTo>
                      <a:lnTo>
                        <a:pt x="382" y="777"/>
                      </a:lnTo>
                      <a:lnTo>
                        <a:pt x="395" y="782"/>
                      </a:lnTo>
                      <a:lnTo>
                        <a:pt x="412" y="784"/>
                      </a:lnTo>
                      <a:lnTo>
                        <a:pt x="429" y="785"/>
                      </a:lnTo>
                      <a:lnTo>
                        <a:pt x="447" y="782"/>
                      </a:lnTo>
                      <a:lnTo>
                        <a:pt x="465" y="779"/>
                      </a:lnTo>
                      <a:lnTo>
                        <a:pt x="485" y="772"/>
                      </a:lnTo>
                      <a:lnTo>
                        <a:pt x="507" y="765"/>
                      </a:lnTo>
                      <a:lnTo>
                        <a:pt x="529" y="755"/>
                      </a:lnTo>
                      <a:lnTo>
                        <a:pt x="551" y="743"/>
                      </a:lnTo>
                      <a:lnTo>
                        <a:pt x="573" y="730"/>
                      </a:lnTo>
                      <a:lnTo>
                        <a:pt x="594" y="715"/>
                      </a:lnTo>
                      <a:lnTo>
                        <a:pt x="616" y="697"/>
                      </a:lnTo>
                      <a:lnTo>
                        <a:pt x="638" y="678"/>
                      </a:lnTo>
                      <a:lnTo>
                        <a:pt x="658" y="658"/>
                      </a:lnTo>
                      <a:lnTo>
                        <a:pt x="658" y="658"/>
                      </a:lnTo>
                      <a:lnTo>
                        <a:pt x="678" y="638"/>
                      </a:lnTo>
                      <a:lnTo>
                        <a:pt x="698" y="616"/>
                      </a:lnTo>
                      <a:lnTo>
                        <a:pt x="715" y="595"/>
                      </a:lnTo>
                      <a:lnTo>
                        <a:pt x="730" y="573"/>
                      </a:lnTo>
                      <a:lnTo>
                        <a:pt x="743" y="549"/>
                      </a:lnTo>
                      <a:lnTo>
                        <a:pt x="755" y="529"/>
                      </a:lnTo>
                      <a:lnTo>
                        <a:pt x="765" y="508"/>
                      </a:lnTo>
                      <a:lnTo>
                        <a:pt x="772" y="486"/>
                      </a:lnTo>
                      <a:lnTo>
                        <a:pt x="779" y="466"/>
                      </a:lnTo>
                      <a:lnTo>
                        <a:pt x="782" y="447"/>
                      </a:lnTo>
                      <a:lnTo>
                        <a:pt x="785" y="429"/>
                      </a:lnTo>
                      <a:lnTo>
                        <a:pt x="785" y="412"/>
                      </a:lnTo>
                      <a:lnTo>
                        <a:pt x="782" y="395"/>
                      </a:lnTo>
                      <a:lnTo>
                        <a:pt x="777" y="380"/>
                      </a:lnTo>
                      <a:lnTo>
                        <a:pt x="770" y="369"/>
                      </a:lnTo>
                      <a:lnTo>
                        <a:pt x="762" y="357"/>
                      </a:lnTo>
                      <a:lnTo>
                        <a:pt x="762" y="357"/>
                      </a:lnTo>
                      <a:lnTo>
                        <a:pt x="760" y="352"/>
                      </a:lnTo>
                      <a:lnTo>
                        <a:pt x="760" y="344"/>
                      </a:lnTo>
                      <a:lnTo>
                        <a:pt x="760" y="313"/>
                      </a:lnTo>
                      <a:lnTo>
                        <a:pt x="762" y="270"/>
                      </a:lnTo>
                      <a:lnTo>
                        <a:pt x="763" y="220"/>
                      </a:lnTo>
                      <a:lnTo>
                        <a:pt x="762" y="168"/>
                      </a:lnTo>
                      <a:lnTo>
                        <a:pt x="760" y="143"/>
                      </a:lnTo>
                      <a:lnTo>
                        <a:pt x="757" y="118"/>
                      </a:lnTo>
                      <a:lnTo>
                        <a:pt x="752" y="96"/>
                      </a:lnTo>
                      <a:lnTo>
                        <a:pt x="745" y="76"/>
                      </a:lnTo>
                      <a:lnTo>
                        <a:pt x="737" y="59"/>
                      </a:lnTo>
                      <a:lnTo>
                        <a:pt x="732" y="51"/>
                      </a:lnTo>
                      <a:lnTo>
                        <a:pt x="727" y="46"/>
                      </a:lnTo>
                      <a:lnTo>
                        <a:pt x="727" y="46"/>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6" name="Freeform 158"/>
                <p:cNvSpPr>
                  <a:spLocks/>
                </p:cNvSpPr>
                <p:nvPr/>
              </p:nvSpPr>
              <p:spPr bwMode="auto">
                <a:xfrm>
                  <a:off x="2392" y="683"/>
                  <a:ext cx="393" cy="385"/>
                </a:xfrm>
                <a:custGeom>
                  <a:avLst/>
                  <a:gdLst/>
                  <a:ahLst/>
                  <a:cxnLst>
                    <a:cxn ang="0">
                      <a:pos x="762" y="357"/>
                    </a:cxn>
                    <a:cxn ang="0">
                      <a:pos x="760" y="344"/>
                    </a:cxn>
                    <a:cxn ang="0">
                      <a:pos x="762" y="270"/>
                    </a:cxn>
                    <a:cxn ang="0">
                      <a:pos x="762" y="168"/>
                    </a:cxn>
                    <a:cxn ang="0">
                      <a:pos x="757" y="118"/>
                    </a:cxn>
                    <a:cxn ang="0">
                      <a:pos x="745" y="76"/>
                    </a:cxn>
                    <a:cxn ang="0">
                      <a:pos x="732" y="51"/>
                    </a:cxn>
                    <a:cxn ang="0">
                      <a:pos x="727" y="46"/>
                    </a:cxn>
                    <a:cxn ang="0">
                      <a:pos x="706" y="29"/>
                    </a:cxn>
                    <a:cxn ang="0">
                      <a:pos x="683" y="15"/>
                    </a:cxn>
                    <a:cxn ang="0">
                      <a:pos x="658" y="7"/>
                    </a:cxn>
                    <a:cxn ang="0">
                      <a:pos x="629" y="2"/>
                    </a:cxn>
                    <a:cxn ang="0">
                      <a:pos x="568" y="2"/>
                    </a:cxn>
                    <a:cxn ang="0">
                      <a:pos x="499" y="17"/>
                    </a:cxn>
                    <a:cxn ang="0">
                      <a:pos x="427" y="46"/>
                    </a:cxn>
                    <a:cxn ang="0">
                      <a:pos x="353" y="87"/>
                    </a:cxn>
                    <a:cxn ang="0">
                      <a:pos x="278" y="141"/>
                    </a:cxn>
                    <a:cxn ang="0">
                      <a:pos x="206" y="206"/>
                    </a:cxn>
                    <a:cxn ang="0">
                      <a:pos x="172" y="241"/>
                    </a:cxn>
                    <a:cxn ang="0">
                      <a:pos x="114" y="315"/>
                    </a:cxn>
                    <a:cxn ang="0">
                      <a:pos x="65" y="389"/>
                    </a:cxn>
                    <a:cxn ang="0">
                      <a:pos x="30" y="462"/>
                    </a:cxn>
                    <a:cxn ang="0">
                      <a:pos x="8" y="533"/>
                    </a:cxn>
                    <a:cxn ang="0">
                      <a:pos x="0" y="598"/>
                    </a:cxn>
                    <a:cxn ang="0">
                      <a:pos x="7" y="655"/>
                    </a:cxn>
                    <a:cxn ang="0">
                      <a:pos x="15" y="680"/>
                    </a:cxn>
                    <a:cxn ang="0">
                      <a:pos x="27" y="703"/>
                    </a:cxn>
                    <a:cxn ang="0">
                      <a:pos x="43" y="723"/>
                    </a:cxn>
                    <a:cxn ang="0">
                      <a:pos x="134" y="713"/>
                    </a:cxn>
                    <a:cxn ang="0">
                      <a:pos x="243" y="703"/>
                    </a:cxn>
                    <a:cxn ang="0">
                      <a:pos x="338" y="700"/>
                    </a:cxn>
                    <a:cxn ang="0">
                      <a:pos x="370" y="703"/>
                    </a:cxn>
                    <a:cxn ang="0">
                      <a:pos x="388" y="710"/>
                    </a:cxn>
                    <a:cxn ang="0">
                      <a:pos x="397" y="722"/>
                    </a:cxn>
                    <a:cxn ang="0">
                      <a:pos x="413" y="749"/>
                    </a:cxn>
                    <a:cxn ang="0">
                      <a:pos x="425" y="760"/>
                    </a:cxn>
                    <a:cxn ang="0">
                      <a:pos x="439" y="769"/>
                    </a:cxn>
                    <a:cxn ang="0">
                      <a:pos x="459" y="772"/>
                    </a:cxn>
                    <a:cxn ang="0">
                      <a:pos x="487" y="769"/>
                    </a:cxn>
                    <a:cxn ang="0">
                      <a:pos x="522" y="757"/>
                    </a:cxn>
                    <a:cxn ang="0">
                      <a:pos x="557" y="738"/>
                    </a:cxn>
                    <a:cxn ang="0">
                      <a:pos x="624" y="690"/>
                    </a:cxn>
                    <a:cxn ang="0">
                      <a:pos x="658" y="658"/>
                    </a:cxn>
                    <a:cxn ang="0">
                      <a:pos x="698" y="616"/>
                    </a:cxn>
                    <a:cxn ang="0">
                      <a:pos x="730" y="573"/>
                    </a:cxn>
                    <a:cxn ang="0">
                      <a:pos x="755" y="529"/>
                    </a:cxn>
                    <a:cxn ang="0">
                      <a:pos x="772" y="486"/>
                    </a:cxn>
                    <a:cxn ang="0">
                      <a:pos x="782" y="447"/>
                    </a:cxn>
                    <a:cxn ang="0">
                      <a:pos x="785" y="412"/>
                    </a:cxn>
                    <a:cxn ang="0">
                      <a:pos x="777" y="380"/>
                    </a:cxn>
                    <a:cxn ang="0">
                      <a:pos x="762" y="357"/>
                    </a:cxn>
                  </a:cxnLst>
                  <a:rect l="0" t="0" r="r" b="b"/>
                  <a:pathLst>
                    <a:path w="785" h="772">
                      <a:moveTo>
                        <a:pt x="762" y="357"/>
                      </a:moveTo>
                      <a:lnTo>
                        <a:pt x="762" y="357"/>
                      </a:lnTo>
                      <a:lnTo>
                        <a:pt x="760" y="352"/>
                      </a:lnTo>
                      <a:lnTo>
                        <a:pt x="760" y="344"/>
                      </a:lnTo>
                      <a:lnTo>
                        <a:pt x="760" y="313"/>
                      </a:lnTo>
                      <a:lnTo>
                        <a:pt x="762" y="270"/>
                      </a:lnTo>
                      <a:lnTo>
                        <a:pt x="763" y="220"/>
                      </a:lnTo>
                      <a:lnTo>
                        <a:pt x="762" y="168"/>
                      </a:lnTo>
                      <a:lnTo>
                        <a:pt x="760" y="143"/>
                      </a:lnTo>
                      <a:lnTo>
                        <a:pt x="757" y="118"/>
                      </a:lnTo>
                      <a:lnTo>
                        <a:pt x="752" y="96"/>
                      </a:lnTo>
                      <a:lnTo>
                        <a:pt x="745" y="76"/>
                      </a:lnTo>
                      <a:lnTo>
                        <a:pt x="737" y="59"/>
                      </a:lnTo>
                      <a:lnTo>
                        <a:pt x="732" y="51"/>
                      </a:lnTo>
                      <a:lnTo>
                        <a:pt x="727" y="46"/>
                      </a:lnTo>
                      <a:lnTo>
                        <a:pt x="727" y="46"/>
                      </a:lnTo>
                      <a:lnTo>
                        <a:pt x="717" y="36"/>
                      </a:lnTo>
                      <a:lnTo>
                        <a:pt x="706" y="29"/>
                      </a:lnTo>
                      <a:lnTo>
                        <a:pt x="695" y="22"/>
                      </a:lnTo>
                      <a:lnTo>
                        <a:pt x="683" y="15"/>
                      </a:lnTo>
                      <a:lnTo>
                        <a:pt x="670" y="10"/>
                      </a:lnTo>
                      <a:lnTo>
                        <a:pt x="658" y="7"/>
                      </a:lnTo>
                      <a:lnTo>
                        <a:pt x="643" y="4"/>
                      </a:lnTo>
                      <a:lnTo>
                        <a:pt x="629" y="2"/>
                      </a:lnTo>
                      <a:lnTo>
                        <a:pt x="599" y="0"/>
                      </a:lnTo>
                      <a:lnTo>
                        <a:pt x="568" y="2"/>
                      </a:lnTo>
                      <a:lnTo>
                        <a:pt x="534" y="9"/>
                      </a:lnTo>
                      <a:lnTo>
                        <a:pt x="499" y="17"/>
                      </a:lnTo>
                      <a:lnTo>
                        <a:pt x="464" y="31"/>
                      </a:lnTo>
                      <a:lnTo>
                        <a:pt x="427" y="46"/>
                      </a:lnTo>
                      <a:lnTo>
                        <a:pt x="390" y="66"/>
                      </a:lnTo>
                      <a:lnTo>
                        <a:pt x="353" y="87"/>
                      </a:lnTo>
                      <a:lnTo>
                        <a:pt x="315" y="113"/>
                      </a:lnTo>
                      <a:lnTo>
                        <a:pt x="278" y="141"/>
                      </a:lnTo>
                      <a:lnTo>
                        <a:pt x="241" y="173"/>
                      </a:lnTo>
                      <a:lnTo>
                        <a:pt x="206" y="206"/>
                      </a:lnTo>
                      <a:lnTo>
                        <a:pt x="206" y="206"/>
                      </a:lnTo>
                      <a:lnTo>
                        <a:pt x="172" y="241"/>
                      </a:lnTo>
                      <a:lnTo>
                        <a:pt x="140" y="278"/>
                      </a:lnTo>
                      <a:lnTo>
                        <a:pt x="114" y="315"/>
                      </a:lnTo>
                      <a:lnTo>
                        <a:pt x="89" y="352"/>
                      </a:lnTo>
                      <a:lnTo>
                        <a:pt x="65" y="389"/>
                      </a:lnTo>
                      <a:lnTo>
                        <a:pt x="47" y="426"/>
                      </a:lnTo>
                      <a:lnTo>
                        <a:pt x="30" y="462"/>
                      </a:lnTo>
                      <a:lnTo>
                        <a:pt x="18" y="497"/>
                      </a:lnTo>
                      <a:lnTo>
                        <a:pt x="8" y="533"/>
                      </a:lnTo>
                      <a:lnTo>
                        <a:pt x="3" y="566"/>
                      </a:lnTo>
                      <a:lnTo>
                        <a:pt x="0" y="598"/>
                      </a:lnTo>
                      <a:lnTo>
                        <a:pt x="1" y="626"/>
                      </a:lnTo>
                      <a:lnTo>
                        <a:pt x="7" y="655"/>
                      </a:lnTo>
                      <a:lnTo>
                        <a:pt x="10" y="668"/>
                      </a:lnTo>
                      <a:lnTo>
                        <a:pt x="15" y="680"/>
                      </a:lnTo>
                      <a:lnTo>
                        <a:pt x="20" y="693"/>
                      </a:lnTo>
                      <a:lnTo>
                        <a:pt x="27" y="703"/>
                      </a:lnTo>
                      <a:lnTo>
                        <a:pt x="33" y="715"/>
                      </a:lnTo>
                      <a:lnTo>
                        <a:pt x="43" y="723"/>
                      </a:lnTo>
                      <a:lnTo>
                        <a:pt x="43" y="723"/>
                      </a:lnTo>
                      <a:lnTo>
                        <a:pt x="134" y="713"/>
                      </a:lnTo>
                      <a:lnTo>
                        <a:pt x="189" y="708"/>
                      </a:lnTo>
                      <a:lnTo>
                        <a:pt x="243" y="703"/>
                      </a:lnTo>
                      <a:lnTo>
                        <a:pt x="295" y="702"/>
                      </a:lnTo>
                      <a:lnTo>
                        <a:pt x="338" y="700"/>
                      </a:lnTo>
                      <a:lnTo>
                        <a:pt x="357" y="702"/>
                      </a:lnTo>
                      <a:lnTo>
                        <a:pt x="370" y="703"/>
                      </a:lnTo>
                      <a:lnTo>
                        <a:pt x="382" y="705"/>
                      </a:lnTo>
                      <a:lnTo>
                        <a:pt x="388" y="710"/>
                      </a:lnTo>
                      <a:lnTo>
                        <a:pt x="388" y="710"/>
                      </a:lnTo>
                      <a:lnTo>
                        <a:pt x="397" y="722"/>
                      </a:lnTo>
                      <a:lnTo>
                        <a:pt x="405" y="735"/>
                      </a:lnTo>
                      <a:lnTo>
                        <a:pt x="413" y="749"/>
                      </a:lnTo>
                      <a:lnTo>
                        <a:pt x="418" y="754"/>
                      </a:lnTo>
                      <a:lnTo>
                        <a:pt x="425" y="760"/>
                      </a:lnTo>
                      <a:lnTo>
                        <a:pt x="432" y="765"/>
                      </a:lnTo>
                      <a:lnTo>
                        <a:pt x="439" y="769"/>
                      </a:lnTo>
                      <a:lnTo>
                        <a:pt x="449" y="770"/>
                      </a:lnTo>
                      <a:lnTo>
                        <a:pt x="459" y="772"/>
                      </a:lnTo>
                      <a:lnTo>
                        <a:pt x="472" y="770"/>
                      </a:lnTo>
                      <a:lnTo>
                        <a:pt x="487" y="769"/>
                      </a:lnTo>
                      <a:lnTo>
                        <a:pt x="504" y="764"/>
                      </a:lnTo>
                      <a:lnTo>
                        <a:pt x="522" y="757"/>
                      </a:lnTo>
                      <a:lnTo>
                        <a:pt x="522" y="757"/>
                      </a:lnTo>
                      <a:lnTo>
                        <a:pt x="557" y="738"/>
                      </a:lnTo>
                      <a:lnTo>
                        <a:pt x="591" y="717"/>
                      </a:lnTo>
                      <a:lnTo>
                        <a:pt x="624" y="690"/>
                      </a:lnTo>
                      <a:lnTo>
                        <a:pt x="658" y="658"/>
                      </a:lnTo>
                      <a:lnTo>
                        <a:pt x="658" y="658"/>
                      </a:lnTo>
                      <a:lnTo>
                        <a:pt x="678" y="638"/>
                      </a:lnTo>
                      <a:lnTo>
                        <a:pt x="698" y="616"/>
                      </a:lnTo>
                      <a:lnTo>
                        <a:pt x="715" y="595"/>
                      </a:lnTo>
                      <a:lnTo>
                        <a:pt x="730" y="573"/>
                      </a:lnTo>
                      <a:lnTo>
                        <a:pt x="743" y="549"/>
                      </a:lnTo>
                      <a:lnTo>
                        <a:pt x="755" y="529"/>
                      </a:lnTo>
                      <a:lnTo>
                        <a:pt x="765" y="508"/>
                      </a:lnTo>
                      <a:lnTo>
                        <a:pt x="772" y="486"/>
                      </a:lnTo>
                      <a:lnTo>
                        <a:pt x="779" y="466"/>
                      </a:lnTo>
                      <a:lnTo>
                        <a:pt x="782" y="447"/>
                      </a:lnTo>
                      <a:lnTo>
                        <a:pt x="785" y="429"/>
                      </a:lnTo>
                      <a:lnTo>
                        <a:pt x="785" y="412"/>
                      </a:lnTo>
                      <a:lnTo>
                        <a:pt x="782" y="395"/>
                      </a:lnTo>
                      <a:lnTo>
                        <a:pt x="777" y="380"/>
                      </a:lnTo>
                      <a:lnTo>
                        <a:pt x="770" y="369"/>
                      </a:lnTo>
                      <a:lnTo>
                        <a:pt x="762" y="357"/>
                      </a:lnTo>
                      <a:lnTo>
                        <a:pt x="762" y="357"/>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7" name="Freeform 159"/>
                <p:cNvSpPr>
                  <a:spLocks/>
                </p:cNvSpPr>
                <p:nvPr/>
              </p:nvSpPr>
              <p:spPr bwMode="auto">
                <a:xfrm>
                  <a:off x="2414" y="1032"/>
                  <a:ext cx="239" cy="43"/>
                </a:xfrm>
                <a:custGeom>
                  <a:avLst/>
                  <a:gdLst/>
                  <a:ahLst/>
                  <a:cxnLst>
                    <a:cxn ang="0">
                      <a:pos x="345" y="10"/>
                    </a:cxn>
                    <a:cxn ang="0">
                      <a:pos x="345" y="10"/>
                    </a:cxn>
                    <a:cxn ang="0">
                      <a:pos x="339" y="5"/>
                    </a:cxn>
                    <a:cxn ang="0">
                      <a:pos x="327" y="3"/>
                    </a:cxn>
                    <a:cxn ang="0">
                      <a:pos x="314" y="2"/>
                    </a:cxn>
                    <a:cxn ang="0">
                      <a:pos x="295" y="0"/>
                    </a:cxn>
                    <a:cxn ang="0">
                      <a:pos x="252" y="2"/>
                    </a:cxn>
                    <a:cxn ang="0">
                      <a:pos x="200" y="3"/>
                    </a:cxn>
                    <a:cxn ang="0">
                      <a:pos x="146" y="8"/>
                    </a:cxn>
                    <a:cxn ang="0">
                      <a:pos x="91" y="13"/>
                    </a:cxn>
                    <a:cxn ang="0">
                      <a:pos x="0" y="23"/>
                    </a:cxn>
                    <a:cxn ang="0">
                      <a:pos x="0" y="23"/>
                    </a:cxn>
                    <a:cxn ang="0">
                      <a:pos x="2" y="27"/>
                    </a:cxn>
                    <a:cxn ang="0">
                      <a:pos x="2" y="27"/>
                    </a:cxn>
                    <a:cxn ang="0">
                      <a:pos x="7" y="32"/>
                    </a:cxn>
                    <a:cxn ang="0">
                      <a:pos x="15" y="37"/>
                    </a:cxn>
                    <a:cxn ang="0">
                      <a:pos x="32" y="45"/>
                    </a:cxn>
                    <a:cxn ang="0">
                      <a:pos x="52" y="52"/>
                    </a:cxn>
                    <a:cxn ang="0">
                      <a:pos x="74" y="57"/>
                    </a:cxn>
                    <a:cxn ang="0">
                      <a:pos x="99" y="60"/>
                    </a:cxn>
                    <a:cxn ang="0">
                      <a:pos x="124" y="62"/>
                    </a:cxn>
                    <a:cxn ang="0">
                      <a:pos x="178" y="64"/>
                    </a:cxn>
                    <a:cxn ang="0">
                      <a:pos x="226" y="62"/>
                    </a:cxn>
                    <a:cxn ang="0">
                      <a:pos x="270" y="60"/>
                    </a:cxn>
                    <a:cxn ang="0">
                      <a:pos x="300" y="60"/>
                    </a:cxn>
                    <a:cxn ang="0">
                      <a:pos x="310" y="60"/>
                    </a:cxn>
                    <a:cxn ang="0">
                      <a:pos x="314" y="62"/>
                    </a:cxn>
                    <a:cxn ang="0">
                      <a:pos x="314" y="62"/>
                    </a:cxn>
                    <a:cxn ang="0">
                      <a:pos x="320" y="67"/>
                    </a:cxn>
                    <a:cxn ang="0">
                      <a:pos x="327" y="72"/>
                    </a:cxn>
                    <a:cxn ang="0">
                      <a:pos x="335" y="77"/>
                    </a:cxn>
                    <a:cxn ang="0">
                      <a:pos x="344" y="80"/>
                    </a:cxn>
                    <a:cxn ang="0">
                      <a:pos x="362" y="84"/>
                    </a:cxn>
                    <a:cxn ang="0">
                      <a:pos x="384" y="85"/>
                    </a:cxn>
                    <a:cxn ang="0">
                      <a:pos x="406" y="82"/>
                    </a:cxn>
                    <a:cxn ang="0">
                      <a:pos x="429" y="77"/>
                    </a:cxn>
                    <a:cxn ang="0">
                      <a:pos x="454" y="69"/>
                    </a:cxn>
                    <a:cxn ang="0">
                      <a:pos x="479" y="57"/>
                    </a:cxn>
                    <a:cxn ang="0">
                      <a:pos x="479" y="57"/>
                    </a:cxn>
                    <a:cxn ang="0">
                      <a:pos x="461" y="64"/>
                    </a:cxn>
                    <a:cxn ang="0">
                      <a:pos x="444" y="69"/>
                    </a:cxn>
                    <a:cxn ang="0">
                      <a:pos x="429" y="70"/>
                    </a:cxn>
                    <a:cxn ang="0">
                      <a:pos x="416" y="72"/>
                    </a:cxn>
                    <a:cxn ang="0">
                      <a:pos x="406" y="70"/>
                    </a:cxn>
                    <a:cxn ang="0">
                      <a:pos x="396" y="69"/>
                    </a:cxn>
                    <a:cxn ang="0">
                      <a:pos x="389" y="65"/>
                    </a:cxn>
                    <a:cxn ang="0">
                      <a:pos x="382" y="60"/>
                    </a:cxn>
                    <a:cxn ang="0">
                      <a:pos x="375" y="54"/>
                    </a:cxn>
                    <a:cxn ang="0">
                      <a:pos x="370" y="49"/>
                    </a:cxn>
                    <a:cxn ang="0">
                      <a:pos x="362" y="35"/>
                    </a:cxn>
                    <a:cxn ang="0">
                      <a:pos x="354" y="22"/>
                    </a:cxn>
                    <a:cxn ang="0">
                      <a:pos x="345" y="10"/>
                    </a:cxn>
                    <a:cxn ang="0">
                      <a:pos x="345" y="10"/>
                    </a:cxn>
                  </a:cxnLst>
                  <a:rect l="0" t="0" r="r" b="b"/>
                  <a:pathLst>
                    <a:path w="479" h="85">
                      <a:moveTo>
                        <a:pt x="345" y="10"/>
                      </a:moveTo>
                      <a:lnTo>
                        <a:pt x="345" y="10"/>
                      </a:lnTo>
                      <a:lnTo>
                        <a:pt x="339" y="5"/>
                      </a:lnTo>
                      <a:lnTo>
                        <a:pt x="327" y="3"/>
                      </a:lnTo>
                      <a:lnTo>
                        <a:pt x="314" y="2"/>
                      </a:lnTo>
                      <a:lnTo>
                        <a:pt x="295" y="0"/>
                      </a:lnTo>
                      <a:lnTo>
                        <a:pt x="252" y="2"/>
                      </a:lnTo>
                      <a:lnTo>
                        <a:pt x="200" y="3"/>
                      </a:lnTo>
                      <a:lnTo>
                        <a:pt x="146" y="8"/>
                      </a:lnTo>
                      <a:lnTo>
                        <a:pt x="91" y="13"/>
                      </a:lnTo>
                      <a:lnTo>
                        <a:pt x="0" y="23"/>
                      </a:lnTo>
                      <a:lnTo>
                        <a:pt x="0" y="23"/>
                      </a:lnTo>
                      <a:lnTo>
                        <a:pt x="2" y="27"/>
                      </a:lnTo>
                      <a:lnTo>
                        <a:pt x="2" y="27"/>
                      </a:lnTo>
                      <a:lnTo>
                        <a:pt x="7" y="32"/>
                      </a:lnTo>
                      <a:lnTo>
                        <a:pt x="15" y="37"/>
                      </a:lnTo>
                      <a:lnTo>
                        <a:pt x="32" y="45"/>
                      </a:lnTo>
                      <a:lnTo>
                        <a:pt x="52" y="52"/>
                      </a:lnTo>
                      <a:lnTo>
                        <a:pt x="74" y="57"/>
                      </a:lnTo>
                      <a:lnTo>
                        <a:pt x="99" y="60"/>
                      </a:lnTo>
                      <a:lnTo>
                        <a:pt x="124" y="62"/>
                      </a:lnTo>
                      <a:lnTo>
                        <a:pt x="178" y="64"/>
                      </a:lnTo>
                      <a:lnTo>
                        <a:pt x="226" y="62"/>
                      </a:lnTo>
                      <a:lnTo>
                        <a:pt x="270" y="60"/>
                      </a:lnTo>
                      <a:lnTo>
                        <a:pt x="300" y="60"/>
                      </a:lnTo>
                      <a:lnTo>
                        <a:pt x="310" y="60"/>
                      </a:lnTo>
                      <a:lnTo>
                        <a:pt x="314" y="62"/>
                      </a:lnTo>
                      <a:lnTo>
                        <a:pt x="314" y="62"/>
                      </a:lnTo>
                      <a:lnTo>
                        <a:pt x="320" y="67"/>
                      </a:lnTo>
                      <a:lnTo>
                        <a:pt x="327" y="72"/>
                      </a:lnTo>
                      <a:lnTo>
                        <a:pt x="335" y="77"/>
                      </a:lnTo>
                      <a:lnTo>
                        <a:pt x="344" y="80"/>
                      </a:lnTo>
                      <a:lnTo>
                        <a:pt x="362" y="84"/>
                      </a:lnTo>
                      <a:lnTo>
                        <a:pt x="384" y="85"/>
                      </a:lnTo>
                      <a:lnTo>
                        <a:pt x="406" y="82"/>
                      </a:lnTo>
                      <a:lnTo>
                        <a:pt x="429" y="77"/>
                      </a:lnTo>
                      <a:lnTo>
                        <a:pt x="454" y="69"/>
                      </a:lnTo>
                      <a:lnTo>
                        <a:pt x="479" y="57"/>
                      </a:lnTo>
                      <a:lnTo>
                        <a:pt x="479" y="57"/>
                      </a:lnTo>
                      <a:lnTo>
                        <a:pt x="461" y="64"/>
                      </a:lnTo>
                      <a:lnTo>
                        <a:pt x="444" y="69"/>
                      </a:lnTo>
                      <a:lnTo>
                        <a:pt x="429" y="70"/>
                      </a:lnTo>
                      <a:lnTo>
                        <a:pt x="416" y="72"/>
                      </a:lnTo>
                      <a:lnTo>
                        <a:pt x="406" y="70"/>
                      </a:lnTo>
                      <a:lnTo>
                        <a:pt x="396" y="69"/>
                      </a:lnTo>
                      <a:lnTo>
                        <a:pt x="389" y="65"/>
                      </a:lnTo>
                      <a:lnTo>
                        <a:pt x="382" y="60"/>
                      </a:lnTo>
                      <a:lnTo>
                        <a:pt x="375" y="54"/>
                      </a:lnTo>
                      <a:lnTo>
                        <a:pt x="370" y="49"/>
                      </a:lnTo>
                      <a:lnTo>
                        <a:pt x="362" y="35"/>
                      </a:lnTo>
                      <a:lnTo>
                        <a:pt x="354" y="22"/>
                      </a:lnTo>
                      <a:lnTo>
                        <a:pt x="345" y="10"/>
                      </a:lnTo>
                      <a:lnTo>
                        <a:pt x="345"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8" name="Freeform 160"/>
                <p:cNvSpPr>
                  <a:spLocks/>
                </p:cNvSpPr>
                <p:nvPr/>
              </p:nvSpPr>
              <p:spPr bwMode="auto">
                <a:xfrm>
                  <a:off x="2525" y="812"/>
                  <a:ext cx="220" cy="221"/>
                </a:xfrm>
                <a:custGeom>
                  <a:avLst/>
                  <a:gdLst/>
                  <a:ahLst/>
                  <a:cxnLst>
                    <a:cxn ang="0">
                      <a:pos x="347" y="22"/>
                    </a:cxn>
                    <a:cxn ang="0">
                      <a:pos x="384" y="65"/>
                    </a:cxn>
                    <a:cxn ang="0">
                      <a:pos x="412" y="112"/>
                    </a:cxn>
                    <a:cxn ang="0">
                      <a:pos x="430" y="160"/>
                    </a:cxn>
                    <a:cxn ang="0">
                      <a:pos x="440" y="209"/>
                    </a:cxn>
                    <a:cxn ang="0">
                      <a:pos x="440" y="258"/>
                    </a:cxn>
                    <a:cxn ang="0">
                      <a:pos x="430" y="304"/>
                    </a:cxn>
                    <a:cxn ang="0">
                      <a:pos x="412" y="346"/>
                    </a:cxn>
                    <a:cxn ang="0">
                      <a:pos x="384" y="383"/>
                    </a:cxn>
                    <a:cxn ang="0">
                      <a:pos x="365" y="398"/>
                    </a:cxn>
                    <a:cxn ang="0">
                      <a:pos x="325" y="422"/>
                    </a:cxn>
                    <a:cxn ang="0">
                      <a:pos x="281" y="437"/>
                    </a:cxn>
                    <a:cxn ang="0">
                      <a:pos x="235" y="442"/>
                    </a:cxn>
                    <a:cxn ang="0">
                      <a:pos x="184" y="437"/>
                    </a:cxn>
                    <a:cxn ang="0">
                      <a:pos x="136" y="422"/>
                    </a:cxn>
                    <a:cxn ang="0">
                      <a:pos x="87" y="398"/>
                    </a:cxn>
                    <a:cxn ang="0">
                      <a:pos x="42" y="366"/>
                    </a:cxn>
                    <a:cxn ang="0">
                      <a:pos x="22" y="348"/>
                    </a:cxn>
                    <a:cxn ang="0">
                      <a:pos x="5" y="324"/>
                    </a:cxn>
                    <a:cxn ang="0">
                      <a:pos x="0" y="298"/>
                    </a:cxn>
                    <a:cxn ang="0">
                      <a:pos x="2" y="268"/>
                    </a:cxn>
                    <a:cxn ang="0">
                      <a:pos x="10" y="234"/>
                    </a:cxn>
                    <a:cxn ang="0">
                      <a:pos x="27" y="201"/>
                    </a:cxn>
                    <a:cxn ang="0">
                      <a:pos x="47" y="167"/>
                    </a:cxn>
                    <a:cxn ang="0">
                      <a:pos x="102" y="102"/>
                    </a:cxn>
                    <a:cxn ang="0">
                      <a:pos x="168" y="47"/>
                    </a:cxn>
                    <a:cxn ang="0">
                      <a:pos x="201" y="27"/>
                    </a:cxn>
                    <a:cxn ang="0">
                      <a:pos x="235" y="10"/>
                    </a:cxn>
                    <a:cxn ang="0">
                      <a:pos x="266" y="2"/>
                    </a:cxn>
                    <a:cxn ang="0">
                      <a:pos x="296" y="0"/>
                    </a:cxn>
                    <a:cxn ang="0">
                      <a:pos x="325" y="7"/>
                    </a:cxn>
                    <a:cxn ang="0">
                      <a:pos x="347" y="22"/>
                    </a:cxn>
                  </a:cxnLst>
                  <a:rect l="0" t="0" r="r" b="b"/>
                  <a:pathLst>
                    <a:path w="440" h="442">
                      <a:moveTo>
                        <a:pt x="347" y="22"/>
                      </a:moveTo>
                      <a:lnTo>
                        <a:pt x="347" y="22"/>
                      </a:lnTo>
                      <a:lnTo>
                        <a:pt x="367" y="43"/>
                      </a:lnTo>
                      <a:lnTo>
                        <a:pt x="384" y="65"/>
                      </a:lnTo>
                      <a:lnTo>
                        <a:pt x="399" y="89"/>
                      </a:lnTo>
                      <a:lnTo>
                        <a:pt x="412" y="112"/>
                      </a:lnTo>
                      <a:lnTo>
                        <a:pt x="422" y="135"/>
                      </a:lnTo>
                      <a:lnTo>
                        <a:pt x="430" y="160"/>
                      </a:lnTo>
                      <a:lnTo>
                        <a:pt x="437" y="186"/>
                      </a:lnTo>
                      <a:lnTo>
                        <a:pt x="440" y="209"/>
                      </a:lnTo>
                      <a:lnTo>
                        <a:pt x="440" y="234"/>
                      </a:lnTo>
                      <a:lnTo>
                        <a:pt x="440" y="258"/>
                      </a:lnTo>
                      <a:lnTo>
                        <a:pt x="437" y="281"/>
                      </a:lnTo>
                      <a:lnTo>
                        <a:pt x="430" y="304"/>
                      </a:lnTo>
                      <a:lnTo>
                        <a:pt x="422" y="326"/>
                      </a:lnTo>
                      <a:lnTo>
                        <a:pt x="412" y="346"/>
                      </a:lnTo>
                      <a:lnTo>
                        <a:pt x="399" y="365"/>
                      </a:lnTo>
                      <a:lnTo>
                        <a:pt x="384" y="383"/>
                      </a:lnTo>
                      <a:lnTo>
                        <a:pt x="384" y="383"/>
                      </a:lnTo>
                      <a:lnTo>
                        <a:pt x="365" y="398"/>
                      </a:lnTo>
                      <a:lnTo>
                        <a:pt x="347" y="412"/>
                      </a:lnTo>
                      <a:lnTo>
                        <a:pt x="325" y="422"/>
                      </a:lnTo>
                      <a:lnTo>
                        <a:pt x="303" y="430"/>
                      </a:lnTo>
                      <a:lnTo>
                        <a:pt x="281" y="437"/>
                      </a:lnTo>
                      <a:lnTo>
                        <a:pt x="258" y="440"/>
                      </a:lnTo>
                      <a:lnTo>
                        <a:pt x="235" y="442"/>
                      </a:lnTo>
                      <a:lnTo>
                        <a:pt x="209" y="440"/>
                      </a:lnTo>
                      <a:lnTo>
                        <a:pt x="184" y="437"/>
                      </a:lnTo>
                      <a:lnTo>
                        <a:pt x="161" y="430"/>
                      </a:lnTo>
                      <a:lnTo>
                        <a:pt x="136" y="422"/>
                      </a:lnTo>
                      <a:lnTo>
                        <a:pt x="111" y="412"/>
                      </a:lnTo>
                      <a:lnTo>
                        <a:pt x="87" y="398"/>
                      </a:lnTo>
                      <a:lnTo>
                        <a:pt x="65" y="385"/>
                      </a:lnTo>
                      <a:lnTo>
                        <a:pt x="42" y="366"/>
                      </a:lnTo>
                      <a:lnTo>
                        <a:pt x="22" y="348"/>
                      </a:lnTo>
                      <a:lnTo>
                        <a:pt x="22" y="348"/>
                      </a:lnTo>
                      <a:lnTo>
                        <a:pt x="12" y="336"/>
                      </a:lnTo>
                      <a:lnTo>
                        <a:pt x="5" y="324"/>
                      </a:lnTo>
                      <a:lnTo>
                        <a:pt x="2" y="311"/>
                      </a:lnTo>
                      <a:lnTo>
                        <a:pt x="0" y="298"/>
                      </a:lnTo>
                      <a:lnTo>
                        <a:pt x="0" y="283"/>
                      </a:lnTo>
                      <a:lnTo>
                        <a:pt x="2" y="268"/>
                      </a:lnTo>
                      <a:lnTo>
                        <a:pt x="5" y="251"/>
                      </a:lnTo>
                      <a:lnTo>
                        <a:pt x="10" y="234"/>
                      </a:lnTo>
                      <a:lnTo>
                        <a:pt x="17" y="217"/>
                      </a:lnTo>
                      <a:lnTo>
                        <a:pt x="27" y="201"/>
                      </a:lnTo>
                      <a:lnTo>
                        <a:pt x="35" y="184"/>
                      </a:lnTo>
                      <a:lnTo>
                        <a:pt x="47" y="167"/>
                      </a:lnTo>
                      <a:lnTo>
                        <a:pt x="72" y="134"/>
                      </a:lnTo>
                      <a:lnTo>
                        <a:pt x="102" y="102"/>
                      </a:lnTo>
                      <a:lnTo>
                        <a:pt x="134" y="73"/>
                      </a:lnTo>
                      <a:lnTo>
                        <a:pt x="168" y="47"/>
                      </a:lnTo>
                      <a:lnTo>
                        <a:pt x="184" y="37"/>
                      </a:lnTo>
                      <a:lnTo>
                        <a:pt x="201" y="27"/>
                      </a:lnTo>
                      <a:lnTo>
                        <a:pt x="218" y="18"/>
                      </a:lnTo>
                      <a:lnTo>
                        <a:pt x="235" y="10"/>
                      </a:lnTo>
                      <a:lnTo>
                        <a:pt x="251" y="5"/>
                      </a:lnTo>
                      <a:lnTo>
                        <a:pt x="266" y="2"/>
                      </a:lnTo>
                      <a:lnTo>
                        <a:pt x="283" y="0"/>
                      </a:lnTo>
                      <a:lnTo>
                        <a:pt x="296" y="0"/>
                      </a:lnTo>
                      <a:lnTo>
                        <a:pt x="312" y="2"/>
                      </a:lnTo>
                      <a:lnTo>
                        <a:pt x="325" y="7"/>
                      </a:lnTo>
                      <a:lnTo>
                        <a:pt x="337" y="13"/>
                      </a:lnTo>
                      <a:lnTo>
                        <a:pt x="347" y="22"/>
                      </a:lnTo>
                      <a:lnTo>
                        <a:pt x="347" y="22"/>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29" name="Freeform 161"/>
                <p:cNvSpPr>
                  <a:spLocks/>
                </p:cNvSpPr>
                <p:nvPr/>
              </p:nvSpPr>
              <p:spPr bwMode="auto">
                <a:xfrm>
                  <a:off x="2528" y="816"/>
                  <a:ext cx="215" cy="215"/>
                </a:xfrm>
                <a:custGeom>
                  <a:avLst/>
                  <a:gdLst/>
                  <a:ahLst/>
                  <a:cxnLst>
                    <a:cxn ang="0">
                      <a:pos x="331" y="23"/>
                    </a:cxn>
                    <a:cxn ang="0">
                      <a:pos x="368" y="66"/>
                    </a:cxn>
                    <a:cxn ang="0">
                      <a:pos x="397" y="112"/>
                    </a:cxn>
                    <a:cxn ang="0">
                      <a:pos x="417" y="160"/>
                    </a:cxn>
                    <a:cxn ang="0">
                      <a:pos x="427" y="209"/>
                    </a:cxn>
                    <a:cxn ang="0">
                      <a:pos x="428" y="256"/>
                    </a:cxn>
                    <a:cxn ang="0">
                      <a:pos x="420" y="301"/>
                    </a:cxn>
                    <a:cxn ang="0">
                      <a:pos x="403" y="341"/>
                    </a:cxn>
                    <a:cxn ang="0">
                      <a:pos x="377" y="376"/>
                    </a:cxn>
                    <a:cxn ang="0">
                      <a:pos x="360" y="391"/>
                    </a:cxn>
                    <a:cxn ang="0">
                      <a:pos x="321" y="413"/>
                    </a:cxn>
                    <a:cxn ang="0">
                      <a:pos x="278" y="426"/>
                    </a:cxn>
                    <a:cxn ang="0">
                      <a:pos x="233" y="430"/>
                    </a:cxn>
                    <a:cxn ang="0">
                      <a:pos x="184" y="423"/>
                    </a:cxn>
                    <a:cxn ang="0">
                      <a:pos x="135" y="408"/>
                    </a:cxn>
                    <a:cxn ang="0">
                      <a:pos x="89" y="384"/>
                    </a:cxn>
                    <a:cxn ang="0">
                      <a:pos x="43" y="351"/>
                    </a:cxn>
                    <a:cxn ang="0">
                      <a:pos x="23" y="333"/>
                    </a:cxn>
                    <a:cxn ang="0">
                      <a:pos x="6" y="309"/>
                    </a:cxn>
                    <a:cxn ang="0">
                      <a:pos x="0" y="282"/>
                    </a:cxn>
                    <a:cxn ang="0">
                      <a:pos x="1" y="254"/>
                    </a:cxn>
                    <a:cxn ang="0">
                      <a:pos x="10" y="222"/>
                    </a:cxn>
                    <a:cxn ang="0">
                      <a:pos x="23" y="190"/>
                    </a:cxn>
                    <a:cxn ang="0">
                      <a:pos x="43" y="157"/>
                    </a:cxn>
                    <a:cxn ang="0">
                      <a:pos x="95" y="95"/>
                    </a:cxn>
                    <a:cxn ang="0">
                      <a:pos x="157" y="43"/>
                    </a:cxn>
                    <a:cxn ang="0">
                      <a:pos x="189" y="25"/>
                    </a:cxn>
                    <a:cxn ang="0">
                      <a:pos x="222" y="10"/>
                    </a:cxn>
                    <a:cxn ang="0">
                      <a:pos x="253" y="1"/>
                    </a:cxn>
                    <a:cxn ang="0">
                      <a:pos x="283" y="0"/>
                    </a:cxn>
                    <a:cxn ang="0">
                      <a:pos x="310" y="6"/>
                    </a:cxn>
                    <a:cxn ang="0">
                      <a:pos x="331" y="23"/>
                    </a:cxn>
                  </a:cxnLst>
                  <a:rect l="0" t="0" r="r" b="b"/>
                  <a:pathLst>
                    <a:path w="428" h="430">
                      <a:moveTo>
                        <a:pt x="331" y="23"/>
                      </a:moveTo>
                      <a:lnTo>
                        <a:pt x="331" y="23"/>
                      </a:lnTo>
                      <a:lnTo>
                        <a:pt x="351" y="45"/>
                      </a:lnTo>
                      <a:lnTo>
                        <a:pt x="368" y="66"/>
                      </a:lnTo>
                      <a:lnTo>
                        <a:pt x="383" y="88"/>
                      </a:lnTo>
                      <a:lnTo>
                        <a:pt x="397" y="112"/>
                      </a:lnTo>
                      <a:lnTo>
                        <a:pt x="408" y="137"/>
                      </a:lnTo>
                      <a:lnTo>
                        <a:pt x="417" y="160"/>
                      </a:lnTo>
                      <a:lnTo>
                        <a:pt x="423" y="184"/>
                      </a:lnTo>
                      <a:lnTo>
                        <a:pt x="427" y="209"/>
                      </a:lnTo>
                      <a:lnTo>
                        <a:pt x="428" y="232"/>
                      </a:lnTo>
                      <a:lnTo>
                        <a:pt x="428" y="256"/>
                      </a:lnTo>
                      <a:lnTo>
                        <a:pt x="425" y="279"/>
                      </a:lnTo>
                      <a:lnTo>
                        <a:pt x="420" y="301"/>
                      </a:lnTo>
                      <a:lnTo>
                        <a:pt x="413" y="321"/>
                      </a:lnTo>
                      <a:lnTo>
                        <a:pt x="403" y="341"/>
                      </a:lnTo>
                      <a:lnTo>
                        <a:pt x="390" y="359"/>
                      </a:lnTo>
                      <a:lnTo>
                        <a:pt x="377" y="376"/>
                      </a:lnTo>
                      <a:lnTo>
                        <a:pt x="377" y="376"/>
                      </a:lnTo>
                      <a:lnTo>
                        <a:pt x="360" y="391"/>
                      </a:lnTo>
                      <a:lnTo>
                        <a:pt x="341" y="403"/>
                      </a:lnTo>
                      <a:lnTo>
                        <a:pt x="321" y="413"/>
                      </a:lnTo>
                      <a:lnTo>
                        <a:pt x="300" y="421"/>
                      </a:lnTo>
                      <a:lnTo>
                        <a:pt x="278" y="426"/>
                      </a:lnTo>
                      <a:lnTo>
                        <a:pt x="256" y="428"/>
                      </a:lnTo>
                      <a:lnTo>
                        <a:pt x="233" y="430"/>
                      </a:lnTo>
                      <a:lnTo>
                        <a:pt x="209" y="426"/>
                      </a:lnTo>
                      <a:lnTo>
                        <a:pt x="184" y="423"/>
                      </a:lnTo>
                      <a:lnTo>
                        <a:pt x="161" y="416"/>
                      </a:lnTo>
                      <a:lnTo>
                        <a:pt x="135" y="408"/>
                      </a:lnTo>
                      <a:lnTo>
                        <a:pt x="112" y="398"/>
                      </a:lnTo>
                      <a:lnTo>
                        <a:pt x="89" y="384"/>
                      </a:lnTo>
                      <a:lnTo>
                        <a:pt x="65" y="369"/>
                      </a:lnTo>
                      <a:lnTo>
                        <a:pt x="43" y="351"/>
                      </a:lnTo>
                      <a:lnTo>
                        <a:pt x="23" y="333"/>
                      </a:lnTo>
                      <a:lnTo>
                        <a:pt x="23" y="333"/>
                      </a:lnTo>
                      <a:lnTo>
                        <a:pt x="13" y="321"/>
                      </a:lnTo>
                      <a:lnTo>
                        <a:pt x="6" y="309"/>
                      </a:lnTo>
                      <a:lnTo>
                        <a:pt x="1" y="296"/>
                      </a:lnTo>
                      <a:lnTo>
                        <a:pt x="0" y="282"/>
                      </a:lnTo>
                      <a:lnTo>
                        <a:pt x="0" y="269"/>
                      </a:lnTo>
                      <a:lnTo>
                        <a:pt x="1" y="254"/>
                      </a:lnTo>
                      <a:lnTo>
                        <a:pt x="5" y="237"/>
                      </a:lnTo>
                      <a:lnTo>
                        <a:pt x="10" y="222"/>
                      </a:lnTo>
                      <a:lnTo>
                        <a:pt x="15" y="205"/>
                      </a:lnTo>
                      <a:lnTo>
                        <a:pt x="23" y="190"/>
                      </a:lnTo>
                      <a:lnTo>
                        <a:pt x="33" y="174"/>
                      </a:lnTo>
                      <a:lnTo>
                        <a:pt x="43" y="157"/>
                      </a:lnTo>
                      <a:lnTo>
                        <a:pt x="67" y="125"/>
                      </a:lnTo>
                      <a:lnTo>
                        <a:pt x="95" y="95"/>
                      </a:lnTo>
                      <a:lnTo>
                        <a:pt x="125" y="68"/>
                      </a:lnTo>
                      <a:lnTo>
                        <a:pt x="157" y="43"/>
                      </a:lnTo>
                      <a:lnTo>
                        <a:pt x="174" y="33"/>
                      </a:lnTo>
                      <a:lnTo>
                        <a:pt x="189" y="25"/>
                      </a:lnTo>
                      <a:lnTo>
                        <a:pt x="206" y="16"/>
                      </a:lnTo>
                      <a:lnTo>
                        <a:pt x="222" y="10"/>
                      </a:lnTo>
                      <a:lnTo>
                        <a:pt x="238" y="5"/>
                      </a:lnTo>
                      <a:lnTo>
                        <a:pt x="253" y="1"/>
                      </a:lnTo>
                      <a:lnTo>
                        <a:pt x="268" y="0"/>
                      </a:lnTo>
                      <a:lnTo>
                        <a:pt x="283" y="0"/>
                      </a:lnTo>
                      <a:lnTo>
                        <a:pt x="296" y="3"/>
                      </a:lnTo>
                      <a:lnTo>
                        <a:pt x="310" y="6"/>
                      </a:lnTo>
                      <a:lnTo>
                        <a:pt x="321" y="13"/>
                      </a:lnTo>
                      <a:lnTo>
                        <a:pt x="331" y="23"/>
                      </a:lnTo>
                      <a:lnTo>
                        <a:pt x="331" y="23"/>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0" name="Freeform 162"/>
                <p:cNvSpPr>
                  <a:spLocks/>
                </p:cNvSpPr>
                <p:nvPr/>
              </p:nvSpPr>
              <p:spPr bwMode="auto">
                <a:xfrm>
                  <a:off x="2557" y="816"/>
                  <a:ext cx="186" cy="185"/>
                </a:xfrm>
                <a:custGeom>
                  <a:avLst/>
                  <a:gdLst/>
                  <a:ahLst/>
                  <a:cxnLst>
                    <a:cxn ang="0">
                      <a:pos x="328" y="366"/>
                    </a:cxn>
                    <a:cxn ang="0">
                      <a:pos x="328" y="366"/>
                    </a:cxn>
                    <a:cxn ang="0">
                      <a:pos x="341" y="349"/>
                    </a:cxn>
                    <a:cxn ang="0">
                      <a:pos x="351" y="331"/>
                    </a:cxn>
                    <a:cxn ang="0">
                      <a:pos x="360" y="311"/>
                    </a:cxn>
                    <a:cxn ang="0">
                      <a:pos x="366" y="291"/>
                    </a:cxn>
                    <a:cxn ang="0">
                      <a:pos x="370" y="269"/>
                    </a:cxn>
                    <a:cxn ang="0">
                      <a:pos x="371" y="247"/>
                    </a:cxn>
                    <a:cxn ang="0">
                      <a:pos x="371" y="224"/>
                    </a:cxn>
                    <a:cxn ang="0">
                      <a:pos x="370" y="202"/>
                    </a:cxn>
                    <a:cxn ang="0">
                      <a:pos x="365" y="179"/>
                    </a:cxn>
                    <a:cxn ang="0">
                      <a:pos x="358" y="155"/>
                    </a:cxn>
                    <a:cxn ang="0">
                      <a:pos x="350" y="132"/>
                    </a:cxn>
                    <a:cxn ang="0">
                      <a:pos x="338" y="108"/>
                    </a:cxn>
                    <a:cxn ang="0">
                      <a:pos x="326" y="87"/>
                    </a:cxn>
                    <a:cxn ang="0">
                      <a:pos x="311" y="65"/>
                    </a:cxn>
                    <a:cxn ang="0">
                      <a:pos x="294" y="43"/>
                    </a:cxn>
                    <a:cxn ang="0">
                      <a:pos x="274" y="23"/>
                    </a:cxn>
                    <a:cxn ang="0">
                      <a:pos x="274" y="23"/>
                    </a:cxn>
                    <a:cxn ang="0">
                      <a:pos x="263" y="13"/>
                    </a:cxn>
                    <a:cxn ang="0">
                      <a:pos x="248" y="5"/>
                    </a:cxn>
                    <a:cxn ang="0">
                      <a:pos x="232" y="1"/>
                    </a:cxn>
                    <a:cxn ang="0">
                      <a:pos x="216" y="0"/>
                    </a:cxn>
                    <a:cxn ang="0">
                      <a:pos x="197" y="1"/>
                    </a:cxn>
                    <a:cxn ang="0">
                      <a:pos x="181" y="5"/>
                    </a:cxn>
                    <a:cxn ang="0">
                      <a:pos x="160" y="11"/>
                    </a:cxn>
                    <a:cxn ang="0">
                      <a:pos x="142" y="20"/>
                    </a:cxn>
                    <a:cxn ang="0">
                      <a:pos x="124" y="30"/>
                    </a:cxn>
                    <a:cxn ang="0">
                      <a:pos x="104" y="41"/>
                    </a:cxn>
                    <a:cxn ang="0">
                      <a:pos x="85" y="55"/>
                    </a:cxn>
                    <a:cxn ang="0">
                      <a:pos x="67" y="70"/>
                    </a:cxn>
                    <a:cxn ang="0">
                      <a:pos x="48" y="85"/>
                    </a:cxn>
                    <a:cxn ang="0">
                      <a:pos x="32" y="102"/>
                    </a:cxn>
                    <a:cxn ang="0">
                      <a:pos x="15" y="120"/>
                    </a:cxn>
                    <a:cxn ang="0">
                      <a:pos x="0" y="138"/>
                    </a:cxn>
                    <a:cxn ang="0">
                      <a:pos x="0" y="138"/>
                    </a:cxn>
                    <a:cxn ang="0">
                      <a:pos x="32" y="182"/>
                    </a:cxn>
                    <a:cxn ang="0">
                      <a:pos x="67" y="224"/>
                    </a:cxn>
                    <a:cxn ang="0">
                      <a:pos x="85" y="246"/>
                    </a:cxn>
                    <a:cxn ang="0">
                      <a:pos x="105" y="266"/>
                    </a:cxn>
                    <a:cxn ang="0">
                      <a:pos x="125" y="286"/>
                    </a:cxn>
                    <a:cxn ang="0">
                      <a:pos x="145" y="302"/>
                    </a:cxn>
                    <a:cxn ang="0">
                      <a:pos x="167" y="319"/>
                    </a:cxn>
                    <a:cxn ang="0">
                      <a:pos x="189" y="334"/>
                    </a:cxn>
                    <a:cxn ang="0">
                      <a:pos x="211" y="346"/>
                    </a:cxn>
                    <a:cxn ang="0">
                      <a:pos x="234" y="356"/>
                    </a:cxn>
                    <a:cxn ang="0">
                      <a:pos x="258" y="363"/>
                    </a:cxn>
                    <a:cxn ang="0">
                      <a:pos x="281" y="368"/>
                    </a:cxn>
                    <a:cxn ang="0">
                      <a:pos x="304" y="369"/>
                    </a:cxn>
                    <a:cxn ang="0">
                      <a:pos x="328" y="366"/>
                    </a:cxn>
                    <a:cxn ang="0">
                      <a:pos x="328" y="366"/>
                    </a:cxn>
                  </a:cxnLst>
                  <a:rect l="0" t="0" r="r" b="b"/>
                  <a:pathLst>
                    <a:path w="371" h="369">
                      <a:moveTo>
                        <a:pt x="328" y="366"/>
                      </a:moveTo>
                      <a:lnTo>
                        <a:pt x="328" y="366"/>
                      </a:lnTo>
                      <a:lnTo>
                        <a:pt x="341" y="349"/>
                      </a:lnTo>
                      <a:lnTo>
                        <a:pt x="351" y="331"/>
                      </a:lnTo>
                      <a:lnTo>
                        <a:pt x="360" y="311"/>
                      </a:lnTo>
                      <a:lnTo>
                        <a:pt x="366" y="291"/>
                      </a:lnTo>
                      <a:lnTo>
                        <a:pt x="370" y="269"/>
                      </a:lnTo>
                      <a:lnTo>
                        <a:pt x="371" y="247"/>
                      </a:lnTo>
                      <a:lnTo>
                        <a:pt x="371" y="224"/>
                      </a:lnTo>
                      <a:lnTo>
                        <a:pt x="370" y="202"/>
                      </a:lnTo>
                      <a:lnTo>
                        <a:pt x="365" y="179"/>
                      </a:lnTo>
                      <a:lnTo>
                        <a:pt x="358" y="155"/>
                      </a:lnTo>
                      <a:lnTo>
                        <a:pt x="350" y="132"/>
                      </a:lnTo>
                      <a:lnTo>
                        <a:pt x="338" y="108"/>
                      </a:lnTo>
                      <a:lnTo>
                        <a:pt x="326" y="87"/>
                      </a:lnTo>
                      <a:lnTo>
                        <a:pt x="311" y="65"/>
                      </a:lnTo>
                      <a:lnTo>
                        <a:pt x="294" y="43"/>
                      </a:lnTo>
                      <a:lnTo>
                        <a:pt x="274" y="23"/>
                      </a:lnTo>
                      <a:lnTo>
                        <a:pt x="274" y="23"/>
                      </a:lnTo>
                      <a:lnTo>
                        <a:pt x="263" y="13"/>
                      </a:lnTo>
                      <a:lnTo>
                        <a:pt x="248" y="5"/>
                      </a:lnTo>
                      <a:lnTo>
                        <a:pt x="232" y="1"/>
                      </a:lnTo>
                      <a:lnTo>
                        <a:pt x="216" y="0"/>
                      </a:lnTo>
                      <a:lnTo>
                        <a:pt x="197" y="1"/>
                      </a:lnTo>
                      <a:lnTo>
                        <a:pt x="181" y="5"/>
                      </a:lnTo>
                      <a:lnTo>
                        <a:pt x="160" y="11"/>
                      </a:lnTo>
                      <a:lnTo>
                        <a:pt x="142" y="20"/>
                      </a:lnTo>
                      <a:lnTo>
                        <a:pt x="124" y="30"/>
                      </a:lnTo>
                      <a:lnTo>
                        <a:pt x="104" y="41"/>
                      </a:lnTo>
                      <a:lnTo>
                        <a:pt x="85" y="55"/>
                      </a:lnTo>
                      <a:lnTo>
                        <a:pt x="67" y="70"/>
                      </a:lnTo>
                      <a:lnTo>
                        <a:pt x="48" y="85"/>
                      </a:lnTo>
                      <a:lnTo>
                        <a:pt x="32" y="102"/>
                      </a:lnTo>
                      <a:lnTo>
                        <a:pt x="15" y="120"/>
                      </a:lnTo>
                      <a:lnTo>
                        <a:pt x="0" y="138"/>
                      </a:lnTo>
                      <a:lnTo>
                        <a:pt x="0" y="138"/>
                      </a:lnTo>
                      <a:lnTo>
                        <a:pt x="32" y="182"/>
                      </a:lnTo>
                      <a:lnTo>
                        <a:pt x="67" y="224"/>
                      </a:lnTo>
                      <a:lnTo>
                        <a:pt x="85" y="246"/>
                      </a:lnTo>
                      <a:lnTo>
                        <a:pt x="105" y="266"/>
                      </a:lnTo>
                      <a:lnTo>
                        <a:pt x="125" y="286"/>
                      </a:lnTo>
                      <a:lnTo>
                        <a:pt x="145" y="302"/>
                      </a:lnTo>
                      <a:lnTo>
                        <a:pt x="167" y="319"/>
                      </a:lnTo>
                      <a:lnTo>
                        <a:pt x="189" y="334"/>
                      </a:lnTo>
                      <a:lnTo>
                        <a:pt x="211" y="346"/>
                      </a:lnTo>
                      <a:lnTo>
                        <a:pt x="234" y="356"/>
                      </a:lnTo>
                      <a:lnTo>
                        <a:pt x="258" y="363"/>
                      </a:lnTo>
                      <a:lnTo>
                        <a:pt x="281" y="368"/>
                      </a:lnTo>
                      <a:lnTo>
                        <a:pt x="304" y="369"/>
                      </a:lnTo>
                      <a:lnTo>
                        <a:pt x="328" y="366"/>
                      </a:lnTo>
                      <a:lnTo>
                        <a:pt x="328" y="366"/>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1" name="Freeform 163"/>
                <p:cNvSpPr>
                  <a:spLocks/>
                </p:cNvSpPr>
                <p:nvPr/>
              </p:nvSpPr>
              <p:spPr bwMode="auto">
                <a:xfrm>
                  <a:off x="2535" y="823"/>
                  <a:ext cx="198" cy="197"/>
                </a:xfrm>
                <a:custGeom>
                  <a:avLst/>
                  <a:gdLst/>
                  <a:ahLst/>
                  <a:cxnLst>
                    <a:cxn ang="0">
                      <a:pos x="288" y="25"/>
                    </a:cxn>
                    <a:cxn ang="0">
                      <a:pos x="325" y="68"/>
                    </a:cxn>
                    <a:cxn ang="0">
                      <a:pos x="355" y="113"/>
                    </a:cxn>
                    <a:cxn ang="0">
                      <a:pos x="377" y="159"/>
                    </a:cxn>
                    <a:cxn ang="0">
                      <a:pos x="390" y="204"/>
                    </a:cxn>
                    <a:cxn ang="0">
                      <a:pos x="395" y="247"/>
                    </a:cxn>
                    <a:cxn ang="0">
                      <a:pos x="392" y="287"/>
                    </a:cxn>
                    <a:cxn ang="0">
                      <a:pos x="379" y="324"/>
                    </a:cxn>
                    <a:cxn ang="0">
                      <a:pos x="357" y="354"/>
                    </a:cxn>
                    <a:cxn ang="0">
                      <a:pos x="342" y="366"/>
                    </a:cxn>
                    <a:cxn ang="0">
                      <a:pos x="308" y="385"/>
                    </a:cxn>
                    <a:cxn ang="0">
                      <a:pos x="270" y="393"/>
                    </a:cxn>
                    <a:cxn ang="0">
                      <a:pos x="228" y="391"/>
                    </a:cxn>
                    <a:cxn ang="0">
                      <a:pos x="183" y="383"/>
                    </a:cxn>
                    <a:cxn ang="0">
                      <a:pos x="137" y="364"/>
                    </a:cxn>
                    <a:cxn ang="0">
                      <a:pos x="92" y="339"/>
                    </a:cxn>
                    <a:cxn ang="0">
                      <a:pos x="49" y="306"/>
                    </a:cxn>
                    <a:cxn ang="0">
                      <a:pos x="27" y="286"/>
                    </a:cxn>
                    <a:cxn ang="0">
                      <a:pos x="10" y="264"/>
                    </a:cxn>
                    <a:cxn ang="0">
                      <a:pos x="2" y="239"/>
                    </a:cxn>
                    <a:cxn ang="0">
                      <a:pos x="2" y="212"/>
                    </a:cxn>
                    <a:cxn ang="0">
                      <a:pos x="7" y="184"/>
                    </a:cxn>
                    <a:cxn ang="0">
                      <a:pos x="17" y="155"/>
                    </a:cxn>
                    <a:cxn ang="0">
                      <a:pos x="32" y="127"/>
                    </a:cxn>
                    <a:cxn ang="0">
                      <a:pos x="76" y="73"/>
                    </a:cxn>
                    <a:cxn ang="0">
                      <a:pos x="127" y="31"/>
                    </a:cxn>
                    <a:cxn ang="0">
                      <a:pos x="156" y="15"/>
                    </a:cxn>
                    <a:cxn ang="0">
                      <a:pos x="186" y="5"/>
                    </a:cxn>
                    <a:cxn ang="0">
                      <a:pos x="213" y="0"/>
                    </a:cxn>
                    <a:cxn ang="0">
                      <a:pos x="241" y="1"/>
                    </a:cxn>
                    <a:cxn ang="0">
                      <a:pos x="265" y="10"/>
                    </a:cxn>
                    <a:cxn ang="0">
                      <a:pos x="288" y="25"/>
                    </a:cxn>
                  </a:cxnLst>
                  <a:rect l="0" t="0" r="r" b="b"/>
                  <a:pathLst>
                    <a:path w="395" h="393">
                      <a:moveTo>
                        <a:pt x="288" y="25"/>
                      </a:moveTo>
                      <a:lnTo>
                        <a:pt x="288" y="25"/>
                      </a:lnTo>
                      <a:lnTo>
                        <a:pt x="307" y="46"/>
                      </a:lnTo>
                      <a:lnTo>
                        <a:pt x="325" y="68"/>
                      </a:lnTo>
                      <a:lnTo>
                        <a:pt x="342" y="90"/>
                      </a:lnTo>
                      <a:lnTo>
                        <a:pt x="355" y="113"/>
                      </a:lnTo>
                      <a:lnTo>
                        <a:pt x="367" y="135"/>
                      </a:lnTo>
                      <a:lnTo>
                        <a:pt x="377" y="159"/>
                      </a:lnTo>
                      <a:lnTo>
                        <a:pt x="384" y="182"/>
                      </a:lnTo>
                      <a:lnTo>
                        <a:pt x="390" y="204"/>
                      </a:lnTo>
                      <a:lnTo>
                        <a:pt x="394" y="226"/>
                      </a:lnTo>
                      <a:lnTo>
                        <a:pt x="395" y="247"/>
                      </a:lnTo>
                      <a:lnTo>
                        <a:pt x="394" y="267"/>
                      </a:lnTo>
                      <a:lnTo>
                        <a:pt x="392" y="287"/>
                      </a:lnTo>
                      <a:lnTo>
                        <a:pt x="385" y="306"/>
                      </a:lnTo>
                      <a:lnTo>
                        <a:pt x="379" y="324"/>
                      </a:lnTo>
                      <a:lnTo>
                        <a:pt x="369" y="339"/>
                      </a:lnTo>
                      <a:lnTo>
                        <a:pt x="357" y="354"/>
                      </a:lnTo>
                      <a:lnTo>
                        <a:pt x="357" y="354"/>
                      </a:lnTo>
                      <a:lnTo>
                        <a:pt x="342" y="366"/>
                      </a:lnTo>
                      <a:lnTo>
                        <a:pt x="327" y="376"/>
                      </a:lnTo>
                      <a:lnTo>
                        <a:pt x="308" y="385"/>
                      </a:lnTo>
                      <a:lnTo>
                        <a:pt x="290" y="390"/>
                      </a:lnTo>
                      <a:lnTo>
                        <a:pt x="270" y="393"/>
                      </a:lnTo>
                      <a:lnTo>
                        <a:pt x="250" y="393"/>
                      </a:lnTo>
                      <a:lnTo>
                        <a:pt x="228" y="391"/>
                      </a:lnTo>
                      <a:lnTo>
                        <a:pt x="206" y="388"/>
                      </a:lnTo>
                      <a:lnTo>
                        <a:pt x="183" y="383"/>
                      </a:lnTo>
                      <a:lnTo>
                        <a:pt x="161" y="374"/>
                      </a:lnTo>
                      <a:lnTo>
                        <a:pt x="137" y="364"/>
                      </a:lnTo>
                      <a:lnTo>
                        <a:pt x="114" y="353"/>
                      </a:lnTo>
                      <a:lnTo>
                        <a:pt x="92" y="339"/>
                      </a:lnTo>
                      <a:lnTo>
                        <a:pt x="71" y="323"/>
                      </a:lnTo>
                      <a:lnTo>
                        <a:pt x="49" y="306"/>
                      </a:lnTo>
                      <a:lnTo>
                        <a:pt x="27" y="286"/>
                      </a:lnTo>
                      <a:lnTo>
                        <a:pt x="27" y="286"/>
                      </a:lnTo>
                      <a:lnTo>
                        <a:pt x="19" y="276"/>
                      </a:lnTo>
                      <a:lnTo>
                        <a:pt x="10" y="264"/>
                      </a:lnTo>
                      <a:lnTo>
                        <a:pt x="5" y="251"/>
                      </a:lnTo>
                      <a:lnTo>
                        <a:pt x="2" y="239"/>
                      </a:lnTo>
                      <a:lnTo>
                        <a:pt x="0" y="226"/>
                      </a:lnTo>
                      <a:lnTo>
                        <a:pt x="2" y="212"/>
                      </a:lnTo>
                      <a:lnTo>
                        <a:pt x="4" y="197"/>
                      </a:lnTo>
                      <a:lnTo>
                        <a:pt x="7" y="184"/>
                      </a:lnTo>
                      <a:lnTo>
                        <a:pt x="10" y="169"/>
                      </a:lnTo>
                      <a:lnTo>
                        <a:pt x="17" y="155"/>
                      </a:lnTo>
                      <a:lnTo>
                        <a:pt x="24" y="140"/>
                      </a:lnTo>
                      <a:lnTo>
                        <a:pt x="32" y="127"/>
                      </a:lnTo>
                      <a:lnTo>
                        <a:pt x="52" y="98"/>
                      </a:lnTo>
                      <a:lnTo>
                        <a:pt x="76" y="73"/>
                      </a:lnTo>
                      <a:lnTo>
                        <a:pt x="101" y="50"/>
                      </a:lnTo>
                      <a:lnTo>
                        <a:pt x="127" y="31"/>
                      </a:lnTo>
                      <a:lnTo>
                        <a:pt x="143" y="23"/>
                      </a:lnTo>
                      <a:lnTo>
                        <a:pt x="156" y="15"/>
                      </a:lnTo>
                      <a:lnTo>
                        <a:pt x="171" y="10"/>
                      </a:lnTo>
                      <a:lnTo>
                        <a:pt x="186" y="5"/>
                      </a:lnTo>
                      <a:lnTo>
                        <a:pt x="199" y="1"/>
                      </a:lnTo>
                      <a:lnTo>
                        <a:pt x="213" y="0"/>
                      </a:lnTo>
                      <a:lnTo>
                        <a:pt x="228" y="0"/>
                      </a:lnTo>
                      <a:lnTo>
                        <a:pt x="241" y="1"/>
                      </a:lnTo>
                      <a:lnTo>
                        <a:pt x="253" y="5"/>
                      </a:lnTo>
                      <a:lnTo>
                        <a:pt x="265" y="10"/>
                      </a:lnTo>
                      <a:lnTo>
                        <a:pt x="276" y="16"/>
                      </a:lnTo>
                      <a:lnTo>
                        <a:pt x="288" y="25"/>
                      </a:lnTo>
                      <a:lnTo>
                        <a:pt x="288" y="25"/>
                      </a:lnTo>
                      <a:close/>
                    </a:path>
                  </a:pathLst>
                </a:custGeom>
                <a:solidFill>
                  <a:srgbClr val="D59F45"/>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2" name="Freeform 164"/>
                <p:cNvSpPr>
                  <a:spLocks/>
                </p:cNvSpPr>
                <p:nvPr/>
              </p:nvSpPr>
              <p:spPr bwMode="auto">
                <a:xfrm>
                  <a:off x="2611" y="823"/>
                  <a:ext cx="122" cy="184"/>
                </a:xfrm>
                <a:custGeom>
                  <a:avLst/>
                  <a:gdLst/>
                  <a:ahLst/>
                  <a:cxnLst>
                    <a:cxn ang="0">
                      <a:pos x="189" y="366"/>
                    </a:cxn>
                    <a:cxn ang="0">
                      <a:pos x="189" y="366"/>
                    </a:cxn>
                    <a:cxn ang="0">
                      <a:pos x="204" y="354"/>
                    </a:cxn>
                    <a:cxn ang="0">
                      <a:pos x="204" y="354"/>
                    </a:cxn>
                    <a:cxn ang="0">
                      <a:pos x="216" y="339"/>
                    </a:cxn>
                    <a:cxn ang="0">
                      <a:pos x="226" y="324"/>
                    </a:cxn>
                    <a:cxn ang="0">
                      <a:pos x="232" y="306"/>
                    </a:cxn>
                    <a:cxn ang="0">
                      <a:pos x="239" y="287"/>
                    </a:cxn>
                    <a:cxn ang="0">
                      <a:pos x="241" y="267"/>
                    </a:cxn>
                    <a:cxn ang="0">
                      <a:pos x="242" y="247"/>
                    </a:cxn>
                    <a:cxn ang="0">
                      <a:pos x="241" y="226"/>
                    </a:cxn>
                    <a:cxn ang="0">
                      <a:pos x="237" y="204"/>
                    </a:cxn>
                    <a:cxn ang="0">
                      <a:pos x="231" y="182"/>
                    </a:cxn>
                    <a:cxn ang="0">
                      <a:pos x="224" y="159"/>
                    </a:cxn>
                    <a:cxn ang="0">
                      <a:pos x="214" y="135"/>
                    </a:cxn>
                    <a:cxn ang="0">
                      <a:pos x="202" y="113"/>
                    </a:cxn>
                    <a:cxn ang="0">
                      <a:pos x="189" y="90"/>
                    </a:cxn>
                    <a:cxn ang="0">
                      <a:pos x="172" y="68"/>
                    </a:cxn>
                    <a:cxn ang="0">
                      <a:pos x="154" y="46"/>
                    </a:cxn>
                    <a:cxn ang="0">
                      <a:pos x="135" y="25"/>
                    </a:cxn>
                    <a:cxn ang="0">
                      <a:pos x="135" y="25"/>
                    </a:cxn>
                    <a:cxn ang="0">
                      <a:pos x="120" y="15"/>
                    </a:cxn>
                    <a:cxn ang="0">
                      <a:pos x="105" y="6"/>
                    </a:cxn>
                    <a:cxn ang="0">
                      <a:pos x="90" y="1"/>
                    </a:cxn>
                    <a:cxn ang="0">
                      <a:pos x="73" y="0"/>
                    </a:cxn>
                    <a:cxn ang="0">
                      <a:pos x="55" y="0"/>
                    </a:cxn>
                    <a:cxn ang="0">
                      <a:pos x="36" y="3"/>
                    </a:cxn>
                    <a:cxn ang="0">
                      <a:pos x="18" y="10"/>
                    </a:cxn>
                    <a:cxn ang="0">
                      <a:pos x="0" y="16"/>
                    </a:cxn>
                    <a:cxn ang="0">
                      <a:pos x="0" y="16"/>
                    </a:cxn>
                    <a:cxn ang="0">
                      <a:pos x="0" y="45"/>
                    </a:cxn>
                    <a:cxn ang="0">
                      <a:pos x="0" y="75"/>
                    </a:cxn>
                    <a:cxn ang="0">
                      <a:pos x="3" y="105"/>
                    </a:cxn>
                    <a:cxn ang="0">
                      <a:pos x="8" y="135"/>
                    </a:cxn>
                    <a:cxn ang="0">
                      <a:pos x="13" y="165"/>
                    </a:cxn>
                    <a:cxn ang="0">
                      <a:pos x="21" y="195"/>
                    </a:cxn>
                    <a:cxn ang="0">
                      <a:pos x="31" y="224"/>
                    </a:cxn>
                    <a:cxn ang="0">
                      <a:pos x="41" y="251"/>
                    </a:cxn>
                    <a:cxn ang="0">
                      <a:pos x="55" y="276"/>
                    </a:cxn>
                    <a:cxn ang="0">
                      <a:pos x="70" y="299"/>
                    </a:cxn>
                    <a:cxn ang="0">
                      <a:pos x="85" y="319"/>
                    </a:cxn>
                    <a:cxn ang="0">
                      <a:pos x="103" y="336"/>
                    </a:cxn>
                    <a:cxn ang="0">
                      <a:pos x="122" y="351"/>
                    </a:cxn>
                    <a:cxn ang="0">
                      <a:pos x="132" y="356"/>
                    </a:cxn>
                    <a:cxn ang="0">
                      <a:pos x="144" y="361"/>
                    </a:cxn>
                    <a:cxn ang="0">
                      <a:pos x="154" y="364"/>
                    </a:cxn>
                    <a:cxn ang="0">
                      <a:pos x="165" y="366"/>
                    </a:cxn>
                    <a:cxn ang="0">
                      <a:pos x="177" y="366"/>
                    </a:cxn>
                    <a:cxn ang="0">
                      <a:pos x="189" y="366"/>
                    </a:cxn>
                    <a:cxn ang="0">
                      <a:pos x="189" y="366"/>
                    </a:cxn>
                  </a:cxnLst>
                  <a:rect l="0" t="0" r="r" b="b"/>
                  <a:pathLst>
                    <a:path w="242" h="366">
                      <a:moveTo>
                        <a:pt x="189" y="366"/>
                      </a:moveTo>
                      <a:lnTo>
                        <a:pt x="189" y="366"/>
                      </a:lnTo>
                      <a:lnTo>
                        <a:pt x="204" y="354"/>
                      </a:lnTo>
                      <a:lnTo>
                        <a:pt x="204" y="354"/>
                      </a:lnTo>
                      <a:lnTo>
                        <a:pt x="216" y="339"/>
                      </a:lnTo>
                      <a:lnTo>
                        <a:pt x="226" y="324"/>
                      </a:lnTo>
                      <a:lnTo>
                        <a:pt x="232" y="306"/>
                      </a:lnTo>
                      <a:lnTo>
                        <a:pt x="239" y="287"/>
                      </a:lnTo>
                      <a:lnTo>
                        <a:pt x="241" y="267"/>
                      </a:lnTo>
                      <a:lnTo>
                        <a:pt x="242" y="247"/>
                      </a:lnTo>
                      <a:lnTo>
                        <a:pt x="241" y="226"/>
                      </a:lnTo>
                      <a:lnTo>
                        <a:pt x="237" y="204"/>
                      </a:lnTo>
                      <a:lnTo>
                        <a:pt x="231" y="182"/>
                      </a:lnTo>
                      <a:lnTo>
                        <a:pt x="224" y="159"/>
                      </a:lnTo>
                      <a:lnTo>
                        <a:pt x="214" y="135"/>
                      </a:lnTo>
                      <a:lnTo>
                        <a:pt x="202" y="113"/>
                      </a:lnTo>
                      <a:lnTo>
                        <a:pt x="189" y="90"/>
                      </a:lnTo>
                      <a:lnTo>
                        <a:pt x="172" y="68"/>
                      </a:lnTo>
                      <a:lnTo>
                        <a:pt x="154" y="46"/>
                      </a:lnTo>
                      <a:lnTo>
                        <a:pt x="135" y="25"/>
                      </a:lnTo>
                      <a:lnTo>
                        <a:pt x="135" y="25"/>
                      </a:lnTo>
                      <a:lnTo>
                        <a:pt x="120" y="15"/>
                      </a:lnTo>
                      <a:lnTo>
                        <a:pt x="105" y="6"/>
                      </a:lnTo>
                      <a:lnTo>
                        <a:pt x="90" y="1"/>
                      </a:lnTo>
                      <a:lnTo>
                        <a:pt x="73" y="0"/>
                      </a:lnTo>
                      <a:lnTo>
                        <a:pt x="55" y="0"/>
                      </a:lnTo>
                      <a:lnTo>
                        <a:pt x="36" y="3"/>
                      </a:lnTo>
                      <a:lnTo>
                        <a:pt x="18" y="10"/>
                      </a:lnTo>
                      <a:lnTo>
                        <a:pt x="0" y="16"/>
                      </a:lnTo>
                      <a:lnTo>
                        <a:pt x="0" y="16"/>
                      </a:lnTo>
                      <a:lnTo>
                        <a:pt x="0" y="45"/>
                      </a:lnTo>
                      <a:lnTo>
                        <a:pt x="0" y="75"/>
                      </a:lnTo>
                      <a:lnTo>
                        <a:pt x="3" y="105"/>
                      </a:lnTo>
                      <a:lnTo>
                        <a:pt x="8" y="135"/>
                      </a:lnTo>
                      <a:lnTo>
                        <a:pt x="13" y="165"/>
                      </a:lnTo>
                      <a:lnTo>
                        <a:pt x="21" y="195"/>
                      </a:lnTo>
                      <a:lnTo>
                        <a:pt x="31" y="224"/>
                      </a:lnTo>
                      <a:lnTo>
                        <a:pt x="41" y="251"/>
                      </a:lnTo>
                      <a:lnTo>
                        <a:pt x="55" y="276"/>
                      </a:lnTo>
                      <a:lnTo>
                        <a:pt x="70" y="299"/>
                      </a:lnTo>
                      <a:lnTo>
                        <a:pt x="85" y="319"/>
                      </a:lnTo>
                      <a:lnTo>
                        <a:pt x="103" y="336"/>
                      </a:lnTo>
                      <a:lnTo>
                        <a:pt x="122" y="351"/>
                      </a:lnTo>
                      <a:lnTo>
                        <a:pt x="132" y="356"/>
                      </a:lnTo>
                      <a:lnTo>
                        <a:pt x="144" y="361"/>
                      </a:lnTo>
                      <a:lnTo>
                        <a:pt x="154" y="364"/>
                      </a:lnTo>
                      <a:lnTo>
                        <a:pt x="165" y="366"/>
                      </a:lnTo>
                      <a:lnTo>
                        <a:pt x="177" y="366"/>
                      </a:lnTo>
                      <a:lnTo>
                        <a:pt x="189" y="366"/>
                      </a:lnTo>
                      <a:lnTo>
                        <a:pt x="189" y="366"/>
                      </a:lnTo>
                      <a:close/>
                    </a:path>
                  </a:pathLst>
                </a:custGeom>
                <a:solidFill>
                  <a:srgbClr val="E7BE4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3" name="Freeform 165"/>
                <p:cNvSpPr>
                  <a:spLocks/>
                </p:cNvSpPr>
                <p:nvPr/>
              </p:nvSpPr>
              <p:spPr bwMode="auto">
                <a:xfrm>
                  <a:off x="2535" y="832"/>
                  <a:ext cx="171" cy="188"/>
                </a:xfrm>
                <a:custGeom>
                  <a:avLst/>
                  <a:gdLst/>
                  <a:ahLst/>
                  <a:cxnLst>
                    <a:cxn ang="0">
                      <a:pos x="153" y="0"/>
                    </a:cxn>
                    <a:cxn ang="0">
                      <a:pos x="153" y="0"/>
                    </a:cxn>
                    <a:cxn ang="0">
                      <a:pos x="134" y="12"/>
                    </a:cxn>
                    <a:cxn ang="0">
                      <a:pos x="114" y="24"/>
                    </a:cxn>
                    <a:cxn ang="0">
                      <a:pos x="96" y="39"/>
                    </a:cxn>
                    <a:cxn ang="0">
                      <a:pos x="79" y="54"/>
                    </a:cxn>
                    <a:cxn ang="0">
                      <a:pos x="62" y="71"/>
                    </a:cxn>
                    <a:cxn ang="0">
                      <a:pos x="47" y="89"/>
                    </a:cxn>
                    <a:cxn ang="0">
                      <a:pos x="35" y="107"/>
                    </a:cxn>
                    <a:cxn ang="0">
                      <a:pos x="24" y="126"/>
                    </a:cxn>
                    <a:cxn ang="0">
                      <a:pos x="14" y="146"/>
                    </a:cxn>
                    <a:cxn ang="0">
                      <a:pos x="7" y="166"/>
                    </a:cxn>
                    <a:cxn ang="0">
                      <a:pos x="2" y="184"/>
                    </a:cxn>
                    <a:cxn ang="0">
                      <a:pos x="0" y="203"/>
                    </a:cxn>
                    <a:cxn ang="0">
                      <a:pos x="2" y="221"/>
                    </a:cxn>
                    <a:cxn ang="0">
                      <a:pos x="7" y="240"/>
                    </a:cxn>
                    <a:cxn ang="0">
                      <a:pos x="15" y="255"/>
                    </a:cxn>
                    <a:cxn ang="0">
                      <a:pos x="27" y="270"/>
                    </a:cxn>
                    <a:cxn ang="0">
                      <a:pos x="27" y="270"/>
                    </a:cxn>
                    <a:cxn ang="0">
                      <a:pos x="47" y="288"/>
                    </a:cxn>
                    <a:cxn ang="0">
                      <a:pos x="67" y="305"/>
                    </a:cxn>
                    <a:cxn ang="0">
                      <a:pos x="87" y="320"/>
                    </a:cxn>
                    <a:cxn ang="0">
                      <a:pos x="109" y="333"/>
                    </a:cxn>
                    <a:cxn ang="0">
                      <a:pos x="131" y="345"/>
                    </a:cxn>
                    <a:cxn ang="0">
                      <a:pos x="153" y="355"/>
                    </a:cxn>
                    <a:cxn ang="0">
                      <a:pos x="174" y="363"/>
                    </a:cxn>
                    <a:cxn ang="0">
                      <a:pos x="194" y="370"/>
                    </a:cxn>
                    <a:cxn ang="0">
                      <a:pos x="216" y="374"/>
                    </a:cxn>
                    <a:cxn ang="0">
                      <a:pos x="236" y="377"/>
                    </a:cxn>
                    <a:cxn ang="0">
                      <a:pos x="256" y="377"/>
                    </a:cxn>
                    <a:cxn ang="0">
                      <a:pos x="275" y="375"/>
                    </a:cxn>
                    <a:cxn ang="0">
                      <a:pos x="293" y="372"/>
                    </a:cxn>
                    <a:cxn ang="0">
                      <a:pos x="312" y="367"/>
                    </a:cxn>
                    <a:cxn ang="0">
                      <a:pos x="327" y="360"/>
                    </a:cxn>
                    <a:cxn ang="0">
                      <a:pos x="342" y="350"/>
                    </a:cxn>
                    <a:cxn ang="0">
                      <a:pos x="342" y="350"/>
                    </a:cxn>
                    <a:cxn ang="0">
                      <a:pos x="330" y="350"/>
                    </a:cxn>
                    <a:cxn ang="0">
                      <a:pos x="318" y="350"/>
                    </a:cxn>
                    <a:cxn ang="0">
                      <a:pos x="307" y="348"/>
                    </a:cxn>
                    <a:cxn ang="0">
                      <a:pos x="297" y="345"/>
                    </a:cxn>
                    <a:cxn ang="0">
                      <a:pos x="285" y="340"/>
                    </a:cxn>
                    <a:cxn ang="0">
                      <a:pos x="275" y="335"/>
                    </a:cxn>
                    <a:cxn ang="0">
                      <a:pos x="256" y="320"/>
                    </a:cxn>
                    <a:cxn ang="0">
                      <a:pos x="238" y="303"/>
                    </a:cxn>
                    <a:cxn ang="0">
                      <a:pos x="223" y="283"/>
                    </a:cxn>
                    <a:cxn ang="0">
                      <a:pos x="208" y="260"/>
                    </a:cxn>
                    <a:cxn ang="0">
                      <a:pos x="194" y="235"/>
                    </a:cxn>
                    <a:cxn ang="0">
                      <a:pos x="184" y="208"/>
                    </a:cxn>
                    <a:cxn ang="0">
                      <a:pos x="174" y="179"/>
                    </a:cxn>
                    <a:cxn ang="0">
                      <a:pos x="166" y="149"/>
                    </a:cxn>
                    <a:cxn ang="0">
                      <a:pos x="161" y="119"/>
                    </a:cxn>
                    <a:cxn ang="0">
                      <a:pos x="156" y="89"/>
                    </a:cxn>
                    <a:cxn ang="0">
                      <a:pos x="153" y="59"/>
                    </a:cxn>
                    <a:cxn ang="0">
                      <a:pos x="153" y="29"/>
                    </a:cxn>
                    <a:cxn ang="0">
                      <a:pos x="153" y="0"/>
                    </a:cxn>
                    <a:cxn ang="0">
                      <a:pos x="153" y="0"/>
                    </a:cxn>
                  </a:cxnLst>
                  <a:rect l="0" t="0" r="r" b="b"/>
                  <a:pathLst>
                    <a:path w="342" h="377">
                      <a:moveTo>
                        <a:pt x="153" y="0"/>
                      </a:moveTo>
                      <a:lnTo>
                        <a:pt x="153" y="0"/>
                      </a:lnTo>
                      <a:lnTo>
                        <a:pt x="134" y="12"/>
                      </a:lnTo>
                      <a:lnTo>
                        <a:pt x="114" y="24"/>
                      </a:lnTo>
                      <a:lnTo>
                        <a:pt x="96" y="39"/>
                      </a:lnTo>
                      <a:lnTo>
                        <a:pt x="79" y="54"/>
                      </a:lnTo>
                      <a:lnTo>
                        <a:pt x="62" y="71"/>
                      </a:lnTo>
                      <a:lnTo>
                        <a:pt x="47" y="89"/>
                      </a:lnTo>
                      <a:lnTo>
                        <a:pt x="35" y="107"/>
                      </a:lnTo>
                      <a:lnTo>
                        <a:pt x="24" y="126"/>
                      </a:lnTo>
                      <a:lnTo>
                        <a:pt x="14" y="146"/>
                      </a:lnTo>
                      <a:lnTo>
                        <a:pt x="7" y="166"/>
                      </a:lnTo>
                      <a:lnTo>
                        <a:pt x="2" y="184"/>
                      </a:lnTo>
                      <a:lnTo>
                        <a:pt x="0" y="203"/>
                      </a:lnTo>
                      <a:lnTo>
                        <a:pt x="2" y="221"/>
                      </a:lnTo>
                      <a:lnTo>
                        <a:pt x="7" y="240"/>
                      </a:lnTo>
                      <a:lnTo>
                        <a:pt x="15" y="255"/>
                      </a:lnTo>
                      <a:lnTo>
                        <a:pt x="27" y="270"/>
                      </a:lnTo>
                      <a:lnTo>
                        <a:pt x="27" y="270"/>
                      </a:lnTo>
                      <a:lnTo>
                        <a:pt x="47" y="288"/>
                      </a:lnTo>
                      <a:lnTo>
                        <a:pt x="67" y="305"/>
                      </a:lnTo>
                      <a:lnTo>
                        <a:pt x="87" y="320"/>
                      </a:lnTo>
                      <a:lnTo>
                        <a:pt x="109" y="333"/>
                      </a:lnTo>
                      <a:lnTo>
                        <a:pt x="131" y="345"/>
                      </a:lnTo>
                      <a:lnTo>
                        <a:pt x="153" y="355"/>
                      </a:lnTo>
                      <a:lnTo>
                        <a:pt x="174" y="363"/>
                      </a:lnTo>
                      <a:lnTo>
                        <a:pt x="194" y="370"/>
                      </a:lnTo>
                      <a:lnTo>
                        <a:pt x="216" y="374"/>
                      </a:lnTo>
                      <a:lnTo>
                        <a:pt x="236" y="377"/>
                      </a:lnTo>
                      <a:lnTo>
                        <a:pt x="256" y="377"/>
                      </a:lnTo>
                      <a:lnTo>
                        <a:pt x="275" y="375"/>
                      </a:lnTo>
                      <a:lnTo>
                        <a:pt x="293" y="372"/>
                      </a:lnTo>
                      <a:lnTo>
                        <a:pt x="312" y="367"/>
                      </a:lnTo>
                      <a:lnTo>
                        <a:pt x="327" y="360"/>
                      </a:lnTo>
                      <a:lnTo>
                        <a:pt x="342" y="350"/>
                      </a:lnTo>
                      <a:lnTo>
                        <a:pt x="342" y="350"/>
                      </a:lnTo>
                      <a:lnTo>
                        <a:pt x="330" y="350"/>
                      </a:lnTo>
                      <a:lnTo>
                        <a:pt x="318" y="350"/>
                      </a:lnTo>
                      <a:lnTo>
                        <a:pt x="307" y="348"/>
                      </a:lnTo>
                      <a:lnTo>
                        <a:pt x="297" y="345"/>
                      </a:lnTo>
                      <a:lnTo>
                        <a:pt x="285" y="340"/>
                      </a:lnTo>
                      <a:lnTo>
                        <a:pt x="275" y="335"/>
                      </a:lnTo>
                      <a:lnTo>
                        <a:pt x="256" y="320"/>
                      </a:lnTo>
                      <a:lnTo>
                        <a:pt x="238" y="303"/>
                      </a:lnTo>
                      <a:lnTo>
                        <a:pt x="223" y="283"/>
                      </a:lnTo>
                      <a:lnTo>
                        <a:pt x="208" y="260"/>
                      </a:lnTo>
                      <a:lnTo>
                        <a:pt x="194" y="235"/>
                      </a:lnTo>
                      <a:lnTo>
                        <a:pt x="184" y="208"/>
                      </a:lnTo>
                      <a:lnTo>
                        <a:pt x="174" y="179"/>
                      </a:lnTo>
                      <a:lnTo>
                        <a:pt x="166" y="149"/>
                      </a:lnTo>
                      <a:lnTo>
                        <a:pt x="161" y="119"/>
                      </a:lnTo>
                      <a:lnTo>
                        <a:pt x="156" y="89"/>
                      </a:lnTo>
                      <a:lnTo>
                        <a:pt x="153" y="59"/>
                      </a:lnTo>
                      <a:lnTo>
                        <a:pt x="153" y="29"/>
                      </a:lnTo>
                      <a:lnTo>
                        <a:pt x="153" y="0"/>
                      </a:lnTo>
                      <a:lnTo>
                        <a:pt x="153" y="0"/>
                      </a:lnTo>
                      <a:close/>
                    </a:path>
                  </a:pathLst>
                </a:custGeom>
                <a:solidFill>
                  <a:srgbClr val="D59131"/>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4" name="Freeform 166"/>
                <p:cNvSpPr>
                  <a:spLocks/>
                </p:cNvSpPr>
                <p:nvPr/>
              </p:nvSpPr>
              <p:spPr bwMode="auto">
                <a:xfrm>
                  <a:off x="2352" y="931"/>
                  <a:ext cx="239" cy="138"/>
                </a:xfrm>
                <a:custGeom>
                  <a:avLst/>
                  <a:gdLst/>
                  <a:ahLst/>
                  <a:cxnLst>
                    <a:cxn ang="0">
                      <a:pos x="46" y="149"/>
                    </a:cxn>
                    <a:cxn ang="0">
                      <a:pos x="46" y="149"/>
                    </a:cxn>
                    <a:cxn ang="0">
                      <a:pos x="129" y="233"/>
                    </a:cxn>
                    <a:cxn ang="0">
                      <a:pos x="129" y="233"/>
                    </a:cxn>
                    <a:cxn ang="0">
                      <a:pos x="143" y="245"/>
                    </a:cxn>
                    <a:cxn ang="0">
                      <a:pos x="158" y="255"/>
                    </a:cxn>
                    <a:cxn ang="0">
                      <a:pos x="175" y="263"/>
                    </a:cxn>
                    <a:cxn ang="0">
                      <a:pos x="193" y="270"/>
                    </a:cxn>
                    <a:cxn ang="0">
                      <a:pos x="213" y="273"/>
                    </a:cxn>
                    <a:cxn ang="0">
                      <a:pos x="233" y="277"/>
                    </a:cxn>
                    <a:cxn ang="0">
                      <a:pos x="255" y="277"/>
                    </a:cxn>
                    <a:cxn ang="0">
                      <a:pos x="277" y="277"/>
                    </a:cxn>
                    <a:cxn ang="0">
                      <a:pos x="300" y="273"/>
                    </a:cxn>
                    <a:cxn ang="0">
                      <a:pos x="325" y="268"/>
                    </a:cxn>
                    <a:cxn ang="0">
                      <a:pos x="349" y="262"/>
                    </a:cxn>
                    <a:cxn ang="0">
                      <a:pos x="374" y="253"/>
                    </a:cxn>
                    <a:cxn ang="0">
                      <a:pos x="401" y="243"/>
                    </a:cxn>
                    <a:cxn ang="0">
                      <a:pos x="426" y="231"/>
                    </a:cxn>
                    <a:cxn ang="0">
                      <a:pos x="453" y="220"/>
                    </a:cxn>
                    <a:cxn ang="0">
                      <a:pos x="479" y="205"/>
                    </a:cxn>
                    <a:cxn ang="0">
                      <a:pos x="479" y="205"/>
                    </a:cxn>
                    <a:cxn ang="0">
                      <a:pos x="451" y="201"/>
                    </a:cxn>
                    <a:cxn ang="0">
                      <a:pos x="421" y="195"/>
                    </a:cxn>
                    <a:cxn ang="0">
                      <a:pos x="389" y="188"/>
                    </a:cxn>
                    <a:cxn ang="0">
                      <a:pos x="357" y="178"/>
                    </a:cxn>
                    <a:cxn ang="0">
                      <a:pos x="324" y="166"/>
                    </a:cxn>
                    <a:cxn ang="0">
                      <a:pos x="290" y="153"/>
                    </a:cxn>
                    <a:cxn ang="0">
                      <a:pos x="223" y="123"/>
                    </a:cxn>
                    <a:cxn ang="0">
                      <a:pos x="160" y="91"/>
                    </a:cxn>
                    <a:cxn ang="0">
                      <a:pos x="99" y="57"/>
                    </a:cxn>
                    <a:cxn ang="0">
                      <a:pos x="46" y="27"/>
                    </a:cxn>
                    <a:cxn ang="0">
                      <a:pos x="2" y="0"/>
                    </a:cxn>
                    <a:cxn ang="0">
                      <a:pos x="2" y="0"/>
                    </a:cxn>
                    <a:cxn ang="0">
                      <a:pos x="0" y="22"/>
                    </a:cxn>
                    <a:cxn ang="0">
                      <a:pos x="2" y="44"/>
                    </a:cxn>
                    <a:cxn ang="0">
                      <a:pos x="4" y="64"/>
                    </a:cxn>
                    <a:cxn ang="0">
                      <a:pos x="9" y="84"/>
                    </a:cxn>
                    <a:cxn ang="0">
                      <a:pos x="14" y="103"/>
                    </a:cxn>
                    <a:cxn ang="0">
                      <a:pos x="22" y="119"/>
                    </a:cxn>
                    <a:cxn ang="0">
                      <a:pos x="32" y="134"/>
                    </a:cxn>
                    <a:cxn ang="0">
                      <a:pos x="46" y="149"/>
                    </a:cxn>
                    <a:cxn ang="0">
                      <a:pos x="46" y="149"/>
                    </a:cxn>
                  </a:cxnLst>
                  <a:rect l="0" t="0" r="r" b="b"/>
                  <a:pathLst>
                    <a:path w="479" h="277">
                      <a:moveTo>
                        <a:pt x="46" y="149"/>
                      </a:moveTo>
                      <a:lnTo>
                        <a:pt x="46" y="149"/>
                      </a:lnTo>
                      <a:lnTo>
                        <a:pt x="129" y="233"/>
                      </a:lnTo>
                      <a:lnTo>
                        <a:pt x="129" y="233"/>
                      </a:lnTo>
                      <a:lnTo>
                        <a:pt x="143" y="245"/>
                      </a:lnTo>
                      <a:lnTo>
                        <a:pt x="158" y="255"/>
                      </a:lnTo>
                      <a:lnTo>
                        <a:pt x="175" y="263"/>
                      </a:lnTo>
                      <a:lnTo>
                        <a:pt x="193" y="270"/>
                      </a:lnTo>
                      <a:lnTo>
                        <a:pt x="213" y="273"/>
                      </a:lnTo>
                      <a:lnTo>
                        <a:pt x="233" y="277"/>
                      </a:lnTo>
                      <a:lnTo>
                        <a:pt x="255" y="277"/>
                      </a:lnTo>
                      <a:lnTo>
                        <a:pt x="277" y="277"/>
                      </a:lnTo>
                      <a:lnTo>
                        <a:pt x="300" y="273"/>
                      </a:lnTo>
                      <a:lnTo>
                        <a:pt x="325" y="268"/>
                      </a:lnTo>
                      <a:lnTo>
                        <a:pt x="349" y="262"/>
                      </a:lnTo>
                      <a:lnTo>
                        <a:pt x="374" y="253"/>
                      </a:lnTo>
                      <a:lnTo>
                        <a:pt x="401" y="243"/>
                      </a:lnTo>
                      <a:lnTo>
                        <a:pt x="426" y="231"/>
                      </a:lnTo>
                      <a:lnTo>
                        <a:pt x="453" y="220"/>
                      </a:lnTo>
                      <a:lnTo>
                        <a:pt x="479" y="205"/>
                      </a:lnTo>
                      <a:lnTo>
                        <a:pt x="479" y="205"/>
                      </a:lnTo>
                      <a:lnTo>
                        <a:pt x="451" y="201"/>
                      </a:lnTo>
                      <a:lnTo>
                        <a:pt x="421" y="195"/>
                      </a:lnTo>
                      <a:lnTo>
                        <a:pt x="389" y="188"/>
                      </a:lnTo>
                      <a:lnTo>
                        <a:pt x="357" y="178"/>
                      </a:lnTo>
                      <a:lnTo>
                        <a:pt x="324" y="166"/>
                      </a:lnTo>
                      <a:lnTo>
                        <a:pt x="290" y="153"/>
                      </a:lnTo>
                      <a:lnTo>
                        <a:pt x="223" y="123"/>
                      </a:lnTo>
                      <a:lnTo>
                        <a:pt x="160" y="91"/>
                      </a:lnTo>
                      <a:lnTo>
                        <a:pt x="99" y="57"/>
                      </a:lnTo>
                      <a:lnTo>
                        <a:pt x="46" y="27"/>
                      </a:lnTo>
                      <a:lnTo>
                        <a:pt x="2" y="0"/>
                      </a:lnTo>
                      <a:lnTo>
                        <a:pt x="2" y="0"/>
                      </a:lnTo>
                      <a:lnTo>
                        <a:pt x="0" y="22"/>
                      </a:lnTo>
                      <a:lnTo>
                        <a:pt x="2" y="44"/>
                      </a:lnTo>
                      <a:lnTo>
                        <a:pt x="4" y="64"/>
                      </a:lnTo>
                      <a:lnTo>
                        <a:pt x="9" y="84"/>
                      </a:lnTo>
                      <a:lnTo>
                        <a:pt x="14" y="103"/>
                      </a:lnTo>
                      <a:lnTo>
                        <a:pt x="22" y="119"/>
                      </a:lnTo>
                      <a:lnTo>
                        <a:pt x="32" y="134"/>
                      </a:lnTo>
                      <a:lnTo>
                        <a:pt x="46" y="149"/>
                      </a:lnTo>
                      <a:lnTo>
                        <a:pt x="46" y="149"/>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5" name="Freeform 167"/>
                <p:cNvSpPr>
                  <a:spLocks/>
                </p:cNvSpPr>
                <p:nvPr/>
              </p:nvSpPr>
              <p:spPr bwMode="auto">
                <a:xfrm>
                  <a:off x="2455" y="643"/>
                  <a:ext cx="324" cy="325"/>
                </a:xfrm>
                <a:custGeom>
                  <a:avLst/>
                  <a:gdLst/>
                  <a:ahLst/>
                  <a:cxnLst>
                    <a:cxn ang="0">
                      <a:pos x="605" y="129"/>
                    </a:cxn>
                    <a:cxn ang="0">
                      <a:pos x="521" y="45"/>
                    </a:cxn>
                    <a:cxn ang="0">
                      <a:pos x="501" y="29"/>
                    </a:cxn>
                    <a:cxn ang="0">
                      <a:pos x="478" y="15"/>
                    </a:cxn>
                    <a:cxn ang="0">
                      <a:pos x="453" y="7"/>
                    </a:cxn>
                    <a:cxn ang="0">
                      <a:pos x="424" y="2"/>
                    </a:cxn>
                    <a:cxn ang="0">
                      <a:pos x="362" y="2"/>
                    </a:cxn>
                    <a:cxn ang="0">
                      <a:pos x="293" y="17"/>
                    </a:cxn>
                    <a:cxn ang="0">
                      <a:pos x="221" y="45"/>
                    </a:cxn>
                    <a:cxn ang="0">
                      <a:pos x="148" y="87"/>
                    </a:cxn>
                    <a:cxn ang="0">
                      <a:pos x="72" y="141"/>
                    </a:cxn>
                    <a:cxn ang="0">
                      <a:pos x="0" y="206"/>
                    </a:cxn>
                    <a:cxn ang="0">
                      <a:pos x="0" y="206"/>
                    </a:cxn>
                    <a:cxn ang="0">
                      <a:pos x="5" y="238"/>
                    </a:cxn>
                    <a:cxn ang="0">
                      <a:pos x="22" y="305"/>
                    </a:cxn>
                    <a:cxn ang="0">
                      <a:pos x="46" y="368"/>
                    </a:cxn>
                    <a:cxn ang="0">
                      <a:pos x="79" y="427"/>
                    </a:cxn>
                    <a:cxn ang="0">
                      <a:pos x="99" y="450"/>
                    </a:cxn>
                    <a:cxn ang="0">
                      <a:pos x="139" y="487"/>
                    </a:cxn>
                    <a:cxn ang="0">
                      <a:pos x="232" y="564"/>
                    </a:cxn>
                    <a:cxn ang="0">
                      <a:pos x="280" y="596"/>
                    </a:cxn>
                    <a:cxn ang="0">
                      <a:pos x="327" y="624"/>
                    </a:cxn>
                    <a:cxn ang="0">
                      <a:pos x="372" y="643"/>
                    </a:cxn>
                    <a:cxn ang="0">
                      <a:pos x="412" y="651"/>
                    </a:cxn>
                    <a:cxn ang="0">
                      <a:pos x="437" y="649"/>
                    </a:cxn>
                    <a:cxn ang="0">
                      <a:pos x="446" y="648"/>
                    </a:cxn>
                    <a:cxn ang="0">
                      <a:pos x="509" y="574"/>
                    </a:cxn>
                    <a:cxn ang="0">
                      <a:pos x="563" y="500"/>
                    </a:cxn>
                    <a:cxn ang="0">
                      <a:pos x="603" y="427"/>
                    </a:cxn>
                    <a:cxn ang="0">
                      <a:pos x="632" y="355"/>
                    </a:cxn>
                    <a:cxn ang="0">
                      <a:pos x="647" y="286"/>
                    </a:cxn>
                    <a:cxn ang="0">
                      <a:pos x="648" y="224"/>
                    </a:cxn>
                    <a:cxn ang="0">
                      <a:pos x="643" y="198"/>
                    </a:cxn>
                    <a:cxn ang="0">
                      <a:pos x="633" y="171"/>
                    </a:cxn>
                    <a:cxn ang="0">
                      <a:pos x="622" y="149"/>
                    </a:cxn>
                    <a:cxn ang="0">
                      <a:pos x="605" y="129"/>
                    </a:cxn>
                  </a:cxnLst>
                  <a:rect l="0" t="0" r="r" b="b"/>
                  <a:pathLst>
                    <a:path w="648" h="651">
                      <a:moveTo>
                        <a:pt x="605" y="129"/>
                      </a:moveTo>
                      <a:lnTo>
                        <a:pt x="605" y="129"/>
                      </a:lnTo>
                      <a:lnTo>
                        <a:pt x="521" y="45"/>
                      </a:lnTo>
                      <a:lnTo>
                        <a:pt x="521" y="45"/>
                      </a:lnTo>
                      <a:lnTo>
                        <a:pt x="511" y="35"/>
                      </a:lnTo>
                      <a:lnTo>
                        <a:pt x="501" y="29"/>
                      </a:lnTo>
                      <a:lnTo>
                        <a:pt x="489" y="22"/>
                      </a:lnTo>
                      <a:lnTo>
                        <a:pt x="478" y="15"/>
                      </a:lnTo>
                      <a:lnTo>
                        <a:pt x="464" y="10"/>
                      </a:lnTo>
                      <a:lnTo>
                        <a:pt x="453" y="7"/>
                      </a:lnTo>
                      <a:lnTo>
                        <a:pt x="437" y="3"/>
                      </a:lnTo>
                      <a:lnTo>
                        <a:pt x="424" y="2"/>
                      </a:lnTo>
                      <a:lnTo>
                        <a:pt x="394" y="0"/>
                      </a:lnTo>
                      <a:lnTo>
                        <a:pt x="362" y="2"/>
                      </a:lnTo>
                      <a:lnTo>
                        <a:pt x="329" y="8"/>
                      </a:lnTo>
                      <a:lnTo>
                        <a:pt x="293" y="17"/>
                      </a:lnTo>
                      <a:lnTo>
                        <a:pt x="258" y="30"/>
                      </a:lnTo>
                      <a:lnTo>
                        <a:pt x="221" y="45"/>
                      </a:lnTo>
                      <a:lnTo>
                        <a:pt x="185" y="65"/>
                      </a:lnTo>
                      <a:lnTo>
                        <a:pt x="148" y="87"/>
                      </a:lnTo>
                      <a:lnTo>
                        <a:pt x="109" y="112"/>
                      </a:lnTo>
                      <a:lnTo>
                        <a:pt x="72" y="141"/>
                      </a:lnTo>
                      <a:lnTo>
                        <a:pt x="36" y="172"/>
                      </a:lnTo>
                      <a:lnTo>
                        <a:pt x="0" y="206"/>
                      </a:lnTo>
                      <a:lnTo>
                        <a:pt x="0" y="206"/>
                      </a:lnTo>
                      <a:lnTo>
                        <a:pt x="0" y="206"/>
                      </a:lnTo>
                      <a:lnTo>
                        <a:pt x="0" y="206"/>
                      </a:lnTo>
                      <a:lnTo>
                        <a:pt x="5" y="238"/>
                      </a:lnTo>
                      <a:lnTo>
                        <a:pt x="12" y="271"/>
                      </a:lnTo>
                      <a:lnTo>
                        <a:pt x="22" y="305"/>
                      </a:lnTo>
                      <a:lnTo>
                        <a:pt x="32" y="336"/>
                      </a:lnTo>
                      <a:lnTo>
                        <a:pt x="46" y="368"/>
                      </a:lnTo>
                      <a:lnTo>
                        <a:pt x="61" y="398"/>
                      </a:lnTo>
                      <a:lnTo>
                        <a:pt x="79" y="427"/>
                      </a:lnTo>
                      <a:lnTo>
                        <a:pt x="89" y="439"/>
                      </a:lnTo>
                      <a:lnTo>
                        <a:pt x="99" y="450"/>
                      </a:lnTo>
                      <a:lnTo>
                        <a:pt x="99" y="450"/>
                      </a:lnTo>
                      <a:lnTo>
                        <a:pt x="139" y="487"/>
                      </a:lnTo>
                      <a:lnTo>
                        <a:pt x="185" y="526"/>
                      </a:lnTo>
                      <a:lnTo>
                        <a:pt x="232" y="564"/>
                      </a:lnTo>
                      <a:lnTo>
                        <a:pt x="257" y="581"/>
                      </a:lnTo>
                      <a:lnTo>
                        <a:pt x="280" y="596"/>
                      </a:lnTo>
                      <a:lnTo>
                        <a:pt x="304" y="611"/>
                      </a:lnTo>
                      <a:lnTo>
                        <a:pt x="327" y="624"/>
                      </a:lnTo>
                      <a:lnTo>
                        <a:pt x="350" y="634"/>
                      </a:lnTo>
                      <a:lnTo>
                        <a:pt x="372" y="643"/>
                      </a:lnTo>
                      <a:lnTo>
                        <a:pt x="392" y="648"/>
                      </a:lnTo>
                      <a:lnTo>
                        <a:pt x="412" y="651"/>
                      </a:lnTo>
                      <a:lnTo>
                        <a:pt x="429" y="651"/>
                      </a:lnTo>
                      <a:lnTo>
                        <a:pt x="437" y="649"/>
                      </a:lnTo>
                      <a:lnTo>
                        <a:pt x="446" y="648"/>
                      </a:lnTo>
                      <a:lnTo>
                        <a:pt x="446" y="648"/>
                      </a:lnTo>
                      <a:lnTo>
                        <a:pt x="479" y="611"/>
                      </a:lnTo>
                      <a:lnTo>
                        <a:pt x="509" y="574"/>
                      </a:lnTo>
                      <a:lnTo>
                        <a:pt x="538" y="537"/>
                      </a:lnTo>
                      <a:lnTo>
                        <a:pt x="563" y="500"/>
                      </a:lnTo>
                      <a:lnTo>
                        <a:pt x="585" y="464"/>
                      </a:lnTo>
                      <a:lnTo>
                        <a:pt x="603" y="427"/>
                      </a:lnTo>
                      <a:lnTo>
                        <a:pt x="620" y="390"/>
                      </a:lnTo>
                      <a:lnTo>
                        <a:pt x="632" y="355"/>
                      </a:lnTo>
                      <a:lnTo>
                        <a:pt x="642" y="320"/>
                      </a:lnTo>
                      <a:lnTo>
                        <a:pt x="647" y="286"/>
                      </a:lnTo>
                      <a:lnTo>
                        <a:pt x="648" y="254"/>
                      </a:lnTo>
                      <a:lnTo>
                        <a:pt x="648" y="224"/>
                      </a:lnTo>
                      <a:lnTo>
                        <a:pt x="645" y="211"/>
                      </a:lnTo>
                      <a:lnTo>
                        <a:pt x="643" y="198"/>
                      </a:lnTo>
                      <a:lnTo>
                        <a:pt x="638" y="184"/>
                      </a:lnTo>
                      <a:lnTo>
                        <a:pt x="633" y="171"/>
                      </a:lnTo>
                      <a:lnTo>
                        <a:pt x="628" y="159"/>
                      </a:lnTo>
                      <a:lnTo>
                        <a:pt x="622" y="149"/>
                      </a:lnTo>
                      <a:lnTo>
                        <a:pt x="613" y="137"/>
                      </a:lnTo>
                      <a:lnTo>
                        <a:pt x="605" y="129"/>
                      </a:lnTo>
                      <a:lnTo>
                        <a:pt x="605" y="129"/>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6" name="Freeform 168"/>
                <p:cNvSpPr>
                  <a:spLocks/>
                </p:cNvSpPr>
                <p:nvPr/>
              </p:nvSpPr>
              <p:spPr bwMode="auto">
                <a:xfrm>
                  <a:off x="2353" y="745"/>
                  <a:ext cx="324" cy="288"/>
                </a:xfrm>
                <a:custGeom>
                  <a:avLst/>
                  <a:gdLst/>
                  <a:ahLst/>
                  <a:cxnLst>
                    <a:cxn ang="0">
                      <a:pos x="303" y="244"/>
                    </a:cxn>
                    <a:cxn ang="0">
                      <a:pos x="303" y="244"/>
                    </a:cxn>
                    <a:cxn ang="0">
                      <a:pos x="293" y="233"/>
                    </a:cxn>
                    <a:cxn ang="0">
                      <a:pos x="283" y="221"/>
                    </a:cxn>
                    <a:cxn ang="0">
                      <a:pos x="265" y="192"/>
                    </a:cxn>
                    <a:cxn ang="0">
                      <a:pos x="250" y="162"/>
                    </a:cxn>
                    <a:cxn ang="0">
                      <a:pos x="236" y="130"/>
                    </a:cxn>
                    <a:cxn ang="0">
                      <a:pos x="226" y="99"/>
                    </a:cxn>
                    <a:cxn ang="0">
                      <a:pos x="216" y="65"/>
                    </a:cxn>
                    <a:cxn ang="0">
                      <a:pos x="209" y="32"/>
                    </a:cxn>
                    <a:cxn ang="0">
                      <a:pos x="204" y="0"/>
                    </a:cxn>
                    <a:cxn ang="0">
                      <a:pos x="204" y="0"/>
                    </a:cxn>
                    <a:cxn ang="0">
                      <a:pos x="181" y="23"/>
                    </a:cxn>
                    <a:cxn ang="0">
                      <a:pos x="161" y="47"/>
                    </a:cxn>
                    <a:cxn ang="0">
                      <a:pos x="141" y="70"/>
                    </a:cxn>
                    <a:cxn ang="0">
                      <a:pos x="122" y="94"/>
                    </a:cxn>
                    <a:cxn ang="0">
                      <a:pos x="106" y="117"/>
                    </a:cxn>
                    <a:cxn ang="0">
                      <a:pos x="89" y="142"/>
                    </a:cxn>
                    <a:cxn ang="0">
                      <a:pos x="74" y="166"/>
                    </a:cxn>
                    <a:cxn ang="0">
                      <a:pos x="60" y="189"/>
                    </a:cxn>
                    <a:cxn ang="0">
                      <a:pos x="49" y="212"/>
                    </a:cxn>
                    <a:cxn ang="0">
                      <a:pos x="37" y="238"/>
                    </a:cxn>
                    <a:cxn ang="0">
                      <a:pos x="27" y="261"/>
                    </a:cxn>
                    <a:cxn ang="0">
                      <a:pos x="19" y="283"/>
                    </a:cxn>
                    <a:cxn ang="0">
                      <a:pos x="12" y="306"/>
                    </a:cxn>
                    <a:cxn ang="0">
                      <a:pos x="7" y="328"/>
                    </a:cxn>
                    <a:cxn ang="0">
                      <a:pos x="2" y="350"/>
                    </a:cxn>
                    <a:cxn ang="0">
                      <a:pos x="0" y="371"/>
                    </a:cxn>
                    <a:cxn ang="0">
                      <a:pos x="0" y="371"/>
                    </a:cxn>
                    <a:cxn ang="0">
                      <a:pos x="44" y="398"/>
                    </a:cxn>
                    <a:cxn ang="0">
                      <a:pos x="97" y="428"/>
                    </a:cxn>
                    <a:cxn ang="0">
                      <a:pos x="158" y="462"/>
                    </a:cxn>
                    <a:cxn ang="0">
                      <a:pos x="221" y="494"/>
                    </a:cxn>
                    <a:cxn ang="0">
                      <a:pos x="288" y="524"/>
                    </a:cxn>
                    <a:cxn ang="0">
                      <a:pos x="322" y="537"/>
                    </a:cxn>
                    <a:cxn ang="0">
                      <a:pos x="355" y="549"/>
                    </a:cxn>
                    <a:cxn ang="0">
                      <a:pos x="387" y="559"/>
                    </a:cxn>
                    <a:cxn ang="0">
                      <a:pos x="419" y="566"/>
                    </a:cxn>
                    <a:cxn ang="0">
                      <a:pos x="449" y="572"/>
                    </a:cxn>
                    <a:cxn ang="0">
                      <a:pos x="477" y="576"/>
                    </a:cxn>
                    <a:cxn ang="0">
                      <a:pos x="477" y="576"/>
                    </a:cxn>
                    <a:cxn ang="0">
                      <a:pos x="521" y="549"/>
                    </a:cxn>
                    <a:cxn ang="0">
                      <a:pos x="563" y="517"/>
                    </a:cxn>
                    <a:cxn ang="0">
                      <a:pos x="606" y="482"/>
                    </a:cxn>
                    <a:cxn ang="0">
                      <a:pos x="648" y="442"/>
                    </a:cxn>
                    <a:cxn ang="0">
                      <a:pos x="648" y="442"/>
                    </a:cxn>
                    <a:cxn ang="0">
                      <a:pos x="650" y="442"/>
                    </a:cxn>
                    <a:cxn ang="0">
                      <a:pos x="650" y="442"/>
                    </a:cxn>
                    <a:cxn ang="0">
                      <a:pos x="641" y="443"/>
                    </a:cxn>
                    <a:cxn ang="0">
                      <a:pos x="633" y="445"/>
                    </a:cxn>
                    <a:cxn ang="0">
                      <a:pos x="616" y="445"/>
                    </a:cxn>
                    <a:cxn ang="0">
                      <a:pos x="596" y="442"/>
                    </a:cxn>
                    <a:cxn ang="0">
                      <a:pos x="576" y="437"/>
                    </a:cxn>
                    <a:cxn ang="0">
                      <a:pos x="554" y="428"/>
                    </a:cxn>
                    <a:cxn ang="0">
                      <a:pos x="531" y="418"/>
                    </a:cxn>
                    <a:cxn ang="0">
                      <a:pos x="508" y="405"/>
                    </a:cxn>
                    <a:cxn ang="0">
                      <a:pos x="484" y="390"/>
                    </a:cxn>
                    <a:cxn ang="0">
                      <a:pos x="461" y="375"/>
                    </a:cxn>
                    <a:cxn ang="0">
                      <a:pos x="436" y="358"/>
                    </a:cxn>
                    <a:cxn ang="0">
                      <a:pos x="389" y="320"/>
                    </a:cxn>
                    <a:cxn ang="0">
                      <a:pos x="343" y="281"/>
                    </a:cxn>
                    <a:cxn ang="0">
                      <a:pos x="303" y="244"/>
                    </a:cxn>
                    <a:cxn ang="0">
                      <a:pos x="303" y="244"/>
                    </a:cxn>
                  </a:cxnLst>
                  <a:rect l="0" t="0" r="r" b="b"/>
                  <a:pathLst>
                    <a:path w="650" h="576">
                      <a:moveTo>
                        <a:pt x="303" y="244"/>
                      </a:moveTo>
                      <a:lnTo>
                        <a:pt x="303" y="244"/>
                      </a:lnTo>
                      <a:lnTo>
                        <a:pt x="293" y="233"/>
                      </a:lnTo>
                      <a:lnTo>
                        <a:pt x="283" y="221"/>
                      </a:lnTo>
                      <a:lnTo>
                        <a:pt x="265" y="192"/>
                      </a:lnTo>
                      <a:lnTo>
                        <a:pt x="250" y="162"/>
                      </a:lnTo>
                      <a:lnTo>
                        <a:pt x="236" y="130"/>
                      </a:lnTo>
                      <a:lnTo>
                        <a:pt x="226" y="99"/>
                      </a:lnTo>
                      <a:lnTo>
                        <a:pt x="216" y="65"/>
                      </a:lnTo>
                      <a:lnTo>
                        <a:pt x="209" y="32"/>
                      </a:lnTo>
                      <a:lnTo>
                        <a:pt x="204" y="0"/>
                      </a:lnTo>
                      <a:lnTo>
                        <a:pt x="204" y="0"/>
                      </a:lnTo>
                      <a:lnTo>
                        <a:pt x="181" y="23"/>
                      </a:lnTo>
                      <a:lnTo>
                        <a:pt x="161" y="47"/>
                      </a:lnTo>
                      <a:lnTo>
                        <a:pt x="141" y="70"/>
                      </a:lnTo>
                      <a:lnTo>
                        <a:pt x="122" y="94"/>
                      </a:lnTo>
                      <a:lnTo>
                        <a:pt x="106" y="117"/>
                      </a:lnTo>
                      <a:lnTo>
                        <a:pt x="89" y="142"/>
                      </a:lnTo>
                      <a:lnTo>
                        <a:pt x="74" y="166"/>
                      </a:lnTo>
                      <a:lnTo>
                        <a:pt x="60" y="189"/>
                      </a:lnTo>
                      <a:lnTo>
                        <a:pt x="49" y="212"/>
                      </a:lnTo>
                      <a:lnTo>
                        <a:pt x="37" y="238"/>
                      </a:lnTo>
                      <a:lnTo>
                        <a:pt x="27" y="261"/>
                      </a:lnTo>
                      <a:lnTo>
                        <a:pt x="19" y="283"/>
                      </a:lnTo>
                      <a:lnTo>
                        <a:pt x="12" y="306"/>
                      </a:lnTo>
                      <a:lnTo>
                        <a:pt x="7" y="328"/>
                      </a:lnTo>
                      <a:lnTo>
                        <a:pt x="2" y="350"/>
                      </a:lnTo>
                      <a:lnTo>
                        <a:pt x="0" y="371"/>
                      </a:lnTo>
                      <a:lnTo>
                        <a:pt x="0" y="371"/>
                      </a:lnTo>
                      <a:lnTo>
                        <a:pt x="44" y="398"/>
                      </a:lnTo>
                      <a:lnTo>
                        <a:pt x="97" y="428"/>
                      </a:lnTo>
                      <a:lnTo>
                        <a:pt x="158" y="462"/>
                      </a:lnTo>
                      <a:lnTo>
                        <a:pt x="221" y="494"/>
                      </a:lnTo>
                      <a:lnTo>
                        <a:pt x="288" y="524"/>
                      </a:lnTo>
                      <a:lnTo>
                        <a:pt x="322" y="537"/>
                      </a:lnTo>
                      <a:lnTo>
                        <a:pt x="355" y="549"/>
                      </a:lnTo>
                      <a:lnTo>
                        <a:pt x="387" y="559"/>
                      </a:lnTo>
                      <a:lnTo>
                        <a:pt x="419" y="566"/>
                      </a:lnTo>
                      <a:lnTo>
                        <a:pt x="449" y="572"/>
                      </a:lnTo>
                      <a:lnTo>
                        <a:pt x="477" y="576"/>
                      </a:lnTo>
                      <a:lnTo>
                        <a:pt x="477" y="576"/>
                      </a:lnTo>
                      <a:lnTo>
                        <a:pt x="521" y="549"/>
                      </a:lnTo>
                      <a:lnTo>
                        <a:pt x="563" y="517"/>
                      </a:lnTo>
                      <a:lnTo>
                        <a:pt x="606" y="482"/>
                      </a:lnTo>
                      <a:lnTo>
                        <a:pt x="648" y="442"/>
                      </a:lnTo>
                      <a:lnTo>
                        <a:pt x="648" y="442"/>
                      </a:lnTo>
                      <a:lnTo>
                        <a:pt x="650" y="442"/>
                      </a:lnTo>
                      <a:lnTo>
                        <a:pt x="650" y="442"/>
                      </a:lnTo>
                      <a:lnTo>
                        <a:pt x="641" y="443"/>
                      </a:lnTo>
                      <a:lnTo>
                        <a:pt x="633" y="445"/>
                      </a:lnTo>
                      <a:lnTo>
                        <a:pt x="616" y="445"/>
                      </a:lnTo>
                      <a:lnTo>
                        <a:pt x="596" y="442"/>
                      </a:lnTo>
                      <a:lnTo>
                        <a:pt x="576" y="437"/>
                      </a:lnTo>
                      <a:lnTo>
                        <a:pt x="554" y="428"/>
                      </a:lnTo>
                      <a:lnTo>
                        <a:pt x="531" y="418"/>
                      </a:lnTo>
                      <a:lnTo>
                        <a:pt x="508" y="405"/>
                      </a:lnTo>
                      <a:lnTo>
                        <a:pt x="484" y="390"/>
                      </a:lnTo>
                      <a:lnTo>
                        <a:pt x="461" y="375"/>
                      </a:lnTo>
                      <a:lnTo>
                        <a:pt x="436" y="358"/>
                      </a:lnTo>
                      <a:lnTo>
                        <a:pt x="389" y="320"/>
                      </a:lnTo>
                      <a:lnTo>
                        <a:pt x="343" y="281"/>
                      </a:lnTo>
                      <a:lnTo>
                        <a:pt x="303" y="244"/>
                      </a:lnTo>
                      <a:lnTo>
                        <a:pt x="303" y="244"/>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7" name="Freeform 169"/>
                <p:cNvSpPr>
                  <a:spLocks/>
                </p:cNvSpPr>
                <p:nvPr/>
              </p:nvSpPr>
              <p:spPr bwMode="auto">
                <a:xfrm>
                  <a:off x="2357" y="773"/>
                  <a:ext cx="161" cy="259"/>
                </a:xfrm>
                <a:custGeom>
                  <a:avLst/>
                  <a:gdLst/>
                  <a:ahLst/>
                  <a:cxnLst>
                    <a:cxn ang="0">
                      <a:pos x="44" y="474"/>
                    </a:cxn>
                    <a:cxn ang="0">
                      <a:pos x="44" y="474"/>
                    </a:cxn>
                    <a:cxn ang="0">
                      <a:pos x="56" y="484"/>
                    </a:cxn>
                    <a:cxn ang="0">
                      <a:pos x="69" y="494"/>
                    </a:cxn>
                    <a:cxn ang="0">
                      <a:pos x="83" y="501"/>
                    </a:cxn>
                    <a:cxn ang="0">
                      <a:pos x="96" y="507"/>
                    </a:cxn>
                    <a:cxn ang="0">
                      <a:pos x="111" y="512"/>
                    </a:cxn>
                    <a:cxn ang="0">
                      <a:pos x="128" y="516"/>
                    </a:cxn>
                    <a:cxn ang="0">
                      <a:pos x="145" y="517"/>
                    </a:cxn>
                    <a:cxn ang="0">
                      <a:pos x="163" y="519"/>
                    </a:cxn>
                    <a:cxn ang="0">
                      <a:pos x="181" y="519"/>
                    </a:cxn>
                    <a:cxn ang="0">
                      <a:pos x="200" y="517"/>
                    </a:cxn>
                    <a:cxn ang="0">
                      <a:pos x="218" y="514"/>
                    </a:cxn>
                    <a:cxn ang="0">
                      <a:pos x="238" y="511"/>
                    </a:cxn>
                    <a:cxn ang="0">
                      <a:pos x="258" y="506"/>
                    </a:cxn>
                    <a:cxn ang="0">
                      <a:pos x="280" y="499"/>
                    </a:cxn>
                    <a:cxn ang="0">
                      <a:pos x="322" y="482"/>
                    </a:cxn>
                    <a:cxn ang="0">
                      <a:pos x="163" y="0"/>
                    </a:cxn>
                    <a:cxn ang="0">
                      <a:pos x="163" y="0"/>
                    </a:cxn>
                    <a:cxn ang="0">
                      <a:pos x="136" y="34"/>
                    </a:cxn>
                    <a:cxn ang="0">
                      <a:pos x="109" y="67"/>
                    </a:cxn>
                    <a:cxn ang="0">
                      <a:pos x="86" y="102"/>
                    </a:cxn>
                    <a:cxn ang="0">
                      <a:pos x="66" y="136"/>
                    </a:cxn>
                    <a:cxn ang="0">
                      <a:pos x="49" y="171"/>
                    </a:cxn>
                    <a:cxn ang="0">
                      <a:pos x="32" y="204"/>
                    </a:cxn>
                    <a:cxn ang="0">
                      <a:pos x="21" y="238"/>
                    </a:cxn>
                    <a:cxn ang="0">
                      <a:pos x="11" y="270"/>
                    </a:cxn>
                    <a:cxn ang="0">
                      <a:pos x="4" y="301"/>
                    </a:cxn>
                    <a:cxn ang="0">
                      <a:pos x="0" y="332"/>
                    </a:cxn>
                    <a:cxn ang="0">
                      <a:pos x="0" y="360"/>
                    </a:cxn>
                    <a:cxn ang="0">
                      <a:pos x="2" y="387"/>
                    </a:cxn>
                    <a:cxn ang="0">
                      <a:pos x="9" y="412"/>
                    </a:cxn>
                    <a:cxn ang="0">
                      <a:pos x="17" y="435"/>
                    </a:cxn>
                    <a:cxn ang="0">
                      <a:pos x="22" y="445"/>
                    </a:cxn>
                    <a:cxn ang="0">
                      <a:pos x="29" y="455"/>
                    </a:cxn>
                    <a:cxn ang="0">
                      <a:pos x="36" y="465"/>
                    </a:cxn>
                    <a:cxn ang="0">
                      <a:pos x="44" y="474"/>
                    </a:cxn>
                    <a:cxn ang="0">
                      <a:pos x="44" y="474"/>
                    </a:cxn>
                  </a:cxnLst>
                  <a:rect l="0" t="0" r="r" b="b"/>
                  <a:pathLst>
                    <a:path w="322" h="519">
                      <a:moveTo>
                        <a:pt x="44" y="474"/>
                      </a:moveTo>
                      <a:lnTo>
                        <a:pt x="44" y="474"/>
                      </a:lnTo>
                      <a:lnTo>
                        <a:pt x="56" y="484"/>
                      </a:lnTo>
                      <a:lnTo>
                        <a:pt x="69" y="494"/>
                      </a:lnTo>
                      <a:lnTo>
                        <a:pt x="83" y="501"/>
                      </a:lnTo>
                      <a:lnTo>
                        <a:pt x="96" y="507"/>
                      </a:lnTo>
                      <a:lnTo>
                        <a:pt x="111" y="512"/>
                      </a:lnTo>
                      <a:lnTo>
                        <a:pt x="128" y="516"/>
                      </a:lnTo>
                      <a:lnTo>
                        <a:pt x="145" y="517"/>
                      </a:lnTo>
                      <a:lnTo>
                        <a:pt x="163" y="519"/>
                      </a:lnTo>
                      <a:lnTo>
                        <a:pt x="181" y="519"/>
                      </a:lnTo>
                      <a:lnTo>
                        <a:pt x="200" y="517"/>
                      </a:lnTo>
                      <a:lnTo>
                        <a:pt x="218" y="514"/>
                      </a:lnTo>
                      <a:lnTo>
                        <a:pt x="238" y="511"/>
                      </a:lnTo>
                      <a:lnTo>
                        <a:pt x="258" y="506"/>
                      </a:lnTo>
                      <a:lnTo>
                        <a:pt x="280" y="499"/>
                      </a:lnTo>
                      <a:lnTo>
                        <a:pt x="322" y="482"/>
                      </a:lnTo>
                      <a:lnTo>
                        <a:pt x="163" y="0"/>
                      </a:lnTo>
                      <a:lnTo>
                        <a:pt x="163" y="0"/>
                      </a:lnTo>
                      <a:lnTo>
                        <a:pt x="136" y="34"/>
                      </a:lnTo>
                      <a:lnTo>
                        <a:pt x="109" y="67"/>
                      </a:lnTo>
                      <a:lnTo>
                        <a:pt x="86" y="102"/>
                      </a:lnTo>
                      <a:lnTo>
                        <a:pt x="66" y="136"/>
                      </a:lnTo>
                      <a:lnTo>
                        <a:pt x="49" y="171"/>
                      </a:lnTo>
                      <a:lnTo>
                        <a:pt x="32" y="204"/>
                      </a:lnTo>
                      <a:lnTo>
                        <a:pt x="21" y="238"/>
                      </a:lnTo>
                      <a:lnTo>
                        <a:pt x="11" y="270"/>
                      </a:lnTo>
                      <a:lnTo>
                        <a:pt x="4" y="301"/>
                      </a:lnTo>
                      <a:lnTo>
                        <a:pt x="0" y="332"/>
                      </a:lnTo>
                      <a:lnTo>
                        <a:pt x="0" y="360"/>
                      </a:lnTo>
                      <a:lnTo>
                        <a:pt x="2" y="387"/>
                      </a:lnTo>
                      <a:lnTo>
                        <a:pt x="9" y="412"/>
                      </a:lnTo>
                      <a:lnTo>
                        <a:pt x="17" y="435"/>
                      </a:lnTo>
                      <a:lnTo>
                        <a:pt x="22" y="445"/>
                      </a:lnTo>
                      <a:lnTo>
                        <a:pt x="29" y="455"/>
                      </a:lnTo>
                      <a:lnTo>
                        <a:pt x="36" y="465"/>
                      </a:lnTo>
                      <a:lnTo>
                        <a:pt x="44" y="474"/>
                      </a:lnTo>
                      <a:lnTo>
                        <a:pt x="44" y="474"/>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8" name="Freeform 170"/>
                <p:cNvSpPr>
                  <a:spLocks/>
                </p:cNvSpPr>
                <p:nvPr/>
              </p:nvSpPr>
              <p:spPr bwMode="auto">
                <a:xfrm>
                  <a:off x="2605" y="648"/>
                  <a:ext cx="136" cy="257"/>
                </a:xfrm>
                <a:custGeom>
                  <a:avLst/>
                  <a:gdLst/>
                  <a:ahLst/>
                  <a:cxnLst>
                    <a:cxn ang="0">
                      <a:pos x="117" y="0"/>
                    </a:cxn>
                    <a:cxn ang="0">
                      <a:pos x="117" y="0"/>
                    </a:cxn>
                    <a:cxn ang="0">
                      <a:pos x="89" y="0"/>
                    </a:cxn>
                    <a:cxn ang="0">
                      <a:pos x="60" y="3"/>
                    </a:cxn>
                    <a:cxn ang="0">
                      <a:pos x="32" y="9"/>
                    </a:cxn>
                    <a:cxn ang="0">
                      <a:pos x="0" y="17"/>
                    </a:cxn>
                    <a:cxn ang="0">
                      <a:pos x="112" y="516"/>
                    </a:cxn>
                    <a:cxn ang="0">
                      <a:pos x="112" y="516"/>
                    </a:cxn>
                    <a:cxn ang="0">
                      <a:pos x="146" y="474"/>
                    </a:cxn>
                    <a:cxn ang="0">
                      <a:pos x="176" y="432"/>
                    </a:cxn>
                    <a:cxn ang="0">
                      <a:pos x="202" y="390"/>
                    </a:cxn>
                    <a:cxn ang="0">
                      <a:pos x="224" y="347"/>
                    </a:cxn>
                    <a:cxn ang="0">
                      <a:pos x="243" y="306"/>
                    </a:cxn>
                    <a:cxn ang="0">
                      <a:pos x="256" y="266"/>
                    </a:cxn>
                    <a:cxn ang="0">
                      <a:pos x="266" y="226"/>
                    </a:cxn>
                    <a:cxn ang="0">
                      <a:pos x="269" y="208"/>
                    </a:cxn>
                    <a:cxn ang="0">
                      <a:pos x="271" y="189"/>
                    </a:cxn>
                    <a:cxn ang="0">
                      <a:pos x="271" y="189"/>
                    </a:cxn>
                    <a:cxn ang="0">
                      <a:pos x="246" y="188"/>
                    </a:cxn>
                    <a:cxn ang="0">
                      <a:pos x="221" y="183"/>
                    </a:cxn>
                    <a:cxn ang="0">
                      <a:pos x="201" y="176"/>
                    </a:cxn>
                    <a:cxn ang="0">
                      <a:pos x="182" y="169"/>
                    </a:cxn>
                    <a:cxn ang="0">
                      <a:pos x="167" y="159"/>
                    </a:cxn>
                    <a:cxn ang="0">
                      <a:pos x="154" y="147"/>
                    </a:cxn>
                    <a:cxn ang="0">
                      <a:pos x="144" y="136"/>
                    </a:cxn>
                    <a:cxn ang="0">
                      <a:pos x="134" y="122"/>
                    </a:cxn>
                    <a:cxn ang="0">
                      <a:pos x="127" y="107"/>
                    </a:cxn>
                    <a:cxn ang="0">
                      <a:pos x="122" y="94"/>
                    </a:cxn>
                    <a:cxn ang="0">
                      <a:pos x="119" y="77"/>
                    </a:cxn>
                    <a:cxn ang="0">
                      <a:pos x="115" y="62"/>
                    </a:cxn>
                    <a:cxn ang="0">
                      <a:pos x="114" y="47"/>
                    </a:cxn>
                    <a:cxn ang="0">
                      <a:pos x="114" y="30"/>
                    </a:cxn>
                    <a:cxn ang="0">
                      <a:pos x="117" y="0"/>
                    </a:cxn>
                    <a:cxn ang="0">
                      <a:pos x="117" y="0"/>
                    </a:cxn>
                  </a:cxnLst>
                  <a:rect l="0" t="0" r="r" b="b"/>
                  <a:pathLst>
                    <a:path w="271" h="516">
                      <a:moveTo>
                        <a:pt x="117" y="0"/>
                      </a:moveTo>
                      <a:lnTo>
                        <a:pt x="117" y="0"/>
                      </a:lnTo>
                      <a:lnTo>
                        <a:pt x="89" y="0"/>
                      </a:lnTo>
                      <a:lnTo>
                        <a:pt x="60" y="3"/>
                      </a:lnTo>
                      <a:lnTo>
                        <a:pt x="32" y="9"/>
                      </a:lnTo>
                      <a:lnTo>
                        <a:pt x="0" y="17"/>
                      </a:lnTo>
                      <a:lnTo>
                        <a:pt x="112" y="516"/>
                      </a:lnTo>
                      <a:lnTo>
                        <a:pt x="112" y="516"/>
                      </a:lnTo>
                      <a:lnTo>
                        <a:pt x="146" y="474"/>
                      </a:lnTo>
                      <a:lnTo>
                        <a:pt x="176" y="432"/>
                      </a:lnTo>
                      <a:lnTo>
                        <a:pt x="202" y="390"/>
                      </a:lnTo>
                      <a:lnTo>
                        <a:pt x="224" y="347"/>
                      </a:lnTo>
                      <a:lnTo>
                        <a:pt x="243" y="306"/>
                      </a:lnTo>
                      <a:lnTo>
                        <a:pt x="256" y="266"/>
                      </a:lnTo>
                      <a:lnTo>
                        <a:pt x="266" y="226"/>
                      </a:lnTo>
                      <a:lnTo>
                        <a:pt x="269" y="208"/>
                      </a:lnTo>
                      <a:lnTo>
                        <a:pt x="271" y="189"/>
                      </a:lnTo>
                      <a:lnTo>
                        <a:pt x="271" y="189"/>
                      </a:lnTo>
                      <a:lnTo>
                        <a:pt x="246" y="188"/>
                      </a:lnTo>
                      <a:lnTo>
                        <a:pt x="221" y="183"/>
                      </a:lnTo>
                      <a:lnTo>
                        <a:pt x="201" y="176"/>
                      </a:lnTo>
                      <a:lnTo>
                        <a:pt x="182" y="169"/>
                      </a:lnTo>
                      <a:lnTo>
                        <a:pt x="167" y="159"/>
                      </a:lnTo>
                      <a:lnTo>
                        <a:pt x="154" y="147"/>
                      </a:lnTo>
                      <a:lnTo>
                        <a:pt x="144" y="136"/>
                      </a:lnTo>
                      <a:lnTo>
                        <a:pt x="134" y="122"/>
                      </a:lnTo>
                      <a:lnTo>
                        <a:pt x="127" y="107"/>
                      </a:lnTo>
                      <a:lnTo>
                        <a:pt x="122" y="94"/>
                      </a:lnTo>
                      <a:lnTo>
                        <a:pt x="119" y="77"/>
                      </a:lnTo>
                      <a:lnTo>
                        <a:pt x="115" y="62"/>
                      </a:lnTo>
                      <a:lnTo>
                        <a:pt x="114" y="47"/>
                      </a:lnTo>
                      <a:lnTo>
                        <a:pt x="114" y="30"/>
                      </a:lnTo>
                      <a:lnTo>
                        <a:pt x="117" y="0"/>
                      </a:lnTo>
                      <a:lnTo>
                        <a:pt x="117" y="0"/>
                      </a:lnTo>
                      <a:close/>
                    </a:path>
                  </a:pathLst>
                </a:custGeom>
                <a:solidFill>
                  <a:srgbClr val="CCCCCC"/>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39" name="Freeform 171"/>
                <p:cNvSpPr>
                  <a:spLocks/>
                </p:cNvSpPr>
                <p:nvPr/>
              </p:nvSpPr>
              <p:spPr bwMode="auto">
                <a:xfrm>
                  <a:off x="2662" y="648"/>
                  <a:ext cx="80" cy="94"/>
                </a:xfrm>
                <a:custGeom>
                  <a:avLst/>
                  <a:gdLst/>
                  <a:ahLst/>
                  <a:cxnLst>
                    <a:cxn ang="0">
                      <a:pos x="114" y="44"/>
                    </a:cxn>
                    <a:cxn ang="0">
                      <a:pos x="114" y="44"/>
                    </a:cxn>
                    <a:cxn ang="0">
                      <a:pos x="104" y="34"/>
                    </a:cxn>
                    <a:cxn ang="0">
                      <a:pos x="92" y="25"/>
                    </a:cxn>
                    <a:cxn ang="0">
                      <a:pos x="78" y="19"/>
                    </a:cxn>
                    <a:cxn ang="0">
                      <a:pos x="65" y="12"/>
                    </a:cxn>
                    <a:cxn ang="0">
                      <a:pos x="50" y="7"/>
                    </a:cxn>
                    <a:cxn ang="0">
                      <a:pos x="35" y="3"/>
                    </a:cxn>
                    <a:cxn ang="0">
                      <a:pos x="20" y="2"/>
                    </a:cxn>
                    <a:cxn ang="0">
                      <a:pos x="3" y="0"/>
                    </a:cxn>
                    <a:cxn ang="0">
                      <a:pos x="3" y="0"/>
                    </a:cxn>
                    <a:cxn ang="0">
                      <a:pos x="0" y="30"/>
                    </a:cxn>
                    <a:cxn ang="0">
                      <a:pos x="0" y="47"/>
                    </a:cxn>
                    <a:cxn ang="0">
                      <a:pos x="1" y="62"/>
                    </a:cxn>
                    <a:cxn ang="0">
                      <a:pos x="5" y="77"/>
                    </a:cxn>
                    <a:cxn ang="0">
                      <a:pos x="8" y="94"/>
                    </a:cxn>
                    <a:cxn ang="0">
                      <a:pos x="13" y="107"/>
                    </a:cxn>
                    <a:cxn ang="0">
                      <a:pos x="20" y="122"/>
                    </a:cxn>
                    <a:cxn ang="0">
                      <a:pos x="30" y="136"/>
                    </a:cxn>
                    <a:cxn ang="0">
                      <a:pos x="40" y="147"/>
                    </a:cxn>
                    <a:cxn ang="0">
                      <a:pos x="53" y="159"/>
                    </a:cxn>
                    <a:cxn ang="0">
                      <a:pos x="68" y="169"/>
                    </a:cxn>
                    <a:cxn ang="0">
                      <a:pos x="87" y="176"/>
                    </a:cxn>
                    <a:cxn ang="0">
                      <a:pos x="107" y="183"/>
                    </a:cxn>
                    <a:cxn ang="0">
                      <a:pos x="132" y="188"/>
                    </a:cxn>
                    <a:cxn ang="0">
                      <a:pos x="157" y="189"/>
                    </a:cxn>
                    <a:cxn ang="0">
                      <a:pos x="157" y="189"/>
                    </a:cxn>
                    <a:cxn ang="0">
                      <a:pos x="159" y="167"/>
                    </a:cxn>
                    <a:cxn ang="0">
                      <a:pos x="157" y="146"/>
                    </a:cxn>
                    <a:cxn ang="0">
                      <a:pos x="155" y="126"/>
                    </a:cxn>
                    <a:cxn ang="0">
                      <a:pos x="150" y="107"/>
                    </a:cxn>
                    <a:cxn ang="0">
                      <a:pos x="144" y="89"/>
                    </a:cxn>
                    <a:cxn ang="0">
                      <a:pos x="137" y="72"/>
                    </a:cxn>
                    <a:cxn ang="0">
                      <a:pos x="127" y="57"/>
                    </a:cxn>
                    <a:cxn ang="0">
                      <a:pos x="114" y="44"/>
                    </a:cxn>
                    <a:cxn ang="0">
                      <a:pos x="114" y="44"/>
                    </a:cxn>
                  </a:cxnLst>
                  <a:rect l="0" t="0" r="r" b="b"/>
                  <a:pathLst>
                    <a:path w="159" h="189">
                      <a:moveTo>
                        <a:pt x="114" y="44"/>
                      </a:moveTo>
                      <a:lnTo>
                        <a:pt x="114" y="44"/>
                      </a:lnTo>
                      <a:lnTo>
                        <a:pt x="104" y="34"/>
                      </a:lnTo>
                      <a:lnTo>
                        <a:pt x="92" y="25"/>
                      </a:lnTo>
                      <a:lnTo>
                        <a:pt x="78" y="19"/>
                      </a:lnTo>
                      <a:lnTo>
                        <a:pt x="65" y="12"/>
                      </a:lnTo>
                      <a:lnTo>
                        <a:pt x="50" y="7"/>
                      </a:lnTo>
                      <a:lnTo>
                        <a:pt x="35" y="3"/>
                      </a:lnTo>
                      <a:lnTo>
                        <a:pt x="20" y="2"/>
                      </a:lnTo>
                      <a:lnTo>
                        <a:pt x="3" y="0"/>
                      </a:lnTo>
                      <a:lnTo>
                        <a:pt x="3" y="0"/>
                      </a:lnTo>
                      <a:lnTo>
                        <a:pt x="0" y="30"/>
                      </a:lnTo>
                      <a:lnTo>
                        <a:pt x="0" y="47"/>
                      </a:lnTo>
                      <a:lnTo>
                        <a:pt x="1" y="62"/>
                      </a:lnTo>
                      <a:lnTo>
                        <a:pt x="5" y="77"/>
                      </a:lnTo>
                      <a:lnTo>
                        <a:pt x="8" y="94"/>
                      </a:lnTo>
                      <a:lnTo>
                        <a:pt x="13" y="107"/>
                      </a:lnTo>
                      <a:lnTo>
                        <a:pt x="20" y="122"/>
                      </a:lnTo>
                      <a:lnTo>
                        <a:pt x="30" y="136"/>
                      </a:lnTo>
                      <a:lnTo>
                        <a:pt x="40" y="147"/>
                      </a:lnTo>
                      <a:lnTo>
                        <a:pt x="53" y="159"/>
                      </a:lnTo>
                      <a:lnTo>
                        <a:pt x="68" y="169"/>
                      </a:lnTo>
                      <a:lnTo>
                        <a:pt x="87" y="176"/>
                      </a:lnTo>
                      <a:lnTo>
                        <a:pt x="107" y="183"/>
                      </a:lnTo>
                      <a:lnTo>
                        <a:pt x="132" y="188"/>
                      </a:lnTo>
                      <a:lnTo>
                        <a:pt x="157" y="189"/>
                      </a:lnTo>
                      <a:lnTo>
                        <a:pt x="157" y="189"/>
                      </a:lnTo>
                      <a:lnTo>
                        <a:pt x="159" y="167"/>
                      </a:lnTo>
                      <a:lnTo>
                        <a:pt x="157" y="146"/>
                      </a:lnTo>
                      <a:lnTo>
                        <a:pt x="155" y="126"/>
                      </a:lnTo>
                      <a:lnTo>
                        <a:pt x="150" y="107"/>
                      </a:lnTo>
                      <a:lnTo>
                        <a:pt x="144" y="89"/>
                      </a:lnTo>
                      <a:lnTo>
                        <a:pt x="137" y="72"/>
                      </a:lnTo>
                      <a:lnTo>
                        <a:pt x="127" y="57"/>
                      </a:lnTo>
                      <a:lnTo>
                        <a:pt x="114" y="44"/>
                      </a:lnTo>
                      <a:lnTo>
                        <a:pt x="114" y="44"/>
                      </a:lnTo>
                      <a:close/>
                    </a:path>
                  </a:pathLst>
                </a:custGeom>
                <a:solidFill>
                  <a:srgbClr val="999999"/>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0" name="Freeform 172"/>
                <p:cNvSpPr>
                  <a:spLocks/>
                </p:cNvSpPr>
                <p:nvPr/>
              </p:nvSpPr>
              <p:spPr bwMode="auto">
                <a:xfrm>
                  <a:off x="2438" y="656"/>
                  <a:ext cx="224" cy="358"/>
                </a:xfrm>
                <a:custGeom>
                  <a:avLst/>
                  <a:gdLst/>
                  <a:ahLst/>
                  <a:cxnLst>
                    <a:cxn ang="0">
                      <a:pos x="447" y="499"/>
                    </a:cxn>
                    <a:cxn ang="0">
                      <a:pos x="335" y="0"/>
                    </a:cxn>
                    <a:cxn ang="0">
                      <a:pos x="335" y="0"/>
                    </a:cxn>
                    <a:cxn ang="0">
                      <a:pos x="300" y="13"/>
                    </a:cxn>
                    <a:cxn ang="0">
                      <a:pos x="263" y="28"/>
                    </a:cxn>
                    <a:cxn ang="0">
                      <a:pos x="226" y="48"/>
                    </a:cxn>
                    <a:cxn ang="0">
                      <a:pos x="189" y="70"/>
                    </a:cxn>
                    <a:cxn ang="0">
                      <a:pos x="152" y="95"/>
                    </a:cxn>
                    <a:cxn ang="0">
                      <a:pos x="115" y="124"/>
                    </a:cxn>
                    <a:cxn ang="0">
                      <a:pos x="79" y="154"/>
                    </a:cxn>
                    <a:cxn ang="0">
                      <a:pos x="43" y="187"/>
                    </a:cxn>
                    <a:cxn ang="0">
                      <a:pos x="43" y="187"/>
                    </a:cxn>
                    <a:cxn ang="0">
                      <a:pos x="22" y="211"/>
                    </a:cxn>
                    <a:cxn ang="0">
                      <a:pos x="0" y="234"/>
                    </a:cxn>
                    <a:cxn ang="0">
                      <a:pos x="159" y="716"/>
                    </a:cxn>
                    <a:cxn ang="0">
                      <a:pos x="159" y="716"/>
                    </a:cxn>
                    <a:cxn ang="0">
                      <a:pos x="189" y="703"/>
                    </a:cxn>
                    <a:cxn ang="0">
                      <a:pos x="221" y="686"/>
                    </a:cxn>
                    <a:cxn ang="0">
                      <a:pos x="251" y="668"/>
                    </a:cxn>
                    <a:cxn ang="0">
                      <a:pos x="281" y="648"/>
                    </a:cxn>
                    <a:cxn ang="0">
                      <a:pos x="313" y="626"/>
                    </a:cxn>
                    <a:cxn ang="0">
                      <a:pos x="343" y="601"/>
                    </a:cxn>
                    <a:cxn ang="0">
                      <a:pos x="373" y="576"/>
                    </a:cxn>
                    <a:cxn ang="0">
                      <a:pos x="402" y="547"/>
                    </a:cxn>
                    <a:cxn ang="0">
                      <a:pos x="402" y="547"/>
                    </a:cxn>
                    <a:cxn ang="0">
                      <a:pos x="425" y="524"/>
                    </a:cxn>
                    <a:cxn ang="0">
                      <a:pos x="447" y="499"/>
                    </a:cxn>
                    <a:cxn ang="0">
                      <a:pos x="447" y="499"/>
                    </a:cxn>
                  </a:cxnLst>
                  <a:rect l="0" t="0" r="r" b="b"/>
                  <a:pathLst>
                    <a:path w="447" h="716">
                      <a:moveTo>
                        <a:pt x="447" y="499"/>
                      </a:moveTo>
                      <a:lnTo>
                        <a:pt x="335" y="0"/>
                      </a:lnTo>
                      <a:lnTo>
                        <a:pt x="335" y="0"/>
                      </a:lnTo>
                      <a:lnTo>
                        <a:pt x="300" y="13"/>
                      </a:lnTo>
                      <a:lnTo>
                        <a:pt x="263" y="28"/>
                      </a:lnTo>
                      <a:lnTo>
                        <a:pt x="226" y="48"/>
                      </a:lnTo>
                      <a:lnTo>
                        <a:pt x="189" y="70"/>
                      </a:lnTo>
                      <a:lnTo>
                        <a:pt x="152" y="95"/>
                      </a:lnTo>
                      <a:lnTo>
                        <a:pt x="115" y="124"/>
                      </a:lnTo>
                      <a:lnTo>
                        <a:pt x="79" y="154"/>
                      </a:lnTo>
                      <a:lnTo>
                        <a:pt x="43" y="187"/>
                      </a:lnTo>
                      <a:lnTo>
                        <a:pt x="43" y="187"/>
                      </a:lnTo>
                      <a:lnTo>
                        <a:pt x="22" y="211"/>
                      </a:lnTo>
                      <a:lnTo>
                        <a:pt x="0" y="234"/>
                      </a:lnTo>
                      <a:lnTo>
                        <a:pt x="159" y="716"/>
                      </a:lnTo>
                      <a:lnTo>
                        <a:pt x="159" y="716"/>
                      </a:lnTo>
                      <a:lnTo>
                        <a:pt x="189" y="703"/>
                      </a:lnTo>
                      <a:lnTo>
                        <a:pt x="221" y="686"/>
                      </a:lnTo>
                      <a:lnTo>
                        <a:pt x="251" y="668"/>
                      </a:lnTo>
                      <a:lnTo>
                        <a:pt x="281" y="648"/>
                      </a:lnTo>
                      <a:lnTo>
                        <a:pt x="313" y="626"/>
                      </a:lnTo>
                      <a:lnTo>
                        <a:pt x="343" y="601"/>
                      </a:lnTo>
                      <a:lnTo>
                        <a:pt x="373" y="576"/>
                      </a:lnTo>
                      <a:lnTo>
                        <a:pt x="402" y="547"/>
                      </a:lnTo>
                      <a:lnTo>
                        <a:pt x="402" y="547"/>
                      </a:lnTo>
                      <a:lnTo>
                        <a:pt x="425" y="524"/>
                      </a:lnTo>
                      <a:lnTo>
                        <a:pt x="447" y="499"/>
                      </a:lnTo>
                      <a:lnTo>
                        <a:pt x="447" y="499"/>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1" name="Freeform 173"/>
                <p:cNvSpPr>
                  <a:spLocks/>
                </p:cNvSpPr>
                <p:nvPr/>
              </p:nvSpPr>
              <p:spPr bwMode="auto">
                <a:xfrm>
                  <a:off x="2352" y="643"/>
                  <a:ext cx="385" cy="384"/>
                </a:xfrm>
                <a:custGeom>
                  <a:avLst/>
                  <a:gdLst/>
                  <a:ahLst/>
                  <a:cxnLst>
                    <a:cxn ang="0">
                      <a:pos x="727" y="45"/>
                    </a:cxn>
                    <a:cxn ang="0">
                      <a:pos x="744" y="65"/>
                    </a:cxn>
                    <a:cxn ang="0">
                      <a:pos x="756" y="87"/>
                    </a:cxn>
                    <a:cxn ang="0">
                      <a:pos x="764" y="114"/>
                    </a:cxn>
                    <a:cxn ang="0">
                      <a:pos x="769" y="141"/>
                    </a:cxn>
                    <a:cxn ang="0">
                      <a:pos x="769" y="203"/>
                    </a:cxn>
                    <a:cxn ang="0">
                      <a:pos x="754" y="271"/>
                    </a:cxn>
                    <a:cxn ang="0">
                      <a:pos x="726" y="343"/>
                    </a:cxn>
                    <a:cxn ang="0">
                      <a:pos x="684" y="418"/>
                    </a:cxn>
                    <a:cxn ang="0">
                      <a:pos x="630" y="492"/>
                    </a:cxn>
                    <a:cxn ang="0">
                      <a:pos x="565" y="564"/>
                    </a:cxn>
                    <a:cxn ang="0">
                      <a:pos x="530" y="599"/>
                    </a:cxn>
                    <a:cxn ang="0">
                      <a:pos x="456" y="658"/>
                    </a:cxn>
                    <a:cxn ang="0">
                      <a:pos x="381" y="705"/>
                    </a:cxn>
                    <a:cxn ang="0">
                      <a:pos x="307" y="740"/>
                    </a:cxn>
                    <a:cxn ang="0">
                      <a:pos x="237" y="762"/>
                    </a:cxn>
                    <a:cxn ang="0">
                      <a:pos x="171" y="770"/>
                    </a:cxn>
                    <a:cxn ang="0">
                      <a:pos x="128" y="767"/>
                    </a:cxn>
                    <a:cxn ang="0">
                      <a:pos x="101" y="760"/>
                    </a:cxn>
                    <a:cxn ang="0">
                      <a:pos x="76" y="750"/>
                    </a:cxn>
                    <a:cxn ang="0">
                      <a:pos x="54" y="735"/>
                    </a:cxn>
                    <a:cxn ang="0">
                      <a:pos x="46" y="726"/>
                    </a:cxn>
                    <a:cxn ang="0">
                      <a:pos x="29" y="706"/>
                    </a:cxn>
                    <a:cxn ang="0">
                      <a:pos x="16" y="683"/>
                    </a:cxn>
                    <a:cxn ang="0">
                      <a:pos x="7" y="658"/>
                    </a:cxn>
                    <a:cxn ang="0">
                      <a:pos x="2" y="629"/>
                    </a:cxn>
                    <a:cxn ang="0">
                      <a:pos x="2" y="567"/>
                    </a:cxn>
                    <a:cxn ang="0">
                      <a:pos x="17" y="499"/>
                    </a:cxn>
                    <a:cxn ang="0">
                      <a:pos x="46" y="427"/>
                    </a:cxn>
                    <a:cxn ang="0">
                      <a:pos x="88" y="352"/>
                    </a:cxn>
                    <a:cxn ang="0">
                      <a:pos x="141" y="278"/>
                    </a:cxn>
                    <a:cxn ang="0">
                      <a:pos x="206" y="206"/>
                    </a:cxn>
                    <a:cxn ang="0">
                      <a:pos x="242" y="172"/>
                    </a:cxn>
                    <a:cxn ang="0">
                      <a:pos x="315" y="112"/>
                    </a:cxn>
                    <a:cxn ang="0">
                      <a:pos x="391" y="65"/>
                    </a:cxn>
                    <a:cxn ang="0">
                      <a:pos x="464" y="30"/>
                    </a:cxn>
                    <a:cxn ang="0">
                      <a:pos x="535" y="8"/>
                    </a:cxn>
                    <a:cxn ang="0">
                      <a:pos x="600" y="0"/>
                    </a:cxn>
                    <a:cxn ang="0">
                      <a:pos x="643" y="3"/>
                    </a:cxn>
                    <a:cxn ang="0">
                      <a:pos x="670" y="10"/>
                    </a:cxn>
                    <a:cxn ang="0">
                      <a:pos x="695" y="22"/>
                    </a:cxn>
                    <a:cxn ang="0">
                      <a:pos x="717" y="35"/>
                    </a:cxn>
                    <a:cxn ang="0">
                      <a:pos x="727" y="45"/>
                    </a:cxn>
                  </a:cxnLst>
                  <a:rect l="0" t="0" r="r" b="b"/>
                  <a:pathLst>
                    <a:path w="771" h="770">
                      <a:moveTo>
                        <a:pt x="727" y="45"/>
                      </a:moveTo>
                      <a:lnTo>
                        <a:pt x="727" y="45"/>
                      </a:lnTo>
                      <a:lnTo>
                        <a:pt x="736" y="54"/>
                      </a:lnTo>
                      <a:lnTo>
                        <a:pt x="744" y="65"/>
                      </a:lnTo>
                      <a:lnTo>
                        <a:pt x="751" y="75"/>
                      </a:lnTo>
                      <a:lnTo>
                        <a:pt x="756" y="87"/>
                      </a:lnTo>
                      <a:lnTo>
                        <a:pt x="761" y="101"/>
                      </a:lnTo>
                      <a:lnTo>
                        <a:pt x="764" y="114"/>
                      </a:lnTo>
                      <a:lnTo>
                        <a:pt x="767" y="127"/>
                      </a:lnTo>
                      <a:lnTo>
                        <a:pt x="769" y="141"/>
                      </a:lnTo>
                      <a:lnTo>
                        <a:pt x="771" y="171"/>
                      </a:lnTo>
                      <a:lnTo>
                        <a:pt x="769" y="203"/>
                      </a:lnTo>
                      <a:lnTo>
                        <a:pt x="762" y="236"/>
                      </a:lnTo>
                      <a:lnTo>
                        <a:pt x="754" y="271"/>
                      </a:lnTo>
                      <a:lnTo>
                        <a:pt x="741" y="306"/>
                      </a:lnTo>
                      <a:lnTo>
                        <a:pt x="726" y="343"/>
                      </a:lnTo>
                      <a:lnTo>
                        <a:pt x="707" y="380"/>
                      </a:lnTo>
                      <a:lnTo>
                        <a:pt x="684" y="418"/>
                      </a:lnTo>
                      <a:lnTo>
                        <a:pt x="659" y="455"/>
                      </a:lnTo>
                      <a:lnTo>
                        <a:pt x="630" y="492"/>
                      </a:lnTo>
                      <a:lnTo>
                        <a:pt x="600" y="529"/>
                      </a:lnTo>
                      <a:lnTo>
                        <a:pt x="565" y="564"/>
                      </a:lnTo>
                      <a:lnTo>
                        <a:pt x="565" y="564"/>
                      </a:lnTo>
                      <a:lnTo>
                        <a:pt x="530" y="599"/>
                      </a:lnTo>
                      <a:lnTo>
                        <a:pt x="493" y="629"/>
                      </a:lnTo>
                      <a:lnTo>
                        <a:pt x="456" y="658"/>
                      </a:lnTo>
                      <a:lnTo>
                        <a:pt x="419" y="683"/>
                      </a:lnTo>
                      <a:lnTo>
                        <a:pt x="381" y="705"/>
                      </a:lnTo>
                      <a:lnTo>
                        <a:pt x="344" y="725"/>
                      </a:lnTo>
                      <a:lnTo>
                        <a:pt x="307" y="740"/>
                      </a:lnTo>
                      <a:lnTo>
                        <a:pt x="272" y="753"/>
                      </a:lnTo>
                      <a:lnTo>
                        <a:pt x="237" y="762"/>
                      </a:lnTo>
                      <a:lnTo>
                        <a:pt x="203" y="768"/>
                      </a:lnTo>
                      <a:lnTo>
                        <a:pt x="171" y="770"/>
                      </a:lnTo>
                      <a:lnTo>
                        <a:pt x="141" y="768"/>
                      </a:lnTo>
                      <a:lnTo>
                        <a:pt x="128" y="767"/>
                      </a:lnTo>
                      <a:lnTo>
                        <a:pt x="114" y="763"/>
                      </a:lnTo>
                      <a:lnTo>
                        <a:pt x="101" y="760"/>
                      </a:lnTo>
                      <a:lnTo>
                        <a:pt x="88" y="755"/>
                      </a:lnTo>
                      <a:lnTo>
                        <a:pt x="76" y="750"/>
                      </a:lnTo>
                      <a:lnTo>
                        <a:pt x="66" y="743"/>
                      </a:lnTo>
                      <a:lnTo>
                        <a:pt x="54" y="735"/>
                      </a:lnTo>
                      <a:lnTo>
                        <a:pt x="46" y="726"/>
                      </a:lnTo>
                      <a:lnTo>
                        <a:pt x="46" y="726"/>
                      </a:lnTo>
                      <a:lnTo>
                        <a:pt x="36" y="716"/>
                      </a:lnTo>
                      <a:lnTo>
                        <a:pt x="29" y="706"/>
                      </a:lnTo>
                      <a:lnTo>
                        <a:pt x="22" y="695"/>
                      </a:lnTo>
                      <a:lnTo>
                        <a:pt x="16" y="683"/>
                      </a:lnTo>
                      <a:lnTo>
                        <a:pt x="10" y="670"/>
                      </a:lnTo>
                      <a:lnTo>
                        <a:pt x="7" y="658"/>
                      </a:lnTo>
                      <a:lnTo>
                        <a:pt x="4" y="643"/>
                      </a:lnTo>
                      <a:lnTo>
                        <a:pt x="2" y="629"/>
                      </a:lnTo>
                      <a:lnTo>
                        <a:pt x="0" y="599"/>
                      </a:lnTo>
                      <a:lnTo>
                        <a:pt x="2" y="567"/>
                      </a:lnTo>
                      <a:lnTo>
                        <a:pt x="9" y="534"/>
                      </a:lnTo>
                      <a:lnTo>
                        <a:pt x="17" y="499"/>
                      </a:lnTo>
                      <a:lnTo>
                        <a:pt x="31" y="464"/>
                      </a:lnTo>
                      <a:lnTo>
                        <a:pt x="46" y="427"/>
                      </a:lnTo>
                      <a:lnTo>
                        <a:pt x="66" y="390"/>
                      </a:lnTo>
                      <a:lnTo>
                        <a:pt x="88" y="352"/>
                      </a:lnTo>
                      <a:lnTo>
                        <a:pt x="113" y="315"/>
                      </a:lnTo>
                      <a:lnTo>
                        <a:pt x="141" y="278"/>
                      </a:lnTo>
                      <a:lnTo>
                        <a:pt x="173" y="241"/>
                      </a:lnTo>
                      <a:lnTo>
                        <a:pt x="206" y="206"/>
                      </a:lnTo>
                      <a:lnTo>
                        <a:pt x="206" y="206"/>
                      </a:lnTo>
                      <a:lnTo>
                        <a:pt x="242" y="172"/>
                      </a:lnTo>
                      <a:lnTo>
                        <a:pt x="278" y="141"/>
                      </a:lnTo>
                      <a:lnTo>
                        <a:pt x="315" y="112"/>
                      </a:lnTo>
                      <a:lnTo>
                        <a:pt x="354" y="87"/>
                      </a:lnTo>
                      <a:lnTo>
                        <a:pt x="391" y="65"/>
                      </a:lnTo>
                      <a:lnTo>
                        <a:pt x="427" y="45"/>
                      </a:lnTo>
                      <a:lnTo>
                        <a:pt x="464" y="30"/>
                      </a:lnTo>
                      <a:lnTo>
                        <a:pt x="499" y="17"/>
                      </a:lnTo>
                      <a:lnTo>
                        <a:pt x="535" y="8"/>
                      </a:lnTo>
                      <a:lnTo>
                        <a:pt x="568" y="2"/>
                      </a:lnTo>
                      <a:lnTo>
                        <a:pt x="600" y="0"/>
                      </a:lnTo>
                      <a:lnTo>
                        <a:pt x="630" y="2"/>
                      </a:lnTo>
                      <a:lnTo>
                        <a:pt x="643" y="3"/>
                      </a:lnTo>
                      <a:lnTo>
                        <a:pt x="659" y="7"/>
                      </a:lnTo>
                      <a:lnTo>
                        <a:pt x="670" y="10"/>
                      </a:lnTo>
                      <a:lnTo>
                        <a:pt x="684" y="15"/>
                      </a:lnTo>
                      <a:lnTo>
                        <a:pt x="695" y="22"/>
                      </a:lnTo>
                      <a:lnTo>
                        <a:pt x="707" y="29"/>
                      </a:lnTo>
                      <a:lnTo>
                        <a:pt x="717" y="35"/>
                      </a:lnTo>
                      <a:lnTo>
                        <a:pt x="727" y="45"/>
                      </a:lnTo>
                      <a:lnTo>
                        <a:pt x="727" y="45"/>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2" name="Freeform 174"/>
                <p:cNvSpPr>
                  <a:spLocks/>
                </p:cNvSpPr>
                <p:nvPr/>
              </p:nvSpPr>
              <p:spPr bwMode="auto">
                <a:xfrm>
                  <a:off x="2372" y="663"/>
                  <a:ext cx="340" cy="339"/>
                </a:xfrm>
                <a:custGeom>
                  <a:avLst/>
                  <a:gdLst/>
                  <a:ahLst/>
                  <a:cxnLst>
                    <a:cxn ang="0">
                      <a:pos x="641" y="40"/>
                    </a:cxn>
                    <a:cxn ang="0">
                      <a:pos x="624" y="25"/>
                    </a:cxn>
                    <a:cxn ang="0">
                      <a:pos x="582" y="7"/>
                    </a:cxn>
                    <a:cxn ang="0">
                      <a:pos x="534" y="0"/>
                    </a:cxn>
                    <a:cxn ang="0">
                      <a:pos x="479" y="7"/>
                    </a:cxn>
                    <a:cxn ang="0">
                      <a:pos x="418" y="24"/>
                    </a:cxn>
                    <a:cxn ang="0">
                      <a:pos x="355" y="52"/>
                    </a:cxn>
                    <a:cxn ang="0">
                      <a:pos x="291" y="91"/>
                    </a:cxn>
                    <a:cxn ang="0">
                      <a:pos x="229" y="139"/>
                    </a:cxn>
                    <a:cxn ang="0">
                      <a:pos x="197" y="168"/>
                    </a:cxn>
                    <a:cxn ang="0">
                      <a:pos x="182" y="183"/>
                    </a:cxn>
                    <a:cxn ang="0">
                      <a:pos x="125" y="246"/>
                    </a:cxn>
                    <a:cxn ang="0">
                      <a:pos x="77" y="312"/>
                    </a:cxn>
                    <a:cxn ang="0">
                      <a:pos x="41" y="377"/>
                    </a:cxn>
                    <a:cxn ang="0">
                      <a:pos x="16" y="440"/>
                    </a:cxn>
                    <a:cxn ang="0">
                      <a:pos x="3" y="501"/>
                    </a:cxn>
                    <a:cxn ang="0">
                      <a:pos x="1" y="556"/>
                    </a:cxn>
                    <a:cxn ang="0">
                      <a:pos x="13" y="603"/>
                    </a:cxn>
                    <a:cxn ang="0">
                      <a:pos x="25" y="623"/>
                    </a:cxn>
                    <a:cxn ang="0">
                      <a:pos x="40" y="641"/>
                    </a:cxn>
                    <a:cxn ang="0">
                      <a:pos x="48" y="648"/>
                    </a:cxn>
                    <a:cxn ang="0">
                      <a:pos x="77" y="666"/>
                    </a:cxn>
                    <a:cxn ang="0">
                      <a:pos x="120" y="678"/>
                    </a:cxn>
                    <a:cxn ang="0">
                      <a:pos x="172" y="678"/>
                    </a:cxn>
                    <a:cxn ang="0">
                      <a:pos x="231" y="668"/>
                    </a:cxn>
                    <a:cxn ang="0">
                      <a:pos x="291" y="645"/>
                    </a:cxn>
                    <a:cxn ang="0">
                      <a:pos x="355" y="613"/>
                    </a:cxn>
                    <a:cxn ang="0">
                      <a:pos x="417" y="569"/>
                    </a:cxn>
                    <a:cxn ang="0">
                      <a:pos x="480" y="517"/>
                    </a:cxn>
                    <a:cxn ang="0">
                      <a:pos x="499" y="499"/>
                    </a:cxn>
                    <a:cxn ang="0">
                      <a:pos x="529" y="467"/>
                    </a:cxn>
                    <a:cxn ang="0">
                      <a:pos x="581" y="402"/>
                    </a:cxn>
                    <a:cxn ang="0">
                      <a:pos x="623" y="337"/>
                    </a:cxn>
                    <a:cxn ang="0">
                      <a:pos x="654" y="271"/>
                    </a:cxn>
                    <a:cxn ang="0">
                      <a:pos x="673" y="209"/>
                    </a:cxn>
                    <a:cxn ang="0">
                      <a:pos x="680" y="153"/>
                    </a:cxn>
                    <a:cxn ang="0">
                      <a:pos x="674" y="101"/>
                    </a:cxn>
                    <a:cxn ang="0">
                      <a:pos x="661" y="67"/>
                    </a:cxn>
                    <a:cxn ang="0">
                      <a:pos x="648" y="49"/>
                    </a:cxn>
                    <a:cxn ang="0">
                      <a:pos x="641" y="40"/>
                    </a:cxn>
                  </a:cxnLst>
                  <a:rect l="0" t="0" r="r" b="b"/>
                  <a:pathLst>
                    <a:path w="680" h="680">
                      <a:moveTo>
                        <a:pt x="641" y="40"/>
                      </a:moveTo>
                      <a:lnTo>
                        <a:pt x="641" y="40"/>
                      </a:lnTo>
                      <a:lnTo>
                        <a:pt x="633" y="32"/>
                      </a:lnTo>
                      <a:lnTo>
                        <a:pt x="624" y="25"/>
                      </a:lnTo>
                      <a:lnTo>
                        <a:pt x="604" y="15"/>
                      </a:lnTo>
                      <a:lnTo>
                        <a:pt x="582" y="7"/>
                      </a:lnTo>
                      <a:lnTo>
                        <a:pt x="559" y="2"/>
                      </a:lnTo>
                      <a:lnTo>
                        <a:pt x="534" y="0"/>
                      </a:lnTo>
                      <a:lnTo>
                        <a:pt x="505" y="2"/>
                      </a:lnTo>
                      <a:lnTo>
                        <a:pt x="479" y="7"/>
                      </a:lnTo>
                      <a:lnTo>
                        <a:pt x="448" y="14"/>
                      </a:lnTo>
                      <a:lnTo>
                        <a:pt x="418" y="24"/>
                      </a:lnTo>
                      <a:lnTo>
                        <a:pt x="386" y="37"/>
                      </a:lnTo>
                      <a:lnTo>
                        <a:pt x="355" y="52"/>
                      </a:lnTo>
                      <a:lnTo>
                        <a:pt x="323" y="71"/>
                      </a:lnTo>
                      <a:lnTo>
                        <a:pt x="291" y="91"/>
                      </a:lnTo>
                      <a:lnTo>
                        <a:pt x="259" y="114"/>
                      </a:lnTo>
                      <a:lnTo>
                        <a:pt x="229" y="139"/>
                      </a:lnTo>
                      <a:lnTo>
                        <a:pt x="197" y="168"/>
                      </a:lnTo>
                      <a:lnTo>
                        <a:pt x="197" y="168"/>
                      </a:lnTo>
                      <a:lnTo>
                        <a:pt x="182" y="183"/>
                      </a:lnTo>
                      <a:lnTo>
                        <a:pt x="182" y="183"/>
                      </a:lnTo>
                      <a:lnTo>
                        <a:pt x="152" y="214"/>
                      </a:lnTo>
                      <a:lnTo>
                        <a:pt x="125" y="246"/>
                      </a:lnTo>
                      <a:lnTo>
                        <a:pt x="100" y="278"/>
                      </a:lnTo>
                      <a:lnTo>
                        <a:pt x="77" y="312"/>
                      </a:lnTo>
                      <a:lnTo>
                        <a:pt x="58" y="345"/>
                      </a:lnTo>
                      <a:lnTo>
                        <a:pt x="41" y="377"/>
                      </a:lnTo>
                      <a:lnTo>
                        <a:pt x="26" y="409"/>
                      </a:lnTo>
                      <a:lnTo>
                        <a:pt x="16" y="440"/>
                      </a:lnTo>
                      <a:lnTo>
                        <a:pt x="8" y="472"/>
                      </a:lnTo>
                      <a:lnTo>
                        <a:pt x="3" y="501"/>
                      </a:lnTo>
                      <a:lnTo>
                        <a:pt x="0" y="529"/>
                      </a:lnTo>
                      <a:lnTo>
                        <a:pt x="1" y="556"/>
                      </a:lnTo>
                      <a:lnTo>
                        <a:pt x="6" y="581"/>
                      </a:lnTo>
                      <a:lnTo>
                        <a:pt x="13" y="603"/>
                      </a:lnTo>
                      <a:lnTo>
                        <a:pt x="20" y="613"/>
                      </a:lnTo>
                      <a:lnTo>
                        <a:pt x="25" y="623"/>
                      </a:lnTo>
                      <a:lnTo>
                        <a:pt x="31" y="633"/>
                      </a:lnTo>
                      <a:lnTo>
                        <a:pt x="40" y="641"/>
                      </a:lnTo>
                      <a:lnTo>
                        <a:pt x="40" y="641"/>
                      </a:lnTo>
                      <a:lnTo>
                        <a:pt x="48" y="648"/>
                      </a:lnTo>
                      <a:lnTo>
                        <a:pt x="57" y="655"/>
                      </a:lnTo>
                      <a:lnTo>
                        <a:pt x="77" y="666"/>
                      </a:lnTo>
                      <a:lnTo>
                        <a:pt x="97" y="673"/>
                      </a:lnTo>
                      <a:lnTo>
                        <a:pt x="120" y="678"/>
                      </a:lnTo>
                      <a:lnTo>
                        <a:pt x="147" y="680"/>
                      </a:lnTo>
                      <a:lnTo>
                        <a:pt x="172" y="678"/>
                      </a:lnTo>
                      <a:lnTo>
                        <a:pt x="201" y="675"/>
                      </a:lnTo>
                      <a:lnTo>
                        <a:pt x="231" y="668"/>
                      </a:lnTo>
                      <a:lnTo>
                        <a:pt x="261" y="658"/>
                      </a:lnTo>
                      <a:lnTo>
                        <a:pt x="291" y="645"/>
                      </a:lnTo>
                      <a:lnTo>
                        <a:pt x="323" y="630"/>
                      </a:lnTo>
                      <a:lnTo>
                        <a:pt x="355" y="613"/>
                      </a:lnTo>
                      <a:lnTo>
                        <a:pt x="386" y="593"/>
                      </a:lnTo>
                      <a:lnTo>
                        <a:pt x="417" y="569"/>
                      </a:lnTo>
                      <a:lnTo>
                        <a:pt x="448" y="544"/>
                      </a:lnTo>
                      <a:lnTo>
                        <a:pt x="480" y="517"/>
                      </a:lnTo>
                      <a:lnTo>
                        <a:pt x="480" y="517"/>
                      </a:lnTo>
                      <a:lnTo>
                        <a:pt x="499" y="499"/>
                      </a:lnTo>
                      <a:lnTo>
                        <a:pt x="499" y="499"/>
                      </a:lnTo>
                      <a:lnTo>
                        <a:pt x="529" y="467"/>
                      </a:lnTo>
                      <a:lnTo>
                        <a:pt x="556" y="435"/>
                      </a:lnTo>
                      <a:lnTo>
                        <a:pt x="581" y="402"/>
                      </a:lnTo>
                      <a:lnTo>
                        <a:pt x="602" y="370"/>
                      </a:lnTo>
                      <a:lnTo>
                        <a:pt x="623" y="337"/>
                      </a:lnTo>
                      <a:lnTo>
                        <a:pt x="639" y="303"/>
                      </a:lnTo>
                      <a:lnTo>
                        <a:pt x="654" y="271"/>
                      </a:lnTo>
                      <a:lnTo>
                        <a:pt x="664" y="240"/>
                      </a:lnTo>
                      <a:lnTo>
                        <a:pt x="673" y="209"/>
                      </a:lnTo>
                      <a:lnTo>
                        <a:pt x="678" y="179"/>
                      </a:lnTo>
                      <a:lnTo>
                        <a:pt x="680" y="153"/>
                      </a:lnTo>
                      <a:lnTo>
                        <a:pt x="680" y="126"/>
                      </a:lnTo>
                      <a:lnTo>
                        <a:pt x="674" y="101"/>
                      </a:lnTo>
                      <a:lnTo>
                        <a:pt x="666" y="77"/>
                      </a:lnTo>
                      <a:lnTo>
                        <a:pt x="661" y="67"/>
                      </a:lnTo>
                      <a:lnTo>
                        <a:pt x="656" y="57"/>
                      </a:lnTo>
                      <a:lnTo>
                        <a:pt x="648" y="49"/>
                      </a:lnTo>
                      <a:lnTo>
                        <a:pt x="641" y="40"/>
                      </a:lnTo>
                      <a:lnTo>
                        <a:pt x="641" y="40"/>
                      </a:lnTo>
                      <a:close/>
                    </a:path>
                  </a:pathLst>
                </a:custGeom>
                <a:solidFill>
                  <a:srgbClr val="E7BE61"/>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3" name="Freeform 175"/>
                <p:cNvSpPr>
                  <a:spLocks/>
                </p:cNvSpPr>
                <p:nvPr/>
              </p:nvSpPr>
              <p:spPr bwMode="auto">
                <a:xfrm>
                  <a:off x="2431" y="663"/>
                  <a:ext cx="281" cy="286"/>
                </a:xfrm>
                <a:custGeom>
                  <a:avLst/>
                  <a:gdLst/>
                  <a:ahLst/>
                  <a:cxnLst>
                    <a:cxn ang="0">
                      <a:pos x="522" y="40"/>
                    </a:cxn>
                    <a:cxn ang="0">
                      <a:pos x="505" y="25"/>
                    </a:cxn>
                    <a:cxn ang="0">
                      <a:pos x="463" y="7"/>
                    </a:cxn>
                    <a:cxn ang="0">
                      <a:pos x="415" y="0"/>
                    </a:cxn>
                    <a:cxn ang="0">
                      <a:pos x="360" y="7"/>
                    </a:cxn>
                    <a:cxn ang="0">
                      <a:pos x="299" y="24"/>
                    </a:cxn>
                    <a:cxn ang="0">
                      <a:pos x="236" y="52"/>
                    </a:cxn>
                    <a:cxn ang="0">
                      <a:pos x="172" y="91"/>
                    </a:cxn>
                    <a:cxn ang="0">
                      <a:pos x="110" y="139"/>
                    </a:cxn>
                    <a:cxn ang="0">
                      <a:pos x="78" y="168"/>
                    </a:cxn>
                    <a:cxn ang="0">
                      <a:pos x="48" y="221"/>
                    </a:cxn>
                    <a:cxn ang="0">
                      <a:pos x="25" y="275"/>
                    </a:cxn>
                    <a:cxn ang="0">
                      <a:pos x="10" y="327"/>
                    </a:cxn>
                    <a:cxn ang="0">
                      <a:pos x="1" y="375"/>
                    </a:cxn>
                    <a:cxn ang="0">
                      <a:pos x="0" y="420"/>
                    </a:cxn>
                    <a:cxn ang="0">
                      <a:pos x="6" y="460"/>
                    </a:cxn>
                    <a:cxn ang="0">
                      <a:pos x="20" y="497"/>
                    </a:cxn>
                    <a:cxn ang="0">
                      <a:pos x="43" y="527"/>
                    </a:cxn>
                    <a:cxn ang="0">
                      <a:pos x="56" y="539"/>
                    </a:cxn>
                    <a:cxn ang="0">
                      <a:pos x="85" y="556"/>
                    </a:cxn>
                    <a:cxn ang="0">
                      <a:pos x="120" y="568"/>
                    </a:cxn>
                    <a:cxn ang="0">
                      <a:pos x="157" y="573"/>
                    </a:cxn>
                    <a:cxn ang="0">
                      <a:pos x="199" y="571"/>
                    </a:cxn>
                    <a:cxn ang="0">
                      <a:pos x="242" y="563"/>
                    </a:cxn>
                    <a:cxn ang="0">
                      <a:pos x="289" y="549"/>
                    </a:cxn>
                    <a:cxn ang="0">
                      <a:pos x="336" y="529"/>
                    </a:cxn>
                    <a:cxn ang="0">
                      <a:pos x="361" y="517"/>
                    </a:cxn>
                    <a:cxn ang="0">
                      <a:pos x="380" y="499"/>
                    </a:cxn>
                    <a:cxn ang="0">
                      <a:pos x="437" y="435"/>
                    </a:cxn>
                    <a:cxn ang="0">
                      <a:pos x="483" y="370"/>
                    </a:cxn>
                    <a:cxn ang="0">
                      <a:pos x="520" y="303"/>
                    </a:cxn>
                    <a:cxn ang="0">
                      <a:pos x="545" y="240"/>
                    </a:cxn>
                    <a:cxn ang="0">
                      <a:pos x="559" y="179"/>
                    </a:cxn>
                    <a:cxn ang="0">
                      <a:pos x="561" y="126"/>
                    </a:cxn>
                    <a:cxn ang="0">
                      <a:pos x="547" y="77"/>
                    </a:cxn>
                    <a:cxn ang="0">
                      <a:pos x="537" y="57"/>
                    </a:cxn>
                    <a:cxn ang="0">
                      <a:pos x="522" y="40"/>
                    </a:cxn>
                  </a:cxnLst>
                  <a:rect l="0" t="0" r="r" b="b"/>
                  <a:pathLst>
                    <a:path w="561" h="573">
                      <a:moveTo>
                        <a:pt x="522" y="40"/>
                      </a:moveTo>
                      <a:lnTo>
                        <a:pt x="522" y="40"/>
                      </a:lnTo>
                      <a:lnTo>
                        <a:pt x="514" y="32"/>
                      </a:lnTo>
                      <a:lnTo>
                        <a:pt x="505" y="25"/>
                      </a:lnTo>
                      <a:lnTo>
                        <a:pt x="485" y="15"/>
                      </a:lnTo>
                      <a:lnTo>
                        <a:pt x="463" y="7"/>
                      </a:lnTo>
                      <a:lnTo>
                        <a:pt x="440" y="2"/>
                      </a:lnTo>
                      <a:lnTo>
                        <a:pt x="415" y="0"/>
                      </a:lnTo>
                      <a:lnTo>
                        <a:pt x="386" y="2"/>
                      </a:lnTo>
                      <a:lnTo>
                        <a:pt x="360" y="7"/>
                      </a:lnTo>
                      <a:lnTo>
                        <a:pt x="329" y="14"/>
                      </a:lnTo>
                      <a:lnTo>
                        <a:pt x="299" y="24"/>
                      </a:lnTo>
                      <a:lnTo>
                        <a:pt x="267" y="37"/>
                      </a:lnTo>
                      <a:lnTo>
                        <a:pt x="236" y="52"/>
                      </a:lnTo>
                      <a:lnTo>
                        <a:pt x="204" y="71"/>
                      </a:lnTo>
                      <a:lnTo>
                        <a:pt x="172" y="91"/>
                      </a:lnTo>
                      <a:lnTo>
                        <a:pt x="140" y="114"/>
                      </a:lnTo>
                      <a:lnTo>
                        <a:pt x="110" y="139"/>
                      </a:lnTo>
                      <a:lnTo>
                        <a:pt x="78" y="168"/>
                      </a:lnTo>
                      <a:lnTo>
                        <a:pt x="78" y="168"/>
                      </a:lnTo>
                      <a:lnTo>
                        <a:pt x="63" y="194"/>
                      </a:lnTo>
                      <a:lnTo>
                        <a:pt x="48" y="221"/>
                      </a:lnTo>
                      <a:lnTo>
                        <a:pt x="36" y="248"/>
                      </a:lnTo>
                      <a:lnTo>
                        <a:pt x="25" y="275"/>
                      </a:lnTo>
                      <a:lnTo>
                        <a:pt x="16" y="300"/>
                      </a:lnTo>
                      <a:lnTo>
                        <a:pt x="10" y="327"/>
                      </a:lnTo>
                      <a:lnTo>
                        <a:pt x="5" y="350"/>
                      </a:lnTo>
                      <a:lnTo>
                        <a:pt x="1" y="375"/>
                      </a:lnTo>
                      <a:lnTo>
                        <a:pt x="0" y="399"/>
                      </a:lnTo>
                      <a:lnTo>
                        <a:pt x="0" y="420"/>
                      </a:lnTo>
                      <a:lnTo>
                        <a:pt x="1" y="442"/>
                      </a:lnTo>
                      <a:lnTo>
                        <a:pt x="6" y="460"/>
                      </a:lnTo>
                      <a:lnTo>
                        <a:pt x="11" y="481"/>
                      </a:lnTo>
                      <a:lnTo>
                        <a:pt x="20" y="497"/>
                      </a:lnTo>
                      <a:lnTo>
                        <a:pt x="31" y="514"/>
                      </a:lnTo>
                      <a:lnTo>
                        <a:pt x="43" y="527"/>
                      </a:lnTo>
                      <a:lnTo>
                        <a:pt x="43" y="527"/>
                      </a:lnTo>
                      <a:lnTo>
                        <a:pt x="56" y="539"/>
                      </a:lnTo>
                      <a:lnTo>
                        <a:pt x="70" y="549"/>
                      </a:lnTo>
                      <a:lnTo>
                        <a:pt x="85" y="556"/>
                      </a:lnTo>
                      <a:lnTo>
                        <a:pt x="102" y="563"/>
                      </a:lnTo>
                      <a:lnTo>
                        <a:pt x="120" y="568"/>
                      </a:lnTo>
                      <a:lnTo>
                        <a:pt x="139" y="571"/>
                      </a:lnTo>
                      <a:lnTo>
                        <a:pt x="157" y="573"/>
                      </a:lnTo>
                      <a:lnTo>
                        <a:pt x="177" y="573"/>
                      </a:lnTo>
                      <a:lnTo>
                        <a:pt x="199" y="571"/>
                      </a:lnTo>
                      <a:lnTo>
                        <a:pt x="221" y="568"/>
                      </a:lnTo>
                      <a:lnTo>
                        <a:pt x="242" y="563"/>
                      </a:lnTo>
                      <a:lnTo>
                        <a:pt x="266" y="556"/>
                      </a:lnTo>
                      <a:lnTo>
                        <a:pt x="289" y="549"/>
                      </a:lnTo>
                      <a:lnTo>
                        <a:pt x="313" y="539"/>
                      </a:lnTo>
                      <a:lnTo>
                        <a:pt x="336" y="529"/>
                      </a:lnTo>
                      <a:lnTo>
                        <a:pt x="361" y="517"/>
                      </a:lnTo>
                      <a:lnTo>
                        <a:pt x="361" y="517"/>
                      </a:lnTo>
                      <a:lnTo>
                        <a:pt x="380" y="499"/>
                      </a:lnTo>
                      <a:lnTo>
                        <a:pt x="380" y="499"/>
                      </a:lnTo>
                      <a:lnTo>
                        <a:pt x="410" y="467"/>
                      </a:lnTo>
                      <a:lnTo>
                        <a:pt x="437" y="435"/>
                      </a:lnTo>
                      <a:lnTo>
                        <a:pt x="462" y="402"/>
                      </a:lnTo>
                      <a:lnTo>
                        <a:pt x="483" y="370"/>
                      </a:lnTo>
                      <a:lnTo>
                        <a:pt x="504" y="337"/>
                      </a:lnTo>
                      <a:lnTo>
                        <a:pt x="520" y="303"/>
                      </a:lnTo>
                      <a:lnTo>
                        <a:pt x="535" y="271"/>
                      </a:lnTo>
                      <a:lnTo>
                        <a:pt x="545" y="240"/>
                      </a:lnTo>
                      <a:lnTo>
                        <a:pt x="554" y="209"/>
                      </a:lnTo>
                      <a:lnTo>
                        <a:pt x="559" y="179"/>
                      </a:lnTo>
                      <a:lnTo>
                        <a:pt x="561" y="153"/>
                      </a:lnTo>
                      <a:lnTo>
                        <a:pt x="561" y="126"/>
                      </a:lnTo>
                      <a:lnTo>
                        <a:pt x="555" y="101"/>
                      </a:lnTo>
                      <a:lnTo>
                        <a:pt x="547" y="77"/>
                      </a:lnTo>
                      <a:lnTo>
                        <a:pt x="542" y="67"/>
                      </a:lnTo>
                      <a:lnTo>
                        <a:pt x="537" y="57"/>
                      </a:lnTo>
                      <a:lnTo>
                        <a:pt x="529" y="49"/>
                      </a:lnTo>
                      <a:lnTo>
                        <a:pt x="522" y="40"/>
                      </a:lnTo>
                      <a:lnTo>
                        <a:pt x="522" y="40"/>
                      </a:lnTo>
                      <a:close/>
                    </a:path>
                  </a:pathLst>
                </a:custGeom>
                <a:solidFill>
                  <a:srgbClr val="E7BE4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4" name="Freeform 176"/>
                <p:cNvSpPr>
                  <a:spLocks/>
                </p:cNvSpPr>
                <p:nvPr/>
              </p:nvSpPr>
              <p:spPr bwMode="auto">
                <a:xfrm>
                  <a:off x="2372" y="746"/>
                  <a:ext cx="240" cy="256"/>
                </a:xfrm>
                <a:custGeom>
                  <a:avLst/>
                  <a:gdLst/>
                  <a:ahLst/>
                  <a:cxnLst>
                    <a:cxn ang="0">
                      <a:pos x="162" y="359"/>
                    </a:cxn>
                    <a:cxn ang="0">
                      <a:pos x="139" y="329"/>
                    </a:cxn>
                    <a:cxn ang="0">
                      <a:pos x="125" y="292"/>
                    </a:cxn>
                    <a:cxn ang="0">
                      <a:pos x="119" y="252"/>
                    </a:cxn>
                    <a:cxn ang="0">
                      <a:pos x="120" y="207"/>
                    </a:cxn>
                    <a:cxn ang="0">
                      <a:pos x="129" y="159"/>
                    </a:cxn>
                    <a:cxn ang="0">
                      <a:pos x="144" y="107"/>
                    </a:cxn>
                    <a:cxn ang="0">
                      <a:pos x="167" y="53"/>
                    </a:cxn>
                    <a:cxn ang="0">
                      <a:pos x="197" y="0"/>
                    </a:cxn>
                    <a:cxn ang="0">
                      <a:pos x="182" y="15"/>
                    </a:cxn>
                    <a:cxn ang="0">
                      <a:pos x="152" y="46"/>
                    </a:cxn>
                    <a:cxn ang="0">
                      <a:pos x="100" y="110"/>
                    </a:cxn>
                    <a:cxn ang="0">
                      <a:pos x="58" y="177"/>
                    </a:cxn>
                    <a:cxn ang="0">
                      <a:pos x="26" y="241"/>
                    </a:cxn>
                    <a:cxn ang="0">
                      <a:pos x="8" y="304"/>
                    </a:cxn>
                    <a:cxn ang="0">
                      <a:pos x="0" y="361"/>
                    </a:cxn>
                    <a:cxn ang="0">
                      <a:pos x="6" y="413"/>
                    </a:cxn>
                    <a:cxn ang="0">
                      <a:pos x="20" y="445"/>
                    </a:cxn>
                    <a:cxn ang="0">
                      <a:pos x="31" y="465"/>
                    </a:cxn>
                    <a:cxn ang="0">
                      <a:pos x="40" y="473"/>
                    </a:cxn>
                    <a:cxn ang="0">
                      <a:pos x="57" y="487"/>
                    </a:cxn>
                    <a:cxn ang="0">
                      <a:pos x="97" y="505"/>
                    </a:cxn>
                    <a:cxn ang="0">
                      <a:pos x="147" y="512"/>
                    </a:cxn>
                    <a:cxn ang="0">
                      <a:pos x="201" y="507"/>
                    </a:cxn>
                    <a:cxn ang="0">
                      <a:pos x="261" y="490"/>
                    </a:cxn>
                    <a:cxn ang="0">
                      <a:pos x="323" y="462"/>
                    </a:cxn>
                    <a:cxn ang="0">
                      <a:pos x="386" y="425"/>
                    </a:cxn>
                    <a:cxn ang="0">
                      <a:pos x="448" y="376"/>
                    </a:cxn>
                    <a:cxn ang="0">
                      <a:pos x="480" y="349"/>
                    </a:cxn>
                    <a:cxn ang="0">
                      <a:pos x="432" y="371"/>
                    </a:cxn>
                    <a:cxn ang="0">
                      <a:pos x="385" y="388"/>
                    </a:cxn>
                    <a:cxn ang="0">
                      <a:pos x="340" y="400"/>
                    </a:cxn>
                    <a:cxn ang="0">
                      <a:pos x="296" y="405"/>
                    </a:cxn>
                    <a:cxn ang="0">
                      <a:pos x="258" y="403"/>
                    </a:cxn>
                    <a:cxn ang="0">
                      <a:pos x="221" y="395"/>
                    </a:cxn>
                    <a:cxn ang="0">
                      <a:pos x="189" y="381"/>
                    </a:cxn>
                    <a:cxn ang="0">
                      <a:pos x="162" y="359"/>
                    </a:cxn>
                  </a:cxnLst>
                  <a:rect l="0" t="0" r="r" b="b"/>
                  <a:pathLst>
                    <a:path w="480" h="512">
                      <a:moveTo>
                        <a:pt x="162" y="359"/>
                      </a:moveTo>
                      <a:lnTo>
                        <a:pt x="162" y="359"/>
                      </a:lnTo>
                      <a:lnTo>
                        <a:pt x="150" y="346"/>
                      </a:lnTo>
                      <a:lnTo>
                        <a:pt x="139" y="329"/>
                      </a:lnTo>
                      <a:lnTo>
                        <a:pt x="130" y="313"/>
                      </a:lnTo>
                      <a:lnTo>
                        <a:pt x="125" y="292"/>
                      </a:lnTo>
                      <a:lnTo>
                        <a:pt x="120" y="274"/>
                      </a:lnTo>
                      <a:lnTo>
                        <a:pt x="119" y="252"/>
                      </a:lnTo>
                      <a:lnTo>
                        <a:pt x="119" y="231"/>
                      </a:lnTo>
                      <a:lnTo>
                        <a:pt x="120" y="207"/>
                      </a:lnTo>
                      <a:lnTo>
                        <a:pt x="124" y="182"/>
                      </a:lnTo>
                      <a:lnTo>
                        <a:pt x="129" y="159"/>
                      </a:lnTo>
                      <a:lnTo>
                        <a:pt x="135" y="132"/>
                      </a:lnTo>
                      <a:lnTo>
                        <a:pt x="144" y="107"/>
                      </a:lnTo>
                      <a:lnTo>
                        <a:pt x="155" y="80"/>
                      </a:lnTo>
                      <a:lnTo>
                        <a:pt x="167" y="53"/>
                      </a:lnTo>
                      <a:lnTo>
                        <a:pt x="182" y="26"/>
                      </a:lnTo>
                      <a:lnTo>
                        <a:pt x="197" y="0"/>
                      </a:lnTo>
                      <a:lnTo>
                        <a:pt x="197" y="0"/>
                      </a:lnTo>
                      <a:lnTo>
                        <a:pt x="182" y="15"/>
                      </a:lnTo>
                      <a:lnTo>
                        <a:pt x="182" y="15"/>
                      </a:lnTo>
                      <a:lnTo>
                        <a:pt x="152" y="46"/>
                      </a:lnTo>
                      <a:lnTo>
                        <a:pt x="125" y="78"/>
                      </a:lnTo>
                      <a:lnTo>
                        <a:pt x="100" y="110"/>
                      </a:lnTo>
                      <a:lnTo>
                        <a:pt x="77" y="144"/>
                      </a:lnTo>
                      <a:lnTo>
                        <a:pt x="58" y="177"/>
                      </a:lnTo>
                      <a:lnTo>
                        <a:pt x="41" y="209"/>
                      </a:lnTo>
                      <a:lnTo>
                        <a:pt x="26" y="241"/>
                      </a:lnTo>
                      <a:lnTo>
                        <a:pt x="16" y="272"/>
                      </a:lnTo>
                      <a:lnTo>
                        <a:pt x="8" y="304"/>
                      </a:lnTo>
                      <a:lnTo>
                        <a:pt x="3" y="333"/>
                      </a:lnTo>
                      <a:lnTo>
                        <a:pt x="0" y="361"/>
                      </a:lnTo>
                      <a:lnTo>
                        <a:pt x="1" y="388"/>
                      </a:lnTo>
                      <a:lnTo>
                        <a:pt x="6" y="413"/>
                      </a:lnTo>
                      <a:lnTo>
                        <a:pt x="13" y="435"/>
                      </a:lnTo>
                      <a:lnTo>
                        <a:pt x="20" y="445"/>
                      </a:lnTo>
                      <a:lnTo>
                        <a:pt x="25" y="455"/>
                      </a:lnTo>
                      <a:lnTo>
                        <a:pt x="31" y="465"/>
                      </a:lnTo>
                      <a:lnTo>
                        <a:pt x="40" y="473"/>
                      </a:lnTo>
                      <a:lnTo>
                        <a:pt x="40" y="473"/>
                      </a:lnTo>
                      <a:lnTo>
                        <a:pt x="48" y="480"/>
                      </a:lnTo>
                      <a:lnTo>
                        <a:pt x="57" y="487"/>
                      </a:lnTo>
                      <a:lnTo>
                        <a:pt x="77" y="498"/>
                      </a:lnTo>
                      <a:lnTo>
                        <a:pt x="97" y="505"/>
                      </a:lnTo>
                      <a:lnTo>
                        <a:pt x="120" y="510"/>
                      </a:lnTo>
                      <a:lnTo>
                        <a:pt x="147" y="512"/>
                      </a:lnTo>
                      <a:lnTo>
                        <a:pt x="172" y="510"/>
                      </a:lnTo>
                      <a:lnTo>
                        <a:pt x="201" y="507"/>
                      </a:lnTo>
                      <a:lnTo>
                        <a:pt x="231" y="500"/>
                      </a:lnTo>
                      <a:lnTo>
                        <a:pt x="261" y="490"/>
                      </a:lnTo>
                      <a:lnTo>
                        <a:pt x="291" y="477"/>
                      </a:lnTo>
                      <a:lnTo>
                        <a:pt x="323" y="462"/>
                      </a:lnTo>
                      <a:lnTo>
                        <a:pt x="355" y="445"/>
                      </a:lnTo>
                      <a:lnTo>
                        <a:pt x="386" y="425"/>
                      </a:lnTo>
                      <a:lnTo>
                        <a:pt x="417" y="401"/>
                      </a:lnTo>
                      <a:lnTo>
                        <a:pt x="448" y="376"/>
                      </a:lnTo>
                      <a:lnTo>
                        <a:pt x="480" y="349"/>
                      </a:lnTo>
                      <a:lnTo>
                        <a:pt x="480" y="349"/>
                      </a:lnTo>
                      <a:lnTo>
                        <a:pt x="455" y="361"/>
                      </a:lnTo>
                      <a:lnTo>
                        <a:pt x="432" y="371"/>
                      </a:lnTo>
                      <a:lnTo>
                        <a:pt x="408" y="381"/>
                      </a:lnTo>
                      <a:lnTo>
                        <a:pt x="385" y="388"/>
                      </a:lnTo>
                      <a:lnTo>
                        <a:pt x="361" y="395"/>
                      </a:lnTo>
                      <a:lnTo>
                        <a:pt x="340" y="400"/>
                      </a:lnTo>
                      <a:lnTo>
                        <a:pt x="318" y="403"/>
                      </a:lnTo>
                      <a:lnTo>
                        <a:pt x="296" y="405"/>
                      </a:lnTo>
                      <a:lnTo>
                        <a:pt x="276" y="405"/>
                      </a:lnTo>
                      <a:lnTo>
                        <a:pt x="258" y="403"/>
                      </a:lnTo>
                      <a:lnTo>
                        <a:pt x="239" y="400"/>
                      </a:lnTo>
                      <a:lnTo>
                        <a:pt x="221" y="395"/>
                      </a:lnTo>
                      <a:lnTo>
                        <a:pt x="204" y="388"/>
                      </a:lnTo>
                      <a:lnTo>
                        <a:pt x="189" y="381"/>
                      </a:lnTo>
                      <a:lnTo>
                        <a:pt x="175" y="371"/>
                      </a:lnTo>
                      <a:lnTo>
                        <a:pt x="162" y="359"/>
                      </a:lnTo>
                      <a:lnTo>
                        <a:pt x="162" y="359"/>
                      </a:lnTo>
                      <a:close/>
                    </a:path>
                  </a:pathLst>
                </a:custGeom>
                <a:solidFill>
                  <a:srgbClr val="D59131"/>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5" name="Freeform 177"/>
                <p:cNvSpPr>
                  <a:spLocks/>
                </p:cNvSpPr>
                <p:nvPr/>
              </p:nvSpPr>
              <p:spPr bwMode="auto">
                <a:xfrm>
                  <a:off x="2494" y="784"/>
                  <a:ext cx="164" cy="165"/>
                </a:xfrm>
                <a:custGeom>
                  <a:avLst/>
                  <a:gdLst/>
                  <a:ahLst/>
                  <a:cxnLst>
                    <a:cxn ang="0">
                      <a:pos x="310" y="20"/>
                    </a:cxn>
                    <a:cxn ang="0">
                      <a:pos x="322" y="38"/>
                    </a:cxn>
                    <a:cxn ang="0">
                      <a:pos x="328" y="60"/>
                    </a:cxn>
                    <a:cxn ang="0">
                      <a:pos x="327" y="87"/>
                    </a:cxn>
                    <a:cxn ang="0">
                      <a:pos x="322" y="117"/>
                    </a:cxn>
                    <a:cxn ang="0">
                      <a:pos x="308" y="147"/>
                    </a:cxn>
                    <a:cxn ang="0">
                      <a:pos x="291" y="179"/>
                    </a:cxn>
                    <a:cxn ang="0">
                      <a:pos x="268" y="211"/>
                    </a:cxn>
                    <a:cxn ang="0">
                      <a:pos x="241" y="241"/>
                    </a:cxn>
                    <a:cxn ang="0">
                      <a:pos x="225" y="256"/>
                    </a:cxn>
                    <a:cxn ang="0">
                      <a:pos x="194" y="281"/>
                    </a:cxn>
                    <a:cxn ang="0">
                      <a:pos x="163" y="301"/>
                    </a:cxn>
                    <a:cxn ang="0">
                      <a:pos x="131" y="316"/>
                    </a:cxn>
                    <a:cxn ang="0">
                      <a:pos x="101" y="326"/>
                    </a:cxn>
                    <a:cxn ang="0">
                      <a:pos x="72" y="330"/>
                    </a:cxn>
                    <a:cxn ang="0">
                      <a:pos x="47" y="326"/>
                    </a:cxn>
                    <a:cxn ang="0">
                      <a:pos x="27" y="318"/>
                    </a:cxn>
                    <a:cxn ang="0">
                      <a:pos x="19" y="311"/>
                    </a:cxn>
                    <a:cxn ang="0">
                      <a:pos x="5" y="293"/>
                    </a:cxn>
                    <a:cxn ang="0">
                      <a:pos x="0" y="269"/>
                    </a:cxn>
                    <a:cxn ang="0">
                      <a:pos x="0" y="243"/>
                    </a:cxn>
                    <a:cxn ang="0">
                      <a:pos x="7" y="214"/>
                    </a:cxn>
                    <a:cxn ang="0">
                      <a:pos x="19" y="182"/>
                    </a:cxn>
                    <a:cxn ang="0">
                      <a:pos x="37" y="151"/>
                    </a:cxn>
                    <a:cxn ang="0">
                      <a:pos x="59" y="119"/>
                    </a:cxn>
                    <a:cxn ang="0">
                      <a:pos x="87" y="89"/>
                    </a:cxn>
                    <a:cxn ang="0">
                      <a:pos x="102" y="74"/>
                    </a:cxn>
                    <a:cxn ang="0">
                      <a:pos x="134" y="48"/>
                    </a:cxn>
                    <a:cxn ang="0">
                      <a:pos x="166" y="28"/>
                    </a:cxn>
                    <a:cxn ang="0">
                      <a:pos x="198" y="13"/>
                    </a:cxn>
                    <a:cxn ang="0">
                      <a:pos x="228" y="5"/>
                    </a:cxn>
                    <a:cxn ang="0">
                      <a:pos x="255" y="0"/>
                    </a:cxn>
                    <a:cxn ang="0">
                      <a:pos x="280" y="3"/>
                    </a:cxn>
                    <a:cxn ang="0">
                      <a:pos x="300" y="13"/>
                    </a:cxn>
                    <a:cxn ang="0">
                      <a:pos x="310" y="20"/>
                    </a:cxn>
                  </a:cxnLst>
                  <a:rect l="0" t="0" r="r" b="b"/>
                  <a:pathLst>
                    <a:path w="328" h="330">
                      <a:moveTo>
                        <a:pt x="310" y="20"/>
                      </a:moveTo>
                      <a:lnTo>
                        <a:pt x="310" y="20"/>
                      </a:lnTo>
                      <a:lnTo>
                        <a:pt x="317" y="28"/>
                      </a:lnTo>
                      <a:lnTo>
                        <a:pt x="322" y="38"/>
                      </a:lnTo>
                      <a:lnTo>
                        <a:pt x="325" y="48"/>
                      </a:lnTo>
                      <a:lnTo>
                        <a:pt x="328" y="60"/>
                      </a:lnTo>
                      <a:lnTo>
                        <a:pt x="328" y="74"/>
                      </a:lnTo>
                      <a:lnTo>
                        <a:pt x="327" y="87"/>
                      </a:lnTo>
                      <a:lnTo>
                        <a:pt x="325" y="102"/>
                      </a:lnTo>
                      <a:lnTo>
                        <a:pt x="322" y="117"/>
                      </a:lnTo>
                      <a:lnTo>
                        <a:pt x="315" y="132"/>
                      </a:lnTo>
                      <a:lnTo>
                        <a:pt x="308" y="147"/>
                      </a:lnTo>
                      <a:lnTo>
                        <a:pt x="300" y="164"/>
                      </a:lnTo>
                      <a:lnTo>
                        <a:pt x="291" y="179"/>
                      </a:lnTo>
                      <a:lnTo>
                        <a:pt x="280" y="196"/>
                      </a:lnTo>
                      <a:lnTo>
                        <a:pt x="268" y="211"/>
                      </a:lnTo>
                      <a:lnTo>
                        <a:pt x="255" y="226"/>
                      </a:lnTo>
                      <a:lnTo>
                        <a:pt x="241" y="241"/>
                      </a:lnTo>
                      <a:lnTo>
                        <a:pt x="241" y="241"/>
                      </a:lnTo>
                      <a:lnTo>
                        <a:pt x="225" y="256"/>
                      </a:lnTo>
                      <a:lnTo>
                        <a:pt x="209" y="269"/>
                      </a:lnTo>
                      <a:lnTo>
                        <a:pt x="194" y="281"/>
                      </a:lnTo>
                      <a:lnTo>
                        <a:pt x="178" y="293"/>
                      </a:lnTo>
                      <a:lnTo>
                        <a:pt x="163" y="301"/>
                      </a:lnTo>
                      <a:lnTo>
                        <a:pt x="146" y="310"/>
                      </a:lnTo>
                      <a:lnTo>
                        <a:pt x="131" y="316"/>
                      </a:lnTo>
                      <a:lnTo>
                        <a:pt x="116" y="321"/>
                      </a:lnTo>
                      <a:lnTo>
                        <a:pt x="101" y="326"/>
                      </a:lnTo>
                      <a:lnTo>
                        <a:pt x="86" y="328"/>
                      </a:lnTo>
                      <a:lnTo>
                        <a:pt x="72" y="330"/>
                      </a:lnTo>
                      <a:lnTo>
                        <a:pt x="60" y="330"/>
                      </a:lnTo>
                      <a:lnTo>
                        <a:pt x="47" y="326"/>
                      </a:lnTo>
                      <a:lnTo>
                        <a:pt x="37" y="323"/>
                      </a:lnTo>
                      <a:lnTo>
                        <a:pt x="27" y="318"/>
                      </a:lnTo>
                      <a:lnTo>
                        <a:pt x="19" y="311"/>
                      </a:lnTo>
                      <a:lnTo>
                        <a:pt x="19" y="311"/>
                      </a:lnTo>
                      <a:lnTo>
                        <a:pt x="12" y="301"/>
                      </a:lnTo>
                      <a:lnTo>
                        <a:pt x="5" y="293"/>
                      </a:lnTo>
                      <a:lnTo>
                        <a:pt x="2" y="281"/>
                      </a:lnTo>
                      <a:lnTo>
                        <a:pt x="0" y="269"/>
                      </a:lnTo>
                      <a:lnTo>
                        <a:pt x="0" y="256"/>
                      </a:lnTo>
                      <a:lnTo>
                        <a:pt x="0" y="243"/>
                      </a:lnTo>
                      <a:lnTo>
                        <a:pt x="3" y="229"/>
                      </a:lnTo>
                      <a:lnTo>
                        <a:pt x="7" y="214"/>
                      </a:lnTo>
                      <a:lnTo>
                        <a:pt x="12" y="199"/>
                      </a:lnTo>
                      <a:lnTo>
                        <a:pt x="19" y="182"/>
                      </a:lnTo>
                      <a:lnTo>
                        <a:pt x="27" y="167"/>
                      </a:lnTo>
                      <a:lnTo>
                        <a:pt x="37" y="151"/>
                      </a:lnTo>
                      <a:lnTo>
                        <a:pt x="47" y="135"/>
                      </a:lnTo>
                      <a:lnTo>
                        <a:pt x="59" y="119"/>
                      </a:lnTo>
                      <a:lnTo>
                        <a:pt x="72" y="104"/>
                      </a:lnTo>
                      <a:lnTo>
                        <a:pt x="87" y="89"/>
                      </a:lnTo>
                      <a:lnTo>
                        <a:pt x="87" y="89"/>
                      </a:lnTo>
                      <a:lnTo>
                        <a:pt x="102" y="74"/>
                      </a:lnTo>
                      <a:lnTo>
                        <a:pt x="117" y="60"/>
                      </a:lnTo>
                      <a:lnTo>
                        <a:pt x="134" y="48"/>
                      </a:lnTo>
                      <a:lnTo>
                        <a:pt x="149" y="38"/>
                      </a:lnTo>
                      <a:lnTo>
                        <a:pt x="166" y="28"/>
                      </a:lnTo>
                      <a:lnTo>
                        <a:pt x="181" y="20"/>
                      </a:lnTo>
                      <a:lnTo>
                        <a:pt x="198" y="13"/>
                      </a:lnTo>
                      <a:lnTo>
                        <a:pt x="213" y="8"/>
                      </a:lnTo>
                      <a:lnTo>
                        <a:pt x="228" y="5"/>
                      </a:lnTo>
                      <a:lnTo>
                        <a:pt x="241" y="2"/>
                      </a:lnTo>
                      <a:lnTo>
                        <a:pt x="255" y="0"/>
                      </a:lnTo>
                      <a:lnTo>
                        <a:pt x="268" y="2"/>
                      </a:lnTo>
                      <a:lnTo>
                        <a:pt x="280" y="3"/>
                      </a:lnTo>
                      <a:lnTo>
                        <a:pt x="291" y="7"/>
                      </a:lnTo>
                      <a:lnTo>
                        <a:pt x="300" y="13"/>
                      </a:lnTo>
                      <a:lnTo>
                        <a:pt x="310" y="20"/>
                      </a:lnTo>
                      <a:lnTo>
                        <a:pt x="31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6" name="Freeform 178"/>
                <p:cNvSpPr>
                  <a:spLocks/>
                </p:cNvSpPr>
                <p:nvPr/>
              </p:nvSpPr>
              <p:spPr bwMode="auto">
                <a:xfrm>
                  <a:off x="2502" y="793"/>
                  <a:ext cx="148" cy="147"/>
                </a:xfrm>
                <a:custGeom>
                  <a:avLst/>
                  <a:gdLst/>
                  <a:ahLst/>
                  <a:cxnLst>
                    <a:cxn ang="0">
                      <a:pos x="278" y="17"/>
                    </a:cxn>
                    <a:cxn ang="0">
                      <a:pos x="288" y="34"/>
                    </a:cxn>
                    <a:cxn ang="0">
                      <a:pos x="295" y="54"/>
                    </a:cxn>
                    <a:cxn ang="0">
                      <a:pos x="293" y="77"/>
                    </a:cxn>
                    <a:cxn ang="0">
                      <a:pos x="288" y="104"/>
                    </a:cxn>
                    <a:cxn ang="0">
                      <a:pos x="276" y="131"/>
                    </a:cxn>
                    <a:cxn ang="0">
                      <a:pos x="261" y="159"/>
                    </a:cxn>
                    <a:cxn ang="0">
                      <a:pos x="229" y="203"/>
                    </a:cxn>
                    <a:cxn ang="0">
                      <a:pos x="216" y="216"/>
                    </a:cxn>
                    <a:cxn ang="0">
                      <a:pos x="187" y="241"/>
                    </a:cxn>
                    <a:cxn ang="0">
                      <a:pos x="146" y="270"/>
                    </a:cxn>
                    <a:cxn ang="0">
                      <a:pos x="117" y="283"/>
                    </a:cxn>
                    <a:cxn ang="0">
                      <a:pos x="90" y="292"/>
                    </a:cxn>
                    <a:cxn ang="0">
                      <a:pos x="65" y="295"/>
                    </a:cxn>
                    <a:cxn ang="0">
                      <a:pos x="43" y="292"/>
                    </a:cxn>
                    <a:cxn ang="0">
                      <a:pos x="23" y="283"/>
                    </a:cxn>
                    <a:cxn ang="0">
                      <a:pos x="17" y="278"/>
                    </a:cxn>
                    <a:cxn ang="0">
                      <a:pos x="5" y="261"/>
                    </a:cxn>
                    <a:cxn ang="0">
                      <a:pos x="0" y="240"/>
                    </a:cxn>
                    <a:cxn ang="0">
                      <a:pos x="0" y="216"/>
                    </a:cxn>
                    <a:cxn ang="0">
                      <a:pos x="7" y="191"/>
                    </a:cxn>
                    <a:cxn ang="0">
                      <a:pos x="17" y="163"/>
                    </a:cxn>
                    <a:cxn ang="0">
                      <a:pos x="33" y="134"/>
                    </a:cxn>
                    <a:cxn ang="0">
                      <a:pos x="65" y="92"/>
                    </a:cxn>
                    <a:cxn ang="0">
                      <a:pos x="79" y="79"/>
                    </a:cxn>
                    <a:cxn ang="0">
                      <a:pos x="105" y="54"/>
                    </a:cxn>
                    <a:cxn ang="0">
                      <a:pos x="149" y="24"/>
                    </a:cxn>
                    <a:cxn ang="0">
                      <a:pos x="177" y="10"/>
                    </a:cxn>
                    <a:cxn ang="0">
                      <a:pos x="204" y="2"/>
                    </a:cxn>
                    <a:cxn ang="0">
                      <a:pos x="229" y="0"/>
                    </a:cxn>
                    <a:cxn ang="0">
                      <a:pos x="251" y="2"/>
                    </a:cxn>
                    <a:cxn ang="0">
                      <a:pos x="269" y="10"/>
                    </a:cxn>
                    <a:cxn ang="0">
                      <a:pos x="278" y="17"/>
                    </a:cxn>
                  </a:cxnLst>
                  <a:rect l="0" t="0" r="r" b="b"/>
                  <a:pathLst>
                    <a:path w="295" h="295">
                      <a:moveTo>
                        <a:pt x="278" y="17"/>
                      </a:moveTo>
                      <a:lnTo>
                        <a:pt x="278" y="17"/>
                      </a:lnTo>
                      <a:lnTo>
                        <a:pt x="283" y="24"/>
                      </a:lnTo>
                      <a:lnTo>
                        <a:pt x="288" y="34"/>
                      </a:lnTo>
                      <a:lnTo>
                        <a:pt x="291" y="44"/>
                      </a:lnTo>
                      <a:lnTo>
                        <a:pt x="295" y="54"/>
                      </a:lnTo>
                      <a:lnTo>
                        <a:pt x="295" y="66"/>
                      </a:lnTo>
                      <a:lnTo>
                        <a:pt x="293" y="77"/>
                      </a:lnTo>
                      <a:lnTo>
                        <a:pt x="291" y="91"/>
                      </a:lnTo>
                      <a:lnTo>
                        <a:pt x="288" y="104"/>
                      </a:lnTo>
                      <a:lnTo>
                        <a:pt x="283" y="117"/>
                      </a:lnTo>
                      <a:lnTo>
                        <a:pt x="276" y="131"/>
                      </a:lnTo>
                      <a:lnTo>
                        <a:pt x="269" y="146"/>
                      </a:lnTo>
                      <a:lnTo>
                        <a:pt x="261" y="159"/>
                      </a:lnTo>
                      <a:lnTo>
                        <a:pt x="241" y="188"/>
                      </a:lnTo>
                      <a:lnTo>
                        <a:pt x="229" y="203"/>
                      </a:lnTo>
                      <a:lnTo>
                        <a:pt x="216" y="216"/>
                      </a:lnTo>
                      <a:lnTo>
                        <a:pt x="216" y="216"/>
                      </a:lnTo>
                      <a:lnTo>
                        <a:pt x="202" y="228"/>
                      </a:lnTo>
                      <a:lnTo>
                        <a:pt x="187" y="241"/>
                      </a:lnTo>
                      <a:lnTo>
                        <a:pt x="159" y="261"/>
                      </a:lnTo>
                      <a:lnTo>
                        <a:pt x="146" y="270"/>
                      </a:lnTo>
                      <a:lnTo>
                        <a:pt x="130" y="276"/>
                      </a:lnTo>
                      <a:lnTo>
                        <a:pt x="117" y="283"/>
                      </a:lnTo>
                      <a:lnTo>
                        <a:pt x="104" y="288"/>
                      </a:lnTo>
                      <a:lnTo>
                        <a:pt x="90" y="292"/>
                      </a:lnTo>
                      <a:lnTo>
                        <a:pt x="77" y="293"/>
                      </a:lnTo>
                      <a:lnTo>
                        <a:pt x="65" y="295"/>
                      </a:lnTo>
                      <a:lnTo>
                        <a:pt x="53" y="293"/>
                      </a:lnTo>
                      <a:lnTo>
                        <a:pt x="43" y="292"/>
                      </a:lnTo>
                      <a:lnTo>
                        <a:pt x="33" y="288"/>
                      </a:lnTo>
                      <a:lnTo>
                        <a:pt x="23" y="283"/>
                      </a:lnTo>
                      <a:lnTo>
                        <a:pt x="17" y="278"/>
                      </a:lnTo>
                      <a:lnTo>
                        <a:pt x="17" y="278"/>
                      </a:lnTo>
                      <a:lnTo>
                        <a:pt x="10" y="270"/>
                      </a:lnTo>
                      <a:lnTo>
                        <a:pt x="5" y="261"/>
                      </a:lnTo>
                      <a:lnTo>
                        <a:pt x="2" y="251"/>
                      </a:lnTo>
                      <a:lnTo>
                        <a:pt x="0" y="240"/>
                      </a:lnTo>
                      <a:lnTo>
                        <a:pt x="0" y="230"/>
                      </a:lnTo>
                      <a:lnTo>
                        <a:pt x="0" y="216"/>
                      </a:lnTo>
                      <a:lnTo>
                        <a:pt x="3" y="205"/>
                      </a:lnTo>
                      <a:lnTo>
                        <a:pt x="7" y="191"/>
                      </a:lnTo>
                      <a:lnTo>
                        <a:pt x="12" y="178"/>
                      </a:lnTo>
                      <a:lnTo>
                        <a:pt x="17" y="163"/>
                      </a:lnTo>
                      <a:lnTo>
                        <a:pt x="25" y="149"/>
                      </a:lnTo>
                      <a:lnTo>
                        <a:pt x="33" y="134"/>
                      </a:lnTo>
                      <a:lnTo>
                        <a:pt x="53" y="106"/>
                      </a:lnTo>
                      <a:lnTo>
                        <a:pt x="65" y="92"/>
                      </a:lnTo>
                      <a:lnTo>
                        <a:pt x="79" y="79"/>
                      </a:lnTo>
                      <a:lnTo>
                        <a:pt x="79" y="79"/>
                      </a:lnTo>
                      <a:lnTo>
                        <a:pt x="92" y="66"/>
                      </a:lnTo>
                      <a:lnTo>
                        <a:pt x="105" y="54"/>
                      </a:lnTo>
                      <a:lnTo>
                        <a:pt x="134" y="34"/>
                      </a:lnTo>
                      <a:lnTo>
                        <a:pt x="149" y="24"/>
                      </a:lnTo>
                      <a:lnTo>
                        <a:pt x="162" y="17"/>
                      </a:lnTo>
                      <a:lnTo>
                        <a:pt x="177" y="10"/>
                      </a:lnTo>
                      <a:lnTo>
                        <a:pt x="191" y="7"/>
                      </a:lnTo>
                      <a:lnTo>
                        <a:pt x="204" y="2"/>
                      </a:lnTo>
                      <a:lnTo>
                        <a:pt x="216" y="0"/>
                      </a:lnTo>
                      <a:lnTo>
                        <a:pt x="229" y="0"/>
                      </a:lnTo>
                      <a:lnTo>
                        <a:pt x="241" y="0"/>
                      </a:lnTo>
                      <a:lnTo>
                        <a:pt x="251" y="2"/>
                      </a:lnTo>
                      <a:lnTo>
                        <a:pt x="261" y="5"/>
                      </a:lnTo>
                      <a:lnTo>
                        <a:pt x="269" y="10"/>
                      </a:lnTo>
                      <a:lnTo>
                        <a:pt x="278" y="17"/>
                      </a:lnTo>
                      <a:lnTo>
                        <a:pt x="278" y="17"/>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7" name="Freeform 179"/>
                <p:cNvSpPr>
                  <a:spLocks/>
                </p:cNvSpPr>
                <p:nvPr/>
              </p:nvSpPr>
              <p:spPr bwMode="auto">
                <a:xfrm>
                  <a:off x="2502" y="805"/>
                  <a:ext cx="148" cy="135"/>
                </a:xfrm>
                <a:custGeom>
                  <a:avLst/>
                  <a:gdLst/>
                  <a:ahLst/>
                  <a:cxnLst>
                    <a:cxn ang="0">
                      <a:pos x="283" y="0"/>
                    </a:cxn>
                    <a:cxn ang="0">
                      <a:pos x="278" y="35"/>
                    </a:cxn>
                    <a:cxn ang="0">
                      <a:pos x="264" y="70"/>
                    </a:cxn>
                    <a:cxn ang="0">
                      <a:pos x="243" y="104"/>
                    </a:cxn>
                    <a:cxn ang="0">
                      <a:pos x="216" y="137"/>
                    </a:cxn>
                    <a:cxn ang="0">
                      <a:pos x="202" y="149"/>
                    </a:cxn>
                    <a:cxn ang="0">
                      <a:pos x="174" y="170"/>
                    </a:cxn>
                    <a:cxn ang="0">
                      <a:pos x="146" y="186"/>
                    </a:cxn>
                    <a:cxn ang="0">
                      <a:pos x="117" y="197"/>
                    </a:cxn>
                    <a:cxn ang="0">
                      <a:pos x="89" y="204"/>
                    </a:cxn>
                    <a:cxn ang="0">
                      <a:pos x="60" y="204"/>
                    </a:cxn>
                    <a:cxn ang="0">
                      <a:pos x="35" y="201"/>
                    </a:cxn>
                    <a:cxn ang="0">
                      <a:pos x="12" y="191"/>
                    </a:cxn>
                    <a:cxn ang="0">
                      <a:pos x="2" y="182"/>
                    </a:cxn>
                    <a:cxn ang="0">
                      <a:pos x="0" y="214"/>
                    </a:cxn>
                    <a:cxn ang="0">
                      <a:pos x="3" y="232"/>
                    </a:cxn>
                    <a:cxn ang="0">
                      <a:pos x="12" y="247"/>
                    </a:cxn>
                    <a:cxn ang="0">
                      <a:pos x="17" y="254"/>
                    </a:cxn>
                    <a:cxn ang="0">
                      <a:pos x="33" y="264"/>
                    </a:cxn>
                    <a:cxn ang="0">
                      <a:pos x="53" y="269"/>
                    </a:cxn>
                    <a:cxn ang="0">
                      <a:pos x="77" y="269"/>
                    </a:cxn>
                    <a:cxn ang="0">
                      <a:pos x="104" y="264"/>
                    </a:cxn>
                    <a:cxn ang="0">
                      <a:pos x="130" y="252"/>
                    </a:cxn>
                    <a:cxn ang="0">
                      <a:pos x="159" y="237"/>
                    </a:cxn>
                    <a:cxn ang="0">
                      <a:pos x="202" y="204"/>
                    </a:cxn>
                    <a:cxn ang="0">
                      <a:pos x="216" y="192"/>
                    </a:cxn>
                    <a:cxn ang="0">
                      <a:pos x="259" y="139"/>
                    </a:cxn>
                    <a:cxn ang="0">
                      <a:pos x="286" y="87"/>
                    </a:cxn>
                    <a:cxn ang="0">
                      <a:pos x="293" y="62"/>
                    </a:cxn>
                    <a:cxn ang="0">
                      <a:pos x="295" y="38"/>
                    </a:cxn>
                    <a:cxn ang="0">
                      <a:pos x="291" y="18"/>
                    </a:cxn>
                    <a:cxn ang="0">
                      <a:pos x="283" y="0"/>
                    </a:cxn>
                  </a:cxnLst>
                  <a:rect l="0" t="0" r="r" b="b"/>
                  <a:pathLst>
                    <a:path w="295" h="271">
                      <a:moveTo>
                        <a:pt x="283" y="0"/>
                      </a:moveTo>
                      <a:lnTo>
                        <a:pt x="283" y="0"/>
                      </a:lnTo>
                      <a:lnTo>
                        <a:pt x="281" y="17"/>
                      </a:lnTo>
                      <a:lnTo>
                        <a:pt x="278" y="35"/>
                      </a:lnTo>
                      <a:lnTo>
                        <a:pt x="271" y="52"/>
                      </a:lnTo>
                      <a:lnTo>
                        <a:pt x="264" y="70"/>
                      </a:lnTo>
                      <a:lnTo>
                        <a:pt x="254" y="87"/>
                      </a:lnTo>
                      <a:lnTo>
                        <a:pt x="243" y="104"/>
                      </a:lnTo>
                      <a:lnTo>
                        <a:pt x="231" y="120"/>
                      </a:lnTo>
                      <a:lnTo>
                        <a:pt x="216" y="137"/>
                      </a:lnTo>
                      <a:lnTo>
                        <a:pt x="216" y="137"/>
                      </a:lnTo>
                      <a:lnTo>
                        <a:pt x="202" y="149"/>
                      </a:lnTo>
                      <a:lnTo>
                        <a:pt x="189" y="160"/>
                      </a:lnTo>
                      <a:lnTo>
                        <a:pt x="174" y="170"/>
                      </a:lnTo>
                      <a:lnTo>
                        <a:pt x="161" y="179"/>
                      </a:lnTo>
                      <a:lnTo>
                        <a:pt x="146" y="186"/>
                      </a:lnTo>
                      <a:lnTo>
                        <a:pt x="132" y="192"/>
                      </a:lnTo>
                      <a:lnTo>
                        <a:pt x="117" y="197"/>
                      </a:lnTo>
                      <a:lnTo>
                        <a:pt x="102" y="201"/>
                      </a:lnTo>
                      <a:lnTo>
                        <a:pt x="89" y="204"/>
                      </a:lnTo>
                      <a:lnTo>
                        <a:pt x="74" y="204"/>
                      </a:lnTo>
                      <a:lnTo>
                        <a:pt x="60" y="204"/>
                      </a:lnTo>
                      <a:lnTo>
                        <a:pt x="47" y="202"/>
                      </a:lnTo>
                      <a:lnTo>
                        <a:pt x="35" y="201"/>
                      </a:lnTo>
                      <a:lnTo>
                        <a:pt x="23" y="196"/>
                      </a:lnTo>
                      <a:lnTo>
                        <a:pt x="12" y="191"/>
                      </a:lnTo>
                      <a:lnTo>
                        <a:pt x="2" y="182"/>
                      </a:lnTo>
                      <a:lnTo>
                        <a:pt x="2" y="182"/>
                      </a:lnTo>
                      <a:lnTo>
                        <a:pt x="0" y="204"/>
                      </a:lnTo>
                      <a:lnTo>
                        <a:pt x="0" y="214"/>
                      </a:lnTo>
                      <a:lnTo>
                        <a:pt x="2" y="222"/>
                      </a:lnTo>
                      <a:lnTo>
                        <a:pt x="3" y="232"/>
                      </a:lnTo>
                      <a:lnTo>
                        <a:pt x="7" y="239"/>
                      </a:lnTo>
                      <a:lnTo>
                        <a:pt x="12" y="247"/>
                      </a:lnTo>
                      <a:lnTo>
                        <a:pt x="17" y="254"/>
                      </a:lnTo>
                      <a:lnTo>
                        <a:pt x="17" y="254"/>
                      </a:lnTo>
                      <a:lnTo>
                        <a:pt x="23" y="259"/>
                      </a:lnTo>
                      <a:lnTo>
                        <a:pt x="33" y="264"/>
                      </a:lnTo>
                      <a:lnTo>
                        <a:pt x="43" y="268"/>
                      </a:lnTo>
                      <a:lnTo>
                        <a:pt x="53" y="269"/>
                      </a:lnTo>
                      <a:lnTo>
                        <a:pt x="65" y="271"/>
                      </a:lnTo>
                      <a:lnTo>
                        <a:pt x="77" y="269"/>
                      </a:lnTo>
                      <a:lnTo>
                        <a:pt x="90" y="268"/>
                      </a:lnTo>
                      <a:lnTo>
                        <a:pt x="104" y="264"/>
                      </a:lnTo>
                      <a:lnTo>
                        <a:pt x="117" y="259"/>
                      </a:lnTo>
                      <a:lnTo>
                        <a:pt x="130" y="252"/>
                      </a:lnTo>
                      <a:lnTo>
                        <a:pt x="146" y="246"/>
                      </a:lnTo>
                      <a:lnTo>
                        <a:pt x="159" y="237"/>
                      </a:lnTo>
                      <a:lnTo>
                        <a:pt x="187" y="217"/>
                      </a:lnTo>
                      <a:lnTo>
                        <a:pt x="202" y="204"/>
                      </a:lnTo>
                      <a:lnTo>
                        <a:pt x="216" y="192"/>
                      </a:lnTo>
                      <a:lnTo>
                        <a:pt x="216" y="192"/>
                      </a:lnTo>
                      <a:lnTo>
                        <a:pt x="239" y="165"/>
                      </a:lnTo>
                      <a:lnTo>
                        <a:pt x="259" y="139"/>
                      </a:lnTo>
                      <a:lnTo>
                        <a:pt x="274" y="112"/>
                      </a:lnTo>
                      <a:lnTo>
                        <a:pt x="286" y="87"/>
                      </a:lnTo>
                      <a:lnTo>
                        <a:pt x="290" y="73"/>
                      </a:lnTo>
                      <a:lnTo>
                        <a:pt x="293" y="62"/>
                      </a:lnTo>
                      <a:lnTo>
                        <a:pt x="295" y="50"/>
                      </a:lnTo>
                      <a:lnTo>
                        <a:pt x="295" y="38"/>
                      </a:lnTo>
                      <a:lnTo>
                        <a:pt x="293" y="28"/>
                      </a:lnTo>
                      <a:lnTo>
                        <a:pt x="291" y="18"/>
                      </a:lnTo>
                      <a:lnTo>
                        <a:pt x="288" y="8"/>
                      </a:lnTo>
                      <a:lnTo>
                        <a:pt x="283" y="0"/>
                      </a:lnTo>
                      <a:lnTo>
                        <a:pt x="283" y="0"/>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8" name="Freeform 180"/>
                <p:cNvSpPr>
                  <a:spLocks/>
                </p:cNvSpPr>
                <p:nvPr/>
              </p:nvSpPr>
              <p:spPr bwMode="auto">
                <a:xfrm>
                  <a:off x="2551" y="810"/>
                  <a:ext cx="45" cy="42"/>
                </a:xfrm>
                <a:custGeom>
                  <a:avLst/>
                  <a:gdLst/>
                  <a:ahLst/>
                  <a:cxnLst>
                    <a:cxn ang="0">
                      <a:pos x="87" y="5"/>
                    </a:cxn>
                    <a:cxn ang="0">
                      <a:pos x="87" y="5"/>
                    </a:cxn>
                    <a:cxn ang="0">
                      <a:pos x="89" y="10"/>
                    </a:cxn>
                    <a:cxn ang="0">
                      <a:pos x="90" y="15"/>
                    </a:cxn>
                    <a:cxn ang="0">
                      <a:pos x="89" y="22"/>
                    </a:cxn>
                    <a:cxn ang="0">
                      <a:pos x="87" y="30"/>
                    </a:cxn>
                    <a:cxn ang="0">
                      <a:pos x="82" y="37"/>
                    </a:cxn>
                    <a:cxn ang="0">
                      <a:pos x="77" y="45"/>
                    </a:cxn>
                    <a:cxn ang="0">
                      <a:pos x="70" y="53"/>
                    </a:cxn>
                    <a:cxn ang="0">
                      <a:pos x="62" y="62"/>
                    </a:cxn>
                    <a:cxn ang="0">
                      <a:pos x="62" y="62"/>
                    </a:cxn>
                    <a:cxn ang="0">
                      <a:pos x="54" y="68"/>
                    </a:cxn>
                    <a:cxn ang="0">
                      <a:pos x="45" y="73"/>
                    </a:cxn>
                    <a:cxn ang="0">
                      <a:pos x="37" y="78"/>
                    </a:cxn>
                    <a:cxn ang="0">
                      <a:pos x="28" y="82"/>
                    </a:cxn>
                    <a:cxn ang="0">
                      <a:pos x="20" y="83"/>
                    </a:cxn>
                    <a:cxn ang="0">
                      <a:pos x="13" y="83"/>
                    </a:cxn>
                    <a:cxn ang="0">
                      <a:pos x="8" y="82"/>
                    </a:cxn>
                    <a:cxn ang="0">
                      <a:pos x="3" y="78"/>
                    </a:cxn>
                    <a:cxn ang="0">
                      <a:pos x="3" y="78"/>
                    </a:cxn>
                    <a:cxn ang="0">
                      <a:pos x="2" y="75"/>
                    </a:cxn>
                    <a:cxn ang="0">
                      <a:pos x="0" y="68"/>
                    </a:cxn>
                    <a:cxn ang="0">
                      <a:pos x="2" y="62"/>
                    </a:cxn>
                    <a:cxn ang="0">
                      <a:pos x="3" y="55"/>
                    </a:cxn>
                    <a:cxn ang="0">
                      <a:pos x="8" y="47"/>
                    </a:cxn>
                    <a:cxn ang="0">
                      <a:pos x="13" y="38"/>
                    </a:cxn>
                    <a:cxn ang="0">
                      <a:pos x="20" y="32"/>
                    </a:cxn>
                    <a:cxn ang="0">
                      <a:pos x="28" y="23"/>
                    </a:cxn>
                    <a:cxn ang="0">
                      <a:pos x="28" y="23"/>
                    </a:cxn>
                    <a:cxn ang="0">
                      <a:pos x="37" y="17"/>
                    </a:cxn>
                    <a:cxn ang="0">
                      <a:pos x="45" y="10"/>
                    </a:cxn>
                    <a:cxn ang="0">
                      <a:pos x="54" y="5"/>
                    </a:cxn>
                    <a:cxn ang="0">
                      <a:pos x="62" y="1"/>
                    </a:cxn>
                    <a:cxn ang="0">
                      <a:pos x="70" y="0"/>
                    </a:cxn>
                    <a:cxn ang="0">
                      <a:pos x="77" y="0"/>
                    </a:cxn>
                    <a:cxn ang="0">
                      <a:pos x="82" y="1"/>
                    </a:cxn>
                    <a:cxn ang="0">
                      <a:pos x="87" y="5"/>
                    </a:cxn>
                    <a:cxn ang="0">
                      <a:pos x="87" y="5"/>
                    </a:cxn>
                  </a:cxnLst>
                  <a:rect l="0" t="0" r="r" b="b"/>
                  <a:pathLst>
                    <a:path w="90" h="83">
                      <a:moveTo>
                        <a:pt x="87" y="5"/>
                      </a:moveTo>
                      <a:lnTo>
                        <a:pt x="87" y="5"/>
                      </a:lnTo>
                      <a:lnTo>
                        <a:pt x="89" y="10"/>
                      </a:lnTo>
                      <a:lnTo>
                        <a:pt x="90" y="15"/>
                      </a:lnTo>
                      <a:lnTo>
                        <a:pt x="89" y="22"/>
                      </a:lnTo>
                      <a:lnTo>
                        <a:pt x="87" y="30"/>
                      </a:lnTo>
                      <a:lnTo>
                        <a:pt x="82" y="37"/>
                      </a:lnTo>
                      <a:lnTo>
                        <a:pt x="77" y="45"/>
                      </a:lnTo>
                      <a:lnTo>
                        <a:pt x="70" y="53"/>
                      </a:lnTo>
                      <a:lnTo>
                        <a:pt x="62" y="62"/>
                      </a:lnTo>
                      <a:lnTo>
                        <a:pt x="62" y="62"/>
                      </a:lnTo>
                      <a:lnTo>
                        <a:pt x="54" y="68"/>
                      </a:lnTo>
                      <a:lnTo>
                        <a:pt x="45" y="73"/>
                      </a:lnTo>
                      <a:lnTo>
                        <a:pt x="37" y="78"/>
                      </a:lnTo>
                      <a:lnTo>
                        <a:pt x="28" y="82"/>
                      </a:lnTo>
                      <a:lnTo>
                        <a:pt x="20" y="83"/>
                      </a:lnTo>
                      <a:lnTo>
                        <a:pt x="13" y="83"/>
                      </a:lnTo>
                      <a:lnTo>
                        <a:pt x="8" y="82"/>
                      </a:lnTo>
                      <a:lnTo>
                        <a:pt x="3" y="78"/>
                      </a:lnTo>
                      <a:lnTo>
                        <a:pt x="3" y="78"/>
                      </a:lnTo>
                      <a:lnTo>
                        <a:pt x="2" y="75"/>
                      </a:lnTo>
                      <a:lnTo>
                        <a:pt x="0" y="68"/>
                      </a:lnTo>
                      <a:lnTo>
                        <a:pt x="2" y="62"/>
                      </a:lnTo>
                      <a:lnTo>
                        <a:pt x="3" y="55"/>
                      </a:lnTo>
                      <a:lnTo>
                        <a:pt x="8" y="47"/>
                      </a:lnTo>
                      <a:lnTo>
                        <a:pt x="13" y="38"/>
                      </a:lnTo>
                      <a:lnTo>
                        <a:pt x="20" y="32"/>
                      </a:lnTo>
                      <a:lnTo>
                        <a:pt x="28" y="23"/>
                      </a:lnTo>
                      <a:lnTo>
                        <a:pt x="28" y="23"/>
                      </a:lnTo>
                      <a:lnTo>
                        <a:pt x="37" y="17"/>
                      </a:lnTo>
                      <a:lnTo>
                        <a:pt x="45" y="10"/>
                      </a:lnTo>
                      <a:lnTo>
                        <a:pt x="54" y="5"/>
                      </a:lnTo>
                      <a:lnTo>
                        <a:pt x="62" y="1"/>
                      </a:lnTo>
                      <a:lnTo>
                        <a:pt x="70" y="0"/>
                      </a:lnTo>
                      <a:lnTo>
                        <a:pt x="77" y="0"/>
                      </a:lnTo>
                      <a:lnTo>
                        <a:pt x="82" y="1"/>
                      </a:lnTo>
                      <a:lnTo>
                        <a:pt x="87" y="5"/>
                      </a:lnTo>
                      <a:lnTo>
                        <a:pt x="87" y="5"/>
                      </a:lnTo>
                      <a:close/>
                    </a:path>
                  </a:pathLst>
                </a:custGeom>
                <a:solidFill>
                  <a:srgbClr val="999999"/>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sp>
              <p:nvSpPr>
                <p:cNvPr id="1849" name="Freeform 181"/>
                <p:cNvSpPr>
                  <a:spLocks/>
                </p:cNvSpPr>
                <p:nvPr/>
              </p:nvSpPr>
              <p:spPr bwMode="auto">
                <a:xfrm>
                  <a:off x="2352" y="743"/>
                  <a:ext cx="273" cy="284"/>
                </a:xfrm>
                <a:custGeom>
                  <a:avLst/>
                  <a:gdLst/>
                  <a:ahLst/>
                  <a:cxnLst>
                    <a:cxn ang="0">
                      <a:pos x="526" y="375"/>
                    </a:cxn>
                    <a:cxn ang="0">
                      <a:pos x="520" y="358"/>
                    </a:cxn>
                    <a:cxn ang="0">
                      <a:pos x="488" y="385"/>
                    </a:cxn>
                    <a:cxn ang="0">
                      <a:pos x="426" y="432"/>
                    </a:cxn>
                    <a:cxn ang="0">
                      <a:pos x="362" y="470"/>
                    </a:cxn>
                    <a:cxn ang="0">
                      <a:pos x="300" y="497"/>
                    </a:cxn>
                    <a:cxn ang="0">
                      <a:pos x="242" y="514"/>
                    </a:cxn>
                    <a:cxn ang="0">
                      <a:pos x="186" y="519"/>
                    </a:cxn>
                    <a:cxn ang="0">
                      <a:pos x="138" y="512"/>
                    </a:cxn>
                    <a:cxn ang="0">
                      <a:pos x="98" y="494"/>
                    </a:cxn>
                    <a:cxn ang="0">
                      <a:pos x="81" y="480"/>
                    </a:cxn>
                    <a:cxn ang="0">
                      <a:pos x="72" y="472"/>
                    </a:cxn>
                    <a:cxn ang="0">
                      <a:pos x="61" y="452"/>
                    </a:cxn>
                    <a:cxn ang="0">
                      <a:pos x="47" y="420"/>
                    </a:cxn>
                    <a:cxn ang="0">
                      <a:pos x="41" y="368"/>
                    </a:cxn>
                    <a:cxn ang="0">
                      <a:pos x="49" y="311"/>
                    </a:cxn>
                    <a:cxn ang="0">
                      <a:pos x="67" y="248"/>
                    </a:cxn>
                    <a:cxn ang="0">
                      <a:pos x="99" y="184"/>
                    </a:cxn>
                    <a:cxn ang="0">
                      <a:pos x="141" y="117"/>
                    </a:cxn>
                    <a:cxn ang="0">
                      <a:pos x="193" y="53"/>
                    </a:cxn>
                    <a:cxn ang="0">
                      <a:pos x="223" y="22"/>
                    </a:cxn>
                    <a:cxn ang="0">
                      <a:pos x="237" y="8"/>
                    </a:cxn>
                    <a:cxn ang="0">
                      <a:pos x="223" y="7"/>
                    </a:cxn>
                    <a:cxn ang="0">
                      <a:pos x="213" y="0"/>
                    </a:cxn>
                    <a:cxn ang="0">
                      <a:pos x="211" y="0"/>
                    </a:cxn>
                    <a:cxn ang="0">
                      <a:pos x="206" y="5"/>
                    </a:cxn>
                    <a:cxn ang="0">
                      <a:pos x="173" y="40"/>
                    </a:cxn>
                    <a:cxn ang="0">
                      <a:pos x="113" y="114"/>
                    </a:cxn>
                    <a:cxn ang="0">
                      <a:pos x="66" y="189"/>
                    </a:cxn>
                    <a:cxn ang="0">
                      <a:pos x="31" y="263"/>
                    </a:cxn>
                    <a:cxn ang="0">
                      <a:pos x="9" y="333"/>
                    </a:cxn>
                    <a:cxn ang="0">
                      <a:pos x="0" y="398"/>
                    </a:cxn>
                    <a:cxn ang="0">
                      <a:pos x="4" y="442"/>
                    </a:cxn>
                    <a:cxn ang="0">
                      <a:pos x="10" y="469"/>
                    </a:cxn>
                    <a:cxn ang="0">
                      <a:pos x="22" y="494"/>
                    </a:cxn>
                    <a:cxn ang="0">
                      <a:pos x="36" y="515"/>
                    </a:cxn>
                    <a:cxn ang="0">
                      <a:pos x="46" y="525"/>
                    </a:cxn>
                    <a:cxn ang="0">
                      <a:pos x="64" y="540"/>
                    </a:cxn>
                    <a:cxn ang="0">
                      <a:pos x="86" y="554"/>
                    </a:cxn>
                    <a:cxn ang="0">
                      <a:pos x="111" y="562"/>
                    </a:cxn>
                    <a:cxn ang="0">
                      <a:pos x="166" y="569"/>
                    </a:cxn>
                    <a:cxn ang="0">
                      <a:pos x="230" y="562"/>
                    </a:cxn>
                    <a:cxn ang="0">
                      <a:pos x="297" y="544"/>
                    </a:cxn>
                    <a:cxn ang="0">
                      <a:pos x="367" y="512"/>
                    </a:cxn>
                    <a:cxn ang="0">
                      <a:pos x="439" y="469"/>
                    </a:cxn>
                    <a:cxn ang="0">
                      <a:pos x="511" y="413"/>
                    </a:cxn>
                    <a:cxn ang="0">
                      <a:pos x="546" y="383"/>
                    </a:cxn>
                    <a:cxn ang="0">
                      <a:pos x="530" y="378"/>
                    </a:cxn>
                    <a:cxn ang="0">
                      <a:pos x="526" y="375"/>
                    </a:cxn>
                  </a:cxnLst>
                  <a:rect l="0" t="0" r="r" b="b"/>
                  <a:pathLst>
                    <a:path w="546" h="569">
                      <a:moveTo>
                        <a:pt x="526" y="375"/>
                      </a:moveTo>
                      <a:lnTo>
                        <a:pt x="526" y="375"/>
                      </a:lnTo>
                      <a:lnTo>
                        <a:pt x="521" y="368"/>
                      </a:lnTo>
                      <a:lnTo>
                        <a:pt x="520" y="358"/>
                      </a:lnTo>
                      <a:lnTo>
                        <a:pt x="520" y="358"/>
                      </a:lnTo>
                      <a:lnTo>
                        <a:pt x="488" y="385"/>
                      </a:lnTo>
                      <a:lnTo>
                        <a:pt x="458" y="410"/>
                      </a:lnTo>
                      <a:lnTo>
                        <a:pt x="426" y="432"/>
                      </a:lnTo>
                      <a:lnTo>
                        <a:pt x="394" y="452"/>
                      </a:lnTo>
                      <a:lnTo>
                        <a:pt x="362" y="470"/>
                      </a:lnTo>
                      <a:lnTo>
                        <a:pt x="332" y="485"/>
                      </a:lnTo>
                      <a:lnTo>
                        <a:pt x="300" y="497"/>
                      </a:lnTo>
                      <a:lnTo>
                        <a:pt x="270" y="507"/>
                      </a:lnTo>
                      <a:lnTo>
                        <a:pt x="242" y="514"/>
                      </a:lnTo>
                      <a:lnTo>
                        <a:pt x="213" y="517"/>
                      </a:lnTo>
                      <a:lnTo>
                        <a:pt x="186" y="519"/>
                      </a:lnTo>
                      <a:lnTo>
                        <a:pt x="161" y="517"/>
                      </a:lnTo>
                      <a:lnTo>
                        <a:pt x="138" y="512"/>
                      </a:lnTo>
                      <a:lnTo>
                        <a:pt x="118" y="505"/>
                      </a:lnTo>
                      <a:lnTo>
                        <a:pt x="98" y="494"/>
                      </a:lnTo>
                      <a:lnTo>
                        <a:pt x="89" y="487"/>
                      </a:lnTo>
                      <a:lnTo>
                        <a:pt x="81" y="480"/>
                      </a:lnTo>
                      <a:lnTo>
                        <a:pt x="81" y="480"/>
                      </a:lnTo>
                      <a:lnTo>
                        <a:pt x="72" y="472"/>
                      </a:lnTo>
                      <a:lnTo>
                        <a:pt x="66" y="462"/>
                      </a:lnTo>
                      <a:lnTo>
                        <a:pt x="61" y="452"/>
                      </a:lnTo>
                      <a:lnTo>
                        <a:pt x="54" y="442"/>
                      </a:lnTo>
                      <a:lnTo>
                        <a:pt x="47" y="420"/>
                      </a:lnTo>
                      <a:lnTo>
                        <a:pt x="42" y="395"/>
                      </a:lnTo>
                      <a:lnTo>
                        <a:pt x="41" y="368"/>
                      </a:lnTo>
                      <a:lnTo>
                        <a:pt x="44" y="340"/>
                      </a:lnTo>
                      <a:lnTo>
                        <a:pt x="49" y="311"/>
                      </a:lnTo>
                      <a:lnTo>
                        <a:pt x="57" y="279"/>
                      </a:lnTo>
                      <a:lnTo>
                        <a:pt x="67" y="248"/>
                      </a:lnTo>
                      <a:lnTo>
                        <a:pt x="82" y="216"/>
                      </a:lnTo>
                      <a:lnTo>
                        <a:pt x="99" y="184"/>
                      </a:lnTo>
                      <a:lnTo>
                        <a:pt x="118" y="151"/>
                      </a:lnTo>
                      <a:lnTo>
                        <a:pt x="141" y="117"/>
                      </a:lnTo>
                      <a:lnTo>
                        <a:pt x="166" y="85"/>
                      </a:lnTo>
                      <a:lnTo>
                        <a:pt x="193" y="53"/>
                      </a:lnTo>
                      <a:lnTo>
                        <a:pt x="223" y="22"/>
                      </a:lnTo>
                      <a:lnTo>
                        <a:pt x="223" y="22"/>
                      </a:lnTo>
                      <a:lnTo>
                        <a:pt x="237" y="8"/>
                      </a:lnTo>
                      <a:lnTo>
                        <a:pt x="237" y="8"/>
                      </a:lnTo>
                      <a:lnTo>
                        <a:pt x="230" y="8"/>
                      </a:lnTo>
                      <a:lnTo>
                        <a:pt x="223" y="7"/>
                      </a:lnTo>
                      <a:lnTo>
                        <a:pt x="216" y="3"/>
                      </a:lnTo>
                      <a:lnTo>
                        <a:pt x="213" y="0"/>
                      </a:lnTo>
                      <a:lnTo>
                        <a:pt x="213" y="0"/>
                      </a:lnTo>
                      <a:lnTo>
                        <a:pt x="211" y="0"/>
                      </a:lnTo>
                      <a:lnTo>
                        <a:pt x="211" y="0"/>
                      </a:lnTo>
                      <a:lnTo>
                        <a:pt x="206" y="5"/>
                      </a:lnTo>
                      <a:lnTo>
                        <a:pt x="206" y="5"/>
                      </a:lnTo>
                      <a:lnTo>
                        <a:pt x="173" y="40"/>
                      </a:lnTo>
                      <a:lnTo>
                        <a:pt x="141" y="77"/>
                      </a:lnTo>
                      <a:lnTo>
                        <a:pt x="113" y="114"/>
                      </a:lnTo>
                      <a:lnTo>
                        <a:pt x="88" y="151"/>
                      </a:lnTo>
                      <a:lnTo>
                        <a:pt x="66" y="189"/>
                      </a:lnTo>
                      <a:lnTo>
                        <a:pt x="46" y="226"/>
                      </a:lnTo>
                      <a:lnTo>
                        <a:pt x="31" y="263"/>
                      </a:lnTo>
                      <a:lnTo>
                        <a:pt x="17" y="298"/>
                      </a:lnTo>
                      <a:lnTo>
                        <a:pt x="9" y="333"/>
                      </a:lnTo>
                      <a:lnTo>
                        <a:pt x="2" y="366"/>
                      </a:lnTo>
                      <a:lnTo>
                        <a:pt x="0" y="398"/>
                      </a:lnTo>
                      <a:lnTo>
                        <a:pt x="2" y="428"/>
                      </a:lnTo>
                      <a:lnTo>
                        <a:pt x="4" y="442"/>
                      </a:lnTo>
                      <a:lnTo>
                        <a:pt x="7" y="457"/>
                      </a:lnTo>
                      <a:lnTo>
                        <a:pt x="10" y="469"/>
                      </a:lnTo>
                      <a:lnTo>
                        <a:pt x="16" y="482"/>
                      </a:lnTo>
                      <a:lnTo>
                        <a:pt x="22" y="494"/>
                      </a:lnTo>
                      <a:lnTo>
                        <a:pt x="29" y="505"/>
                      </a:lnTo>
                      <a:lnTo>
                        <a:pt x="36" y="515"/>
                      </a:lnTo>
                      <a:lnTo>
                        <a:pt x="46" y="525"/>
                      </a:lnTo>
                      <a:lnTo>
                        <a:pt x="46" y="525"/>
                      </a:lnTo>
                      <a:lnTo>
                        <a:pt x="54" y="534"/>
                      </a:lnTo>
                      <a:lnTo>
                        <a:pt x="64" y="540"/>
                      </a:lnTo>
                      <a:lnTo>
                        <a:pt x="76" y="547"/>
                      </a:lnTo>
                      <a:lnTo>
                        <a:pt x="86" y="554"/>
                      </a:lnTo>
                      <a:lnTo>
                        <a:pt x="99" y="559"/>
                      </a:lnTo>
                      <a:lnTo>
                        <a:pt x="111" y="562"/>
                      </a:lnTo>
                      <a:lnTo>
                        <a:pt x="138" y="567"/>
                      </a:lnTo>
                      <a:lnTo>
                        <a:pt x="166" y="569"/>
                      </a:lnTo>
                      <a:lnTo>
                        <a:pt x="196" y="567"/>
                      </a:lnTo>
                      <a:lnTo>
                        <a:pt x="230" y="562"/>
                      </a:lnTo>
                      <a:lnTo>
                        <a:pt x="262" y="556"/>
                      </a:lnTo>
                      <a:lnTo>
                        <a:pt x="297" y="544"/>
                      </a:lnTo>
                      <a:lnTo>
                        <a:pt x="332" y="529"/>
                      </a:lnTo>
                      <a:lnTo>
                        <a:pt x="367" y="512"/>
                      </a:lnTo>
                      <a:lnTo>
                        <a:pt x="404" y="492"/>
                      </a:lnTo>
                      <a:lnTo>
                        <a:pt x="439" y="469"/>
                      </a:lnTo>
                      <a:lnTo>
                        <a:pt x="476" y="442"/>
                      </a:lnTo>
                      <a:lnTo>
                        <a:pt x="511" y="413"/>
                      </a:lnTo>
                      <a:lnTo>
                        <a:pt x="546" y="383"/>
                      </a:lnTo>
                      <a:lnTo>
                        <a:pt x="546" y="383"/>
                      </a:lnTo>
                      <a:lnTo>
                        <a:pt x="535" y="380"/>
                      </a:lnTo>
                      <a:lnTo>
                        <a:pt x="530" y="378"/>
                      </a:lnTo>
                      <a:lnTo>
                        <a:pt x="526" y="375"/>
                      </a:lnTo>
                      <a:lnTo>
                        <a:pt x="526" y="375"/>
                      </a:lnTo>
                      <a:close/>
                    </a:path>
                  </a:pathLst>
                </a:custGeom>
                <a:solidFill>
                  <a:srgbClr val="1A1A1A"/>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kern="0">
                    <a:solidFill>
                      <a:sysClr val="windowText" lastClr="000000"/>
                    </a:solidFill>
                  </a:endParaRPr>
                </a:p>
              </p:txBody>
            </p:sp>
          </p:grpSp>
          <p:grpSp>
            <p:nvGrpSpPr>
              <p:cNvPr id="12" name="Group 1257"/>
              <p:cNvGrpSpPr/>
              <p:nvPr/>
            </p:nvGrpSpPr>
            <p:grpSpPr>
              <a:xfrm rot="2597290">
                <a:off x="3410238" y="549640"/>
                <a:ext cx="785818" cy="1090618"/>
                <a:chOff x="5072066" y="428604"/>
                <a:chExt cx="785818" cy="1090618"/>
              </a:xfrm>
              <a:solidFill>
                <a:srgbClr val="C0504D"/>
              </a:solidFill>
            </p:grpSpPr>
            <p:sp>
              <p:nvSpPr>
                <p:cNvPr id="1812" name="Moon 1811"/>
                <p:cNvSpPr/>
                <p:nvPr/>
              </p:nvSpPr>
              <p:spPr>
                <a:xfrm>
                  <a:off x="5072066" y="428604"/>
                  <a:ext cx="357190" cy="1090618"/>
                </a:xfrm>
                <a:prstGeom prst="moon">
                  <a:avLst>
                    <a:gd name="adj" fmla="val 22431"/>
                  </a:avLst>
                </a:prstGeom>
                <a:grp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13" name="Moon 1812"/>
                <p:cNvSpPr/>
                <p:nvPr/>
              </p:nvSpPr>
              <p:spPr>
                <a:xfrm>
                  <a:off x="5214942" y="500042"/>
                  <a:ext cx="357190" cy="885828"/>
                </a:xfrm>
                <a:prstGeom prst="moon">
                  <a:avLst>
                    <a:gd name="adj" fmla="val 22431"/>
                  </a:avLst>
                </a:prstGeom>
                <a:grp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14" name="Moon 1813"/>
                <p:cNvSpPr/>
                <p:nvPr/>
              </p:nvSpPr>
              <p:spPr>
                <a:xfrm>
                  <a:off x="5357818" y="642918"/>
                  <a:ext cx="357190" cy="681038"/>
                </a:xfrm>
                <a:prstGeom prst="moon">
                  <a:avLst>
                    <a:gd name="adj" fmla="val 22431"/>
                  </a:avLst>
                </a:prstGeom>
                <a:grp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sp>
              <p:nvSpPr>
                <p:cNvPr id="1815" name="Moon 1814"/>
                <p:cNvSpPr/>
                <p:nvPr/>
              </p:nvSpPr>
              <p:spPr>
                <a:xfrm>
                  <a:off x="5500694" y="714356"/>
                  <a:ext cx="357190" cy="476248"/>
                </a:xfrm>
                <a:prstGeom prst="moon">
                  <a:avLst>
                    <a:gd name="adj" fmla="val 22431"/>
                  </a:avLst>
                </a:prstGeom>
                <a:grpFill/>
                <a:ln w="25400" cap="flat" cmpd="sng" algn="ctr">
                  <a:noFill/>
                  <a:prstDash val="solid"/>
                </a:ln>
                <a:effectLst/>
              </p:spPr>
              <p:txBody>
                <a:bodyPr rtlCol="0" anchor="ctr"/>
                <a:lstStyle/>
                <a:p>
                  <a:pPr algn="ctr">
                    <a:defRPr/>
                  </a:pPr>
                  <a:endParaRPr lang="en-GB" kern="0">
                    <a:solidFill>
                      <a:sysClr val="window" lastClr="FFFFFF"/>
                    </a:solidFill>
                    <a:latin typeface="Calibri"/>
                  </a:endParaRPr>
                </a:p>
              </p:txBody>
            </p:sp>
          </p:grpSp>
        </p:grpSp>
      </p:grpSp>
      <p:sp>
        <p:nvSpPr>
          <p:cNvPr id="1850" name="Bent Arrow 1849"/>
          <p:cNvSpPr/>
          <p:nvPr/>
        </p:nvSpPr>
        <p:spPr>
          <a:xfrm>
            <a:off x="7881950" y="1857364"/>
            <a:ext cx="571504" cy="1071570"/>
          </a:xfrm>
          <a:prstGeom prst="bentArrow">
            <a:avLst>
              <a:gd name="adj1" fmla="val 22612"/>
              <a:gd name="adj2" fmla="val 25000"/>
              <a:gd name="adj3" fmla="val 25000"/>
              <a:gd name="adj4" fmla="val 43750"/>
            </a:avLst>
          </a:prstGeom>
          <a:solidFill>
            <a:srgbClr val="1F497D">
              <a:lumMod val="60000"/>
              <a:lumOff val="40000"/>
            </a:srgbClr>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Text" lastClr="000000"/>
              </a:solidFill>
              <a:latin typeface="Calibri"/>
            </a:endParaRPr>
          </a:p>
        </p:txBody>
      </p:sp>
      <p:sp>
        <p:nvSpPr>
          <p:cNvPr id="1851" name="Bent Arrow 1850"/>
          <p:cNvSpPr/>
          <p:nvPr/>
        </p:nvSpPr>
        <p:spPr>
          <a:xfrm flipV="1">
            <a:off x="7881950" y="2928934"/>
            <a:ext cx="571504" cy="1714512"/>
          </a:xfrm>
          <a:prstGeom prst="bentArrow">
            <a:avLst>
              <a:gd name="adj1" fmla="val 22612"/>
              <a:gd name="adj2" fmla="val 25000"/>
              <a:gd name="adj3" fmla="val 25000"/>
              <a:gd name="adj4" fmla="val 43750"/>
            </a:avLst>
          </a:prstGeom>
          <a:solidFill>
            <a:srgbClr val="1F497D">
              <a:lumMod val="60000"/>
              <a:lumOff val="40000"/>
            </a:srgbClr>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Text" lastClr="000000"/>
              </a:solidFill>
              <a:latin typeface="Calibri"/>
            </a:endParaRPr>
          </a:p>
        </p:txBody>
      </p:sp>
      <p:grpSp>
        <p:nvGrpSpPr>
          <p:cNvPr id="13" name="Group 1852"/>
          <p:cNvGrpSpPr/>
          <p:nvPr/>
        </p:nvGrpSpPr>
        <p:grpSpPr>
          <a:xfrm>
            <a:off x="5095868" y="1643050"/>
            <a:ext cx="714380" cy="785818"/>
            <a:chOff x="500034" y="5072074"/>
            <a:chExt cx="857256" cy="928694"/>
          </a:xfrm>
        </p:grpSpPr>
        <p:sp>
          <p:nvSpPr>
            <p:cNvPr id="1854" name="Rectangle 1853"/>
            <p:cNvSpPr/>
            <p:nvPr/>
          </p:nvSpPr>
          <p:spPr>
            <a:xfrm>
              <a:off x="500034" y="5072074"/>
              <a:ext cx="857256" cy="928694"/>
            </a:xfrm>
            <a:prstGeom prst="rect">
              <a:avLst/>
            </a:prstGeom>
            <a:solidFill>
              <a:sysClr val="window" lastClr="FFFFFF"/>
            </a:solidFill>
            <a:ln w="25400" cap="flat" cmpd="sng" algn="ctr">
              <a:solidFill>
                <a:srgbClr val="4F81BD">
                  <a:lumMod val="75000"/>
                </a:srgbClr>
              </a:solidFill>
              <a:prstDash val="solid"/>
            </a:ln>
            <a:effectLst/>
          </p:spPr>
          <p:txBody>
            <a:bodyPr rtlCol="0" anchor="ctr"/>
            <a:lstStyle/>
            <a:p>
              <a:pPr algn="ctr">
                <a:defRPr/>
              </a:pPr>
              <a:endParaRPr lang="en-GB" kern="0">
                <a:solidFill>
                  <a:sysClr val="window" lastClr="FFFFFF"/>
                </a:solidFill>
                <a:latin typeface="Calibri"/>
              </a:endParaRPr>
            </a:p>
          </p:txBody>
        </p:sp>
        <p:grpSp>
          <p:nvGrpSpPr>
            <p:cNvPr id="14" name="Group 902"/>
            <p:cNvGrpSpPr/>
            <p:nvPr/>
          </p:nvGrpSpPr>
          <p:grpSpPr>
            <a:xfrm>
              <a:off x="571472" y="5143512"/>
              <a:ext cx="714380" cy="785818"/>
              <a:chOff x="571472" y="5143512"/>
              <a:chExt cx="714380" cy="785818"/>
            </a:xfrm>
          </p:grpSpPr>
          <p:cxnSp>
            <p:nvCxnSpPr>
              <p:cNvPr id="1856" name="Straight Connector 1855"/>
              <p:cNvCxnSpPr>
                <a:stCxn id="1861" idx="2"/>
                <a:endCxn id="1862" idx="0"/>
              </p:cNvCxnSpPr>
              <p:nvPr/>
            </p:nvCxnSpPr>
            <p:spPr>
              <a:xfrm rot="5400000">
                <a:off x="714348" y="5286388"/>
                <a:ext cx="142876" cy="142876"/>
              </a:xfrm>
              <a:prstGeom prst="line">
                <a:avLst/>
              </a:prstGeom>
              <a:noFill/>
              <a:ln w="28575" cap="flat" cmpd="sng" algn="ctr">
                <a:solidFill>
                  <a:sysClr val="windowText" lastClr="000000"/>
                </a:solidFill>
                <a:prstDash val="solid"/>
              </a:ln>
              <a:effectLst/>
            </p:spPr>
          </p:cxnSp>
          <p:cxnSp>
            <p:nvCxnSpPr>
              <p:cNvPr id="1857" name="Straight Connector 1856"/>
              <p:cNvCxnSpPr>
                <a:stCxn id="1861" idx="2"/>
                <a:endCxn id="1863" idx="1"/>
              </p:cNvCxnSpPr>
              <p:nvPr/>
            </p:nvCxnSpPr>
            <p:spPr>
              <a:xfrm rot="16200000" flipH="1">
                <a:off x="857224" y="5286388"/>
                <a:ext cx="163800" cy="163800"/>
              </a:xfrm>
              <a:prstGeom prst="line">
                <a:avLst/>
              </a:prstGeom>
              <a:noFill/>
              <a:ln w="28575" cap="flat" cmpd="sng" algn="ctr">
                <a:solidFill>
                  <a:sysClr val="windowText" lastClr="000000"/>
                </a:solidFill>
                <a:prstDash val="solid"/>
              </a:ln>
              <a:effectLst/>
            </p:spPr>
          </p:cxnSp>
          <p:cxnSp>
            <p:nvCxnSpPr>
              <p:cNvPr id="1858" name="Straight Connector 1857"/>
              <p:cNvCxnSpPr>
                <a:stCxn id="1863" idx="4"/>
                <a:endCxn id="1866" idx="0"/>
              </p:cNvCxnSpPr>
              <p:nvPr/>
            </p:nvCxnSpPr>
            <p:spPr>
              <a:xfrm rot="16200000" flipH="1">
                <a:off x="1071538" y="5572140"/>
                <a:ext cx="142876" cy="142876"/>
              </a:xfrm>
              <a:prstGeom prst="line">
                <a:avLst/>
              </a:prstGeom>
              <a:noFill/>
              <a:ln w="28575" cap="flat" cmpd="sng" algn="ctr">
                <a:solidFill>
                  <a:sysClr val="windowText" lastClr="000000"/>
                </a:solidFill>
                <a:prstDash val="solid"/>
              </a:ln>
              <a:effectLst/>
            </p:spPr>
          </p:cxnSp>
          <p:cxnSp>
            <p:nvCxnSpPr>
              <p:cNvPr id="1859" name="Straight Connector 1858"/>
              <p:cNvCxnSpPr>
                <a:stCxn id="1863" idx="4"/>
                <a:endCxn id="1865" idx="0"/>
              </p:cNvCxnSpPr>
              <p:nvPr/>
            </p:nvCxnSpPr>
            <p:spPr>
              <a:xfrm rot="5400000">
                <a:off x="928662" y="5572140"/>
                <a:ext cx="142876" cy="142876"/>
              </a:xfrm>
              <a:prstGeom prst="line">
                <a:avLst/>
              </a:prstGeom>
              <a:noFill/>
              <a:ln w="28575" cap="flat" cmpd="sng" algn="ctr">
                <a:solidFill>
                  <a:sysClr val="windowText" lastClr="000000"/>
                </a:solidFill>
                <a:prstDash val="solid"/>
              </a:ln>
              <a:effectLst/>
            </p:spPr>
          </p:cxnSp>
          <p:cxnSp>
            <p:nvCxnSpPr>
              <p:cNvPr id="1860" name="Straight Connector 1859"/>
              <p:cNvCxnSpPr>
                <a:stCxn id="1862" idx="4"/>
                <a:endCxn id="1864" idx="0"/>
              </p:cNvCxnSpPr>
              <p:nvPr/>
            </p:nvCxnSpPr>
            <p:spPr>
              <a:xfrm rot="5400000">
                <a:off x="607191" y="5607859"/>
                <a:ext cx="142876" cy="71438"/>
              </a:xfrm>
              <a:prstGeom prst="line">
                <a:avLst/>
              </a:prstGeom>
              <a:noFill/>
              <a:ln w="28575" cap="flat" cmpd="sng" algn="ctr">
                <a:solidFill>
                  <a:sysClr val="windowText" lastClr="000000"/>
                </a:solidFill>
                <a:prstDash val="solid"/>
              </a:ln>
              <a:effectLst/>
            </p:spPr>
          </p:cxnSp>
          <p:sp>
            <p:nvSpPr>
              <p:cNvPr id="1861" name="Rectangle 1860"/>
              <p:cNvSpPr/>
              <p:nvPr/>
            </p:nvSpPr>
            <p:spPr>
              <a:xfrm>
                <a:off x="785786" y="5143512"/>
                <a:ext cx="142876" cy="142876"/>
              </a:xfrm>
              <a:prstGeom prst="rect">
                <a:avLst/>
              </a:prstGeom>
              <a:solidFill>
                <a:srgbClr val="4F81BD"/>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2" name="Oval 1861"/>
              <p:cNvSpPr/>
              <p:nvPr/>
            </p:nvSpPr>
            <p:spPr>
              <a:xfrm>
                <a:off x="642910" y="5429264"/>
                <a:ext cx="142876" cy="142876"/>
              </a:xfrm>
              <a:prstGeom prst="ellipse">
                <a:avLst/>
              </a:prstGeom>
              <a:solidFill>
                <a:srgbClr val="FF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3" name="Oval 1862"/>
              <p:cNvSpPr/>
              <p:nvPr/>
            </p:nvSpPr>
            <p:spPr>
              <a:xfrm>
                <a:off x="1000100" y="5429264"/>
                <a:ext cx="142876" cy="142876"/>
              </a:xfrm>
              <a:prstGeom prst="ellipse">
                <a:avLst/>
              </a:prstGeom>
              <a:solidFill>
                <a:srgbClr val="FF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4" name="Isosceles Triangle 1863"/>
              <p:cNvSpPr/>
              <p:nvPr/>
            </p:nvSpPr>
            <p:spPr>
              <a:xfrm>
                <a:off x="571472" y="5715016"/>
                <a:ext cx="142876" cy="214314"/>
              </a:xfrm>
              <a:prstGeom prst="triangle">
                <a:avLst/>
              </a:prstGeom>
              <a:solidFill>
                <a:srgbClr val="92D05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5" name="Isosceles Triangle 1864"/>
              <p:cNvSpPr/>
              <p:nvPr/>
            </p:nvSpPr>
            <p:spPr>
              <a:xfrm>
                <a:off x="857224" y="5715016"/>
                <a:ext cx="142876" cy="214314"/>
              </a:xfrm>
              <a:prstGeom prst="triangle">
                <a:avLst/>
              </a:prstGeom>
              <a:solidFill>
                <a:srgbClr val="92D05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866" name="Isosceles Triangle 1865"/>
              <p:cNvSpPr/>
              <p:nvPr/>
            </p:nvSpPr>
            <p:spPr>
              <a:xfrm>
                <a:off x="1142976" y="5715016"/>
                <a:ext cx="142876" cy="214314"/>
              </a:xfrm>
              <a:prstGeom prst="triangle">
                <a:avLst/>
              </a:prstGeom>
              <a:solidFill>
                <a:srgbClr val="92D05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grpSp>
      </p:grpSp>
      <p:sp>
        <p:nvSpPr>
          <p:cNvPr id="1867" name="TextBox 1866"/>
          <p:cNvSpPr txBox="1"/>
          <p:nvPr/>
        </p:nvSpPr>
        <p:spPr>
          <a:xfrm>
            <a:off x="4952993" y="1357299"/>
            <a:ext cx="1035861" cy="276999"/>
          </a:xfrm>
          <a:prstGeom prst="rect">
            <a:avLst/>
          </a:prstGeom>
          <a:noFill/>
        </p:spPr>
        <p:txBody>
          <a:bodyPr wrap="none" rtlCol="0">
            <a:spAutoFit/>
          </a:bodyPr>
          <a:lstStyle/>
          <a:p>
            <a:r>
              <a:rPr lang="en-GB" sz="1200" b="1" dirty="0">
                <a:latin typeface="Arial Narrow" pitchFamily="34" charset="0"/>
              </a:rPr>
              <a:t>System Model</a:t>
            </a:r>
          </a:p>
        </p:txBody>
      </p:sp>
      <p:sp>
        <p:nvSpPr>
          <p:cNvPr id="2300" name="Rounded Rectangle 2299"/>
          <p:cNvSpPr/>
          <p:nvPr/>
        </p:nvSpPr>
        <p:spPr>
          <a:xfrm>
            <a:off x="3452794" y="2714620"/>
            <a:ext cx="1143008" cy="428628"/>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Input</a:t>
            </a:r>
          </a:p>
        </p:txBody>
      </p:sp>
      <p:sp>
        <p:nvSpPr>
          <p:cNvPr id="2301" name="Rounded Rectangle 2300"/>
          <p:cNvSpPr/>
          <p:nvPr/>
        </p:nvSpPr>
        <p:spPr>
          <a:xfrm>
            <a:off x="4881554" y="2714620"/>
            <a:ext cx="1143008" cy="428628"/>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Simulation</a:t>
            </a:r>
          </a:p>
        </p:txBody>
      </p:sp>
      <p:sp>
        <p:nvSpPr>
          <p:cNvPr id="2302" name="Rounded Rectangle 2301"/>
          <p:cNvSpPr/>
          <p:nvPr/>
        </p:nvSpPr>
        <p:spPr>
          <a:xfrm>
            <a:off x="6310314" y="2714620"/>
            <a:ext cx="1143008" cy="428628"/>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Rendering</a:t>
            </a:r>
          </a:p>
        </p:txBody>
      </p:sp>
      <p:sp>
        <p:nvSpPr>
          <p:cNvPr id="2306" name="Right Arrow 2305"/>
          <p:cNvSpPr/>
          <p:nvPr/>
        </p:nvSpPr>
        <p:spPr>
          <a:xfrm>
            <a:off x="2952728" y="2857496"/>
            <a:ext cx="500066" cy="285752"/>
          </a:xfrm>
          <a:prstGeom prst="rightArrow">
            <a:avLst/>
          </a:prstGeom>
          <a:solidFill>
            <a:srgbClr val="4F81BD"/>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2307" name="Right Arrow 2306"/>
          <p:cNvSpPr/>
          <p:nvPr/>
        </p:nvSpPr>
        <p:spPr>
          <a:xfrm>
            <a:off x="7524760" y="2786058"/>
            <a:ext cx="500066" cy="285752"/>
          </a:xfrm>
          <a:prstGeom prst="rightArrow">
            <a:avLst/>
          </a:prstGeom>
          <a:solidFill>
            <a:srgbClr val="4F81BD"/>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2309" name="Right Arrow 2308"/>
          <p:cNvSpPr/>
          <p:nvPr/>
        </p:nvSpPr>
        <p:spPr>
          <a:xfrm rot="5400000">
            <a:off x="3631389" y="3464719"/>
            <a:ext cx="785818" cy="285752"/>
          </a:xfrm>
          <a:prstGeom prst="rightArrow">
            <a:avLst/>
          </a:prstGeom>
          <a:solidFill>
            <a:srgbClr val="C0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2310" name="Right Arrow 2309"/>
          <p:cNvSpPr/>
          <p:nvPr/>
        </p:nvSpPr>
        <p:spPr>
          <a:xfrm>
            <a:off x="6024562" y="2786058"/>
            <a:ext cx="285752" cy="285752"/>
          </a:xfrm>
          <a:prstGeom prst="rightArrow">
            <a:avLst/>
          </a:prstGeom>
          <a:solidFill>
            <a:srgbClr val="C0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05" name="Right Arrow 104"/>
          <p:cNvSpPr/>
          <p:nvPr/>
        </p:nvSpPr>
        <p:spPr>
          <a:xfrm rot="16200000" flipV="1">
            <a:off x="5060149" y="3393281"/>
            <a:ext cx="785818" cy="285752"/>
          </a:xfrm>
          <a:prstGeom prst="rightArrow">
            <a:avLst/>
          </a:prstGeom>
          <a:solidFill>
            <a:srgbClr val="C0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grpSp>
        <p:nvGrpSpPr>
          <p:cNvPr id="15" name="Group 111"/>
          <p:cNvGrpSpPr/>
          <p:nvPr/>
        </p:nvGrpSpPr>
        <p:grpSpPr>
          <a:xfrm>
            <a:off x="3881422" y="4000504"/>
            <a:ext cx="1785950" cy="857256"/>
            <a:chOff x="2357422" y="4357694"/>
            <a:chExt cx="1785950" cy="857256"/>
          </a:xfrm>
        </p:grpSpPr>
        <p:sp>
          <p:nvSpPr>
            <p:cNvPr id="106" name="Rectangle 105"/>
            <p:cNvSpPr/>
            <p:nvPr/>
          </p:nvSpPr>
          <p:spPr>
            <a:xfrm>
              <a:off x="2357422" y="4357694"/>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Network</a:t>
              </a:r>
            </a:p>
          </p:txBody>
        </p:sp>
        <p:sp>
          <p:nvSpPr>
            <p:cNvPr id="107" name="Rectangle 106"/>
            <p:cNvSpPr/>
            <p:nvPr/>
          </p:nvSpPr>
          <p:spPr>
            <a:xfrm>
              <a:off x="2357422" y="4643446"/>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Link</a:t>
              </a:r>
            </a:p>
          </p:txBody>
        </p:sp>
        <p:sp>
          <p:nvSpPr>
            <p:cNvPr id="108" name="Rectangle 107"/>
            <p:cNvSpPr/>
            <p:nvPr/>
          </p:nvSpPr>
          <p:spPr>
            <a:xfrm>
              <a:off x="2357422" y="4929198"/>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Physical</a:t>
              </a:r>
            </a:p>
          </p:txBody>
        </p:sp>
      </p:grpSp>
      <p:sp>
        <p:nvSpPr>
          <p:cNvPr id="109" name="Right Arrow 108"/>
          <p:cNvSpPr/>
          <p:nvPr/>
        </p:nvSpPr>
        <p:spPr>
          <a:xfrm rot="5400000">
            <a:off x="4524364" y="4929198"/>
            <a:ext cx="285752" cy="285752"/>
          </a:xfrm>
          <a:prstGeom prst="rightArrow">
            <a:avLst/>
          </a:prstGeom>
          <a:solidFill>
            <a:srgbClr val="C0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10" name="Right Arrow 109"/>
          <p:cNvSpPr/>
          <p:nvPr/>
        </p:nvSpPr>
        <p:spPr>
          <a:xfrm rot="16200000" flipV="1">
            <a:off x="4810116" y="4857760"/>
            <a:ext cx="285752" cy="285752"/>
          </a:xfrm>
          <a:prstGeom prst="rightArrow">
            <a:avLst/>
          </a:prstGeom>
          <a:solidFill>
            <a:srgbClr val="C0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11" name="Cloud 110"/>
          <p:cNvSpPr/>
          <p:nvPr/>
        </p:nvSpPr>
        <p:spPr>
          <a:xfrm>
            <a:off x="3952860" y="5214950"/>
            <a:ext cx="1785950" cy="571504"/>
          </a:xfrm>
          <a:prstGeom prst="cloud">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latin typeface="Arial" pitchFamily="34" charset="0"/>
                <a:cs typeface="Arial" pitchFamily="34" charset="0"/>
              </a:rPr>
              <a:t>Internet</a:t>
            </a:r>
          </a:p>
        </p:txBody>
      </p:sp>
      <p:grpSp>
        <p:nvGrpSpPr>
          <p:cNvPr id="16" name="Group 112"/>
          <p:cNvGrpSpPr/>
          <p:nvPr/>
        </p:nvGrpSpPr>
        <p:grpSpPr>
          <a:xfrm>
            <a:off x="2095472" y="3071812"/>
            <a:ext cx="1071570" cy="1071569"/>
            <a:chOff x="571472" y="3429001"/>
            <a:chExt cx="1071570" cy="1071569"/>
          </a:xfrm>
        </p:grpSpPr>
        <p:sp>
          <p:nvSpPr>
            <p:cNvPr id="114" name="Oval 113"/>
            <p:cNvSpPr/>
            <p:nvPr/>
          </p:nvSpPr>
          <p:spPr>
            <a:xfrm>
              <a:off x="571472" y="4143380"/>
              <a:ext cx="428628" cy="357190"/>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1</a:t>
              </a:r>
            </a:p>
          </p:txBody>
        </p:sp>
        <p:cxnSp>
          <p:nvCxnSpPr>
            <p:cNvPr id="115" name="Straight Arrow Connector 114"/>
            <p:cNvCxnSpPr>
              <a:stCxn id="114" idx="7"/>
            </p:cNvCxnSpPr>
            <p:nvPr/>
          </p:nvCxnSpPr>
          <p:spPr>
            <a:xfrm rot="5400000" flipH="1" flipV="1">
              <a:off x="906841" y="3459489"/>
              <a:ext cx="766689" cy="705713"/>
            </a:xfrm>
            <a:prstGeom prst="straightConnector1">
              <a:avLst/>
            </a:prstGeom>
            <a:ln w="38100">
              <a:solidFill>
                <a:srgbClr val="C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7" name="Group 115"/>
          <p:cNvGrpSpPr/>
          <p:nvPr/>
        </p:nvGrpSpPr>
        <p:grpSpPr>
          <a:xfrm>
            <a:off x="2952729" y="3500440"/>
            <a:ext cx="1000133" cy="1214445"/>
            <a:chOff x="857224" y="3357563"/>
            <a:chExt cx="1000133" cy="1214445"/>
          </a:xfrm>
        </p:grpSpPr>
        <p:sp>
          <p:nvSpPr>
            <p:cNvPr id="117" name="Oval 116"/>
            <p:cNvSpPr/>
            <p:nvPr/>
          </p:nvSpPr>
          <p:spPr>
            <a:xfrm>
              <a:off x="857224" y="4214818"/>
              <a:ext cx="428628" cy="357190"/>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2</a:t>
              </a:r>
            </a:p>
          </p:txBody>
        </p:sp>
        <p:cxnSp>
          <p:nvCxnSpPr>
            <p:cNvPr id="118" name="Straight Arrow Connector 117"/>
            <p:cNvCxnSpPr/>
            <p:nvPr/>
          </p:nvCxnSpPr>
          <p:spPr>
            <a:xfrm rot="5400000" flipH="1" flipV="1">
              <a:off x="1071539" y="3429001"/>
              <a:ext cx="857255" cy="714380"/>
            </a:xfrm>
            <a:prstGeom prst="straightConnector1">
              <a:avLst/>
            </a:prstGeom>
            <a:ln w="38100">
              <a:solidFill>
                <a:srgbClr val="C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8" name="Group 121"/>
          <p:cNvGrpSpPr/>
          <p:nvPr/>
        </p:nvGrpSpPr>
        <p:grpSpPr>
          <a:xfrm>
            <a:off x="3238480" y="5357826"/>
            <a:ext cx="714380" cy="357190"/>
            <a:chOff x="857224" y="4214818"/>
            <a:chExt cx="714380" cy="357190"/>
          </a:xfrm>
        </p:grpSpPr>
        <p:sp>
          <p:nvSpPr>
            <p:cNvPr id="123" name="Oval 122"/>
            <p:cNvSpPr/>
            <p:nvPr/>
          </p:nvSpPr>
          <p:spPr>
            <a:xfrm>
              <a:off x="857224" y="4214818"/>
              <a:ext cx="428628" cy="357190"/>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3</a:t>
              </a:r>
            </a:p>
          </p:txBody>
        </p:sp>
        <p:cxnSp>
          <p:nvCxnSpPr>
            <p:cNvPr id="124" name="Straight Arrow Connector 123"/>
            <p:cNvCxnSpPr>
              <a:stCxn id="123" idx="6"/>
            </p:cNvCxnSpPr>
            <p:nvPr/>
          </p:nvCxnSpPr>
          <p:spPr>
            <a:xfrm flipV="1">
              <a:off x="1285852" y="4357694"/>
              <a:ext cx="285752" cy="35719"/>
            </a:xfrm>
            <a:prstGeom prst="straightConnector1">
              <a:avLst/>
            </a:prstGeom>
            <a:ln w="38100">
              <a:solidFill>
                <a:srgbClr val="C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9" name="Group 124"/>
          <p:cNvGrpSpPr/>
          <p:nvPr/>
        </p:nvGrpSpPr>
        <p:grpSpPr>
          <a:xfrm>
            <a:off x="5524498" y="3500438"/>
            <a:ext cx="785817" cy="1214446"/>
            <a:chOff x="928665" y="3500440"/>
            <a:chExt cx="785817" cy="1214446"/>
          </a:xfrm>
        </p:grpSpPr>
        <p:sp>
          <p:nvSpPr>
            <p:cNvPr id="126" name="Oval 125"/>
            <p:cNvSpPr/>
            <p:nvPr/>
          </p:nvSpPr>
          <p:spPr>
            <a:xfrm>
              <a:off x="1285854" y="4357696"/>
              <a:ext cx="428628" cy="357190"/>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5</a:t>
              </a:r>
            </a:p>
          </p:txBody>
        </p:sp>
        <p:cxnSp>
          <p:nvCxnSpPr>
            <p:cNvPr id="127" name="Straight Arrow Connector 126"/>
            <p:cNvCxnSpPr>
              <a:stCxn id="126" idx="1"/>
            </p:cNvCxnSpPr>
            <p:nvPr/>
          </p:nvCxnSpPr>
          <p:spPr>
            <a:xfrm rot="16200000" flipV="1">
              <a:off x="683863" y="3745242"/>
              <a:ext cx="909565" cy="419961"/>
            </a:xfrm>
            <a:prstGeom prst="straightConnector1">
              <a:avLst/>
            </a:prstGeom>
            <a:ln w="38100">
              <a:solidFill>
                <a:srgbClr val="C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20" name="Group 136"/>
          <p:cNvGrpSpPr/>
          <p:nvPr/>
        </p:nvGrpSpPr>
        <p:grpSpPr>
          <a:xfrm>
            <a:off x="6167439" y="3000372"/>
            <a:ext cx="1143004" cy="1643072"/>
            <a:chOff x="928666" y="3071812"/>
            <a:chExt cx="1143004" cy="1643072"/>
          </a:xfrm>
        </p:grpSpPr>
        <p:sp>
          <p:nvSpPr>
            <p:cNvPr id="138" name="Oval 137"/>
            <p:cNvSpPr/>
            <p:nvPr/>
          </p:nvSpPr>
          <p:spPr>
            <a:xfrm>
              <a:off x="1643042" y="4357694"/>
              <a:ext cx="428628" cy="357190"/>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6</a:t>
              </a:r>
            </a:p>
          </p:txBody>
        </p:sp>
        <p:cxnSp>
          <p:nvCxnSpPr>
            <p:cNvPr id="139" name="Straight Arrow Connector 138"/>
            <p:cNvCxnSpPr>
              <a:stCxn id="138" idx="1"/>
              <a:endCxn id="2310" idx="2"/>
            </p:cNvCxnSpPr>
            <p:nvPr/>
          </p:nvCxnSpPr>
          <p:spPr>
            <a:xfrm rot="16200000" flipV="1">
              <a:off x="648144" y="3352334"/>
              <a:ext cx="1338191" cy="777148"/>
            </a:xfrm>
            <a:prstGeom prst="straightConnector1">
              <a:avLst/>
            </a:prstGeom>
            <a:ln w="38100">
              <a:solidFill>
                <a:srgbClr val="C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28" name="Rounded Rectangle 127"/>
          <p:cNvSpPr/>
          <p:nvPr/>
        </p:nvSpPr>
        <p:spPr>
          <a:xfrm>
            <a:off x="4167174" y="6143644"/>
            <a:ext cx="1143008" cy="428628"/>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Simulation</a:t>
            </a:r>
          </a:p>
        </p:txBody>
      </p:sp>
      <p:sp>
        <p:nvSpPr>
          <p:cNvPr id="129" name="Right Arrow 128"/>
          <p:cNvSpPr/>
          <p:nvPr/>
        </p:nvSpPr>
        <p:spPr>
          <a:xfrm rot="5400000">
            <a:off x="4452926" y="5857892"/>
            <a:ext cx="285752" cy="285752"/>
          </a:xfrm>
          <a:prstGeom prst="rightArrow">
            <a:avLst/>
          </a:prstGeom>
          <a:solidFill>
            <a:srgbClr val="C0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sp>
        <p:nvSpPr>
          <p:cNvPr id="130" name="Right Arrow 129"/>
          <p:cNvSpPr/>
          <p:nvPr/>
        </p:nvSpPr>
        <p:spPr>
          <a:xfrm rot="16200000" flipV="1">
            <a:off x="4738678" y="5786454"/>
            <a:ext cx="285752" cy="285752"/>
          </a:xfrm>
          <a:prstGeom prst="rightArrow">
            <a:avLst/>
          </a:prstGeom>
          <a:solidFill>
            <a:srgbClr val="C00000"/>
          </a:solidFill>
          <a:ln w="25400" cap="flat" cmpd="sng" algn="ctr">
            <a:noFill/>
            <a:prstDash val="solid"/>
          </a:ln>
          <a:effectLst/>
          <a:scene3d>
            <a:camera prst="orthographicFront"/>
            <a:lightRig rig="threePt" dir="t"/>
          </a:scene3d>
          <a:sp3d>
            <a:bevelT w="165100" prst="coolSlant"/>
          </a:sp3d>
        </p:spPr>
        <p:txBody>
          <a:bodyPr rtlCol="0" anchor="ctr"/>
          <a:lstStyle/>
          <a:p>
            <a:pPr algn="ctr">
              <a:defRPr/>
            </a:pPr>
            <a:endParaRPr lang="en-GB" kern="0">
              <a:solidFill>
                <a:sysClr val="window" lastClr="FFFFFF"/>
              </a:solidFill>
              <a:latin typeface="Calibri"/>
            </a:endParaRPr>
          </a:p>
        </p:txBody>
      </p:sp>
      <p:grpSp>
        <p:nvGrpSpPr>
          <p:cNvPr id="132" name="Group 124"/>
          <p:cNvGrpSpPr/>
          <p:nvPr/>
        </p:nvGrpSpPr>
        <p:grpSpPr>
          <a:xfrm>
            <a:off x="5310183" y="5643579"/>
            <a:ext cx="1214444" cy="714379"/>
            <a:chOff x="500038" y="4357696"/>
            <a:chExt cx="1214444" cy="714379"/>
          </a:xfrm>
        </p:grpSpPr>
        <p:sp>
          <p:nvSpPr>
            <p:cNvPr id="133" name="Oval 132"/>
            <p:cNvSpPr/>
            <p:nvPr/>
          </p:nvSpPr>
          <p:spPr>
            <a:xfrm>
              <a:off x="1285854" y="4357696"/>
              <a:ext cx="428628" cy="357190"/>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Arial" pitchFamily="34" charset="0"/>
                  <a:cs typeface="Arial" pitchFamily="34" charset="0"/>
                </a:rPr>
                <a:t>4</a:t>
              </a:r>
            </a:p>
          </p:txBody>
        </p:sp>
        <p:cxnSp>
          <p:nvCxnSpPr>
            <p:cNvPr id="134" name="Straight Arrow Connector 133"/>
            <p:cNvCxnSpPr>
              <a:stCxn id="133" idx="3"/>
              <a:endCxn id="128" idx="3"/>
            </p:cNvCxnSpPr>
            <p:nvPr/>
          </p:nvCxnSpPr>
          <p:spPr>
            <a:xfrm rot="5400000">
              <a:off x="719582" y="4443032"/>
              <a:ext cx="409499" cy="848588"/>
            </a:xfrm>
            <a:prstGeom prst="straightConnector1">
              <a:avLst/>
            </a:prstGeom>
            <a:ln w="38100">
              <a:solidFill>
                <a:srgbClr val="C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6497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8988" y="2919413"/>
            <a:ext cx="5072062" cy="8572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200" b="1">
                <a:solidFill>
                  <a:schemeClr val="tx1"/>
                </a:solidFill>
                <a:latin typeface="Arial" charset="0"/>
                <a:ea typeface="ＭＳ Ｐゴシック" charset="0"/>
                <a:cs typeface="Arial" charset="0"/>
              </a:rPr>
              <a:t>Application</a:t>
            </a:r>
            <a:endParaRPr lang="en-GB" sz="1100" b="1">
              <a:solidFill>
                <a:schemeClr val="tx1"/>
              </a:solidFill>
              <a:latin typeface="Arial" charset="0"/>
              <a:ea typeface="ＭＳ Ｐゴシック" charset="0"/>
              <a:cs typeface="Arial" charset="0"/>
            </a:endParaRPr>
          </a:p>
        </p:txBody>
      </p:sp>
      <p:sp>
        <p:nvSpPr>
          <p:cNvPr id="9" name="Rectangle 8"/>
          <p:cNvSpPr/>
          <p:nvPr/>
        </p:nvSpPr>
        <p:spPr>
          <a:xfrm>
            <a:off x="3614739" y="3276601"/>
            <a:ext cx="1214437" cy="42862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Input</a:t>
            </a:r>
          </a:p>
        </p:txBody>
      </p:sp>
      <p:sp>
        <p:nvSpPr>
          <p:cNvPr id="10" name="Rectangle 9"/>
          <p:cNvSpPr/>
          <p:nvPr/>
        </p:nvSpPr>
        <p:spPr>
          <a:xfrm>
            <a:off x="5257800" y="3276601"/>
            <a:ext cx="1214438" cy="42862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Simulation</a:t>
            </a:r>
          </a:p>
        </p:txBody>
      </p:sp>
      <p:sp>
        <p:nvSpPr>
          <p:cNvPr id="11" name="Rectangle 10"/>
          <p:cNvSpPr/>
          <p:nvPr/>
        </p:nvSpPr>
        <p:spPr>
          <a:xfrm>
            <a:off x="6900864" y="3276601"/>
            <a:ext cx="1214437" cy="42862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Rendering</a:t>
            </a:r>
          </a:p>
        </p:txBody>
      </p:sp>
      <p:sp>
        <p:nvSpPr>
          <p:cNvPr id="13" name="Rectangle 12"/>
          <p:cNvSpPr/>
          <p:nvPr/>
        </p:nvSpPr>
        <p:spPr>
          <a:xfrm>
            <a:off x="1900239" y="3276601"/>
            <a:ext cx="1214437" cy="42862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Device</a:t>
            </a:r>
          </a:p>
        </p:txBody>
      </p:sp>
      <p:sp>
        <p:nvSpPr>
          <p:cNvPr id="14" name="Rectangle 13"/>
          <p:cNvSpPr/>
          <p:nvPr/>
        </p:nvSpPr>
        <p:spPr>
          <a:xfrm>
            <a:off x="8829675" y="3276601"/>
            <a:ext cx="1214438" cy="42862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Display</a:t>
            </a:r>
          </a:p>
        </p:txBody>
      </p:sp>
      <p:cxnSp>
        <p:nvCxnSpPr>
          <p:cNvPr id="18" name="Straight Arrow Connector 17"/>
          <p:cNvCxnSpPr/>
          <p:nvPr/>
        </p:nvCxnSpPr>
        <p:spPr>
          <a:xfrm>
            <a:off x="2543176" y="4062414"/>
            <a:ext cx="7000875" cy="1587"/>
          </a:xfrm>
          <a:prstGeom prst="straightConnector1">
            <a:avLst/>
          </a:prstGeom>
          <a:ln w="50800">
            <a:headEnd type="none"/>
            <a:tailEnd type="arrow"/>
          </a:ln>
        </p:spPr>
        <p:style>
          <a:lnRef idx="1">
            <a:schemeClr val="accent1"/>
          </a:lnRef>
          <a:fillRef idx="0">
            <a:schemeClr val="accent1"/>
          </a:fillRef>
          <a:effectRef idx="0">
            <a:schemeClr val="accent1"/>
          </a:effectRef>
          <a:fontRef idx="minor">
            <a:schemeClr val="tx1"/>
          </a:fontRef>
        </p:style>
      </p:cxnSp>
      <p:sp>
        <p:nvSpPr>
          <p:cNvPr id="17416" name="TextBox 19"/>
          <p:cNvSpPr txBox="1">
            <a:spLocks noChangeArrowheads="1"/>
          </p:cNvSpPr>
          <p:nvPr/>
        </p:nvSpPr>
        <p:spPr bwMode="auto">
          <a:xfrm>
            <a:off x="4186239" y="4205289"/>
            <a:ext cx="35004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sz="1800">
                <a:latin typeface="Tw Cen MT" charset="0"/>
              </a:rPr>
              <a:t>Path A</a:t>
            </a:r>
          </a:p>
        </p:txBody>
      </p:sp>
      <p:cxnSp>
        <p:nvCxnSpPr>
          <p:cNvPr id="22" name="Straight Arrow Connector 21"/>
          <p:cNvCxnSpPr>
            <a:stCxn id="13" idx="3"/>
            <a:endCxn id="9" idx="1"/>
          </p:cNvCxnSpPr>
          <p:nvPr/>
        </p:nvCxnSpPr>
        <p:spPr>
          <a:xfrm>
            <a:off x="3114676" y="3490914"/>
            <a:ext cx="500063" cy="1587"/>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0" idx="1"/>
          </p:cNvCxnSpPr>
          <p:nvPr/>
        </p:nvCxnSpPr>
        <p:spPr>
          <a:xfrm>
            <a:off x="4829176" y="3490914"/>
            <a:ext cx="428625" cy="1587"/>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11" idx="1"/>
          </p:cNvCxnSpPr>
          <p:nvPr/>
        </p:nvCxnSpPr>
        <p:spPr>
          <a:xfrm>
            <a:off x="6472239" y="3490914"/>
            <a:ext cx="428625" cy="1587"/>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3"/>
            <a:endCxn id="14" idx="1"/>
          </p:cNvCxnSpPr>
          <p:nvPr/>
        </p:nvCxnSpPr>
        <p:spPr>
          <a:xfrm>
            <a:off x="8115301" y="3490914"/>
            <a:ext cx="714375" cy="1587"/>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15" name="Title 2"/>
          <p:cNvSpPr>
            <a:spLocks noGrp="1"/>
          </p:cNvSpPr>
          <p:nvPr>
            <p:ph type="title"/>
          </p:nvPr>
        </p:nvSpPr>
        <p:spPr>
          <a:xfrm>
            <a:off x="2135560" y="260648"/>
            <a:ext cx="8153400" cy="990600"/>
          </a:xfrm>
        </p:spPr>
        <p:txBody>
          <a:bodyPr/>
          <a:lstStyle/>
          <a:p>
            <a:r>
              <a:rPr lang="en-GB" dirty="0" smtClean="0"/>
              <a:t>Latency and Jitter : Single Host</a:t>
            </a:r>
            <a:endParaRPr lang="en-GB" dirty="0"/>
          </a:p>
        </p:txBody>
      </p:sp>
    </p:spTree>
    <p:extLst>
      <p:ext uri="{BB962C8B-B14F-4D97-AF65-F5344CB8AC3E}">
        <p14:creationId xmlns:p14="http://schemas.microsoft.com/office/powerpoint/2010/main" val="359684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Group 37"/>
          <p:cNvGrpSpPr>
            <a:grpSpLocks/>
          </p:cNvGrpSpPr>
          <p:nvPr/>
        </p:nvGrpSpPr>
        <p:grpSpPr bwMode="auto">
          <a:xfrm>
            <a:off x="2286000" y="1733840"/>
            <a:ext cx="7539038" cy="5241925"/>
            <a:chOff x="-71470" y="721475"/>
            <a:chExt cx="8715436" cy="6060325"/>
          </a:xfrm>
        </p:grpSpPr>
        <p:sp>
          <p:nvSpPr>
            <p:cNvPr id="4" name="Rectangle 3"/>
            <p:cNvSpPr/>
            <p:nvPr/>
          </p:nvSpPr>
          <p:spPr>
            <a:xfrm>
              <a:off x="1928914" y="721475"/>
              <a:ext cx="5072534" cy="857109"/>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200" b="1">
                  <a:solidFill>
                    <a:schemeClr val="tx1"/>
                  </a:solidFill>
                  <a:latin typeface="Arial" charset="0"/>
                  <a:ea typeface="ＭＳ Ｐゴシック" charset="0"/>
                  <a:cs typeface="Arial" charset="0"/>
                </a:rPr>
                <a:t>Client Application</a:t>
              </a:r>
              <a:endParaRPr lang="en-GB" sz="1100" b="1">
                <a:solidFill>
                  <a:schemeClr val="tx1"/>
                </a:solidFill>
                <a:latin typeface="Arial" charset="0"/>
                <a:ea typeface="ＭＳ Ｐゴシック" charset="0"/>
                <a:cs typeface="Arial" charset="0"/>
              </a:endParaRPr>
            </a:p>
          </p:txBody>
        </p:sp>
        <p:grpSp>
          <p:nvGrpSpPr>
            <p:cNvPr id="19459" name="Group 14"/>
            <p:cNvGrpSpPr>
              <a:grpSpLocks/>
            </p:cNvGrpSpPr>
            <p:nvPr/>
          </p:nvGrpSpPr>
          <p:grpSpPr bwMode="auto">
            <a:xfrm>
              <a:off x="3214678" y="1864483"/>
              <a:ext cx="857256" cy="857256"/>
              <a:chOff x="2643174" y="3357562"/>
              <a:chExt cx="1643074" cy="1500198"/>
            </a:xfrm>
          </p:grpSpPr>
          <p:sp>
            <p:nvSpPr>
              <p:cNvPr id="6" name="Rectangle 5"/>
              <p:cNvSpPr/>
              <p:nvPr/>
            </p:nvSpPr>
            <p:spPr>
              <a:xfrm>
                <a:off x="2644559" y="3358288"/>
                <a:ext cx="1642669" cy="497838"/>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b="1">
                    <a:solidFill>
                      <a:schemeClr val="tx1"/>
                    </a:solidFill>
                    <a:latin typeface="Arial" charset="0"/>
                    <a:ea typeface="ＭＳ Ｐゴシック" charset="0"/>
                    <a:cs typeface="Arial" charset="0"/>
                  </a:rPr>
                  <a:t>Network</a:t>
                </a:r>
              </a:p>
            </p:txBody>
          </p:sp>
          <p:sp>
            <p:nvSpPr>
              <p:cNvPr id="7" name="Rectangle 6"/>
              <p:cNvSpPr/>
              <p:nvPr/>
            </p:nvSpPr>
            <p:spPr>
              <a:xfrm>
                <a:off x="2644559" y="3859339"/>
                <a:ext cx="1642669" cy="497838"/>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b="1">
                    <a:solidFill>
                      <a:schemeClr val="tx1"/>
                    </a:solidFill>
                    <a:latin typeface="Arial" charset="0"/>
                    <a:ea typeface="ＭＳ Ｐゴシック" charset="0"/>
                    <a:cs typeface="Arial" charset="0"/>
                  </a:rPr>
                  <a:t>Link</a:t>
                </a:r>
              </a:p>
            </p:txBody>
          </p:sp>
          <p:sp>
            <p:nvSpPr>
              <p:cNvPr id="8" name="Rectangle 7"/>
              <p:cNvSpPr/>
              <p:nvPr/>
            </p:nvSpPr>
            <p:spPr>
              <a:xfrm>
                <a:off x="2644559" y="4360390"/>
                <a:ext cx="1642669" cy="497838"/>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b="1">
                    <a:solidFill>
                      <a:schemeClr val="tx1"/>
                    </a:solidFill>
                    <a:latin typeface="Arial" charset="0"/>
                    <a:ea typeface="ＭＳ Ｐゴシック" charset="0"/>
                    <a:cs typeface="Arial" charset="0"/>
                  </a:rPr>
                  <a:t>Physical</a:t>
                </a:r>
              </a:p>
            </p:txBody>
          </p:sp>
        </p:grpSp>
        <p:sp>
          <p:nvSpPr>
            <p:cNvPr id="9" name="Rectangle 8"/>
            <p:cNvSpPr/>
            <p:nvPr/>
          </p:nvSpPr>
          <p:spPr>
            <a:xfrm>
              <a:off x="2072061" y="1079369"/>
              <a:ext cx="928619" cy="427636"/>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Input</a:t>
              </a:r>
            </a:p>
          </p:txBody>
        </p:sp>
        <p:sp>
          <p:nvSpPr>
            <p:cNvPr id="10" name="Rectangle 9"/>
            <p:cNvSpPr/>
            <p:nvPr/>
          </p:nvSpPr>
          <p:spPr>
            <a:xfrm>
              <a:off x="4287166" y="1079369"/>
              <a:ext cx="1213076" cy="427636"/>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Simulation</a:t>
              </a:r>
            </a:p>
          </p:txBody>
        </p:sp>
        <p:sp>
          <p:nvSpPr>
            <p:cNvPr id="11" name="Rectangle 10"/>
            <p:cNvSpPr/>
            <p:nvPr/>
          </p:nvSpPr>
          <p:spPr>
            <a:xfrm>
              <a:off x="5714963" y="1079369"/>
              <a:ext cx="1214912" cy="427636"/>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Rendering</a:t>
              </a:r>
            </a:p>
          </p:txBody>
        </p:sp>
        <p:sp>
          <p:nvSpPr>
            <p:cNvPr id="13" name="Rectangle 12"/>
            <p:cNvSpPr/>
            <p:nvPr/>
          </p:nvSpPr>
          <p:spPr>
            <a:xfrm>
              <a:off x="714002" y="1079369"/>
              <a:ext cx="785472" cy="427636"/>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Device</a:t>
              </a:r>
            </a:p>
          </p:txBody>
        </p:sp>
        <p:sp>
          <p:nvSpPr>
            <p:cNvPr id="14" name="Rectangle 13"/>
            <p:cNvSpPr/>
            <p:nvPr/>
          </p:nvSpPr>
          <p:spPr>
            <a:xfrm>
              <a:off x="7429054" y="1079369"/>
              <a:ext cx="1214912" cy="427636"/>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Display</a:t>
              </a:r>
            </a:p>
          </p:txBody>
        </p:sp>
        <p:sp>
          <p:nvSpPr>
            <p:cNvPr id="16" name="Rectangle 15"/>
            <p:cNvSpPr/>
            <p:nvPr/>
          </p:nvSpPr>
          <p:spPr>
            <a:xfrm>
              <a:off x="2499667" y="5150175"/>
              <a:ext cx="2358251" cy="857108"/>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200" b="1">
                  <a:solidFill>
                    <a:schemeClr val="tx1"/>
                  </a:solidFill>
                  <a:latin typeface="Arial" charset="0"/>
                  <a:ea typeface="ＭＳ Ｐゴシック" charset="0"/>
                  <a:cs typeface="Arial" charset="0"/>
                </a:rPr>
                <a:t>Server Application</a:t>
              </a:r>
              <a:endParaRPr lang="en-GB" sz="1100" b="1">
                <a:solidFill>
                  <a:schemeClr val="tx1"/>
                </a:solidFill>
                <a:latin typeface="Arial" charset="0"/>
                <a:ea typeface="ＭＳ Ｐゴシック" charset="0"/>
                <a:cs typeface="Arial" charset="0"/>
              </a:endParaRPr>
            </a:p>
          </p:txBody>
        </p:sp>
        <p:sp>
          <p:nvSpPr>
            <p:cNvPr id="19" name="Rectangle 18"/>
            <p:cNvSpPr/>
            <p:nvPr/>
          </p:nvSpPr>
          <p:spPr>
            <a:xfrm>
              <a:off x="3143826" y="5508067"/>
              <a:ext cx="1213078" cy="427637"/>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b="1" dirty="0">
                  <a:solidFill>
                    <a:schemeClr val="tx1"/>
                  </a:solidFill>
                  <a:latin typeface="Arial" pitchFamily="34" charset="0"/>
                  <a:cs typeface="Arial" pitchFamily="34" charset="0"/>
                </a:rPr>
                <a:t>Simulation</a:t>
              </a:r>
            </a:p>
          </p:txBody>
        </p:sp>
        <p:grpSp>
          <p:nvGrpSpPr>
            <p:cNvPr id="19467" name="Group 21"/>
            <p:cNvGrpSpPr>
              <a:grpSpLocks/>
            </p:cNvGrpSpPr>
            <p:nvPr/>
          </p:nvGrpSpPr>
          <p:grpSpPr bwMode="auto">
            <a:xfrm>
              <a:off x="3214678" y="3864747"/>
              <a:ext cx="857256" cy="857256"/>
              <a:chOff x="2643174" y="3357562"/>
              <a:chExt cx="1643074" cy="1500198"/>
            </a:xfrm>
          </p:grpSpPr>
          <p:sp>
            <p:nvSpPr>
              <p:cNvPr id="23" name="Rectangle 22"/>
              <p:cNvSpPr/>
              <p:nvPr/>
            </p:nvSpPr>
            <p:spPr>
              <a:xfrm>
                <a:off x="2644559" y="3358758"/>
                <a:ext cx="1642669" cy="497838"/>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b="1">
                    <a:solidFill>
                      <a:schemeClr val="tx1"/>
                    </a:solidFill>
                    <a:latin typeface="Arial" charset="0"/>
                    <a:ea typeface="ＭＳ Ｐゴシック" charset="0"/>
                    <a:cs typeface="Arial" charset="0"/>
                  </a:rPr>
                  <a:t>Physical</a:t>
                </a:r>
              </a:p>
            </p:txBody>
          </p:sp>
          <p:sp>
            <p:nvSpPr>
              <p:cNvPr id="24" name="Rectangle 23"/>
              <p:cNvSpPr/>
              <p:nvPr/>
            </p:nvSpPr>
            <p:spPr>
              <a:xfrm>
                <a:off x="2644559" y="3859808"/>
                <a:ext cx="1642669" cy="497838"/>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b="1">
                    <a:solidFill>
                      <a:schemeClr val="tx1"/>
                    </a:solidFill>
                    <a:latin typeface="Arial" charset="0"/>
                    <a:ea typeface="ＭＳ Ｐゴシック" charset="0"/>
                    <a:cs typeface="Arial" charset="0"/>
                  </a:rPr>
                  <a:t>Link</a:t>
                </a:r>
              </a:p>
            </p:txBody>
          </p:sp>
          <p:sp>
            <p:nvSpPr>
              <p:cNvPr id="25" name="Rectangle 24"/>
              <p:cNvSpPr/>
              <p:nvPr/>
            </p:nvSpPr>
            <p:spPr>
              <a:xfrm>
                <a:off x="2644559" y="4360859"/>
                <a:ext cx="1642669" cy="497838"/>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b="1">
                    <a:solidFill>
                      <a:schemeClr val="tx1"/>
                    </a:solidFill>
                    <a:latin typeface="Arial" charset="0"/>
                    <a:ea typeface="ＭＳ Ｐゴシック" charset="0"/>
                    <a:cs typeface="Arial" charset="0"/>
                  </a:rPr>
                  <a:t>Network</a:t>
                </a:r>
              </a:p>
            </p:txBody>
          </p:sp>
        </p:grpSp>
        <p:cxnSp>
          <p:nvCxnSpPr>
            <p:cNvPr id="30" name="Straight Arrow Connector 29"/>
            <p:cNvCxnSpPr>
              <a:stCxn id="13" idx="3"/>
              <a:endCxn id="9" idx="1"/>
            </p:cNvCxnSpPr>
            <p:nvPr/>
          </p:nvCxnSpPr>
          <p:spPr>
            <a:xfrm>
              <a:off x="1499474" y="1292269"/>
              <a:ext cx="572587" cy="1835"/>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stCxn id="9" idx="3"/>
            </p:cNvCxnSpPr>
            <p:nvPr/>
          </p:nvCxnSpPr>
          <p:spPr>
            <a:xfrm>
              <a:off x="3000680" y="1292269"/>
              <a:ext cx="427606" cy="572629"/>
            </a:xfrm>
            <a:prstGeom prst="bentConnector2">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2857491" y="3292801"/>
              <a:ext cx="1143423" cy="1835"/>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flipH="1" flipV="1">
              <a:off x="3285095" y="3292801"/>
              <a:ext cx="1143423" cy="1836"/>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26" name="Cloud 25"/>
            <p:cNvSpPr/>
            <p:nvPr/>
          </p:nvSpPr>
          <p:spPr>
            <a:xfrm>
              <a:off x="3000680" y="3078064"/>
              <a:ext cx="1286486" cy="501051"/>
            </a:xfrm>
            <a:prstGeom prst="cloud">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cxnSp>
          <p:nvCxnSpPr>
            <p:cNvPr id="39" name="Shape 38"/>
            <p:cNvCxnSpPr>
              <a:endCxn id="10" idx="1"/>
            </p:cNvCxnSpPr>
            <p:nvPr/>
          </p:nvCxnSpPr>
          <p:spPr>
            <a:xfrm rot="5400000" flipH="1" flipV="1">
              <a:off x="3786132" y="1363863"/>
              <a:ext cx="572629" cy="429440"/>
            </a:xfrm>
            <a:prstGeom prst="bentConnector2">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Shape 40"/>
            <p:cNvCxnSpPr>
              <a:endCxn id="19" idx="1"/>
            </p:cNvCxnSpPr>
            <p:nvPr/>
          </p:nvCxnSpPr>
          <p:spPr>
            <a:xfrm rot="5400000">
              <a:off x="2750136" y="5116228"/>
              <a:ext cx="1000266" cy="212885"/>
            </a:xfrm>
            <a:prstGeom prst="bentConnector4">
              <a:avLst>
                <a:gd name="adj1" fmla="val 21871"/>
                <a:gd name="adj2" fmla="val 281163"/>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stCxn id="19" idx="3"/>
            </p:cNvCxnSpPr>
            <p:nvPr/>
          </p:nvCxnSpPr>
          <p:spPr>
            <a:xfrm flipH="1" flipV="1">
              <a:off x="3857726" y="4722538"/>
              <a:ext cx="499178" cy="1000266"/>
            </a:xfrm>
            <a:prstGeom prst="bentConnector4">
              <a:avLst>
                <a:gd name="adj1" fmla="val -60226"/>
                <a:gd name="adj2" fmla="val 79580"/>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51" name="Freeform 50"/>
            <p:cNvSpPr/>
            <p:nvPr/>
          </p:nvSpPr>
          <p:spPr>
            <a:xfrm>
              <a:off x="1016813" y="1635479"/>
              <a:ext cx="7038048" cy="5146321"/>
            </a:xfrm>
            <a:custGeom>
              <a:avLst/>
              <a:gdLst>
                <a:gd name="connsiteX0" fmla="*/ 0 w 7039429"/>
                <a:gd name="connsiteY0" fmla="*/ 0 h 4484914"/>
                <a:gd name="connsiteX1" fmla="*/ 1640114 w 7039429"/>
                <a:gd name="connsiteY1" fmla="*/ 29029 h 4484914"/>
                <a:gd name="connsiteX2" fmla="*/ 1712686 w 7039429"/>
                <a:gd name="connsiteY2" fmla="*/ 2786743 h 4484914"/>
                <a:gd name="connsiteX3" fmla="*/ 1219200 w 7039429"/>
                <a:gd name="connsiteY3" fmla="*/ 4441372 h 4484914"/>
                <a:gd name="connsiteX4" fmla="*/ 4513943 w 7039429"/>
                <a:gd name="connsiteY4" fmla="*/ 4484914 h 4484914"/>
                <a:gd name="connsiteX5" fmla="*/ 3526971 w 7039429"/>
                <a:gd name="connsiteY5" fmla="*/ 2859314 h 4484914"/>
                <a:gd name="connsiteX6" fmla="*/ 3483429 w 7039429"/>
                <a:gd name="connsiteY6" fmla="*/ 43543 h 4484914"/>
                <a:gd name="connsiteX7" fmla="*/ 7039429 w 7039429"/>
                <a:gd name="connsiteY7" fmla="*/ 0 h 4484914"/>
                <a:gd name="connsiteX0" fmla="*/ 0 w 7039429"/>
                <a:gd name="connsiteY0" fmla="*/ 0 h 4484914"/>
                <a:gd name="connsiteX1" fmla="*/ 1640114 w 7039429"/>
                <a:gd name="connsiteY1" fmla="*/ 29029 h 4484914"/>
                <a:gd name="connsiteX2" fmla="*/ 1712686 w 7039429"/>
                <a:gd name="connsiteY2" fmla="*/ 2786743 h 4484914"/>
                <a:gd name="connsiteX3" fmla="*/ 1219200 w 7039429"/>
                <a:gd name="connsiteY3" fmla="*/ 4441372 h 4484914"/>
                <a:gd name="connsiteX4" fmla="*/ 4513943 w 7039429"/>
                <a:gd name="connsiteY4" fmla="*/ 4484914 h 4484914"/>
                <a:gd name="connsiteX5" fmla="*/ 3526971 w 7039429"/>
                <a:gd name="connsiteY5" fmla="*/ 2859314 h 4484914"/>
                <a:gd name="connsiteX6" fmla="*/ 3483429 w 7039429"/>
                <a:gd name="connsiteY6" fmla="*/ 43543 h 4484914"/>
                <a:gd name="connsiteX7" fmla="*/ 7039429 w 7039429"/>
                <a:gd name="connsiteY7" fmla="*/ 0 h 4484914"/>
                <a:gd name="connsiteX0" fmla="*/ 0 w 7039429"/>
                <a:gd name="connsiteY0" fmla="*/ 0 h 4748590"/>
                <a:gd name="connsiteX1" fmla="*/ 1640114 w 7039429"/>
                <a:gd name="connsiteY1" fmla="*/ 29029 h 4748590"/>
                <a:gd name="connsiteX2" fmla="*/ 1712686 w 7039429"/>
                <a:gd name="connsiteY2" fmla="*/ 2786743 h 4748590"/>
                <a:gd name="connsiteX3" fmla="*/ 1219200 w 7039429"/>
                <a:gd name="connsiteY3" fmla="*/ 4441372 h 4748590"/>
                <a:gd name="connsiteX4" fmla="*/ 4513943 w 7039429"/>
                <a:gd name="connsiteY4" fmla="*/ 4484914 h 4748590"/>
                <a:gd name="connsiteX5" fmla="*/ 3526971 w 7039429"/>
                <a:gd name="connsiteY5" fmla="*/ 2859314 h 4748590"/>
                <a:gd name="connsiteX6" fmla="*/ 3483429 w 7039429"/>
                <a:gd name="connsiteY6" fmla="*/ 43543 h 4748590"/>
                <a:gd name="connsiteX7" fmla="*/ 7039429 w 7039429"/>
                <a:gd name="connsiteY7" fmla="*/ 0 h 4748590"/>
                <a:gd name="connsiteX0" fmla="*/ 0 w 7039429"/>
                <a:gd name="connsiteY0" fmla="*/ 0 h 4748590"/>
                <a:gd name="connsiteX1" fmla="*/ 1640114 w 7039429"/>
                <a:gd name="connsiteY1" fmla="*/ 29029 h 4748590"/>
                <a:gd name="connsiteX2" fmla="*/ 1712686 w 7039429"/>
                <a:gd name="connsiteY2" fmla="*/ 2786743 h 4748590"/>
                <a:gd name="connsiteX3" fmla="*/ 1219200 w 7039429"/>
                <a:gd name="connsiteY3" fmla="*/ 4441372 h 4748590"/>
                <a:gd name="connsiteX4" fmla="*/ 4513943 w 7039429"/>
                <a:gd name="connsiteY4" fmla="*/ 4484914 h 4748590"/>
                <a:gd name="connsiteX5" fmla="*/ 3526971 w 7039429"/>
                <a:gd name="connsiteY5" fmla="*/ 2859314 h 4748590"/>
                <a:gd name="connsiteX6" fmla="*/ 3483429 w 7039429"/>
                <a:gd name="connsiteY6" fmla="*/ 43543 h 4748590"/>
                <a:gd name="connsiteX7" fmla="*/ 7039429 w 7039429"/>
                <a:gd name="connsiteY7" fmla="*/ 0 h 4748590"/>
                <a:gd name="connsiteX0" fmla="*/ 0 w 7039429"/>
                <a:gd name="connsiteY0" fmla="*/ 0 h 4748590"/>
                <a:gd name="connsiteX1" fmla="*/ 1640114 w 7039429"/>
                <a:gd name="connsiteY1" fmla="*/ 29029 h 4748590"/>
                <a:gd name="connsiteX2" fmla="*/ 1712686 w 7039429"/>
                <a:gd name="connsiteY2" fmla="*/ 2786743 h 4748590"/>
                <a:gd name="connsiteX3" fmla="*/ 1219200 w 7039429"/>
                <a:gd name="connsiteY3" fmla="*/ 4441372 h 4748590"/>
                <a:gd name="connsiteX4" fmla="*/ 4513943 w 7039429"/>
                <a:gd name="connsiteY4" fmla="*/ 4484914 h 4748590"/>
                <a:gd name="connsiteX5" fmla="*/ 3526971 w 7039429"/>
                <a:gd name="connsiteY5" fmla="*/ 2859314 h 4748590"/>
                <a:gd name="connsiteX6" fmla="*/ 3483429 w 7039429"/>
                <a:gd name="connsiteY6" fmla="*/ 43543 h 4748590"/>
                <a:gd name="connsiteX7" fmla="*/ 7039429 w 7039429"/>
                <a:gd name="connsiteY7" fmla="*/ 0 h 4748590"/>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30678 h 4779268"/>
                <a:gd name="connsiteX1" fmla="*/ 1640114 w 7039429"/>
                <a:gd name="connsiteY1" fmla="*/ 59707 h 4779268"/>
                <a:gd name="connsiteX2" fmla="*/ 1712686 w 7039429"/>
                <a:gd name="connsiteY2" fmla="*/ 2817421 h 4779268"/>
                <a:gd name="connsiteX3" fmla="*/ 1219200 w 7039429"/>
                <a:gd name="connsiteY3" fmla="*/ 4472050 h 4779268"/>
                <a:gd name="connsiteX4" fmla="*/ 4513943 w 7039429"/>
                <a:gd name="connsiteY4" fmla="*/ 4515592 h 4779268"/>
                <a:gd name="connsiteX5" fmla="*/ 3526971 w 7039429"/>
                <a:gd name="connsiteY5" fmla="*/ 2889992 h 4779268"/>
                <a:gd name="connsiteX6" fmla="*/ 3483429 w 7039429"/>
                <a:gd name="connsiteY6" fmla="*/ 74221 h 4779268"/>
                <a:gd name="connsiteX7" fmla="*/ 7039429 w 7039429"/>
                <a:gd name="connsiteY7" fmla="*/ 30678 h 4779268"/>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236297 h 4984887"/>
                <a:gd name="connsiteX1" fmla="*/ 1640114 w 7039429"/>
                <a:gd name="connsiteY1" fmla="*/ 265326 h 4984887"/>
                <a:gd name="connsiteX2" fmla="*/ 1712686 w 7039429"/>
                <a:gd name="connsiteY2" fmla="*/ 3023040 h 4984887"/>
                <a:gd name="connsiteX3" fmla="*/ 1219200 w 7039429"/>
                <a:gd name="connsiteY3" fmla="*/ 4677669 h 4984887"/>
                <a:gd name="connsiteX4" fmla="*/ 4513943 w 7039429"/>
                <a:gd name="connsiteY4" fmla="*/ 4721211 h 4984887"/>
                <a:gd name="connsiteX5" fmla="*/ 3526971 w 7039429"/>
                <a:gd name="connsiteY5" fmla="*/ 3095611 h 4984887"/>
                <a:gd name="connsiteX6" fmla="*/ 3483429 w 7039429"/>
                <a:gd name="connsiteY6" fmla="*/ 279840 h 4984887"/>
                <a:gd name="connsiteX7" fmla="*/ 7039429 w 7039429"/>
                <a:gd name="connsiteY7" fmla="*/ 236297 h 4984887"/>
                <a:gd name="connsiteX0" fmla="*/ 0 w 7039429"/>
                <a:gd name="connsiteY0" fmla="*/ 236297 h 4984887"/>
                <a:gd name="connsiteX1" fmla="*/ 1640114 w 7039429"/>
                <a:gd name="connsiteY1" fmla="*/ 265326 h 4984887"/>
                <a:gd name="connsiteX2" fmla="*/ 1712686 w 7039429"/>
                <a:gd name="connsiteY2" fmla="*/ 3023040 h 4984887"/>
                <a:gd name="connsiteX3" fmla="*/ 1219200 w 7039429"/>
                <a:gd name="connsiteY3" fmla="*/ 4677669 h 4984887"/>
                <a:gd name="connsiteX4" fmla="*/ 4513943 w 7039429"/>
                <a:gd name="connsiteY4" fmla="*/ 4721211 h 4984887"/>
                <a:gd name="connsiteX5" fmla="*/ 3526971 w 7039429"/>
                <a:gd name="connsiteY5" fmla="*/ 3095611 h 4984887"/>
                <a:gd name="connsiteX6" fmla="*/ 3483429 w 7039429"/>
                <a:gd name="connsiteY6" fmla="*/ 279840 h 4984887"/>
                <a:gd name="connsiteX7" fmla="*/ 7039429 w 7039429"/>
                <a:gd name="connsiteY7" fmla="*/ 236297 h 4984887"/>
                <a:gd name="connsiteX0" fmla="*/ 0 w 7039429"/>
                <a:gd name="connsiteY0" fmla="*/ 236297 h 4953368"/>
                <a:gd name="connsiteX1" fmla="*/ 1640114 w 7039429"/>
                <a:gd name="connsiteY1" fmla="*/ 265326 h 4953368"/>
                <a:gd name="connsiteX2" fmla="*/ 1712686 w 7039429"/>
                <a:gd name="connsiteY2" fmla="*/ 3023040 h 4953368"/>
                <a:gd name="connsiteX3" fmla="*/ 1219200 w 7039429"/>
                <a:gd name="connsiteY3" fmla="*/ 4677669 h 4953368"/>
                <a:gd name="connsiteX4" fmla="*/ 4127504 w 7039429"/>
                <a:gd name="connsiteY4" fmla="*/ 4677236 h 4953368"/>
                <a:gd name="connsiteX5" fmla="*/ 3526971 w 7039429"/>
                <a:gd name="connsiteY5" fmla="*/ 3095611 h 4953368"/>
                <a:gd name="connsiteX6" fmla="*/ 3483429 w 7039429"/>
                <a:gd name="connsiteY6" fmla="*/ 279840 h 4953368"/>
                <a:gd name="connsiteX7" fmla="*/ 7039429 w 7039429"/>
                <a:gd name="connsiteY7" fmla="*/ 236297 h 4953368"/>
                <a:gd name="connsiteX0" fmla="*/ 0 w 7039429"/>
                <a:gd name="connsiteY0" fmla="*/ 236297 h 4953368"/>
                <a:gd name="connsiteX1" fmla="*/ 1640114 w 7039429"/>
                <a:gd name="connsiteY1" fmla="*/ 265326 h 4953368"/>
                <a:gd name="connsiteX2" fmla="*/ 1712686 w 7039429"/>
                <a:gd name="connsiteY2" fmla="*/ 3023040 h 4953368"/>
                <a:gd name="connsiteX3" fmla="*/ 1219200 w 7039429"/>
                <a:gd name="connsiteY3" fmla="*/ 4677669 h 4953368"/>
                <a:gd name="connsiteX4" fmla="*/ 4127504 w 7039429"/>
                <a:gd name="connsiteY4" fmla="*/ 4677236 h 4953368"/>
                <a:gd name="connsiteX5" fmla="*/ 4056066 w 7039429"/>
                <a:gd name="connsiteY5" fmla="*/ 3034162 h 4953368"/>
                <a:gd name="connsiteX6" fmla="*/ 3483429 w 7039429"/>
                <a:gd name="connsiteY6" fmla="*/ 279840 h 4953368"/>
                <a:gd name="connsiteX7" fmla="*/ 7039429 w 7039429"/>
                <a:gd name="connsiteY7" fmla="*/ 236297 h 4953368"/>
                <a:gd name="connsiteX0" fmla="*/ 0 w 7039429"/>
                <a:gd name="connsiteY0" fmla="*/ 236297 h 4951515"/>
                <a:gd name="connsiteX1" fmla="*/ 1640114 w 7039429"/>
                <a:gd name="connsiteY1" fmla="*/ 265326 h 4951515"/>
                <a:gd name="connsiteX2" fmla="*/ 1341422 w 7039429"/>
                <a:gd name="connsiteY2" fmla="*/ 3034162 h 4951515"/>
                <a:gd name="connsiteX3" fmla="*/ 1219200 w 7039429"/>
                <a:gd name="connsiteY3" fmla="*/ 4677669 h 4951515"/>
                <a:gd name="connsiteX4" fmla="*/ 4127504 w 7039429"/>
                <a:gd name="connsiteY4" fmla="*/ 4677236 h 4951515"/>
                <a:gd name="connsiteX5" fmla="*/ 4056066 w 7039429"/>
                <a:gd name="connsiteY5" fmla="*/ 3034162 h 4951515"/>
                <a:gd name="connsiteX6" fmla="*/ 3483429 w 7039429"/>
                <a:gd name="connsiteY6" fmla="*/ 279840 h 4951515"/>
                <a:gd name="connsiteX7" fmla="*/ 7039429 w 7039429"/>
                <a:gd name="connsiteY7" fmla="*/ 236297 h 4951515"/>
                <a:gd name="connsiteX0" fmla="*/ 0 w 7039429"/>
                <a:gd name="connsiteY0" fmla="*/ 30678 h 4745896"/>
                <a:gd name="connsiteX1" fmla="*/ 1198546 w 7039429"/>
                <a:gd name="connsiteY1" fmla="*/ 328214 h 4745896"/>
                <a:gd name="connsiteX2" fmla="*/ 1341422 w 7039429"/>
                <a:gd name="connsiteY2" fmla="*/ 2828543 h 4745896"/>
                <a:gd name="connsiteX3" fmla="*/ 1219200 w 7039429"/>
                <a:gd name="connsiteY3" fmla="*/ 4472050 h 4745896"/>
                <a:gd name="connsiteX4" fmla="*/ 4127504 w 7039429"/>
                <a:gd name="connsiteY4" fmla="*/ 4471617 h 4745896"/>
                <a:gd name="connsiteX5" fmla="*/ 4056066 w 7039429"/>
                <a:gd name="connsiteY5" fmla="*/ 2828543 h 4745896"/>
                <a:gd name="connsiteX6" fmla="*/ 3483429 w 7039429"/>
                <a:gd name="connsiteY6" fmla="*/ 74221 h 4745896"/>
                <a:gd name="connsiteX7" fmla="*/ 7039429 w 7039429"/>
                <a:gd name="connsiteY7" fmla="*/ 30678 h 4745896"/>
                <a:gd name="connsiteX0" fmla="*/ 0 w 7039429"/>
                <a:gd name="connsiteY0" fmla="*/ 0 h 4715218"/>
                <a:gd name="connsiteX1" fmla="*/ 1198546 w 7039429"/>
                <a:gd name="connsiteY1" fmla="*/ 297536 h 4715218"/>
                <a:gd name="connsiteX2" fmla="*/ 1341422 w 7039429"/>
                <a:gd name="connsiteY2" fmla="*/ 2797865 h 4715218"/>
                <a:gd name="connsiteX3" fmla="*/ 1219200 w 7039429"/>
                <a:gd name="connsiteY3" fmla="*/ 4441372 h 4715218"/>
                <a:gd name="connsiteX4" fmla="*/ 4127504 w 7039429"/>
                <a:gd name="connsiteY4" fmla="*/ 4440939 h 4715218"/>
                <a:gd name="connsiteX5" fmla="*/ 4056066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198546 w 7039429"/>
                <a:gd name="connsiteY1" fmla="*/ 297536 h 4715218"/>
                <a:gd name="connsiteX2" fmla="*/ 1341422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198546 w 7039429"/>
                <a:gd name="connsiteY1" fmla="*/ 297536 h 4715218"/>
                <a:gd name="connsiteX2" fmla="*/ 1269984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055670 w 7039429"/>
                <a:gd name="connsiteY1" fmla="*/ 368973 h 4715218"/>
                <a:gd name="connsiteX2" fmla="*/ 1269984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055670 w 7039429"/>
                <a:gd name="connsiteY1" fmla="*/ 368973 h 4715218"/>
                <a:gd name="connsiteX2" fmla="*/ 984232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5120033"/>
                <a:gd name="connsiteX1" fmla="*/ 1055670 w 7039429"/>
                <a:gd name="connsiteY1" fmla="*/ 368973 h 5120033"/>
                <a:gd name="connsiteX2" fmla="*/ 1219200 w 7039429"/>
                <a:gd name="connsiteY2" fmla="*/ 4441372 h 5120033"/>
                <a:gd name="connsiteX3" fmla="*/ 4127504 w 7039429"/>
                <a:gd name="connsiteY3" fmla="*/ 4440939 h 5120033"/>
                <a:gd name="connsiteX4" fmla="*/ 4270380 w 7039429"/>
                <a:gd name="connsiteY4" fmla="*/ 2797865 h 5120033"/>
                <a:gd name="connsiteX5" fmla="*/ 4341818 w 7039429"/>
                <a:gd name="connsiteY5" fmla="*/ 154659 h 5120033"/>
                <a:gd name="connsiteX6" fmla="*/ 7039429 w 7039429"/>
                <a:gd name="connsiteY6" fmla="*/ 0 h 5120033"/>
                <a:gd name="connsiteX0" fmla="*/ 0 w 7039429"/>
                <a:gd name="connsiteY0" fmla="*/ 0 h 5155391"/>
                <a:gd name="connsiteX1" fmla="*/ 1055670 w 7039429"/>
                <a:gd name="connsiteY1" fmla="*/ 368973 h 5155391"/>
                <a:gd name="connsiteX2" fmla="*/ 1219200 w 7039429"/>
                <a:gd name="connsiteY2" fmla="*/ 4441372 h 5155391"/>
                <a:gd name="connsiteX3" fmla="*/ 4127504 w 7039429"/>
                <a:gd name="connsiteY3" fmla="*/ 4440939 h 5155391"/>
                <a:gd name="connsiteX4" fmla="*/ 4341818 w 7039429"/>
                <a:gd name="connsiteY4" fmla="*/ 154659 h 5155391"/>
                <a:gd name="connsiteX5" fmla="*/ 7039429 w 7039429"/>
                <a:gd name="connsiteY5" fmla="*/ 0 h 5155391"/>
                <a:gd name="connsiteX0" fmla="*/ 0 w 7039429"/>
                <a:gd name="connsiteY0" fmla="*/ 0 h 5119600"/>
                <a:gd name="connsiteX1" fmla="*/ 1055670 w 7039429"/>
                <a:gd name="connsiteY1" fmla="*/ 368973 h 5119600"/>
                <a:gd name="connsiteX2" fmla="*/ 1198546 w 7039429"/>
                <a:gd name="connsiteY2" fmla="*/ 4226625 h 5119600"/>
                <a:gd name="connsiteX3" fmla="*/ 4127504 w 7039429"/>
                <a:gd name="connsiteY3" fmla="*/ 4440939 h 5119600"/>
                <a:gd name="connsiteX4" fmla="*/ 4341818 w 7039429"/>
                <a:gd name="connsiteY4" fmla="*/ 154659 h 5119600"/>
                <a:gd name="connsiteX5" fmla="*/ 7039429 w 7039429"/>
                <a:gd name="connsiteY5" fmla="*/ 0 h 5119600"/>
                <a:gd name="connsiteX0" fmla="*/ 0 w 7039429"/>
                <a:gd name="connsiteY0" fmla="*/ 0 h 4976724"/>
                <a:gd name="connsiteX1" fmla="*/ 1055670 w 7039429"/>
                <a:gd name="connsiteY1" fmla="*/ 368973 h 4976724"/>
                <a:gd name="connsiteX2" fmla="*/ 1198546 w 7039429"/>
                <a:gd name="connsiteY2" fmla="*/ 4226625 h 4976724"/>
                <a:gd name="connsiteX3" fmla="*/ 3984628 w 7039429"/>
                <a:gd name="connsiteY3" fmla="*/ 4298063 h 4976724"/>
                <a:gd name="connsiteX4" fmla="*/ 4341818 w 7039429"/>
                <a:gd name="connsiteY4" fmla="*/ 154659 h 4976724"/>
                <a:gd name="connsiteX5" fmla="*/ 7039429 w 7039429"/>
                <a:gd name="connsiteY5" fmla="*/ 0 h 4976724"/>
                <a:gd name="connsiteX0" fmla="*/ 0 w 7039429"/>
                <a:gd name="connsiteY0" fmla="*/ 371256 h 5347980"/>
                <a:gd name="connsiteX1" fmla="*/ 1055670 w 7039429"/>
                <a:gd name="connsiteY1" fmla="*/ 740229 h 5347980"/>
                <a:gd name="connsiteX2" fmla="*/ 1198546 w 7039429"/>
                <a:gd name="connsiteY2" fmla="*/ 4597881 h 5347980"/>
                <a:gd name="connsiteX3" fmla="*/ 3984628 w 7039429"/>
                <a:gd name="connsiteY3" fmla="*/ 4669319 h 5347980"/>
                <a:gd name="connsiteX4" fmla="*/ 4341818 w 7039429"/>
                <a:gd name="connsiteY4" fmla="*/ 525915 h 5347980"/>
                <a:gd name="connsiteX5" fmla="*/ 7039429 w 7039429"/>
                <a:gd name="connsiteY5" fmla="*/ 371256 h 5347980"/>
                <a:gd name="connsiteX0" fmla="*/ 0 w 7039429"/>
                <a:gd name="connsiteY0" fmla="*/ 0 h 4976724"/>
                <a:gd name="connsiteX1" fmla="*/ 1055670 w 7039429"/>
                <a:gd name="connsiteY1" fmla="*/ 368973 h 4976724"/>
                <a:gd name="connsiteX2" fmla="*/ 1198546 w 7039429"/>
                <a:gd name="connsiteY2" fmla="*/ 4226625 h 4976724"/>
                <a:gd name="connsiteX3" fmla="*/ 3984628 w 7039429"/>
                <a:gd name="connsiteY3" fmla="*/ 4298063 h 4976724"/>
                <a:gd name="connsiteX4" fmla="*/ 4341818 w 7039429"/>
                <a:gd name="connsiteY4" fmla="*/ 154659 h 4976724"/>
                <a:gd name="connsiteX5" fmla="*/ 7039429 w 7039429"/>
                <a:gd name="connsiteY5" fmla="*/ 0 h 4976724"/>
                <a:gd name="connsiteX0" fmla="*/ 0 w 7039429"/>
                <a:gd name="connsiteY0" fmla="*/ 0 h 4976724"/>
                <a:gd name="connsiteX1" fmla="*/ 1055670 w 7039429"/>
                <a:gd name="connsiteY1" fmla="*/ 368973 h 4976724"/>
                <a:gd name="connsiteX2" fmla="*/ 1198546 w 7039429"/>
                <a:gd name="connsiteY2" fmla="*/ 4226625 h 4976724"/>
                <a:gd name="connsiteX3" fmla="*/ 3984628 w 7039429"/>
                <a:gd name="connsiteY3" fmla="*/ 4298063 h 4976724"/>
                <a:gd name="connsiteX4" fmla="*/ 4341818 w 7039429"/>
                <a:gd name="connsiteY4" fmla="*/ 154659 h 4976724"/>
                <a:gd name="connsiteX5" fmla="*/ 7039429 w 7039429"/>
                <a:gd name="connsiteY5" fmla="*/ 0 h 4976724"/>
                <a:gd name="connsiteX0" fmla="*/ 0 w 7039429"/>
                <a:gd name="connsiteY0" fmla="*/ 2783 h 4979507"/>
                <a:gd name="connsiteX1" fmla="*/ 1055670 w 7039429"/>
                <a:gd name="connsiteY1" fmla="*/ 371756 h 4979507"/>
                <a:gd name="connsiteX2" fmla="*/ 1198546 w 7039429"/>
                <a:gd name="connsiteY2" fmla="*/ 4229408 h 4979507"/>
                <a:gd name="connsiteX3" fmla="*/ 3984628 w 7039429"/>
                <a:gd name="connsiteY3" fmla="*/ 4300846 h 4979507"/>
                <a:gd name="connsiteX4" fmla="*/ 4341818 w 7039429"/>
                <a:gd name="connsiteY4" fmla="*/ 157442 h 4979507"/>
                <a:gd name="connsiteX5" fmla="*/ 7039429 w 7039429"/>
                <a:gd name="connsiteY5" fmla="*/ 2783 h 4979507"/>
                <a:gd name="connsiteX0" fmla="*/ 0 w 7039429"/>
                <a:gd name="connsiteY0" fmla="*/ 347371 h 5336001"/>
                <a:gd name="connsiteX1" fmla="*/ 1055670 w 7039429"/>
                <a:gd name="connsiteY1" fmla="*/ 716344 h 5336001"/>
                <a:gd name="connsiteX2" fmla="*/ 984232 w 7039429"/>
                <a:gd name="connsiteY2" fmla="*/ 4645435 h 5336001"/>
                <a:gd name="connsiteX3" fmla="*/ 3984628 w 7039429"/>
                <a:gd name="connsiteY3" fmla="*/ 4645434 h 5336001"/>
                <a:gd name="connsiteX4" fmla="*/ 4341818 w 7039429"/>
                <a:gd name="connsiteY4" fmla="*/ 502030 h 5336001"/>
                <a:gd name="connsiteX5" fmla="*/ 7039429 w 7039429"/>
                <a:gd name="connsiteY5" fmla="*/ 347371 h 5336001"/>
                <a:gd name="connsiteX0" fmla="*/ 0 w 7039429"/>
                <a:gd name="connsiteY0" fmla="*/ 561685 h 5550316"/>
                <a:gd name="connsiteX1" fmla="*/ 1055670 w 7039429"/>
                <a:gd name="connsiteY1" fmla="*/ 930658 h 5550316"/>
                <a:gd name="connsiteX2" fmla="*/ 984232 w 7039429"/>
                <a:gd name="connsiteY2" fmla="*/ 4859749 h 5550316"/>
                <a:gd name="connsiteX3" fmla="*/ 4198942 w 7039429"/>
                <a:gd name="connsiteY3" fmla="*/ 4859749 h 5550316"/>
                <a:gd name="connsiteX4" fmla="*/ 4341818 w 7039429"/>
                <a:gd name="connsiteY4" fmla="*/ 716344 h 5550316"/>
                <a:gd name="connsiteX5" fmla="*/ 7039429 w 7039429"/>
                <a:gd name="connsiteY5" fmla="*/ 561685 h 5550316"/>
                <a:gd name="connsiteX0" fmla="*/ 0 w 7039429"/>
                <a:gd name="connsiteY0" fmla="*/ 347371 h 5336002"/>
                <a:gd name="connsiteX1" fmla="*/ 1055670 w 7039429"/>
                <a:gd name="connsiteY1" fmla="*/ 716344 h 5336002"/>
                <a:gd name="connsiteX2" fmla="*/ 984232 w 7039429"/>
                <a:gd name="connsiteY2" fmla="*/ 4645435 h 5336002"/>
                <a:gd name="connsiteX3" fmla="*/ 4198942 w 7039429"/>
                <a:gd name="connsiteY3" fmla="*/ 4645435 h 5336002"/>
                <a:gd name="connsiteX4" fmla="*/ 4341818 w 7039429"/>
                <a:gd name="connsiteY4" fmla="*/ 502030 h 5336002"/>
                <a:gd name="connsiteX5" fmla="*/ 7039429 w 7039429"/>
                <a:gd name="connsiteY5" fmla="*/ 347371 h 5336002"/>
                <a:gd name="connsiteX0" fmla="*/ 0 w 7039429"/>
                <a:gd name="connsiteY0" fmla="*/ 633123 h 5633661"/>
                <a:gd name="connsiteX1" fmla="*/ 1127108 w 7039429"/>
                <a:gd name="connsiteY1" fmla="*/ 716344 h 5633661"/>
                <a:gd name="connsiteX2" fmla="*/ 984232 w 7039429"/>
                <a:gd name="connsiteY2" fmla="*/ 4931187 h 5633661"/>
                <a:gd name="connsiteX3" fmla="*/ 4198942 w 7039429"/>
                <a:gd name="connsiteY3" fmla="*/ 4931187 h 5633661"/>
                <a:gd name="connsiteX4" fmla="*/ 4341818 w 7039429"/>
                <a:gd name="connsiteY4" fmla="*/ 787782 h 5633661"/>
                <a:gd name="connsiteX5" fmla="*/ 7039429 w 7039429"/>
                <a:gd name="connsiteY5" fmla="*/ 633123 h 5633661"/>
                <a:gd name="connsiteX0" fmla="*/ 0 w 7039429"/>
                <a:gd name="connsiteY0" fmla="*/ 145973 h 5146511"/>
                <a:gd name="connsiteX1" fmla="*/ 1127108 w 7039429"/>
                <a:gd name="connsiteY1" fmla="*/ 229194 h 5146511"/>
                <a:gd name="connsiteX2" fmla="*/ 984232 w 7039429"/>
                <a:gd name="connsiteY2" fmla="*/ 4444037 h 5146511"/>
                <a:gd name="connsiteX3" fmla="*/ 4198942 w 7039429"/>
                <a:gd name="connsiteY3" fmla="*/ 4444037 h 5146511"/>
                <a:gd name="connsiteX4" fmla="*/ 4341818 w 7039429"/>
                <a:gd name="connsiteY4" fmla="*/ 300632 h 5146511"/>
                <a:gd name="connsiteX5" fmla="*/ 7039429 w 7039429"/>
                <a:gd name="connsiteY5" fmla="*/ 145973 h 5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9429" h="5146511">
                  <a:moveTo>
                    <a:pt x="0" y="145973"/>
                  </a:moveTo>
                  <a:cubicBezTo>
                    <a:pt x="546705" y="155649"/>
                    <a:pt x="878723" y="0"/>
                    <a:pt x="1127108" y="229194"/>
                  </a:cubicBezTo>
                  <a:cubicBezTo>
                    <a:pt x="1375493" y="458388"/>
                    <a:pt x="472260" y="3741563"/>
                    <a:pt x="984232" y="4444037"/>
                  </a:cubicBezTo>
                  <a:cubicBezTo>
                    <a:pt x="1496204" y="5146511"/>
                    <a:pt x="3639344" y="5134604"/>
                    <a:pt x="4198942" y="4444037"/>
                  </a:cubicBezTo>
                  <a:cubicBezTo>
                    <a:pt x="4758540" y="3753470"/>
                    <a:pt x="4065716" y="587883"/>
                    <a:pt x="4341818" y="300632"/>
                  </a:cubicBezTo>
                  <a:cubicBezTo>
                    <a:pt x="4617920" y="13381"/>
                    <a:pt x="5854096" y="160487"/>
                    <a:pt x="7039429" y="145973"/>
                  </a:cubicBezTo>
                </a:path>
              </a:pathLst>
            </a:custGeom>
            <a:ln w="50800">
              <a:headEnd type="none"/>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52" name="Freeform 51"/>
            <p:cNvSpPr/>
            <p:nvPr/>
          </p:nvSpPr>
          <p:spPr>
            <a:xfrm>
              <a:off x="1796779" y="1936477"/>
              <a:ext cx="3536460" cy="4588374"/>
            </a:xfrm>
            <a:custGeom>
              <a:avLst/>
              <a:gdLst>
                <a:gd name="connsiteX0" fmla="*/ 0 w 7039429"/>
                <a:gd name="connsiteY0" fmla="*/ 0 h 4484914"/>
                <a:gd name="connsiteX1" fmla="*/ 1640114 w 7039429"/>
                <a:gd name="connsiteY1" fmla="*/ 29029 h 4484914"/>
                <a:gd name="connsiteX2" fmla="*/ 1712686 w 7039429"/>
                <a:gd name="connsiteY2" fmla="*/ 2786743 h 4484914"/>
                <a:gd name="connsiteX3" fmla="*/ 1219200 w 7039429"/>
                <a:gd name="connsiteY3" fmla="*/ 4441372 h 4484914"/>
                <a:gd name="connsiteX4" fmla="*/ 4513943 w 7039429"/>
                <a:gd name="connsiteY4" fmla="*/ 4484914 h 4484914"/>
                <a:gd name="connsiteX5" fmla="*/ 3526971 w 7039429"/>
                <a:gd name="connsiteY5" fmla="*/ 2859314 h 4484914"/>
                <a:gd name="connsiteX6" fmla="*/ 3483429 w 7039429"/>
                <a:gd name="connsiteY6" fmla="*/ 43543 h 4484914"/>
                <a:gd name="connsiteX7" fmla="*/ 7039429 w 7039429"/>
                <a:gd name="connsiteY7" fmla="*/ 0 h 4484914"/>
                <a:gd name="connsiteX0" fmla="*/ 0 w 7039429"/>
                <a:gd name="connsiteY0" fmla="*/ 0 h 4484914"/>
                <a:gd name="connsiteX1" fmla="*/ 1640114 w 7039429"/>
                <a:gd name="connsiteY1" fmla="*/ 29029 h 4484914"/>
                <a:gd name="connsiteX2" fmla="*/ 1712686 w 7039429"/>
                <a:gd name="connsiteY2" fmla="*/ 2786743 h 4484914"/>
                <a:gd name="connsiteX3" fmla="*/ 1219200 w 7039429"/>
                <a:gd name="connsiteY3" fmla="*/ 4441372 h 4484914"/>
                <a:gd name="connsiteX4" fmla="*/ 4513943 w 7039429"/>
                <a:gd name="connsiteY4" fmla="*/ 4484914 h 4484914"/>
                <a:gd name="connsiteX5" fmla="*/ 3526971 w 7039429"/>
                <a:gd name="connsiteY5" fmla="*/ 2859314 h 4484914"/>
                <a:gd name="connsiteX6" fmla="*/ 3483429 w 7039429"/>
                <a:gd name="connsiteY6" fmla="*/ 43543 h 4484914"/>
                <a:gd name="connsiteX7" fmla="*/ 7039429 w 7039429"/>
                <a:gd name="connsiteY7" fmla="*/ 0 h 4484914"/>
                <a:gd name="connsiteX0" fmla="*/ 0 w 7039429"/>
                <a:gd name="connsiteY0" fmla="*/ 0 h 4748590"/>
                <a:gd name="connsiteX1" fmla="*/ 1640114 w 7039429"/>
                <a:gd name="connsiteY1" fmla="*/ 29029 h 4748590"/>
                <a:gd name="connsiteX2" fmla="*/ 1712686 w 7039429"/>
                <a:gd name="connsiteY2" fmla="*/ 2786743 h 4748590"/>
                <a:gd name="connsiteX3" fmla="*/ 1219200 w 7039429"/>
                <a:gd name="connsiteY3" fmla="*/ 4441372 h 4748590"/>
                <a:gd name="connsiteX4" fmla="*/ 4513943 w 7039429"/>
                <a:gd name="connsiteY4" fmla="*/ 4484914 h 4748590"/>
                <a:gd name="connsiteX5" fmla="*/ 3526971 w 7039429"/>
                <a:gd name="connsiteY5" fmla="*/ 2859314 h 4748590"/>
                <a:gd name="connsiteX6" fmla="*/ 3483429 w 7039429"/>
                <a:gd name="connsiteY6" fmla="*/ 43543 h 4748590"/>
                <a:gd name="connsiteX7" fmla="*/ 7039429 w 7039429"/>
                <a:gd name="connsiteY7" fmla="*/ 0 h 4748590"/>
                <a:gd name="connsiteX0" fmla="*/ 0 w 7039429"/>
                <a:gd name="connsiteY0" fmla="*/ 0 h 4748590"/>
                <a:gd name="connsiteX1" fmla="*/ 1640114 w 7039429"/>
                <a:gd name="connsiteY1" fmla="*/ 29029 h 4748590"/>
                <a:gd name="connsiteX2" fmla="*/ 1712686 w 7039429"/>
                <a:gd name="connsiteY2" fmla="*/ 2786743 h 4748590"/>
                <a:gd name="connsiteX3" fmla="*/ 1219200 w 7039429"/>
                <a:gd name="connsiteY3" fmla="*/ 4441372 h 4748590"/>
                <a:gd name="connsiteX4" fmla="*/ 4513943 w 7039429"/>
                <a:gd name="connsiteY4" fmla="*/ 4484914 h 4748590"/>
                <a:gd name="connsiteX5" fmla="*/ 3526971 w 7039429"/>
                <a:gd name="connsiteY5" fmla="*/ 2859314 h 4748590"/>
                <a:gd name="connsiteX6" fmla="*/ 3483429 w 7039429"/>
                <a:gd name="connsiteY6" fmla="*/ 43543 h 4748590"/>
                <a:gd name="connsiteX7" fmla="*/ 7039429 w 7039429"/>
                <a:gd name="connsiteY7" fmla="*/ 0 h 4748590"/>
                <a:gd name="connsiteX0" fmla="*/ 0 w 7039429"/>
                <a:gd name="connsiteY0" fmla="*/ 0 h 4748590"/>
                <a:gd name="connsiteX1" fmla="*/ 1640114 w 7039429"/>
                <a:gd name="connsiteY1" fmla="*/ 29029 h 4748590"/>
                <a:gd name="connsiteX2" fmla="*/ 1712686 w 7039429"/>
                <a:gd name="connsiteY2" fmla="*/ 2786743 h 4748590"/>
                <a:gd name="connsiteX3" fmla="*/ 1219200 w 7039429"/>
                <a:gd name="connsiteY3" fmla="*/ 4441372 h 4748590"/>
                <a:gd name="connsiteX4" fmla="*/ 4513943 w 7039429"/>
                <a:gd name="connsiteY4" fmla="*/ 4484914 h 4748590"/>
                <a:gd name="connsiteX5" fmla="*/ 3526971 w 7039429"/>
                <a:gd name="connsiteY5" fmla="*/ 2859314 h 4748590"/>
                <a:gd name="connsiteX6" fmla="*/ 3483429 w 7039429"/>
                <a:gd name="connsiteY6" fmla="*/ 43543 h 4748590"/>
                <a:gd name="connsiteX7" fmla="*/ 7039429 w 7039429"/>
                <a:gd name="connsiteY7" fmla="*/ 0 h 4748590"/>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30678 h 4779268"/>
                <a:gd name="connsiteX1" fmla="*/ 1640114 w 7039429"/>
                <a:gd name="connsiteY1" fmla="*/ 59707 h 4779268"/>
                <a:gd name="connsiteX2" fmla="*/ 1712686 w 7039429"/>
                <a:gd name="connsiteY2" fmla="*/ 2817421 h 4779268"/>
                <a:gd name="connsiteX3" fmla="*/ 1219200 w 7039429"/>
                <a:gd name="connsiteY3" fmla="*/ 4472050 h 4779268"/>
                <a:gd name="connsiteX4" fmla="*/ 4513943 w 7039429"/>
                <a:gd name="connsiteY4" fmla="*/ 4515592 h 4779268"/>
                <a:gd name="connsiteX5" fmla="*/ 3526971 w 7039429"/>
                <a:gd name="connsiteY5" fmla="*/ 2889992 h 4779268"/>
                <a:gd name="connsiteX6" fmla="*/ 3483429 w 7039429"/>
                <a:gd name="connsiteY6" fmla="*/ 74221 h 4779268"/>
                <a:gd name="connsiteX7" fmla="*/ 7039429 w 7039429"/>
                <a:gd name="connsiteY7" fmla="*/ 30678 h 4779268"/>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236297 h 4984887"/>
                <a:gd name="connsiteX1" fmla="*/ 1640114 w 7039429"/>
                <a:gd name="connsiteY1" fmla="*/ 265326 h 4984887"/>
                <a:gd name="connsiteX2" fmla="*/ 1712686 w 7039429"/>
                <a:gd name="connsiteY2" fmla="*/ 3023040 h 4984887"/>
                <a:gd name="connsiteX3" fmla="*/ 1219200 w 7039429"/>
                <a:gd name="connsiteY3" fmla="*/ 4677669 h 4984887"/>
                <a:gd name="connsiteX4" fmla="*/ 4513943 w 7039429"/>
                <a:gd name="connsiteY4" fmla="*/ 4721211 h 4984887"/>
                <a:gd name="connsiteX5" fmla="*/ 3526971 w 7039429"/>
                <a:gd name="connsiteY5" fmla="*/ 3095611 h 4984887"/>
                <a:gd name="connsiteX6" fmla="*/ 3483429 w 7039429"/>
                <a:gd name="connsiteY6" fmla="*/ 279840 h 4984887"/>
                <a:gd name="connsiteX7" fmla="*/ 7039429 w 7039429"/>
                <a:gd name="connsiteY7" fmla="*/ 236297 h 4984887"/>
                <a:gd name="connsiteX0" fmla="*/ 0 w 7039429"/>
                <a:gd name="connsiteY0" fmla="*/ 236297 h 4984887"/>
                <a:gd name="connsiteX1" fmla="*/ 1640114 w 7039429"/>
                <a:gd name="connsiteY1" fmla="*/ 265326 h 4984887"/>
                <a:gd name="connsiteX2" fmla="*/ 1712686 w 7039429"/>
                <a:gd name="connsiteY2" fmla="*/ 3023040 h 4984887"/>
                <a:gd name="connsiteX3" fmla="*/ 1219200 w 7039429"/>
                <a:gd name="connsiteY3" fmla="*/ 4677669 h 4984887"/>
                <a:gd name="connsiteX4" fmla="*/ 4513943 w 7039429"/>
                <a:gd name="connsiteY4" fmla="*/ 4721211 h 4984887"/>
                <a:gd name="connsiteX5" fmla="*/ 3526971 w 7039429"/>
                <a:gd name="connsiteY5" fmla="*/ 3095611 h 4984887"/>
                <a:gd name="connsiteX6" fmla="*/ 3483429 w 7039429"/>
                <a:gd name="connsiteY6" fmla="*/ 279840 h 4984887"/>
                <a:gd name="connsiteX7" fmla="*/ 7039429 w 7039429"/>
                <a:gd name="connsiteY7" fmla="*/ 236297 h 4984887"/>
                <a:gd name="connsiteX0" fmla="*/ 0 w 7039429"/>
                <a:gd name="connsiteY0" fmla="*/ 236297 h 4953368"/>
                <a:gd name="connsiteX1" fmla="*/ 1640114 w 7039429"/>
                <a:gd name="connsiteY1" fmla="*/ 265326 h 4953368"/>
                <a:gd name="connsiteX2" fmla="*/ 1712686 w 7039429"/>
                <a:gd name="connsiteY2" fmla="*/ 3023040 h 4953368"/>
                <a:gd name="connsiteX3" fmla="*/ 1219200 w 7039429"/>
                <a:gd name="connsiteY3" fmla="*/ 4677669 h 4953368"/>
                <a:gd name="connsiteX4" fmla="*/ 4127504 w 7039429"/>
                <a:gd name="connsiteY4" fmla="*/ 4677236 h 4953368"/>
                <a:gd name="connsiteX5" fmla="*/ 3526971 w 7039429"/>
                <a:gd name="connsiteY5" fmla="*/ 3095611 h 4953368"/>
                <a:gd name="connsiteX6" fmla="*/ 3483429 w 7039429"/>
                <a:gd name="connsiteY6" fmla="*/ 279840 h 4953368"/>
                <a:gd name="connsiteX7" fmla="*/ 7039429 w 7039429"/>
                <a:gd name="connsiteY7" fmla="*/ 236297 h 4953368"/>
                <a:gd name="connsiteX0" fmla="*/ 0 w 7039429"/>
                <a:gd name="connsiteY0" fmla="*/ 236297 h 4953368"/>
                <a:gd name="connsiteX1" fmla="*/ 1640114 w 7039429"/>
                <a:gd name="connsiteY1" fmla="*/ 265326 h 4953368"/>
                <a:gd name="connsiteX2" fmla="*/ 1712686 w 7039429"/>
                <a:gd name="connsiteY2" fmla="*/ 3023040 h 4953368"/>
                <a:gd name="connsiteX3" fmla="*/ 1219200 w 7039429"/>
                <a:gd name="connsiteY3" fmla="*/ 4677669 h 4953368"/>
                <a:gd name="connsiteX4" fmla="*/ 4127504 w 7039429"/>
                <a:gd name="connsiteY4" fmla="*/ 4677236 h 4953368"/>
                <a:gd name="connsiteX5" fmla="*/ 4056066 w 7039429"/>
                <a:gd name="connsiteY5" fmla="*/ 3034162 h 4953368"/>
                <a:gd name="connsiteX6" fmla="*/ 3483429 w 7039429"/>
                <a:gd name="connsiteY6" fmla="*/ 279840 h 4953368"/>
                <a:gd name="connsiteX7" fmla="*/ 7039429 w 7039429"/>
                <a:gd name="connsiteY7" fmla="*/ 236297 h 4953368"/>
                <a:gd name="connsiteX0" fmla="*/ 0 w 7039429"/>
                <a:gd name="connsiteY0" fmla="*/ 236297 h 4951515"/>
                <a:gd name="connsiteX1" fmla="*/ 1640114 w 7039429"/>
                <a:gd name="connsiteY1" fmla="*/ 265326 h 4951515"/>
                <a:gd name="connsiteX2" fmla="*/ 1341422 w 7039429"/>
                <a:gd name="connsiteY2" fmla="*/ 3034162 h 4951515"/>
                <a:gd name="connsiteX3" fmla="*/ 1219200 w 7039429"/>
                <a:gd name="connsiteY3" fmla="*/ 4677669 h 4951515"/>
                <a:gd name="connsiteX4" fmla="*/ 4127504 w 7039429"/>
                <a:gd name="connsiteY4" fmla="*/ 4677236 h 4951515"/>
                <a:gd name="connsiteX5" fmla="*/ 4056066 w 7039429"/>
                <a:gd name="connsiteY5" fmla="*/ 3034162 h 4951515"/>
                <a:gd name="connsiteX6" fmla="*/ 3483429 w 7039429"/>
                <a:gd name="connsiteY6" fmla="*/ 279840 h 4951515"/>
                <a:gd name="connsiteX7" fmla="*/ 7039429 w 7039429"/>
                <a:gd name="connsiteY7" fmla="*/ 236297 h 4951515"/>
                <a:gd name="connsiteX0" fmla="*/ 0 w 7039429"/>
                <a:gd name="connsiteY0" fmla="*/ 30678 h 4745896"/>
                <a:gd name="connsiteX1" fmla="*/ 1198546 w 7039429"/>
                <a:gd name="connsiteY1" fmla="*/ 328214 h 4745896"/>
                <a:gd name="connsiteX2" fmla="*/ 1341422 w 7039429"/>
                <a:gd name="connsiteY2" fmla="*/ 2828543 h 4745896"/>
                <a:gd name="connsiteX3" fmla="*/ 1219200 w 7039429"/>
                <a:gd name="connsiteY3" fmla="*/ 4472050 h 4745896"/>
                <a:gd name="connsiteX4" fmla="*/ 4127504 w 7039429"/>
                <a:gd name="connsiteY4" fmla="*/ 4471617 h 4745896"/>
                <a:gd name="connsiteX5" fmla="*/ 4056066 w 7039429"/>
                <a:gd name="connsiteY5" fmla="*/ 2828543 h 4745896"/>
                <a:gd name="connsiteX6" fmla="*/ 3483429 w 7039429"/>
                <a:gd name="connsiteY6" fmla="*/ 74221 h 4745896"/>
                <a:gd name="connsiteX7" fmla="*/ 7039429 w 7039429"/>
                <a:gd name="connsiteY7" fmla="*/ 30678 h 4745896"/>
                <a:gd name="connsiteX0" fmla="*/ 0 w 7039429"/>
                <a:gd name="connsiteY0" fmla="*/ 0 h 4715218"/>
                <a:gd name="connsiteX1" fmla="*/ 1198546 w 7039429"/>
                <a:gd name="connsiteY1" fmla="*/ 297536 h 4715218"/>
                <a:gd name="connsiteX2" fmla="*/ 1341422 w 7039429"/>
                <a:gd name="connsiteY2" fmla="*/ 2797865 h 4715218"/>
                <a:gd name="connsiteX3" fmla="*/ 1219200 w 7039429"/>
                <a:gd name="connsiteY3" fmla="*/ 4441372 h 4715218"/>
                <a:gd name="connsiteX4" fmla="*/ 4127504 w 7039429"/>
                <a:gd name="connsiteY4" fmla="*/ 4440939 h 4715218"/>
                <a:gd name="connsiteX5" fmla="*/ 4056066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198546 w 7039429"/>
                <a:gd name="connsiteY1" fmla="*/ 297536 h 4715218"/>
                <a:gd name="connsiteX2" fmla="*/ 1341422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198546 w 7039429"/>
                <a:gd name="connsiteY1" fmla="*/ 297536 h 4715218"/>
                <a:gd name="connsiteX2" fmla="*/ 1269984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055670 w 7039429"/>
                <a:gd name="connsiteY1" fmla="*/ 368973 h 4715218"/>
                <a:gd name="connsiteX2" fmla="*/ 1269984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055670 w 7039429"/>
                <a:gd name="connsiteY1" fmla="*/ 368973 h 4715218"/>
                <a:gd name="connsiteX2" fmla="*/ 984232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5120033"/>
                <a:gd name="connsiteX1" fmla="*/ 1055670 w 7039429"/>
                <a:gd name="connsiteY1" fmla="*/ 368973 h 5120033"/>
                <a:gd name="connsiteX2" fmla="*/ 1219200 w 7039429"/>
                <a:gd name="connsiteY2" fmla="*/ 4441372 h 5120033"/>
                <a:gd name="connsiteX3" fmla="*/ 4127504 w 7039429"/>
                <a:gd name="connsiteY3" fmla="*/ 4440939 h 5120033"/>
                <a:gd name="connsiteX4" fmla="*/ 4270380 w 7039429"/>
                <a:gd name="connsiteY4" fmla="*/ 2797865 h 5120033"/>
                <a:gd name="connsiteX5" fmla="*/ 4341818 w 7039429"/>
                <a:gd name="connsiteY5" fmla="*/ 154659 h 5120033"/>
                <a:gd name="connsiteX6" fmla="*/ 7039429 w 7039429"/>
                <a:gd name="connsiteY6" fmla="*/ 0 h 5120033"/>
                <a:gd name="connsiteX0" fmla="*/ 0 w 7039429"/>
                <a:gd name="connsiteY0" fmla="*/ 0 h 5155391"/>
                <a:gd name="connsiteX1" fmla="*/ 1055670 w 7039429"/>
                <a:gd name="connsiteY1" fmla="*/ 368973 h 5155391"/>
                <a:gd name="connsiteX2" fmla="*/ 1219200 w 7039429"/>
                <a:gd name="connsiteY2" fmla="*/ 4441372 h 5155391"/>
                <a:gd name="connsiteX3" fmla="*/ 4127504 w 7039429"/>
                <a:gd name="connsiteY3" fmla="*/ 4440939 h 5155391"/>
                <a:gd name="connsiteX4" fmla="*/ 4341818 w 7039429"/>
                <a:gd name="connsiteY4" fmla="*/ 154659 h 5155391"/>
                <a:gd name="connsiteX5" fmla="*/ 7039429 w 7039429"/>
                <a:gd name="connsiteY5" fmla="*/ 0 h 5155391"/>
                <a:gd name="connsiteX0" fmla="*/ 0 w 7039429"/>
                <a:gd name="connsiteY0" fmla="*/ 0 h 5119600"/>
                <a:gd name="connsiteX1" fmla="*/ 1055670 w 7039429"/>
                <a:gd name="connsiteY1" fmla="*/ 368973 h 5119600"/>
                <a:gd name="connsiteX2" fmla="*/ 1198546 w 7039429"/>
                <a:gd name="connsiteY2" fmla="*/ 4226625 h 5119600"/>
                <a:gd name="connsiteX3" fmla="*/ 4127504 w 7039429"/>
                <a:gd name="connsiteY3" fmla="*/ 4440939 h 5119600"/>
                <a:gd name="connsiteX4" fmla="*/ 4341818 w 7039429"/>
                <a:gd name="connsiteY4" fmla="*/ 154659 h 5119600"/>
                <a:gd name="connsiteX5" fmla="*/ 7039429 w 7039429"/>
                <a:gd name="connsiteY5" fmla="*/ 0 h 5119600"/>
                <a:gd name="connsiteX0" fmla="*/ 0 w 7039429"/>
                <a:gd name="connsiteY0" fmla="*/ 0 h 4976724"/>
                <a:gd name="connsiteX1" fmla="*/ 1055670 w 7039429"/>
                <a:gd name="connsiteY1" fmla="*/ 368973 h 4976724"/>
                <a:gd name="connsiteX2" fmla="*/ 1198546 w 7039429"/>
                <a:gd name="connsiteY2" fmla="*/ 4226625 h 4976724"/>
                <a:gd name="connsiteX3" fmla="*/ 3984628 w 7039429"/>
                <a:gd name="connsiteY3" fmla="*/ 4298063 h 4976724"/>
                <a:gd name="connsiteX4" fmla="*/ 4341818 w 7039429"/>
                <a:gd name="connsiteY4" fmla="*/ 154659 h 4976724"/>
                <a:gd name="connsiteX5" fmla="*/ 7039429 w 7039429"/>
                <a:gd name="connsiteY5" fmla="*/ 0 h 4976724"/>
                <a:gd name="connsiteX0" fmla="*/ 0 w 7039429"/>
                <a:gd name="connsiteY0" fmla="*/ 371256 h 5347980"/>
                <a:gd name="connsiteX1" fmla="*/ 1055670 w 7039429"/>
                <a:gd name="connsiteY1" fmla="*/ 740229 h 5347980"/>
                <a:gd name="connsiteX2" fmla="*/ 1198546 w 7039429"/>
                <a:gd name="connsiteY2" fmla="*/ 4597881 h 5347980"/>
                <a:gd name="connsiteX3" fmla="*/ 3984628 w 7039429"/>
                <a:gd name="connsiteY3" fmla="*/ 4669319 h 5347980"/>
                <a:gd name="connsiteX4" fmla="*/ 4341818 w 7039429"/>
                <a:gd name="connsiteY4" fmla="*/ 525915 h 5347980"/>
                <a:gd name="connsiteX5" fmla="*/ 7039429 w 7039429"/>
                <a:gd name="connsiteY5" fmla="*/ 371256 h 5347980"/>
                <a:gd name="connsiteX0" fmla="*/ 0 w 7039429"/>
                <a:gd name="connsiteY0" fmla="*/ 0 h 4976724"/>
                <a:gd name="connsiteX1" fmla="*/ 1055670 w 7039429"/>
                <a:gd name="connsiteY1" fmla="*/ 368973 h 4976724"/>
                <a:gd name="connsiteX2" fmla="*/ 1198546 w 7039429"/>
                <a:gd name="connsiteY2" fmla="*/ 4226625 h 4976724"/>
                <a:gd name="connsiteX3" fmla="*/ 3984628 w 7039429"/>
                <a:gd name="connsiteY3" fmla="*/ 4298063 h 4976724"/>
                <a:gd name="connsiteX4" fmla="*/ 4341818 w 7039429"/>
                <a:gd name="connsiteY4" fmla="*/ 154659 h 4976724"/>
                <a:gd name="connsiteX5" fmla="*/ 7039429 w 7039429"/>
                <a:gd name="connsiteY5" fmla="*/ 0 h 4976724"/>
                <a:gd name="connsiteX0" fmla="*/ 0 w 7039429"/>
                <a:gd name="connsiteY0" fmla="*/ 0 h 4976724"/>
                <a:gd name="connsiteX1" fmla="*/ 1055670 w 7039429"/>
                <a:gd name="connsiteY1" fmla="*/ 368973 h 4976724"/>
                <a:gd name="connsiteX2" fmla="*/ 1198546 w 7039429"/>
                <a:gd name="connsiteY2" fmla="*/ 4226625 h 4976724"/>
                <a:gd name="connsiteX3" fmla="*/ 3984628 w 7039429"/>
                <a:gd name="connsiteY3" fmla="*/ 4298063 h 4976724"/>
                <a:gd name="connsiteX4" fmla="*/ 4341818 w 7039429"/>
                <a:gd name="connsiteY4" fmla="*/ 154659 h 4976724"/>
                <a:gd name="connsiteX5" fmla="*/ 7039429 w 7039429"/>
                <a:gd name="connsiteY5" fmla="*/ 0 h 4976724"/>
                <a:gd name="connsiteX0" fmla="*/ 0 w 7039429"/>
                <a:gd name="connsiteY0" fmla="*/ 2783 h 4979507"/>
                <a:gd name="connsiteX1" fmla="*/ 1055670 w 7039429"/>
                <a:gd name="connsiteY1" fmla="*/ 371756 h 4979507"/>
                <a:gd name="connsiteX2" fmla="*/ 1198546 w 7039429"/>
                <a:gd name="connsiteY2" fmla="*/ 4229408 h 4979507"/>
                <a:gd name="connsiteX3" fmla="*/ 3984628 w 7039429"/>
                <a:gd name="connsiteY3" fmla="*/ 4300846 h 4979507"/>
                <a:gd name="connsiteX4" fmla="*/ 4341818 w 7039429"/>
                <a:gd name="connsiteY4" fmla="*/ 157442 h 4979507"/>
                <a:gd name="connsiteX5" fmla="*/ 7039429 w 7039429"/>
                <a:gd name="connsiteY5" fmla="*/ 2783 h 4979507"/>
                <a:gd name="connsiteX0" fmla="*/ 0 w 7039429"/>
                <a:gd name="connsiteY0" fmla="*/ 0 h 4895807"/>
                <a:gd name="connsiteX1" fmla="*/ 1055670 w 7039429"/>
                <a:gd name="connsiteY1" fmla="*/ 368973 h 4895807"/>
                <a:gd name="connsiteX2" fmla="*/ 1198546 w 7039429"/>
                <a:gd name="connsiteY2" fmla="*/ 4226625 h 4895807"/>
                <a:gd name="connsiteX3" fmla="*/ 3984628 w 7039429"/>
                <a:gd name="connsiteY3" fmla="*/ 4298063 h 4895807"/>
                <a:gd name="connsiteX4" fmla="*/ 3357586 w 7039429"/>
                <a:gd name="connsiteY4" fmla="*/ 640159 h 4895807"/>
                <a:gd name="connsiteX5" fmla="*/ 7039429 w 7039429"/>
                <a:gd name="connsiteY5" fmla="*/ 0 h 4895807"/>
                <a:gd name="connsiteX0" fmla="*/ 0 w 4344468"/>
                <a:gd name="connsiteY0" fmla="*/ 40930 h 4936737"/>
                <a:gd name="connsiteX1" fmla="*/ 1055670 w 4344468"/>
                <a:gd name="connsiteY1" fmla="*/ 409903 h 4936737"/>
                <a:gd name="connsiteX2" fmla="*/ 1198546 w 4344468"/>
                <a:gd name="connsiteY2" fmla="*/ 4267555 h 4936737"/>
                <a:gd name="connsiteX3" fmla="*/ 3984628 w 4344468"/>
                <a:gd name="connsiteY3" fmla="*/ 4338993 h 4936737"/>
                <a:gd name="connsiteX4" fmla="*/ 3357586 w 4344468"/>
                <a:gd name="connsiteY4" fmla="*/ 681089 h 4936737"/>
                <a:gd name="connsiteX5" fmla="*/ 4286280 w 4344468"/>
                <a:gd name="connsiteY5" fmla="*/ 252461 h 4936737"/>
                <a:gd name="connsiteX0" fmla="*/ 0 w 4344468"/>
                <a:gd name="connsiteY0" fmla="*/ 0 h 4895807"/>
                <a:gd name="connsiteX1" fmla="*/ 1055670 w 4344468"/>
                <a:gd name="connsiteY1" fmla="*/ 368973 h 4895807"/>
                <a:gd name="connsiteX2" fmla="*/ 1198546 w 4344468"/>
                <a:gd name="connsiteY2" fmla="*/ 4226625 h 4895807"/>
                <a:gd name="connsiteX3" fmla="*/ 3984628 w 4344468"/>
                <a:gd name="connsiteY3" fmla="*/ 4298063 h 4895807"/>
                <a:gd name="connsiteX4" fmla="*/ 3357586 w 4344468"/>
                <a:gd name="connsiteY4" fmla="*/ 640159 h 4895807"/>
                <a:gd name="connsiteX0" fmla="*/ 0 w 4332562"/>
                <a:gd name="connsiteY0" fmla="*/ 0 h 4943433"/>
                <a:gd name="connsiteX1" fmla="*/ 1055670 w 4332562"/>
                <a:gd name="connsiteY1" fmla="*/ 368973 h 4943433"/>
                <a:gd name="connsiteX2" fmla="*/ 1198546 w 4332562"/>
                <a:gd name="connsiteY2" fmla="*/ 4226625 h 4943433"/>
                <a:gd name="connsiteX3" fmla="*/ 3984628 w 4332562"/>
                <a:gd name="connsiteY3" fmla="*/ 4298063 h 4943433"/>
                <a:gd name="connsiteX4" fmla="*/ 3286148 w 4332562"/>
                <a:gd name="connsiteY4" fmla="*/ 354407 h 4943433"/>
                <a:gd name="connsiteX0" fmla="*/ 345284 w 3622176"/>
                <a:gd name="connsiteY0" fmla="*/ 14566 h 4589026"/>
                <a:gd name="connsiteX1" fmla="*/ 488160 w 3622176"/>
                <a:gd name="connsiteY1" fmla="*/ 3872218 h 4589026"/>
                <a:gd name="connsiteX2" fmla="*/ 3274242 w 3622176"/>
                <a:gd name="connsiteY2" fmla="*/ 3943656 h 4589026"/>
                <a:gd name="connsiteX3" fmla="*/ 2575762 w 3622176"/>
                <a:gd name="connsiteY3" fmla="*/ 0 h 4589026"/>
                <a:gd name="connsiteX0" fmla="*/ 247383 w 3524275"/>
                <a:gd name="connsiteY0" fmla="*/ 586071 h 5160531"/>
                <a:gd name="connsiteX1" fmla="*/ 834787 w 3524275"/>
                <a:gd name="connsiteY1" fmla="*/ 642942 h 5160531"/>
                <a:gd name="connsiteX2" fmla="*/ 390259 w 3524275"/>
                <a:gd name="connsiteY2" fmla="*/ 4443723 h 5160531"/>
                <a:gd name="connsiteX3" fmla="*/ 3176341 w 3524275"/>
                <a:gd name="connsiteY3" fmla="*/ 4515161 h 5160531"/>
                <a:gd name="connsiteX4" fmla="*/ 2477861 w 3524275"/>
                <a:gd name="connsiteY4" fmla="*/ 571505 h 5160531"/>
                <a:gd name="connsiteX0" fmla="*/ 345284 w 3622176"/>
                <a:gd name="connsiteY0" fmla="*/ 14566 h 4589026"/>
                <a:gd name="connsiteX1" fmla="*/ 488160 w 3622176"/>
                <a:gd name="connsiteY1" fmla="*/ 3872218 h 4589026"/>
                <a:gd name="connsiteX2" fmla="*/ 3274242 w 3622176"/>
                <a:gd name="connsiteY2" fmla="*/ 3943656 h 4589026"/>
                <a:gd name="connsiteX3" fmla="*/ 2575762 w 3622176"/>
                <a:gd name="connsiteY3" fmla="*/ 0 h 4589026"/>
                <a:gd name="connsiteX0" fmla="*/ 775255 w 3536181"/>
                <a:gd name="connsiteY0" fmla="*/ 0 h 4589027"/>
                <a:gd name="connsiteX1" fmla="*/ 402165 w 3536181"/>
                <a:gd name="connsiteY1" fmla="*/ 3872219 h 4589027"/>
                <a:gd name="connsiteX2" fmla="*/ 3188247 w 3536181"/>
                <a:gd name="connsiteY2" fmla="*/ 3943657 h 4589027"/>
                <a:gd name="connsiteX3" fmla="*/ 2489767 w 3536181"/>
                <a:gd name="connsiteY3" fmla="*/ 1 h 4589027"/>
              </a:gdLst>
              <a:ahLst/>
              <a:cxnLst>
                <a:cxn ang="0">
                  <a:pos x="connsiteX0" y="connsiteY0"/>
                </a:cxn>
                <a:cxn ang="0">
                  <a:pos x="connsiteX1" y="connsiteY1"/>
                </a:cxn>
                <a:cxn ang="0">
                  <a:pos x="connsiteX2" y="connsiteY2"/>
                </a:cxn>
                <a:cxn ang="0">
                  <a:pos x="connsiteX3" y="connsiteY3"/>
                </a:cxn>
              </a:cxnLst>
              <a:rect l="l" t="t" r="r" b="b"/>
              <a:pathLst>
                <a:path w="3536181" h="4589027">
                  <a:moveTo>
                    <a:pt x="775255" y="0"/>
                  </a:moveTo>
                  <a:cubicBezTo>
                    <a:pt x="805021" y="803677"/>
                    <a:pt x="0" y="3214943"/>
                    <a:pt x="402165" y="3872219"/>
                  </a:cubicBezTo>
                  <a:cubicBezTo>
                    <a:pt x="804330" y="4529495"/>
                    <a:pt x="2840313" y="4589027"/>
                    <a:pt x="3188247" y="3943657"/>
                  </a:cubicBezTo>
                  <a:cubicBezTo>
                    <a:pt x="3536181" y="3298287"/>
                    <a:pt x="2439492" y="681090"/>
                    <a:pt x="2489767" y="1"/>
                  </a:cubicBezTo>
                </a:path>
              </a:pathLst>
            </a:custGeom>
            <a:ln w="50800">
              <a:headEnd type="none"/>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cxnSp>
          <p:nvCxnSpPr>
            <p:cNvPr id="54" name="Straight Arrow Connector 53"/>
            <p:cNvCxnSpPr>
              <a:stCxn id="10" idx="3"/>
              <a:endCxn id="11" idx="1"/>
            </p:cNvCxnSpPr>
            <p:nvPr/>
          </p:nvCxnSpPr>
          <p:spPr>
            <a:xfrm>
              <a:off x="5500242" y="1292269"/>
              <a:ext cx="214721" cy="1835"/>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 idx="3"/>
              <a:endCxn id="14" idx="1"/>
            </p:cNvCxnSpPr>
            <p:nvPr/>
          </p:nvCxnSpPr>
          <p:spPr>
            <a:xfrm>
              <a:off x="6929875" y="1292269"/>
              <a:ext cx="499178" cy="1835"/>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2789631" y="2490752"/>
              <a:ext cx="122959" cy="1587578"/>
            </a:xfrm>
            <a:custGeom>
              <a:avLst/>
              <a:gdLst>
                <a:gd name="connsiteX0" fmla="*/ 0 w 7039429"/>
                <a:gd name="connsiteY0" fmla="*/ 0 h 4484914"/>
                <a:gd name="connsiteX1" fmla="*/ 1640114 w 7039429"/>
                <a:gd name="connsiteY1" fmla="*/ 29029 h 4484914"/>
                <a:gd name="connsiteX2" fmla="*/ 1712686 w 7039429"/>
                <a:gd name="connsiteY2" fmla="*/ 2786743 h 4484914"/>
                <a:gd name="connsiteX3" fmla="*/ 1219200 w 7039429"/>
                <a:gd name="connsiteY3" fmla="*/ 4441372 h 4484914"/>
                <a:gd name="connsiteX4" fmla="*/ 4513943 w 7039429"/>
                <a:gd name="connsiteY4" fmla="*/ 4484914 h 4484914"/>
                <a:gd name="connsiteX5" fmla="*/ 3526971 w 7039429"/>
                <a:gd name="connsiteY5" fmla="*/ 2859314 h 4484914"/>
                <a:gd name="connsiteX6" fmla="*/ 3483429 w 7039429"/>
                <a:gd name="connsiteY6" fmla="*/ 43543 h 4484914"/>
                <a:gd name="connsiteX7" fmla="*/ 7039429 w 7039429"/>
                <a:gd name="connsiteY7" fmla="*/ 0 h 4484914"/>
                <a:gd name="connsiteX0" fmla="*/ 0 w 7039429"/>
                <a:gd name="connsiteY0" fmla="*/ 0 h 4484914"/>
                <a:gd name="connsiteX1" fmla="*/ 1640114 w 7039429"/>
                <a:gd name="connsiteY1" fmla="*/ 29029 h 4484914"/>
                <a:gd name="connsiteX2" fmla="*/ 1712686 w 7039429"/>
                <a:gd name="connsiteY2" fmla="*/ 2786743 h 4484914"/>
                <a:gd name="connsiteX3" fmla="*/ 1219200 w 7039429"/>
                <a:gd name="connsiteY3" fmla="*/ 4441372 h 4484914"/>
                <a:gd name="connsiteX4" fmla="*/ 4513943 w 7039429"/>
                <a:gd name="connsiteY4" fmla="*/ 4484914 h 4484914"/>
                <a:gd name="connsiteX5" fmla="*/ 3526971 w 7039429"/>
                <a:gd name="connsiteY5" fmla="*/ 2859314 h 4484914"/>
                <a:gd name="connsiteX6" fmla="*/ 3483429 w 7039429"/>
                <a:gd name="connsiteY6" fmla="*/ 43543 h 4484914"/>
                <a:gd name="connsiteX7" fmla="*/ 7039429 w 7039429"/>
                <a:gd name="connsiteY7" fmla="*/ 0 h 4484914"/>
                <a:gd name="connsiteX0" fmla="*/ 0 w 7039429"/>
                <a:gd name="connsiteY0" fmla="*/ 0 h 4748590"/>
                <a:gd name="connsiteX1" fmla="*/ 1640114 w 7039429"/>
                <a:gd name="connsiteY1" fmla="*/ 29029 h 4748590"/>
                <a:gd name="connsiteX2" fmla="*/ 1712686 w 7039429"/>
                <a:gd name="connsiteY2" fmla="*/ 2786743 h 4748590"/>
                <a:gd name="connsiteX3" fmla="*/ 1219200 w 7039429"/>
                <a:gd name="connsiteY3" fmla="*/ 4441372 h 4748590"/>
                <a:gd name="connsiteX4" fmla="*/ 4513943 w 7039429"/>
                <a:gd name="connsiteY4" fmla="*/ 4484914 h 4748590"/>
                <a:gd name="connsiteX5" fmla="*/ 3526971 w 7039429"/>
                <a:gd name="connsiteY5" fmla="*/ 2859314 h 4748590"/>
                <a:gd name="connsiteX6" fmla="*/ 3483429 w 7039429"/>
                <a:gd name="connsiteY6" fmla="*/ 43543 h 4748590"/>
                <a:gd name="connsiteX7" fmla="*/ 7039429 w 7039429"/>
                <a:gd name="connsiteY7" fmla="*/ 0 h 4748590"/>
                <a:gd name="connsiteX0" fmla="*/ 0 w 7039429"/>
                <a:gd name="connsiteY0" fmla="*/ 0 h 4748590"/>
                <a:gd name="connsiteX1" fmla="*/ 1640114 w 7039429"/>
                <a:gd name="connsiteY1" fmla="*/ 29029 h 4748590"/>
                <a:gd name="connsiteX2" fmla="*/ 1712686 w 7039429"/>
                <a:gd name="connsiteY2" fmla="*/ 2786743 h 4748590"/>
                <a:gd name="connsiteX3" fmla="*/ 1219200 w 7039429"/>
                <a:gd name="connsiteY3" fmla="*/ 4441372 h 4748590"/>
                <a:gd name="connsiteX4" fmla="*/ 4513943 w 7039429"/>
                <a:gd name="connsiteY4" fmla="*/ 4484914 h 4748590"/>
                <a:gd name="connsiteX5" fmla="*/ 3526971 w 7039429"/>
                <a:gd name="connsiteY5" fmla="*/ 2859314 h 4748590"/>
                <a:gd name="connsiteX6" fmla="*/ 3483429 w 7039429"/>
                <a:gd name="connsiteY6" fmla="*/ 43543 h 4748590"/>
                <a:gd name="connsiteX7" fmla="*/ 7039429 w 7039429"/>
                <a:gd name="connsiteY7" fmla="*/ 0 h 4748590"/>
                <a:gd name="connsiteX0" fmla="*/ 0 w 7039429"/>
                <a:gd name="connsiteY0" fmla="*/ 0 h 4748590"/>
                <a:gd name="connsiteX1" fmla="*/ 1640114 w 7039429"/>
                <a:gd name="connsiteY1" fmla="*/ 29029 h 4748590"/>
                <a:gd name="connsiteX2" fmla="*/ 1712686 w 7039429"/>
                <a:gd name="connsiteY2" fmla="*/ 2786743 h 4748590"/>
                <a:gd name="connsiteX3" fmla="*/ 1219200 w 7039429"/>
                <a:gd name="connsiteY3" fmla="*/ 4441372 h 4748590"/>
                <a:gd name="connsiteX4" fmla="*/ 4513943 w 7039429"/>
                <a:gd name="connsiteY4" fmla="*/ 4484914 h 4748590"/>
                <a:gd name="connsiteX5" fmla="*/ 3526971 w 7039429"/>
                <a:gd name="connsiteY5" fmla="*/ 2859314 h 4748590"/>
                <a:gd name="connsiteX6" fmla="*/ 3483429 w 7039429"/>
                <a:gd name="connsiteY6" fmla="*/ 43543 h 4748590"/>
                <a:gd name="connsiteX7" fmla="*/ 7039429 w 7039429"/>
                <a:gd name="connsiteY7" fmla="*/ 0 h 4748590"/>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30678 h 4779268"/>
                <a:gd name="connsiteX1" fmla="*/ 1640114 w 7039429"/>
                <a:gd name="connsiteY1" fmla="*/ 59707 h 4779268"/>
                <a:gd name="connsiteX2" fmla="*/ 1712686 w 7039429"/>
                <a:gd name="connsiteY2" fmla="*/ 2817421 h 4779268"/>
                <a:gd name="connsiteX3" fmla="*/ 1219200 w 7039429"/>
                <a:gd name="connsiteY3" fmla="*/ 4472050 h 4779268"/>
                <a:gd name="connsiteX4" fmla="*/ 4513943 w 7039429"/>
                <a:gd name="connsiteY4" fmla="*/ 4515592 h 4779268"/>
                <a:gd name="connsiteX5" fmla="*/ 3526971 w 7039429"/>
                <a:gd name="connsiteY5" fmla="*/ 2889992 h 4779268"/>
                <a:gd name="connsiteX6" fmla="*/ 3483429 w 7039429"/>
                <a:gd name="connsiteY6" fmla="*/ 74221 h 4779268"/>
                <a:gd name="connsiteX7" fmla="*/ 7039429 w 7039429"/>
                <a:gd name="connsiteY7" fmla="*/ 30678 h 4779268"/>
                <a:gd name="connsiteX0" fmla="*/ 0 w 7039429"/>
                <a:gd name="connsiteY0" fmla="*/ 435428 h 5184018"/>
                <a:gd name="connsiteX1" fmla="*/ 1640114 w 7039429"/>
                <a:gd name="connsiteY1" fmla="*/ 464457 h 5184018"/>
                <a:gd name="connsiteX2" fmla="*/ 1712686 w 7039429"/>
                <a:gd name="connsiteY2" fmla="*/ 3222171 h 5184018"/>
                <a:gd name="connsiteX3" fmla="*/ 1219200 w 7039429"/>
                <a:gd name="connsiteY3" fmla="*/ 4876800 h 5184018"/>
                <a:gd name="connsiteX4" fmla="*/ 4513943 w 7039429"/>
                <a:gd name="connsiteY4" fmla="*/ 4920342 h 5184018"/>
                <a:gd name="connsiteX5" fmla="*/ 3526971 w 7039429"/>
                <a:gd name="connsiteY5" fmla="*/ 3294742 h 5184018"/>
                <a:gd name="connsiteX6" fmla="*/ 3483429 w 7039429"/>
                <a:gd name="connsiteY6" fmla="*/ 478971 h 5184018"/>
                <a:gd name="connsiteX7" fmla="*/ 7039429 w 7039429"/>
                <a:gd name="connsiteY7" fmla="*/ 435428 h 5184018"/>
                <a:gd name="connsiteX0" fmla="*/ 0 w 7039429"/>
                <a:gd name="connsiteY0" fmla="*/ 236297 h 4984887"/>
                <a:gd name="connsiteX1" fmla="*/ 1640114 w 7039429"/>
                <a:gd name="connsiteY1" fmla="*/ 265326 h 4984887"/>
                <a:gd name="connsiteX2" fmla="*/ 1712686 w 7039429"/>
                <a:gd name="connsiteY2" fmla="*/ 3023040 h 4984887"/>
                <a:gd name="connsiteX3" fmla="*/ 1219200 w 7039429"/>
                <a:gd name="connsiteY3" fmla="*/ 4677669 h 4984887"/>
                <a:gd name="connsiteX4" fmla="*/ 4513943 w 7039429"/>
                <a:gd name="connsiteY4" fmla="*/ 4721211 h 4984887"/>
                <a:gd name="connsiteX5" fmla="*/ 3526971 w 7039429"/>
                <a:gd name="connsiteY5" fmla="*/ 3095611 h 4984887"/>
                <a:gd name="connsiteX6" fmla="*/ 3483429 w 7039429"/>
                <a:gd name="connsiteY6" fmla="*/ 279840 h 4984887"/>
                <a:gd name="connsiteX7" fmla="*/ 7039429 w 7039429"/>
                <a:gd name="connsiteY7" fmla="*/ 236297 h 4984887"/>
                <a:gd name="connsiteX0" fmla="*/ 0 w 7039429"/>
                <a:gd name="connsiteY0" fmla="*/ 236297 h 4984887"/>
                <a:gd name="connsiteX1" fmla="*/ 1640114 w 7039429"/>
                <a:gd name="connsiteY1" fmla="*/ 265326 h 4984887"/>
                <a:gd name="connsiteX2" fmla="*/ 1712686 w 7039429"/>
                <a:gd name="connsiteY2" fmla="*/ 3023040 h 4984887"/>
                <a:gd name="connsiteX3" fmla="*/ 1219200 w 7039429"/>
                <a:gd name="connsiteY3" fmla="*/ 4677669 h 4984887"/>
                <a:gd name="connsiteX4" fmla="*/ 4513943 w 7039429"/>
                <a:gd name="connsiteY4" fmla="*/ 4721211 h 4984887"/>
                <a:gd name="connsiteX5" fmla="*/ 3526971 w 7039429"/>
                <a:gd name="connsiteY5" fmla="*/ 3095611 h 4984887"/>
                <a:gd name="connsiteX6" fmla="*/ 3483429 w 7039429"/>
                <a:gd name="connsiteY6" fmla="*/ 279840 h 4984887"/>
                <a:gd name="connsiteX7" fmla="*/ 7039429 w 7039429"/>
                <a:gd name="connsiteY7" fmla="*/ 236297 h 4984887"/>
                <a:gd name="connsiteX0" fmla="*/ 0 w 7039429"/>
                <a:gd name="connsiteY0" fmla="*/ 236297 h 4953368"/>
                <a:gd name="connsiteX1" fmla="*/ 1640114 w 7039429"/>
                <a:gd name="connsiteY1" fmla="*/ 265326 h 4953368"/>
                <a:gd name="connsiteX2" fmla="*/ 1712686 w 7039429"/>
                <a:gd name="connsiteY2" fmla="*/ 3023040 h 4953368"/>
                <a:gd name="connsiteX3" fmla="*/ 1219200 w 7039429"/>
                <a:gd name="connsiteY3" fmla="*/ 4677669 h 4953368"/>
                <a:gd name="connsiteX4" fmla="*/ 4127504 w 7039429"/>
                <a:gd name="connsiteY4" fmla="*/ 4677236 h 4953368"/>
                <a:gd name="connsiteX5" fmla="*/ 3526971 w 7039429"/>
                <a:gd name="connsiteY5" fmla="*/ 3095611 h 4953368"/>
                <a:gd name="connsiteX6" fmla="*/ 3483429 w 7039429"/>
                <a:gd name="connsiteY6" fmla="*/ 279840 h 4953368"/>
                <a:gd name="connsiteX7" fmla="*/ 7039429 w 7039429"/>
                <a:gd name="connsiteY7" fmla="*/ 236297 h 4953368"/>
                <a:gd name="connsiteX0" fmla="*/ 0 w 7039429"/>
                <a:gd name="connsiteY0" fmla="*/ 236297 h 4953368"/>
                <a:gd name="connsiteX1" fmla="*/ 1640114 w 7039429"/>
                <a:gd name="connsiteY1" fmla="*/ 265326 h 4953368"/>
                <a:gd name="connsiteX2" fmla="*/ 1712686 w 7039429"/>
                <a:gd name="connsiteY2" fmla="*/ 3023040 h 4953368"/>
                <a:gd name="connsiteX3" fmla="*/ 1219200 w 7039429"/>
                <a:gd name="connsiteY3" fmla="*/ 4677669 h 4953368"/>
                <a:gd name="connsiteX4" fmla="*/ 4127504 w 7039429"/>
                <a:gd name="connsiteY4" fmla="*/ 4677236 h 4953368"/>
                <a:gd name="connsiteX5" fmla="*/ 4056066 w 7039429"/>
                <a:gd name="connsiteY5" fmla="*/ 3034162 h 4953368"/>
                <a:gd name="connsiteX6" fmla="*/ 3483429 w 7039429"/>
                <a:gd name="connsiteY6" fmla="*/ 279840 h 4953368"/>
                <a:gd name="connsiteX7" fmla="*/ 7039429 w 7039429"/>
                <a:gd name="connsiteY7" fmla="*/ 236297 h 4953368"/>
                <a:gd name="connsiteX0" fmla="*/ 0 w 7039429"/>
                <a:gd name="connsiteY0" fmla="*/ 236297 h 4951515"/>
                <a:gd name="connsiteX1" fmla="*/ 1640114 w 7039429"/>
                <a:gd name="connsiteY1" fmla="*/ 265326 h 4951515"/>
                <a:gd name="connsiteX2" fmla="*/ 1341422 w 7039429"/>
                <a:gd name="connsiteY2" fmla="*/ 3034162 h 4951515"/>
                <a:gd name="connsiteX3" fmla="*/ 1219200 w 7039429"/>
                <a:gd name="connsiteY3" fmla="*/ 4677669 h 4951515"/>
                <a:gd name="connsiteX4" fmla="*/ 4127504 w 7039429"/>
                <a:gd name="connsiteY4" fmla="*/ 4677236 h 4951515"/>
                <a:gd name="connsiteX5" fmla="*/ 4056066 w 7039429"/>
                <a:gd name="connsiteY5" fmla="*/ 3034162 h 4951515"/>
                <a:gd name="connsiteX6" fmla="*/ 3483429 w 7039429"/>
                <a:gd name="connsiteY6" fmla="*/ 279840 h 4951515"/>
                <a:gd name="connsiteX7" fmla="*/ 7039429 w 7039429"/>
                <a:gd name="connsiteY7" fmla="*/ 236297 h 4951515"/>
                <a:gd name="connsiteX0" fmla="*/ 0 w 7039429"/>
                <a:gd name="connsiteY0" fmla="*/ 30678 h 4745896"/>
                <a:gd name="connsiteX1" fmla="*/ 1198546 w 7039429"/>
                <a:gd name="connsiteY1" fmla="*/ 328214 h 4745896"/>
                <a:gd name="connsiteX2" fmla="*/ 1341422 w 7039429"/>
                <a:gd name="connsiteY2" fmla="*/ 2828543 h 4745896"/>
                <a:gd name="connsiteX3" fmla="*/ 1219200 w 7039429"/>
                <a:gd name="connsiteY3" fmla="*/ 4472050 h 4745896"/>
                <a:gd name="connsiteX4" fmla="*/ 4127504 w 7039429"/>
                <a:gd name="connsiteY4" fmla="*/ 4471617 h 4745896"/>
                <a:gd name="connsiteX5" fmla="*/ 4056066 w 7039429"/>
                <a:gd name="connsiteY5" fmla="*/ 2828543 h 4745896"/>
                <a:gd name="connsiteX6" fmla="*/ 3483429 w 7039429"/>
                <a:gd name="connsiteY6" fmla="*/ 74221 h 4745896"/>
                <a:gd name="connsiteX7" fmla="*/ 7039429 w 7039429"/>
                <a:gd name="connsiteY7" fmla="*/ 30678 h 4745896"/>
                <a:gd name="connsiteX0" fmla="*/ 0 w 7039429"/>
                <a:gd name="connsiteY0" fmla="*/ 0 h 4715218"/>
                <a:gd name="connsiteX1" fmla="*/ 1198546 w 7039429"/>
                <a:gd name="connsiteY1" fmla="*/ 297536 h 4715218"/>
                <a:gd name="connsiteX2" fmla="*/ 1341422 w 7039429"/>
                <a:gd name="connsiteY2" fmla="*/ 2797865 h 4715218"/>
                <a:gd name="connsiteX3" fmla="*/ 1219200 w 7039429"/>
                <a:gd name="connsiteY3" fmla="*/ 4441372 h 4715218"/>
                <a:gd name="connsiteX4" fmla="*/ 4127504 w 7039429"/>
                <a:gd name="connsiteY4" fmla="*/ 4440939 h 4715218"/>
                <a:gd name="connsiteX5" fmla="*/ 4056066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198546 w 7039429"/>
                <a:gd name="connsiteY1" fmla="*/ 297536 h 4715218"/>
                <a:gd name="connsiteX2" fmla="*/ 1341422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198546 w 7039429"/>
                <a:gd name="connsiteY1" fmla="*/ 297536 h 4715218"/>
                <a:gd name="connsiteX2" fmla="*/ 1269984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055670 w 7039429"/>
                <a:gd name="connsiteY1" fmla="*/ 368973 h 4715218"/>
                <a:gd name="connsiteX2" fmla="*/ 1269984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4715218"/>
                <a:gd name="connsiteX1" fmla="*/ 1055670 w 7039429"/>
                <a:gd name="connsiteY1" fmla="*/ 368973 h 4715218"/>
                <a:gd name="connsiteX2" fmla="*/ 984232 w 7039429"/>
                <a:gd name="connsiteY2" fmla="*/ 2797865 h 4715218"/>
                <a:gd name="connsiteX3" fmla="*/ 1219200 w 7039429"/>
                <a:gd name="connsiteY3" fmla="*/ 4441372 h 4715218"/>
                <a:gd name="connsiteX4" fmla="*/ 4127504 w 7039429"/>
                <a:gd name="connsiteY4" fmla="*/ 4440939 h 4715218"/>
                <a:gd name="connsiteX5" fmla="*/ 4270380 w 7039429"/>
                <a:gd name="connsiteY5" fmla="*/ 2797865 h 4715218"/>
                <a:gd name="connsiteX6" fmla="*/ 4341818 w 7039429"/>
                <a:gd name="connsiteY6" fmla="*/ 154659 h 4715218"/>
                <a:gd name="connsiteX7" fmla="*/ 7039429 w 7039429"/>
                <a:gd name="connsiteY7" fmla="*/ 0 h 4715218"/>
                <a:gd name="connsiteX0" fmla="*/ 0 w 7039429"/>
                <a:gd name="connsiteY0" fmla="*/ 0 h 5120033"/>
                <a:gd name="connsiteX1" fmla="*/ 1055670 w 7039429"/>
                <a:gd name="connsiteY1" fmla="*/ 368973 h 5120033"/>
                <a:gd name="connsiteX2" fmla="*/ 1219200 w 7039429"/>
                <a:gd name="connsiteY2" fmla="*/ 4441372 h 5120033"/>
                <a:gd name="connsiteX3" fmla="*/ 4127504 w 7039429"/>
                <a:gd name="connsiteY3" fmla="*/ 4440939 h 5120033"/>
                <a:gd name="connsiteX4" fmla="*/ 4270380 w 7039429"/>
                <a:gd name="connsiteY4" fmla="*/ 2797865 h 5120033"/>
                <a:gd name="connsiteX5" fmla="*/ 4341818 w 7039429"/>
                <a:gd name="connsiteY5" fmla="*/ 154659 h 5120033"/>
                <a:gd name="connsiteX6" fmla="*/ 7039429 w 7039429"/>
                <a:gd name="connsiteY6" fmla="*/ 0 h 5120033"/>
                <a:gd name="connsiteX0" fmla="*/ 0 w 7039429"/>
                <a:gd name="connsiteY0" fmla="*/ 0 h 5155391"/>
                <a:gd name="connsiteX1" fmla="*/ 1055670 w 7039429"/>
                <a:gd name="connsiteY1" fmla="*/ 368973 h 5155391"/>
                <a:gd name="connsiteX2" fmla="*/ 1219200 w 7039429"/>
                <a:gd name="connsiteY2" fmla="*/ 4441372 h 5155391"/>
                <a:gd name="connsiteX3" fmla="*/ 4127504 w 7039429"/>
                <a:gd name="connsiteY3" fmla="*/ 4440939 h 5155391"/>
                <a:gd name="connsiteX4" fmla="*/ 4341818 w 7039429"/>
                <a:gd name="connsiteY4" fmla="*/ 154659 h 5155391"/>
                <a:gd name="connsiteX5" fmla="*/ 7039429 w 7039429"/>
                <a:gd name="connsiteY5" fmla="*/ 0 h 5155391"/>
                <a:gd name="connsiteX0" fmla="*/ 0 w 7039429"/>
                <a:gd name="connsiteY0" fmla="*/ 0 h 5119600"/>
                <a:gd name="connsiteX1" fmla="*/ 1055670 w 7039429"/>
                <a:gd name="connsiteY1" fmla="*/ 368973 h 5119600"/>
                <a:gd name="connsiteX2" fmla="*/ 1198546 w 7039429"/>
                <a:gd name="connsiteY2" fmla="*/ 4226625 h 5119600"/>
                <a:gd name="connsiteX3" fmla="*/ 4127504 w 7039429"/>
                <a:gd name="connsiteY3" fmla="*/ 4440939 h 5119600"/>
                <a:gd name="connsiteX4" fmla="*/ 4341818 w 7039429"/>
                <a:gd name="connsiteY4" fmla="*/ 154659 h 5119600"/>
                <a:gd name="connsiteX5" fmla="*/ 7039429 w 7039429"/>
                <a:gd name="connsiteY5" fmla="*/ 0 h 5119600"/>
                <a:gd name="connsiteX0" fmla="*/ 0 w 7039429"/>
                <a:gd name="connsiteY0" fmla="*/ 0 h 4976724"/>
                <a:gd name="connsiteX1" fmla="*/ 1055670 w 7039429"/>
                <a:gd name="connsiteY1" fmla="*/ 368973 h 4976724"/>
                <a:gd name="connsiteX2" fmla="*/ 1198546 w 7039429"/>
                <a:gd name="connsiteY2" fmla="*/ 4226625 h 4976724"/>
                <a:gd name="connsiteX3" fmla="*/ 3984628 w 7039429"/>
                <a:gd name="connsiteY3" fmla="*/ 4298063 h 4976724"/>
                <a:gd name="connsiteX4" fmla="*/ 4341818 w 7039429"/>
                <a:gd name="connsiteY4" fmla="*/ 154659 h 4976724"/>
                <a:gd name="connsiteX5" fmla="*/ 7039429 w 7039429"/>
                <a:gd name="connsiteY5" fmla="*/ 0 h 4976724"/>
                <a:gd name="connsiteX0" fmla="*/ 0 w 7039429"/>
                <a:gd name="connsiteY0" fmla="*/ 371256 h 5347980"/>
                <a:gd name="connsiteX1" fmla="*/ 1055670 w 7039429"/>
                <a:gd name="connsiteY1" fmla="*/ 740229 h 5347980"/>
                <a:gd name="connsiteX2" fmla="*/ 1198546 w 7039429"/>
                <a:gd name="connsiteY2" fmla="*/ 4597881 h 5347980"/>
                <a:gd name="connsiteX3" fmla="*/ 3984628 w 7039429"/>
                <a:gd name="connsiteY3" fmla="*/ 4669319 h 5347980"/>
                <a:gd name="connsiteX4" fmla="*/ 4341818 w 7039429"/>
                <a:gd name="connsiteY4" fmla="*/ 525915 h 5347980"/>
                <a:gd name="connsiteX5" fmla="*/ 7039429 w 7039429"/>
                <a:gd name="connsiteY5" fmla="*/ 371256 h 5347980"/>
                <a:gd name="connsiteX0" fmla="*/ 0 w 7039429"/>
                <a:gd name="connsiteY0" fmla="*/ 0 h 4976724"/>
                <a:gd name="connsiteX1" fmla="*/ 1055670 w 7039429"/>
                <a:gd name="connsiteY1" fmla="*/ 368973 h 4976724"/>
                <a:gd name="connsiteX2" fmla="*/ 1198546 w 7039429"/>
                <a:gd name="connsiteY2" fmla="*/ 4226625 h 4976724"/>
                <a:gd name="connsiteX3" fmla="*/ 3984628 w 7039429"/>
                <a:gd name="connsiteY3" fmla="*/ 4298063 h 4976724"/>
                <a:gd name="connsiteX4" fmla="*/ 4341818 w 7039429"/>
                <a:gd name="connsiteY4" fmla="*/ 154659 h 4976724"/>
                <a:gd name="connsiteX5" fmla="*/ 7039429 w 7039429"/>
                <a:gd name="connsiteY5" fmla="*/ 0 h 4976724"/>
                <a:gd name="connsiteX0" fmla="*/ 0 w 7039429"/>
                <a:gd name="connsiteY0" fmla="*/ 0 h 4976724"/>
                <a:gd name="connsiteX1" fmla="*/ 1055670 w 7039429"/>
                <a:gd name="connsiteY1" fmla="*/ 368973 h 4976724"/>
                <a:gd name="connsiteX2" fmla="*/ 1198546 w 7039429"/>
                <a:gd name="connsiteY2" fmla="*/ 4226625 h 4976724"/>
                <a:gd name="connsiteX3" fmla="*/ 3984628 w 7039429"/>
                <a:gd name="connsiteY3" fmla="*/ 4298063 h 4976724"/>
                <a:gd name="connsiteX4" fmla="*/ 4341818 w 7039429"/>
                <a:gd name="connsiteY4" fmla="*/ 154659 h 4976724"/>
                <a:gd name="connsiteX5" fmla="*/ 7039429 w 7039429"/>
                <a:gd name="connsiteY5" fmla="*/ 0 h 4976724"/>
                <a:gd name="connsiteX0" fmla="*/ 0 w 7039429"/>
                <a:gd name="connsiteY0" fmla="*/ 2783 h 4979507"/>
                <a:gd name="connsiteX1" fmla="*/ 1055670 w 7039429"/>
                <a:gd name="connsiteY1" fmla="*/ 371756 h 4979507"/>
                <a:gd name="connsiteX2" fmla="*/ 1198546 w 7039429"/>
                <a:gd name="connsiteY2" fmla="*/ 4229408 h 4979507"/>
                <a:gd name="connsiteX3" fmla="*/ 3984628 w 7039429"/>
                <a:gd name="connsiteY3" fmla="*/ 4300846 h 4979507"/>
                <a:gd name="connsiteX4" fmla="*/ 4341818 w 7039429"/>
                <a:gd name="connsiteY4" fmla="*/ 157442 h 4979507"/>
                <a:gd name="connsiteX5" fmla="*/ 7039429 w 7039429"/>
                <a:gd name="connsiteY5" fmla="*/ 2783 h 4979507"/>
                <a:gd name="connsiteX0" fmla="*/ 0 w 7039429"/>
                <a:gd name="connsiteY0" fmla="*/ 0 h 4895807"/>
                <a:gd name="connsiteX1" fmla="*/ 1055670 w 7039429"/>
                <a:gd name="connsiteY1" fmla="*/ 368973 h 4895807"/>
                <a:gd name="connsiteX2" fmla="*/ 1198546 w 7039429"/>
                <a:gd name="connsiteY2" fmla="*/ 4226625 h 4895807"/>
                <a:gd name="connsiteX3" fmla="*/ 3984628 w 7039429"/>
                <a:gd name="connsiteY3" fmla="*/ 4298063 h 4895807"/>
                <a:gd name="connsiteX4" fmla="*/ 3357586 w 7039429"/>
                <a:gd name="connsiteY4" fmla="*/ 640159 h 4895807"/>
                <a:gd name="connsiteX5" fmla="*/ 7039429 w 7039429"/>
                <a:gd name="connsiteY5" fmla="*/ 0 h 4895807"/>
                <a:gd name="connsiteX0" fmla="*/ 0 w 4344468"/>
                <a:gd name="connsiteY0" fmla="*/ 40930 h 4936737"/>
                <a:gd name="connsiteX1" fmla="*/ 1055670 w 4344468"/>
                <a:gd name="connsiteY1" fmla="*/ 409903 h 4936737"/>
                <a:gd name="connsiteX2" fmla="*/ 1198546 w 4344468"/>
                <a:gd name="connsiteY2" fmla="*/ 4267555 h 4936737"/>
                <a:gd name="connsiteX3" fmla="*/ 3984628 w 4344468"/>
                <a:gd name="connsiteY3" fmla="*/ 4338993 h 4936737"/>
                <a:gd name="connsiteX4" fmla="*/ 3357586 w 4344468"/>
                <a:gd name="connsiteY4" fmla="*/ 681089 h 4936737"/>
                <a:gd name="connsiteX5" fmla="*/ 4286280 w 4344468"/>
                <a:gd name="connsiteY5" fmla="*/ 252461 h 4936737"/>
                <a:gd name="connsiteX0" fmla="*/ 0 w 4344468"/>
                <a:gd name="connsiteY0" fmla="*/ 0 h 4895807"/>
                <a:gd name="connsiteX1" fmla="*/ 1055670 w 4344468"/>
                <a:gd name="connsiteY1" fmla="*/ 368973 h 4895807"/>
                <a:gd name="connsiteX2" fmla="*/ 1198546 w 4344468"/>
                <a:gd name="connsiteY2" fmla="*/ 4226625 h 4895807"/>
                <a:gd name="connsiteX3" fmla="*/ 3984628 w 4344468"/>
                <a:gd name="connsiteY3" fmla="*/ 4298063 h 4895807"/>
                <a:gd name="connsiteX4" fmla="*/ 3357586 w 4344468"/>
                <a:gd name="connsiteY4" fmla="*/ 640159 h 4895807"/>
                <a:gd name="connsiteX0" fmla="*/ 0 w 4332562"/>
                <a:gd name="connsiteY0" fmla="*/ 0 h 4943433"/>
                <a:gd name="connsiteX1" fmla="*/ 1055670 w 4332562"/>
                <a:gd name="connsiteY1" fmla="*/ 368973 h 4943433"/>
                <a:gd name="connsiteX2" fmla="*/ 1198546 w 4332562"/>
                <a:gd name="connsiteY2" fmla="*/ 4226625 h 4943433"/>
                <a:gd name="connsiteX3" fmla="*/ 3984628 w 4332562"/>
                <a:gd name="connsiteY3" fmla="*/ 4298063 h 4943433"/>
                <a:gd name="connsiteX4" fmla="*/ 3286148 w 4332562"/>
                <a:gd name="connsiteY4" fmla="*/ 354407 h 4943433"/>
                <a:gd name="connsiteX0" fmla="*/ 345284 w 3622176"/>
                <a:gd name="connsiteY0" fmla="*/ 14566 h 4589026"/>
                <a:gd name="connsiteX1" fmla="*/ 488160 w 3622176"/>
                <a:gd name="connsiteY1" fmla="*/ 3872218 h 4589026"/>
                <a:gd name="connsiteX2" fmla="*/ 3274242 w 3622176"/>
                <a:gd name="connsiteY2" fmla="*/ 3943656 h 4589026"/>
                <a:gd name="connsiteX3" fmla="*/ 2575762 w 3622176"/>
                <a:gd name="connsiteY3" fmla="*/ 0 h 4589026"/>
                <a:gd name="connsiteX0" fmla="*/ 247383 w 3524275"/>
                <a:gd name="connsiteY0" fmla="*/ 586071 h 5160531"/>
                <a:gd name="connsiteX1" fmla="*/ 834787 w 3524275"/>
                <a:gd name="connsiteY1" fmla="*/ 642942 h 5160531"/>
                <a:gd name="connsiteX2" fmla="*/ 390259 w 3524275"/>
                <a:gd name="connsiteY2" fmla="*/ 4443723 h 5160531"/>
                <a:gd name="connsiteX3" fmla="*/ 3176341 w 3524275"/>
                <a:gd name="connsiteY3" fmla="*/ 4515161 h 5160531"/>
                <a:gd name="connsiteX4" fmla="*/ 2477861 w 3524275"/>
                <a:gd name="connsiteY4" fmla="*/ 571505 h 5160531"/>
                <a:gd name="connsiteX0" fmla="*/ 345284 w 3622176"/>
                <a:gd name="connsiteY0" fmla="*/ 14566 h 4589026"/>
                <a:gd name="connsiteX1" fmla="*/ 488160 w 3622176"/>
                <a:gd name="connsiteY1" fmla="*/ 3872218 h 4589026"/>
                <a:gd name="connsiteX2" fmla="*/ 3274242 w 3622176"/>
                <a:gd name="connsiteY2" fmla="*/ 3943656 h 4589026"/>
                <a:gd name="connsiteX3" fmla="*/ 2575762 w 3622176"/>
                <a:gd name="connsiteY3" fmla="*/ 0 h 4589026"/>
                <a:gd name="connsiteX0" fmla="*/ 775255 w 3536181"/>
                <a:gd name="connsiteY0" fmla="*/ 0 h 4589027"/>
                <a:gd name="connsiteX1" fmla="*/ 402165 w 3536181"/>
                <a:gd name="connsiteY1" fmla="*/ 3872219 h 4589027"/>
                <a:gd name="connsiteX2" fmla="*/ 3188247 w 3536181"/>
                <a:gd name="connsiteY2" fmla="*/ 3943657 h 4589027"/>
                <a:gd name="connsiteX3" fmla="*/ 2489767 w 3536181"/>
                <a:gd name="connsiteY3" fmla="*/ 1 h 4589027"/>
                <a:gd name="connsiteX0" fmla="*/ 775255 w 3188247"/>
                <a:gd name="connsiteY0" fmla="*/ 0 h 4589027"/>
                <a:gd name="connsiteX1" fmla="*/ 402165 w 3188247"/>
                <a:gd name="connsiteY1" fmla="*/ 3872219 h 4589027"/>
                <a:gd name="connsiteX2" fmla="*/ 3188247 w 3188247"/>
                <a:gd name="connsiteY2" fmla="*/ 3943657 h 4589027"/>
                <a:gd name="connsiteX0" fmla="*/ 775255 w 805021"/>
                <a:gd name="connsiteY0" fmla="*/ 0 h 3872219"/>
                <a:gd name="connsiteX1" fmla="*/ 402165 w 805021"/>
                <a:gd name="connsiteY1" fmla="*/ 3872219 h 3872219"/>
                <a:gd name="connsiteX0" fmla="*/ 427321 w 457087"/>
                <a:gd name="connsiteY0" fmla="*/ 0 h 2160135"/>
                <a:gd name="connsiteX1" fmla="*/ 402165 w 457087"/>
                <a:gd name="connsiteY1" fmla="*/ 2160135 h 2160135"/>
                <a:gd name="connsiteX0" fmla="*/ 427321 w 457087"/>
                <a:gd name="connsiteY0" fmla="*/ 0 h 1588631"/>
                <a:gd name="connsiteX1" fmla="*/ 402165 w 457087"/>
                <a:gd name="connsiteY1" fmla="*/ 1588631 h 1588631"/>
                <a:gd name="connsiteX0" fmla="*/ 82819 w 112585"/>
                <a:gd name="connsiteY0" fmla="*/ 0 h 1588631"/>
                <a:gd name="connsiteX1" fmla="*/ 57663 w 112585"/>
                <a:gd name="connsiteY1" fmla="*/ 1588631 h 1588631"/>
                <a:gd name="connsiteX0" fmla="*/ 25156 w 102687"/>
                <a:gd name="connsiteY0" fmla="*/ 0 h 1588631"/>
                <a:gd name="connsiteX1" fmla="*/ 0 w 102687"/>
                <a:gd name="connsiteY1" fmla="*/ 1588631 h 1588631"/>
                <a:gd name="connsiteX0" fmla="*/ 93681 w 123447"/>
                <a:gd name="connsiteY0" fmla="*/ 0 h 1588631"/>
                <a:gd name="connsiteX1" fmla="*/ 68525 w 123447"/>
                <a:gd name="connsiteY1" fmla="*/ 1588631 h 1588631"/>
              </a:gdLst>
              <a:ahLst/>
              <a:cxnLst>
                <a:cxn ang="0">
                  <a:pos x="connsiteX0" y="connsiteY0"/>
                </a:cxn>
                <a:cxn ang="0">
                  <a:pos x="connsiteX1" y="connsiteY1"/>
                </a:cxn>
              </a:cxnLst>
              <a:rect l="l" t="t" r="r" b="b"/>
              <a:pathLst>
                <a:path w="123447" h="1588631">
                  <a:moveTo>
                    <a:pt x="93681" y="0"/>
                  </a:moveTo>
                  <a:cubicBezTo>
                    <a:pt x="123447" y="803677"/>
                    <a:pt x="0" y="989860"/>
                    <a:pt x="68525" y="1588631"/>
                  </a:cubicBezTo>
                </a:path>
              </a:pathLst>
            </a:custGeom>
            <a:ln w="50800">
              <a:headEnd type="none"/>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9481" name="TextBox 58"/>
            <p:cNvSpPr txBox="1">
              <a:spLocks noChangeArrowheads="1"/>
            </p:cNvSpPr>
            <p:nvPr/>
          </p:nvSpPr>
          <p:spPr bwMode="auto">
            <a:xfrm>
              <a:off x="-71470" y="2709597"/>
              <a:ext cx="1643074" cy="426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sz="1800">
                  <a:latin typeface="Tw Cen MT" charset="0"/>
                </a:rPr>
                <a:t>Path C</a:t>
              </a:r>
            </a:p>
          </p:txBody>
        </p:sp>
        <p:cxnSp>
          <p:nvCxnSpPr>
            <p:cNvPr id="61" name="Straight Arrow Connector 60"/>
            <p:cNvCxnSpPr/>
            <p:nvPr/>
          </p:nvCxnSpPr>
          <p:spPr>
            <a:xfrm flipV="1">
              <a:off x="1143442" y="1864898"/>
              <a:ext cx="607457" cy="499215"/>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19483" name="TextBox 61"/>
            <p:cNvSpPr txBox="1">
              <a:spLocks noChangeArrowheads="1"/>
            </p:cNvSpPr>
            <p:nvPr/>
          </p:nvSpPr>
          <p:spPr bwMode="auto">
            <a:xfrm>
              <a:off x="-71470" y="2138093"/>
              <a:ext cx="1643074" cy="426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sz="1800">
                  <a:latin typeface="Tw Cen MT" charset="0"/>
                </a:rPr>
                <a:t>Path D</a:t>
              </a:r>
            </a:p>
          </p:txBody>
        </p:sp>
        <p:sp>
          <p:nvSpPr>
            <p:cNvPr id="19484" name="TextBox 62"/>
            <p:cNvSpPr txBox="1">
              <a:spLocks noChangeArrowheads="1"/>
            </p:cNvSpPr>
            <p:nvPr/>
          </p:nvSpPr>
          <p:spPr bwMode="auto">
            <a:xfrm>
              <a:off x="-71470" y="3352539"/>
              <a:ext cx="1643074" cy="426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sz="1800">
                  <a:latin typeface="Tw Cen MT" charset="0"/>
                </a:rPr>
                <a:t>Path B</a:t>
              </a:r>
            </a:p>
          </p:txBody>
        </p:sp>
        <p:cxnSp>
          <p:nvCxnSpPr>
            <p:cNvPr id="65" name="Straight Arrow Connector 64"/>
            <p:cNvCxnSpPr/>
            <p:nvPr/>
          </p:nvCxnSpPr>
          <p:spPr>
            <a:xfrm flipV="1">
              <a:off x="1143442" y="2507271"/>
              <a:ext cx="1284650" cy="429472"/>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1143442" y="3364379"/>
              <a:ext cx="1642518" cy="143157"/>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grpSp>
      <p:sp>
        <p:nvSpPr>
          <p:cNvPr id="38" name="Title 2"/>
          <p:cNvSpPr>
            <a:spLocks noGrp="1"/>
          </p:cNvSpPr>
          <p:nvPr>
            <p:ph type="title"/>
          </p:nvPr>
        </p:nvSpPr>
        <p:spPr>
          <a:xfrm>
            <a:off x="2136648" y="228600"/>
            <a:ext cx="8153400" cy="990600"/>
          </a:xfrm>
        </p:spPr>
        <p:txBody>
          <a:bodyPr>
            <a:normAutofit fontScale="90000"/>
          </a:bodyPr>
          <a:lstStyle/>
          <a:p>
            <a:r>
              <a:rPr lang="en-GB" dirty="0" smtClean="0"/>
              <a:t>Latency and Jitter : Client and Server</a:t>
            </a:r>
            <a:endParaRPr lang="en-GB" dirty="0"/>
          </a:p>
        </p:txBody>
      </p:sp>
    </p:spTree>
    <p:extLst>
      <p:ext uri="{BB962C8B-B14F-4D97-AF65-F5344CB8AC3E}">
        <p14:creationId xmlns:p14="http://schemas.microsoft.com/office/powerpoint/2010/main" val="407347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2524100" y="1643050"/>
            <a:ext cx="7000924" cy="3929090"/>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Title 2"/>
          <p:cNvSpPr>
            <a:spLocks noGrp="1"/>
          </p:cNvSpPr>
          <p:nvPr>
            <p:ph type="title"/>
          </p:nvPr>
        </p:nvSpPr>
        <p:spPr/>
        <p:txBody>
          <a:bodyPr>
            <a:normAutofit/>
          </a:bodyPr>
          <a:lstStyle/>
          <a:p>
            <a:r>
              <a:rPr lang="en-GB" dirty="0" smtClean="0"/>
              <a:t>Latency : Network Perspective</a:t>
            </a:r>
            <a:endParaRPr lang="en-GB" dirty="0"/>
          </a:p>
        </p:txBody>
      </p:sp>
      <p:sp>
        <p:nvSpPr>
          <p:cNvPr id="79" name="Oval 78"/>
          <p:cNvSpPr/>
          <p:nvPr/>
        </p:nvSpPr>
        <p:spPr>
          <a:xfrm>
            <a:off x="5238744" y="3355776"/>
            <a:ext cx="1500198" cy="789390"/>
          </a:xfrm>
          <a:prstGeom prst="ellipse">
            <a:avLst/>
          </a:prstGeo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rial" pitchFamily="34" charset="0"/>
                <a:cs typeface="Arial" pitchFamily="34" charset="0"/>
              </a:rPr>
              <a:t>Handler</a:t>
            </a:r>
          </a:p>
        </p:txBody>
      </p:sp>
      <p:sp>
        <p:nvSpPr>
          <p:cNvPr id="80" name="Rectangle 79"/>
          <p:cNvSpPr/>
          <p:nvPr/>
        </p:nvSpPr>
        <p:spPr>
          <a:xfrm>
            <a:off x="2684836" y="2071678"/>
            <a:ext cx="2125281" cy="7893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447078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411359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375640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339921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2666977" y="4639874"/>
            <a:ext cx="2125281" cy="7893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445292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409573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flipH="1">
            <a:off x="7239009" y="2071678"/>
            <a:ext cx="2125281" cy="7893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flipH="1">
            <a:off x="8024827"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flipH="1">
            <a:off x="7667637"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flipH="1">
            <a:off x="7310447"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flipH="1">
            <a:off x="7221150" y="4639874"/>
            <a:ext cx="2125281" cy="7893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flipH="1">
            <a:off x="766763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flipH="1">
            <a:off x="731044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flipH="1">
            <a:off x="7239009" y="3357562"/>
            <a:ext cx="2125281" cy="7893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flipH="1">
            <a:off x="7310447" y="3407569"/>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Arrow Connector 105"/>
          <p:cNvCxnSpPr>
            <a:stCxn id="80" idx="3"/>
            <a:endCxn id="79" idx="1"/>
          </p:cNvCxnSpPr>
          <p:nvPr/>
        </p:nvCxnSpPr>
        <p:spPr>
          <a:xfrm>
            <a:off x="4810117" y="2466373"/>
            <a:ext cx="648327" cy="1005006"/>
          </a:xfrm>
          <a:prstGeom prst="bentConnector2">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5"/>
          <p:cNvCxnSpPr>
            <a:stCxn id="86" idx="3"/>
            <a:endCxn id="79" idx="3"/>
          </p:cNvCxnSpPr>
          <p:nvPr/>
        </p:nvCxnSpPr>
        <p:spPr>
          <a:xfrm flipV="1">
            <a:off x="4792257" y="4029563"/>
            <a:ext cx="666186" cy="1005006"/>
          </a:xfrm>
          <a:prstGeom prst="bentConnector2">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5"/>
          <p:cNvCxnSpPr>
            <a:stCxn id="79" idx="6"/>
            <a:endCxn id="100" idx="3"/>
          </p:cNvCxnSpPr>
          <p:nvPr/>
        </p:nvCxnSpPr>
        <p:spPr>
          <a:xfrm>
            <a:off x="6738942" y="3750471"/>
            <a:ext cx="500066" cy="1786"/>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05"/>
          <p:cNvCxnSpPr>
            <a:stCxn id="79" idx="6"/>
            <a:endCxn id="92" idx="3"/>
          </p:cNvCxnSpPr>
          <p:nvPr/>
        </p:nvCxnSpPr>
        <p:spPr>
          <a:xfrm flipV="1">
            <a:off x="6738942" y="2466373"/>
            <a:ext cx="500066" cy="1284098"/>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05"/>
          <p:cNvCxnSpPr>
            <a:stCxn id="79" idx="6"/>
            <a:endCxn id="97" idx="3"/>
          </p:cNvCxnSpPr>
          <p:nvPr/>
        </p:nvCxnSpPr>
        <p:spPr>
          <a:xfrm>
            <a:off x="6738943" y="3750471"/>
            <a:ext cx="482207" cy="1284098"/>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9" name="Right Arrow 118"/>
          <p:cNvSpPr/>
          <p:nvPr/>
        </p:nvSpPr>
        <p:spPr>
          <a:xfrm>
            <a:off x="2095472" y="2285992"/>
            <a:ext cx="500066" cy="357190"/>
          </a:xfrm>
          <a:prstGeom prst="rightArrow">
            <a:avLst/>
          </a:prstGeom>
          <a:solidFill>
            <a:schemeClr val="accent4">
              <a:lumMod val="40000"/>
              <a:lumOff val="6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ight Arrow 119"/>
          <p:cNvSpPr/>
          <p:nvPr/>
        </p:nvSpPr>
        <p:spPr>
          <a:xfrm>
            <a:off x="2095472" y="4857760"/>
            <a:ext cx="500066" cy="357190"/>
          </a:xfrm>
          <a:prstGeom prst="rightArrow">
            <a:avLst/>
          </a:prstGeom>
          <a:solidFill>
            <a:schemeClr val="accent4">
              <a:lumMod val="40000"/>
              <a:lumOff val="6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ight Arrow 120"/>
          <p:cNvSpPr/>
          <p:nvPr/>
        </p:nvSpPr>
        <p:spPr>
          <a:xfrm>
            <a:off x="9453586" y="2285992"/>
            <a:ext cx="500066" cy="357190"/>
          </a:xfrm>
          <a:prstGeom prst="rightArrow">
            <a:avLst/>
          </a:prstGeom>
          <a:solidFill>
            <a:schemeClr val="accent4">
              <a:lumMod val="40000"/>
              <a:lumOff val="6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ight Arrow 121"/>
          <p:cNvSpPr/>
          <p:nvPr/>
        </p:nvSpPr>
        <p:spPr>
          <a:xfrm>
            <a:off x="9453586" y="3500438"/>
            <a:ext cx="500066" cy="357190"/>
          </a:xfrm>
          <a:prstGeom prst="rightArrow">
            <a:avLst/>
          </a:prstGeom>
          <a:solidFill>
            <a:schemeClr val="accent4">
              <a:lumMod val="40000"/>
              <a:lumOff val="6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ight Arrow 122"/>
          <p:cNvSpPr/>
          <p:nvPr/>
        </p:nvSpPr>
        <p:spPr>
          <a:xfrm>
            <a:off x="9453586" y="4857760"/>
            <a:ext cx="500066" cy="357190"/>
          </a:xfrm>
          <a:prstGeom prst="rightArrow">
            <a:avLst/>
          </a:prstGeom>
          <a:solidFill>
            <a:schemeClr val="accent4">
              <a:lumMod val="40000"/>
              <a:lumOff val="6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ectangle 123"/>
          <p:cNvSpPr/>
          <p:nvPr/>
        </p:nvSpPr>
        <p:spPr>
          <a:xfrm>
            <a:off x="5738810" y="2285992"/>
            <a:ext cx="928694" cy="785818"/>
          </a:xfrm>
          <a:prstGeom prst="rect">
            <a:avLst/>
          </a:prstGeo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rial" pitchFamily="34" charset="0"/>
                <a:cs typeface="Arial" pitchFamily="34" charset="0"/>
              </a:rPr>
              <a:t>Routing Table</a:t>
            </a:r>
          </a:p>
        </p:txBody>
      </p:sp>
      <p:cxnSp>
        <p:nvCxnSpPr>
          <p:cNvPr id="126" name="Straight Connector 125"/>
          <p:cNvCxnSpPr>
            <a:stCxn id="79" idx="0"/>
            <a:endCxn id="124" idx="2"/>
          </p:cNvCxnSpPr>
          <p:nvPr/>
        </p:nvCxnSpPr>
        <p:spPr>
          <a:xfrm rot="5400000" flipH="1" flipV="1">
            <a:off x="5954017" y="3106636"/>
            <a:ext cx="283966" cy="214314"/>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3167042" y="1714488"/>
            <a:ext cx="1085554" cy="261610"/>
          </a:xfrm>
          <a:prstGeom prst="rect">
            <a:avLst/>
          </a:prstGeom>
          <a:noFill/>
        </p:spPr>
        <p:txBody>
          <a:bodyPr wrap="none" rtlCol="0">
            <a:spAutoFit/>
          </a:bodyPr>
          <a:lstStyle/>
          <a:p>
            <a:r>
              <a:rPr lang="en-GB" sz="1100" b="1" dirty="0">
                <a:latin typeface="Arial" pitchFamily="34" charset="0"/>
                <a:cs typeface="Arial" pitchFamily="34" charset="0"/>
              </a:rPr>
              <a:t>Input Queues</a:t>
            </a:r>
          </a:p>
        </p:txBody>
      </p:sp>
      <p:sp>
        <p:nvSpPr>
          <p:cNvPr id="131" name="TextBox 130"/>
          <p:cNvSpPr txBox="1"/>
          <p:nvPr/>
        </p:nvSpPr>
        <p:spPr>
          <a:xfrm>
            <a:off x="7739075" y="1714488"/>
            <a:ext cx="1202573" cy="261610"/>
          </a:xfrm>
          <a:prstGeom prst="rect">
            <a:avLst/>
          </a:prstGeom>
          <a:noFill/>
        </p:spPr>
        <p:txBody>
          <a:bodyPr wrap="none" rtlCol="0">
            <a:spAutoFit/>
          </a:bodyPr>
          <a:lstStyle/>
          <a:p>
            <a:r>
              <a:rPr lang="en-GB" sz="1100" b="1" dirty="0">
                <a:latin typeface="Arial" pitchFamily="34" charset="0"/>
                <a:cs typeface="Arial" pitchFamily="34" charset="0"/>
              </a:rPr>
              <a:t>Output Queues</a:t>
            </a:r>
          </a:p>
        </p:txBody>
      </p:sp>
    </p:spTree>
    <p:extLst>
      <p:ext uri="{BB962C8B-B14F-4D97-AF65-F5344CB8AC3E}">
        <p14:creationId xmlns:p14="http://schemas.microsoft.com/office/powerpoint/2010/main" val="2442222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2524100" y="1643050"/>
            <a:ext cx="7000924" cy="3929090"/>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Title 2"/>
          <p:cNvSpPr>
            <a:spLocks noGrp="1"/>
          </p:cNvSpPr>
          <p:nvPr>
            <p:ph type="title"/>
          </p:nvPr>
        </p:nvSpPr>
        <p:spPr/>
        <p:txBody>
          <a:bodyPr>
            <a:normAutofit/>
          </a:bodyPr>
          <a:lstStyle/>
          <a:p>
            <a:r>
              <a:rPr lang="en-GB" dirty="0" smtClean="0"/>
              <a:t>Latency : Network Perspective</a:t>
            </a:r>
            <a:endParaRPr lang="en-GB" dirty="0"/>
          </a:p>
        </p:txBody>
      </p:sp>
      <p:sp>
        <p:nvSpPr>
          <p:cNvPr id="79" name="Oval 78"/>
          <p:cNvSpPr/>
          <p:nvPr/>
        </p:nvSpPr>
        <p:spPr>
          <a:xfrm>
            <a:off x="5238744" y="3355776"/>
            <a:ext cx="1500198" cy="789390"/>
          </a:xfrm>
          <a:prstGeom prst="ellipse">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rial" pitchFamily="34" charset="0"/>
                <a:cs typeface="Arial" pitchFamily="34" charset="0"/>
              </a:rPr>
              <a:t>Handler</a:t>
            </a:r>
          </a:p>
        </p:txBody>
      </p:sp>
      <p:sp>
        <p:nvSpPr>
          <p:cNvPr id="80" name="Rectangle 79"/>
          <p:cNvSpPr/>
          <p:nvPr/>
        </p:nvSpPr>
        <p:spPr>
          <a:xfrm>
            <a:off x="2684836" y="2071678"/>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447078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411359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375640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339921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2666977" y="4639874"/>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445292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409573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flipH="1">
            <a:off x="7239009" y="2071678"/>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flipH="1">
            <a:off x="8024827"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flipH="1">
            <a:off x="7667637"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flipH="1">
            <a:off x="7310447"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flipH="1">
            <a:off x="7221150" y="4639874"/>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flipH="1">
            <a:off x="766763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flipH="1">
            <a:off x="731044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flipH="1">
            <a:off x="7239009" y="3357562"/>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flipH="1">
            <a:off x="7310447" y="3407569"/>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Arrow Connector 105"/>
          <p:cNvCxnSpPr>
            <a:stCxn id="80" idx="3"/>
            <a:endCxn id="79" idx="1"/>
          </p:cNvCxnSpPr>
          <p:nvPr/>
        </p:nvCxnSpPr>
        <p:spPr>
          <a:xfrm>
            <a:off x="4810117" y="2466373"/>
            <a:ext cx="648327" cy="1005006"/>
          </a:xfrm>
          <a:prstGeom prst="bentConnector2">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5"/>
          <p:cNvCxnSpPr>
            <a:stCxn id="86" idx="3"/>
            <a:endCxn id="79" idx="3"/>
          </p:cNvCxnSpPr>
          <p:nvPr/>
        </p:nvCxnSpPr>
        <p:spPr>
          <a:xfrm flipV="1">
            <a:off x="4792257" y="4029563"/>
            <a:ext cx="666186" cy="1005006"/>
          </a:xfrm>
          <a:prstGeom prst="bentConnector2">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5"/>
          <p:cNvCxnSpPr>
            <a:stCxn id="79" idx="6"/>
            <a:endCxn id="100" idx="3"/>
          </p:cNvCxnSpPr>
          <p:nvPr/>
        </p:nvCxnSpPr>
        <p:spPr>
          <a:xfrm>
            <a:off x="6738942" y="3750471"/>
            <a:ext cx="500066" cy="1786"/>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05"/>
          <p:cNvCxnSpPr>
            <a:stCxn id="79" idx="6"/>
            <a:endCxn id="92" idx="3"/>
          </p:cNvCxnSpPr>
          <p:nvPr/>
        </p:nvCxnSpPr>
        <p:spPr>
          <a:xfrm flipV="1">
            <a:off x="6738942" y="2466373"/>
            <a:ext cx="500066" cy="1284098"/>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05"/>
          <p:cNvCxnSpPr>
            <a:stCxn id="79" idx="6"/>
            <a:endCxn id="97" idx="3"/>
          </p:cNvCxnSpPr>
          <p:nvPr/>
        </p:nvCxnSpPr>
        <p:spPr>
          <a:xfrm>
            <a:off x="6738943" y="3750471"/>
            <a:ext cx="482207" cy="1284098"/>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9" name="Right Arrow 118"/>
          <p:cNvSpPr/>
          <p:nvPr/>
        </p:nvSpPr>
        <p:spPr>
          <a:xfrm>
            <a:off x="2095472" y="2285992"/>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ight Arrow 119"/>
          <p:cNvSpPr/>
          <p:nvPr/>
        </p:nvSpPr>
        <p:spPr>
          <a:xfrm>
            <a:off x="2095472" y="4857760"/>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ight Arrow 120"/>
          <p:cNvSpPr/>
          <p:nvPr/>
        </p:nvSpPr>
        <p:spPr>
          <a:xfrm>
            <a:off x="9453586" y="2285992"/>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ight Arrow 121"/>
          <p:cNvSpPr/>
          <p:nvPr/>
        </p:nvSpPr>
        <p:spPr>
          <a:xfrm>
            <a:off x="9453586" y="3500438"/>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ight Arrow 122"/>
          <p:cNvSpPr/>
          <p:nvPr/>
        </p:nvSpPr>
        <p:spPr>
          <a:xfrm>
            <a:off x="9453586" y="4857760"/>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ectangle 123"/>
          <p:cNvSpPr/>
          <p:nvPr/>
        </p:nvSpPr>
        <p:spPr>
          <a:xfrm>
            <a:off x="5738810" y="2285992"/>
            <a:ext cx="928694" cy="785818"/>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rial" pitchFamily="34" charset="0"/>
                <a:cs typeface="Arial" pitchFamily="34" charset="0"/>
              </a:rPr>
              <a:t>Routing Table</a:t>
            </a:r>
          </a:p>
        </p:txBody>
      </p:sp>
      <p:cxnSp>
        <p:nvCxnSpPr>
          <p:cNvPr id="126" name="Straight Connector 125"/>
          <p:cNvCxnSpPr>
            <a:stCxn id="79" idx="0"/>
            <a:endCxn id="124" idx="2"/>
          </p:cNvCxnSpPr>
          <p:nvPr/>
        </p:nvCxnSpPr>
        <p:spPr>
          <a:xfrm rot="5400000" flipH="1" flipV="1">
            <a:off x="5954017" y="3106636"/>
            <a:ext cx="283966" cy="214314"/>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3167042" y="1714488"/>
            <a:ext cx="1085554" cy="261610"/>
          </a:xfrm>
          <a:prstGeom prst="rect">
            <a:avLst/>
          </a:prstGeom>
          <a:noFill/>
        </p:spPr>
        <p:txBody>
          <a:bodyPr wrap="none" rtlCol="0">
            <a:spAutoFit/>
          </a:bodyPr>
          <a:lstStyle/>
          <a:p>
            <a:r>
              <a:rPr lang="en-GB" sz="1100" b="1" dirty="0">
                <a:latin typeface="Arial" pitchFamily="34" charset="0"/>
                <a:cs typeface="Arial" pitchFamily="34" charset="0"/>
              </a:rPr>
              <a:t>Input Queues</a:t>
            </a:r>
          </a:p>
        </p:txBody>
      </p:sp>
      <p:sp>
        <p:nvSpPr>
          <p:cNvPr id="131" name="TextBox 130"/>
          <p:cNvSpPr txBox="1"/>
          <p:nvPr/>
        </p:nvSpPr>
        <p:spPr>
          <a:xfrm>
            <a:off x="7739075" y="1714488"/>
            <a:ext cx="1202573" cy="261610"/>
          </a:xfrm>
          <a:prstGeom prst="rect">
            <a:avLst/>
          </a:prstGeom>
          <a:noFill/>
        </p:spPr>
        <p:txBody>
          <a:bodyPr wrap="none" rtlCol="0">
            <a:spAutoFit/>
          </a:bodyPr>
          <a:lstStyle/>
          <a:p>
            <a:r>
              <a:rPr lang="en-GB" sz="1100" b="1" dirty="0">
                <a:latin typeface="Arial" pitchFamily="34" charset="0"/>
                <a:cs typeface="Arial" pitchFamily="34" charset="0"/>
              </a:rPr>
              <a:t>Output Queues</a:t>
            </a:r>
          </a:p>
        </p:txBody>
      </p:sp>
      <p:sp>
        <p:nvSpPr>
          <p:cNvPr id="2" name="Oval 1"/>
          <p:cNvSpPr/>
          <p:nvPr/>
        </p:nvSpPr>
        <p:spPr>
          <a:xfrm>
            <a:off x="2434802" y="2041115"/>
            <a:ext cx="2893239" cy="900120"/>
          </a:xfrm>
          <a:prstGeom prst="ellipse">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latin typeface="Arial" pitchFamily="34" charset="0"/>
                <a:cs typeface="Arial" pitchFamily="34" charset="0"/>
              </a:rPr>
              <a:t>Latency</a:t>
            </a:r>
          </a:p>
        </p:txBody>
      </p:sp>
      <p:sp>
        <p:nvSpPr>
          <p:cNvPr id="37" name="Oval 36"/>
          <p:cNvSpPr/>
          <p:nvPr/>
        </p:nvSpPr>
        <p:spPr>
          <a:xfrm>
            <a:off x="6828240" y="2041115"/>
            <a:ext cx="3300209" cy="900120"/>
          </a:xfrm>
          <a:prstGeom prst="ellipse">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latin typeface="Arial" pitchFamily="34" charset="0"/>
                <a:cs typeface="Arial" pitchFamily="34" charset="0"/>
              </a:rPr>
              <a:t>Latency</a:t>
            </a:r>
          </a:p>
        </p:txBody>
      </p:sp>
      <p:sp>
        <p:nvSpPr>
          <p:cNvPr id="39" name="Oval 38"/>
          <p:cNvSpPr/>
          <p:nvPr/>
        </p:nvSpPr>
        <p:spPr>
          <a:xfrm>
            <a:off x="5015880" y="3231381"/>
            <a:ext cx="2294566" cy="900120"/>
          </a:xfrm>
          <a:prstGeom prst="ellipse">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latin typeface="Arial" pitchFamily="34" charset="0"/>
                <a:cs typeface="Arial" pitchFamily="34" charset="0"/>
              </a:rPr>
              <a:t>Latency</a:t>
            </a:r>
          </a:p>
        </p:txBody>
      </p:sp>
    </p:spTree>
    <p:extLst>
      <p:ext uri="{BB962C8B-B14F-4D97-AF65-F5344CB8AC3E}">
        <p14:creationId xmlns:p14="http://schemas.microsoft.com/office/powerpoint/2010/main" val="3601409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2743201" y="2190751"/>
            <a:ext cx="1357313" cy="1357313"/>
          </a:xfrm>
          <a:prstGeom prst="rect">
            <a:avLst/>
          </a:prstGeom>
          <a:solidFill>
            <a:schemeClr val="accent4">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200" b="1" dirty="0">
                <a:solidFill>
                  <a:schemeClr val="tx1"/>
                </a:solidFill>
                <a:latin typeface="Arial" pitchFamily="34" charset="0"/>
                <a:cs typeface="Arial" pitchFamily="34" charset="0"/>
              </a:rPr>
              <a:t>Sender</a:t>
            </a:r>
          </a:p>
        </p:txBody>
      </p:sp>
      <p:sp>
        <p:nvSpPr>
          <p:cNvPr id="21" name="Rectangle 20"/>
          <p:cNvSpPr/>
          <p:nvPr/>
        </p:nvSpPr>
        <p:spPr>
          <a:xfrm>
            <a:off x="6386513" y="1976439"/>
            <a:ext cx="2857500" cy="1571625"/>
          </a:xfrm>
          <a:prstGeom prst="rect">
            <a:avLst/>
          </a:prstGeom>
          <a:solidFill>
            <a:schemeClr val="accent4">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200" b="1" dirty="0">
                <a:solidFill>
                  <a:schemeClr val="tx1"/>
                </a:solidFill>
                <a:latin typeface="Arial" pitchFamily="34" charset="0"/>
                <a:cs typeface="Arial" pitchFamily="34" charset="0"/>
              </a:rPr>
              <a:t>Router</a:t>
            </a:r>
          </a:p>
        </p:txBody>
      </p:sp>
      <p:grpSp>
        <p:nvGrpSpPr>
          <p:cNvPr id="21507" name="Group 27"/>
          <p:cNvGrpSpPr>
            <a:grpSpLocks/>
          </p:cNvGrpSpPr>
          <p:nvPr/>
        </p:nvGrpSpPr>
        <p:grpSpPr bwMode="auto">
          <a:xfrm>
            <a:off x="8529638" y="2690813"/>
            <a:ext cx="571500" cy="214312"/>
            <a:chOff x="2000232" y="2000240"/>
            <a:chExt cx="571505" cy="214315"/>
          </a:xfrm>
        </p:grpSpPr>
        <p:sp>
          <p:nvSpPr>
            <p:cNvPr id="29" name="Rectangle 28"/>
            <p:cNvSpPr/>
            <p:nvPr/>
          </p:nvSpPr>
          <p:spPr>
            <a:xfrm>
              <a:off x="2000232" y="2000240"/>
              <a:ext cx="571505" cy="2143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sp>
          <p:nvSpPr>
            <p:cNvPr id="30" name="Rectangle 29"/>
            <p:cNvSpPr/>
            <p:nvPr/>
          </p:nvSpPr>
          <p:spPr>
            <a:xfrm>
              <a:off x="2285985" y="2000240"/>
              <a:ext cx="285753" cy="21431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cxnSp>
          <p:nvCxnSpPr>
            <p:cNvPr id="31" name="Straight Connector 30"/>
            <p:cNvCxnSpPr>
              <a:stCxn id="30" idx="0"/>
              <a:endCxn id="30" idx="2"/>
            </p:cNvCxnSpPr>
            <p:nvPr/>
          </p:nvCxnSpPr>
          <p:spPr>
            <a:xfrm rot="16200000" flipH="1">
              <a:off x="2321703" y="2107398"/>
              <a:ext cx="214315"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2393141" y="2107398"/>
              <a:ext cx="214315"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2250265" y="2107398"/>
              <a:ext cx="214315"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7386638" y="2762251"/>
            <a:ext cx="857250" cy="428625"/>
          </a:xfrm>
          <a:prstGeom prst="ellipse">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000" b="1" dirty="0">
                <a:solidFill>
                  <a:schemeClr val="tx1"/>
                </a:solidFill>
                <a:latin typeface="Arial" pitchFamily="34" charset="0"/>
                <a:cs typeface="Arial" pitchFamily="34" charset="0"/>
              </a:rPr>
              <a:t>Handle</a:t>
            </a:r>
          </a:p>
        </p:txBody>
      </p:sp>
      <p:grpSp>
        <p:nvGrpSpPr>
          <p:cNvPr id="21509" name="Group 34"/>
          <p:cNvGrpSpPr>
            <a:grpSpLocks/>
          </p:cNvGrpSpPr>
          <p:nvPr/>
        </p:nvGrpSpPr>
        <p:grpSpPr bwMode="auto">
          <a:xfrm>
            <a:off x="8529638" y="3048001"/>
            <a:ext cx="571500" cy="214313"/>
            <a:chOff x="2000232" y="2000240"/>
            <a:chExt cx="571505" cy="214315"/>
          </a:xfrm>
        </p:grpSpPr>
        <p:sp>
          <p:nvSpPr>
            <p:cNvPr id="36" name="Rectangle 35"/>
            <p:cNvSpPr/>
            <p:nvPr/>
          </p:nvSpPr>
          <p:spPr>
            <a:xfrm>
              <a:off x="2000232" y="2000240"/>
              <a:ext cx="571505" cy="2143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sp>
          <p:nvSpPr>
            <p:cNvPr id="37" name="Rectangle 36"/>
            <p:cNvSpPr/>
            <p:nvPr/>
          </p:nvSpPr>
          <p:spPr>
            <a:xfrm>
              <a:off x="2285985" y="2000240"/>
              <a:ext cx="285753" cy="21431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cxnSp>
          <p:nvCxnSpPr>
            <p:cNvPr id="38" name="Straight Connector 37"/>
            <p:cNvCxnSpPr>
              <a:stCxn id="37" idx="0"/>
              <a:endCxn id="37" idx="2"/>
            </p:cNvCxnSpPr>
            <p:nvPr/>
          </p:nvCxnSpPr>
          <p:spPr>
            <a:xfrm rot="16200000" flipH="1">
              <a:off x="2321703" y="2107398"/>
              <a:ext cx="214315"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2393140" y="2107398"/>
              <a:ext cx="214315"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2250264" y="2107398"/>
              <a:ext cx="214315"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a:xfrm>
            <a:off x="4100514" y="2976564"/>
            <a:ext cx="2428875" cy="1587"/>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4" idx="6"/>
          </p:cNvCxnSpPr>
          <p:nvPr/>
        </p:nvCxnSpPr>
        <p:spPr>
          <a:xfrm flipV="1">
            <a:off x="8243888" y="2797175"/>
            <a:ext cx="285750" cy="179388"/>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4" idx="6"/>
          </p:cNvCxnSpPr>
          <p:nvPr/>
        </p:nvCxnSpPr>
        <p:spPr>
          <a:xfrm>
            <a:off x="8243888" y="2976563"/>
            <a:ext cx="285750" cy="177800"/>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grpSp>
        <p:nvGrpSpPr>
          <p:cNvPr id="21513" name="Group 53"/>
          <p:cNvGrpSpPr>
            <a:grpSpLocks/>
          </p:cNvGrpSpPr>
          <p:nvPr/>
        </p:nvGrpSpPr>
        <p:grpSpPr bwMode="auto">
          <a:xfrm>
            <a:off x="6529388" y="2870201"/>
            <a:ext cx="571500" cy="214313"/>
            <a:chOff x="2000232" y="2000240"/>
            <a:chExt cx="571505" cy="214315"/>
          </a:xfrm>
        </p:grpSpPr>
        <p:sp>
          <p:nvSpPr>
            <p:cNvPr id="55" name="Rectangle 54"/>
            <p:cNvSpPr/>
            <p:nvPr/>
          </p:nvSpPr>
          <p:spPr>
            <a:xfrm>
              <a:off x="2000232" y="2000240"/>
              <a:ext cx="571505" cy="2143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sp>
          <p:nvSpPr>
            <p:cNvPr id="56" name="Rectangle 55"/>
            <p:cNvSpPr/>
            <p:nvPr/>
          </p:nvSpPr>
          <p:spPr>
            <a:xfrm>
              <a:off x="2285985" y="2000240"/>
              <a:ext cx="285753" cy="21431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cxnSp>
          <p:nvCxnSpPr>
            <p:cNvPr id="57" name="Straight Connector 56"/>
            <p:cNvCxnSpPr>
              <a:stCxn id="56" idx="0"/>
              <a:endCxn id="56" idx="2"/>
            </p:cNvCxnSpPr>
            <p:nvPr/>
          </p:nvCxnSpPr>
          <p:spPr>
            <a:xfrm rot="16200000" flipH="1">
              <a:off x="2321703" y="2107398"/>
              <a:ext cx="214315"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2393140" y="2107398"/>
              <a:ext cx="214315"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a:off x="2250264" y="2107398"/>
              <a:ext cx="214315"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1" name="Straight Arrow Connector 60"/>
          <p:cNvCxnSpPr>
            <a:endCxn id="34" idx="2"/>
          </p:cNvCxnSpPr>
          <p:nvPr/>
        </p:nvCxnSpPr>
        <p:spPr>
          <a:xfrm flipV="1">
            <a:off x="7100888" y="2976564"/>
            <a:ext cx="285750" cy="1587"/>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529013" y="4191000"/>
            <a:ext cx="1143000" cy="1143000"/>
          </a:xfrm>
          <a:prstGeom prst="rect">
            <a:avLst/>
          </a:prstGeom>
          <a:solidFill>
            <a:schemeClr val="accent4">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200" b="1" dirty="0">
                <a:solidFill>
                  <a:schemeClr val="tx1"/>
                </a:solidFill>
                <a:latin typeface="Arial" pitchFamily="34" charset="0"/>
                <a:cs typeface="Arial" pitchFamily="34" charset="0"/>
              </a:rPr>
              <a:t>Receiver</a:t>
            </a:r>
          </a:p>
        </p:txBody>
      </p:sp>
      <p:cxnSp>
        <p:nvCxnSpPr>
          <p:cNvPr id="76" name="Straight Arrow Connector 75"/>
          <p:cNvCxnSpPr/>
          <p:nvPr/>
        </p:nvCxnSpPr>
        <p:spPr>
          <a:xfrm>
            <a:off x="4314826" y="2786064"/>
            <a:ext cx="500063" cy="1587"/>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815013" y="2786064"/>
            <a:ext cx="500062" cy="1587"/>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flipV="1">
            <a:off x="4529139" y="2762250"/>
            <a:ext cx="71437" cy="71438"/>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sp>
        <p:nvSpPr>
          <p:cNvPr id="69" name="Rectangle 68"/>
          <p:cNvSpPr/>
          <p:nvPr/>
        </p:nvSpPr>
        <p:spPr>
          <a:xfrm>
            <a:off x="6029325" y="2762250"/>
            <a:ext cx="71438" cy="71438"/>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sp>
        <p:nvSpPr>
          <p:cNvPr id="78" name="Rectangle 77"/>
          <p:cNvSpPr/>
          <p:nvPr/>
        </p:nvSpPr>
        <p:spPr>
          <a:xfrm>
            <a:off x="6886575" y="4191000"/>
            <a:ext cx="1143000" cy="1143000"/>
          </a:xfrm>
          <a:prstGeom prst="rect">
            <a:avLst/>
          </a:prstGeom>
          <a:solidFill>
            <a:schemeClr val="accent4">
              <a:lumMod val="40000"/>
              <a:lumOff val="60000"/>
            </a:schemeClr>
          </a:solidFill>
          <a:ln>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200" b="1" dirty="0">
                <a:solidFill>
                  <a:schemeClr val="tx1"/>
                </a:solidFill>
                <a:latin typeface="Arial" pitchFamily="34" charset="0"/>
                <a:cs typeface="Arial" pitchFamily="34" charset="0"/>
              </a:rPr>
              <a:t>Router</a:t>
            </a:r>
          </a:p>
        </p:txBody>
      </p:sp>
      <p:sp>
        <p:nvSpPr>
          <p:cNvPr id="79" name="Rectangle 78"/>
          <p:cNvSpPr/>
          <p:nvPr/>
        </p:nvSpPr>
        <p:spPr>
          <a:xfrm>
            <a:off x="8458200" y="4191000"/>
            <a:ext cx="1143000" cy="1143000"/>
          </a:xfrm>
          <a:prstGeom prst="rect">
            <a:avLst/>
          </a:prstGeom>
          <a:solidFill>
            <a:schemeClr val="accent4">
              <a:lumMod val="40000"/>
              <a:lumOff val="60000"/>
            </a:schemeClr>
          </a:solidFill>
          <a:ln>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GB" sz="1200" b="1" dirty="0">
                <a:solidFill>
                  <a:schemeClr val="tx1"/>
                </a:solidFill>
                <a:latin typeface="Arial" pitchFamily="34" charset="0"/>
                <a:cs typeface="Arial" pitchFamily="34" charset="0"/>
              </a:rPr>
              <a:t>Router</a:t>
            </a:r>
          </a:p>
        </p:txBody>
      </p:sp>
      <p:cxnSp>
        <p:nvCxnSpPr>
          <p:cNvPr id="81" name="Elbow Connector 80"/>
          <p:cNvCxnSpPr>
            <a:endCxn id="79" idx="3"/>
          </p:cNvCxnSpPr>
          <p:nvPr/>
        </p:nvCxnSpPr>
        <p:spPr>
          <a:xfrm>
            <a:off x="9101138" y="3154364"/>
            <a:ext cx="500062" cy="1608137"/>
          </a:xfrm>
          <a:prstGeom prst="bentConnector3">
            <a:avLst>
              <a:gd name="adj1" fmla="val 145708"/>
            </a:avLst>
          </a:prstGeom>
          <a:ln w="22225">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9" idx="1"/>
            <a:endCxn id="78" idx="3"/>
          </p:cNvCxnSpPr>
          <p:nvPr/>
        </p:nvCxnSpPr>
        <p:spPr>
          <a:xfrm rot="10800000">
            <a:off x="8029576" y="4762500"/>
            <a:ext cx="428625" cy="1588"/>
          </a:xfrm>
          <a:prstGeom prst="straightConnector1">
            <a:avLst/>
          </a:prstGeom>
          <a:ln w="22225">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8" idx="1"/>
            <a:endCxn id="70" idx="3"/>
          </p:cNvCxnSpPr>
          <p:nvPr/>
        </p:nvCxnSpPr>
        <p:spPr>
          <a:xfrm rot="10800000">
            <a:off x="4672013" y="4762500"/>
            <a:ext cx="2214562" cy="1588"/>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grpSp>
        <p:nvGrpSpPr>
          <p:cNvPr id="21525" name="Group 99"/>
          <p:cNvGrpSpPr>
            <a:grpSpLocks/>
          </p:cNvGrpSpPr>
          <p:nvPr/>
        </p:nvGrpSpPr>
        <p:grpSpPr bwMode="auto">
          <a:xfrm>
            <a:off x="3386138" y="2619376"/>
            <a:ext cx="569912" cy="373063"/>
            <a:chOff x="500034" y="2055019"/>
            <a:chExt cx="569916" cy="373849"/>
          </a:xfrm>
        </p:grpSpPr>
        <p:grpSp>
          <p:nvGrpSpPr>
            <p:cNvPr id="21534" name="Group 89"/>
            <p:cNvGrpSpPr>
              <a:grpSpLocks/>
            </p:cNvGrpSpPr>
            <p:nvPr/>
          </p:nvGrpSpPr>
          <p:grpSpPr bwMode="auto">
            <a:xfrm>
              <a:off x="1000100" y="2055019"/>
              <a:ext cx="69850" cy="373849"/>
              <a:chOff x="1028700" y="2019302"/>
              <a:chExt cx="69850" cy="373849"/>
            </a:xfrm>
          </p:grpSpPr>
          <p:sp>
            <p:nvSpPr>
              <p:cNvPr id="42" name="Rectangle 41"/>
              <p:cNvSpPr/>
              <p:nvPr/>
            </p:nvSpPr>
            <p:spPr>
              <a:xfrm rot="5400000">
                <a:off x="876700" y="2171302"/>
                <a:ext cx="373849" cy="698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sp>
            <p:nvSpPr>
              <p:cNvPr id="43" name="Rectangle 42"/>
              <p:cNvSpPr/>
              <p:nvPr/>
            </p:nvSpPr>
            <p:spPr>
              <a:xfrm rot="5400000">
                <a:off x="923624" y="2218225"/>
                <a:ext cx="286352" cy="6350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cxnSp>
            <p:nvCxnSpPr>
              <p:cNvPr id="44" name="Straight Connector 43"/>
              <p:cNvCxnSpPr>
                <a:stCxn id="43" idx="0"/>
                <a:endCxn id="43" idx="2"/>
              </p:cNvCxnSpPr>
              <p:nvPr/>
            </p:nvCxnSpPr>
            <p:spPr>
              <a:xfrm flipH="1">
                <a:off x="1035050" y="2249975"/>
                <a:ext cx="63500"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035050" y="2321562"/>
                <a:ext cx="63500"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5050" y="2178386"/>
                <a:ext cx="63500"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grpSp>
        <p:sp>
          <p:nvSpPr>
            <p:cNvPr id="92" name="Rectangle 91"/>
            <p:cNvSpPr/>
            <p:nvPr/>
          </p:nvSpPr>
          <p:spPr>
            <a:xfrm rot="5400000">
              <a:off x="778249" y="2207019"/>
              <a:ext cx="373849" cy="698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sp>
          <p:nvSpPr>
            <p:cNvPr id="97" name="Rectangle 96"/>
            <p:cNvSpPr/>
            <p:nvPr/>
          </p:nvSpPr>
          <p:spPr>
            <a:xfrm rot="5400000">
              <a:off x="705224" y="2207019"/>
              <a:ext cx="373849" cy="698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sp>
          <p:nvSpPr>
            <p:cNvPr id="98" name="Rectangle 97"/>
            <p:cNvSpPr/>
            <p:nvPr/>
          </p:nvSpPr>
          <p:spPr>
            <a:xfrm rot="5400000">
              <a:off x="635373" y="2207019"/>
              <a:ext cx="373849" cy="698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sp>
          <p:nvSpPr>
            <p:cNvPr id="99" name="Rectangle 98"/>
            <p:cNvSpPr/>
            <p:nvPr/>
          </p:nvSpPr>
          <p:spPr>
            <a:xfrm rot="5400000">
              <a:off x="455985" y="2099068"/>
              <a:ext cx="373849" cy="285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sz="1200" b="1" dirty="0">
                <a:solidFill>
                  <a:schemeClr val="tx1"/>
                </a:solidFill>
                <a:latin typeface="Arial" pitchFamily="34" charset="0"/>
                <a:cs typeface="Arial" pitchFamily="34" charset="0"/>
              </a:endParaRPr>
            </a:p>
          </p:txBody>
        </p:sp>
      </p:grpSp>
      <p:sp>
        <p:nvSpPr>
          <p:cNvPr id="21526" name="TextBox 100"/>
          <p:cNvSpPr txBox="1">
            <a:spLocks noChangeArrowheads="1"/>
          </p:cNvSpPr>
          <p:nvPr/>
        </p:nvSpPr>
        <p:spPr bwMode="auto">
          <a:xfrm>
            <a:off x="4243388" y="2119313"/>
            <a:ext cx="117097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sz="1400" b="1" dirty="0">
                <a:solidFill>
                  <a:srgbClr val="FF0000"/>
                </a:solidFill>
                <a:latin typeface="Tw Cen MT" charset="0"/>
              </a:rPr>
              <a:t>Transmission</a:t>
            </a:r>
          </a:p>
          <a:p>
            <a:pPr eaLnBrk="1" hangingPunct="1"/>
            <a:r>
              <a:rPr lang="en-GB" sz="1400" b="1" dirty="0">
                <a:solidFill>
                  <a:srgbClr val="FF0000"/>
                </a:solidFill>
                <a:latin typeface="Tw Cen MT" charset="0"/>
              </a:rPr>
              <a:t>Delay</a:t>
            </a:r>
            <a:endParaRPr lang="en-GB" sz="1800" b="1" dirty="0">
              <a:solidFill>
                <a:srgbClr val="FF0000"/>
              </a:solidFill>
              <a:latin typeface="Tw Cen MT" charset="0"/>
            </a:endParaRPr>
          </a:p>
        </p:txBody>
      </p:sp>
      <p:sp>
        <p:nvSpPr>
          <p:cNvPr id="21527" name="TextBox 101"/>
          <p:cNvSpPr txBox="1">
            <a:spLocks noChangeArrowheads="1"/>
          </p:cNvSpPr>
          <p:nvPr/>
        </p:nvSpPr>
        <p:spPr bwMode="auto">
          <a:xfrm>
            <a:off x="4814889" y="3476625"/>
            <a:ext cx="110224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sz="1400" b="1" dirty="0">
                <a:solidFill>
                  <a:srgbClr val="FF0000"/>
                </a:solidFill>
                <a:latin typeface="Tw Cen MT" charset="0"/>
              </a:rPr>
              <a:t>Propagation</a:t>
            </a:r>
          </a:p>
          <a:p>
            <a:pPr eaLnBrk="1" hangingPunct="1"/>
            <a:r>
              <a:rPr lang="en-GB" sz="1400" b="1" dirty="0">
                <a:solidFill>
                  <a:srgbClr val="FF0000"/>
                </a:solidFill>
                <a:latin typeface="Tw Cen MT" charset="0"/>
              </a:rPr>
              <a:t>Delay</a:t>
            </a:r>
            <a:endParaRPr lang="en-GB" sz="1800" b="1" dirty="0">
              <a:solidFill>
                <a:srgbClr val="FF0000"/>
              </a:solidFill>
              <a:latin typeface="Tw Cen MT" charset="0"/>
            </a:endParaRPr>
          </a:p>
        </p:txBody>
      </p:sp>
      <p:sp>
        <p:nvSpPr>
          <p:cNvPr id="21528" name="TextBox 102"/>
          <p:cNvSpPr txBox="1">
            <a:spLocks noChangeArrowheads="1"/>
          </p:cNvSpPr>
          <p:nvPr/>
        </p:nvSpPr>
        <p:spPr bwMode="auto">
          <a:xfrm>
            <a:off x="8040217" y="3619501"/>
            <a:ext cx="84502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sz="1400" b="1" dirty="0">
                <a:solidFill>
                  <a:srgbClr val="FF0000"/>
                </a:solidFill>
                <a:latin typeface="Tw Cen MT" charset="0"/>
              </a:rPr>
              <a:t>Queuing</a:t>
            </a:r>
          </a:p>
          <a:p>
            <a:pPr eaLnBrk="1" hangingPunct="1"/>
            <a:r>
              <a:rPr lang="en-GB" sz="1400" b="1" dirty="0">
                <a:solidFill>
                  <a:srgbClr val="FF0000"/>
                </a:solidFill>
                <a:latin typeface="Tw Cen MT" charset="0"/>
              </a:rPr>
              <a:t>Delay</a:t>
            </a:r>
            <a:endParaRPr lang="en-GB" sz="1800" b="1" dirty="0">
              <a:solidFill>
                <a:srgbClr val="FF0000"/>
              </a:solidFill>
              <a:latin typeface="Tw Cen MT" charset="0"/>
            </a:endParaRPr>
          </a:p>
        </p:txBody>
      </p:sp>
      <p:sp>
        <p:nvSpPr>
          <p:cNvPr id="21529" name="TextBox 103"/>
          <p:cNvSpPr txBox="1">
            <a:spLocks noChangeArrowheads="1"/>
          </p:cNvSpPr>
          <p:nvPr/>
        </p:nvSpPr>
        <p:spPr bwMode="auto">
          <a:xfrm>
            <a:off x="6240016" y="3573016"/>
            <a:ext cx="172720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sz="1400" b="1" dirty="0">
                <a:solidFill>
                  <a:srgbClr val="FF0000"/>
                </a:solidFill>
                <a:latin typeface="Tw Cen MT" charset="0"/>
              </a:rPr>
              <a:t>Handling/Processing</a:t>
            </a:r>
          </a:p>
          <a:p>
            <a:pPr eaLnBrk="1" hangingPunct="1"/>
            <a:r>
              <a:rPr lang="en-GB" sz="1400" b="1" dirty="0">
                <a:solidFill>
                  <a:srgbClr val="FF0000"/>
                </a:solidFill>
                <a:latin typeface="Tw Cen MT" charset="0"/>
              </a:rPr>
              <a:t>Delay</a:t>
            </a:r>
            <a:endParaRPr lang="en-GB" sz="1800" b="1" dirty="0">
              <a:solidFill>
                <a:srgbClr val="FF0000"/>
              </a:solidFill>
              <a:latin typeface="Tw Cen MT" charset="0"/>
            </a:endParaRPr>
          </a:p>
        </p:txBody>
      </p:sp>
      <p:cxnSp>
        <p:nvCxnSpPr>
          <p:cNvPr id="106" name="Straight Arrow Connector 105"/>
          <p:cNvCxnSpPr>
            <a:stCxn id="21529" idx="0"/>
            <a:endCxn id="34" idx="4"/>
          </p:cNvCxnSpPr>
          <p:nvPr/>
        </p:nvCxnSpPr>
        <p:spPr>
          <a:xfrm flipV="1">
            <a:off x="7103619" y="3190876"/>
            <a:ext cx="711644" cy="382141"/>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1528" idx="0"/>
          </p:cNvCxnSpPr>
          <p:nvPr/>
        </p:nvCxnSpPr>
        <p:spPr>
          <a:xfrm flipV="1">
            <a:off x="8462728" y="3262314"/>
            <a:ext cx="352660" cy="357186"/>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109" name="Left Brace 108"/>
          <p:cNvSpPr/>
          <p:nvPr/>
        </p:nvSpPr>
        <p:spPr>
          <a:xfrm rot="16200000">
            <a:off x="5172076" y="2405063"/>
            <a:ext cx="142875" cy="2000250"/>
          </a:xfrm>
          <a:prstGeom prst="leftBrace">
            <a:avLst/>
          </a:prstGeom>
          <a:ln w="22225">
            <a:headEnd type="none"/>
            <a:tailEnd type="none"/>
          </a:ln>
        </p:spPr>
        <p:style>
          <a:lnRef idx="1">
            <a:schemeClr val="accent1"/>
          </a:lnRef>
          <a:fillRef idx="0">
            <a:schemeClr val="accent1"/>
          </a:fillRef>
          <a:effectRef idx="0">
            <a:schemeClr val="accent1"/>
          </a:effectRef>
          <a:fontRef idx="minor">
            <a:schemeClr val="tx1"/>
          </a:fontRef>
        </p:style>
        <p:txBody>
          <a:bodyPr vert="vert270" anchor="ctr"/>
          <a:lstStyle/>
          <a:p>
            <a:pPr algn="ctr">
              <a:defRPr/>
            </a:pPr>
            <a:endParaRPr lang="en-GB"/>
          </a:p>
        </p:txBody>
      </p:sp>
      <p:cxnSp>
        <p:nvCxnSpPr>
          <p:cNvPr id="112" name="Straight Arrow Connector 111"/>
          <p:cNvCxnSpPr>
            <a:stCxn id="21526" idx="1"/>
          </p:cNvCxnSpPr>
          <p:nvPr/>
        </p:nvCxnSpPr>
        <p:spPr>
          <a:xfrm flipH="1">
            <a:off x="3957638" y="2380923"/>
            <a:ext cx="285750" cy="309890"/>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60" name="Title 2"/>
          <p:cNvSpPr>
            <a:spLocks noGrp="1"/>
          </p:cNvSpPr>
          <p:nvPr>
            <p:ph type="title"/>
          </p:nvPr>
        </p:nvSpPr>
        <p:spPr>
          <a:xfrm>
            <a:off x="2136648" y="228600"/>
            <a:ext cx="8153400" cy="990600"/>
          </a:xfrm>
        </p:spPr>
        <p:txBody>
          <a:bodyPr>
            <a:normAutofit/>
          </a:bodyPr>
          <a:lstStyle/>
          <a:p>
            <a:r>
              <a:rPr lang="en-GB" dirty="0" smtClean="0"/>
              <a:t>Network Delay : 4 Components</a:t>
            </a:r>
            <a:endParaRPr lang="en-GB" dirty="0"/>
          </a:p>
        </p:txBody>
      </p:sp>
    </p:spTree>
    <p:extLst>
      <p:ext uri="{BB962C8B-B14F-4D97-AF65-F5344CB8AC3E}">
        <p14:creationId xmlns:p14="http://schemas.microsoft.com/office/powerpoint/2010/main" val="3977463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28825" y="381000"/>
            <a:ext cx="7715250" cy="5975350"/>
          </a:xfrm>
          <a:prstGeom prst="rect">
            <a:avLst/>
          </a:prstGeom>
        </p:spPr>
      </p:pic>
    </p:spTree>
    <p:extLst>
      <p:ext uri="{BB962C8B-B14F-4D97-AF65-F5344CB8AC3E}">
        <p14:creationId xmlns:p14="http://schemas.microsoft.com/office/powerpoint/2010/main" val="275122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Rectangle 2"/>
          <p:cNvSpPr>
            <a:spLocks noGrp="1" noChangeArrowheads="1"/>
          </p:cNvSpPr>
          <p:nvPr>
            <p:ph type="title"/>
          </p:nvPr>
        </p:nvSpPr>
        <p:spPr>
          <a:xfrm>
            <a:off x="1775520" y="0"/>
            <a:ext cx="8892480" cy="1124744"/>
          </a:xfrm>
        </p:spPr>
        <p:txBody>
          <a:bodyPr>
            <a:normAutofit fontScale="90000"/>
          </a:bodyPr>
          <a:lstStyle/>
          <a:p>
            <a:r>
              <a:rPr lang="en-US" dirty="0"/>
              <a:t>How do loss and </a:t>
            </a:r>
            <a:r>
              <a:rPr lang="en-US" dirty="0" smtClean="0"/>
              <a:t>delay (latency/lag) </a:t>
            </a:r>
            <a:r>
              <a:rPr lang="en-US" dirty="0"/>
              <a:t>occur?</a:t>
            </a:r>
          </a:p>
        </p:txBody>
      </p:sp>
      <p:sp>
        <p:nvSpPr>
          <p:cNvPr id="103431" name="Rectangle 3"/>
          <p:cNvSpPr>
            <a:spLocks noGrp="1" noChangeArrowheads="1"/>
          </p:cNvSpPr>
          <p:nvPr>
            <p:ph type="body" sz="half" idx="1"/>
          </p:nvPr>
        </p:nvSpPr>
        <p:spPr>
          <a:xfrm>
            <a:off x="2103439" y="1371601"/>
            <a:ext cx="8135937" cy="1625352"/>
          </a:xfrm>
        </p:spPr>
        <p:txBody>
          <a:bodyPr>
            <a:normAutofit/>
          </a:bodyPr>
          <a:lstStyle/>
          <a:p>
            <a:r>
              <a:rPr lang="en-US" dirty="0"/>
              <a:t>packets </a:t>
            </a:r>
            <a:r>
              <a:rPr lang="en-US" i="1" dirty="0"/>
              <a:t>queue</a:t>
            </a:r>
            <a:r>
              <a:rPr lang="en-US" dirty="0"/>
              <a:t> in router buffers</a:t>
            </a:r>
            <a:r>
              <a:rPr lang="en-US" sz="3200" dirty="0"/>
              <a:t> </a:t>
            </a:r>
          </a:p>
          <a:p>
            <a:pPr lvl="1"/>
            <a:r>
              <a:rPr lang="en-US" dirty="0">
                <a:solidFill>
                  <a:srgbClr val="FF0000"/>
                </a:solidFill>
              </a:rPr>
              <a:t>packet arrival rate to link exceeds output link capacity</a:t>
            </a:r>
          </a:p>
          <a:p>
            <a:pPr lvl="1"/>
            <a:r>
              <a:rPr lang="en-US" dirty="0"/>
              <a:t>packets queue, wait for turn</a:t>
            </a:r>
          </a:p>
        </p:txBody>
      </p:sp>
      <p:graphicFrame>
        <p:nvGraphicFramePr>
          <p:cNvPr id="103426" name="Object 2"/>
          <p:cNvGraphicFramePr>
            <a:graphicFrameLocks noChangeAspect="1"/>
          </p:cNvGraphicFramePr>
          <p:nvPr/>
        </p:nvGraphicFramePr>
        <p:xfrm>
          <a:off x="2822576" y="5156200"/>
          <a:ext cx="646113" cy="533400"/>
        </p:xfrm>
        <a:graphic>
          <a:graphicData uri="http://schemas.openxmlformats.org/presentationml/2006/ole">
            <mc:AlternateContent xmlns:mc="http://schemas.openxmlformats.org/markup-compatibility/2006">
              <mc:Choice xmlns:v="urn:schemas-microsoft-com:vml" Requires="v">
                <p:oleObj spid="_x0000_s1068" name="Clip" r:id="rId4" imgW="1305000" imgH="1085760" progId="MS_ClipArt_Gallery.2">
                  <p:embed/>
                </p:oleObj>
              </mc:Choice>
              <mc:Fallback>
                <p:oleObj name="Clip" r:id="rId4" imgW="1305000" imgH="1085760" progId="MS_ClipArt_Gallery.2">
                  <p:embed/>
                  <p:pic>
                    <p:nvPicPr>
                      <p:cNvPr id="1034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576" y="5156200"/>
                        <a:ext cx="646113"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3432" name="Oval 6"/>
          <p:cNvSpPr>
            <a:spLocks noChangeArrowheads="1"/>
          </p:cNvSpPr>
          <p:nvPr/>
        </p:nvSpPr>
        <p:spPr bwMode="auto">
          <a:xfrm>
            <a:off x="3863976" y="4914900"/>
            <a:ext cx="1198563" cy="369888"/>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sp>
        <p:nvSpPr>
          <p:cNvPr id="103433" name="Rectangle 7"/>
          <p:cNvSpPr>
            <a:spLocks noChangeArrowheads="1"/>
          </p:cNvSpPr>
          <p:nvPr/>
        </p:nvSpPr>
        <p:spPr bwMode="auto">
          <a:xfrm>
            <a:off x="3863976" y="4846639"/>
            <a:ext cx="1198563" cy="263525"/>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03434" name="Oval 8"/>
          <p:cNvSpPr>
            <a:spLocks noChangeArrowheads="1"/>
          </p:cNvSpPr>
          <p:nvPr/>
        </p:nvSpPr>
        <p:spPr bwMode="auto">
          <a:xfrm>
            <a:off x="3873501" y="4618038"/>
            <a:ext cx="1198563" cy="430212"/>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grpSp>
        <p:nvGrpSpPr>
          <p:cNvPr id="103435" name="Group 9"/>
          <p:cNvGrpSpPr>
            <a:grpSpLocks/>
          </p:cNvGrpSpPr>
          <p:nvPr/>
        </p:nvGrpSpPr>
        <p:grpSpPr bwMode="auto">
          <a:xfrm>
            <a:off x="4219576" y="4648201"/>
            <a:ext cx="498475" cy="119063"/>
            <a:chOff x="2208" y="2184"/>
            <a:chExt cx="176" cy="69"/>
          </a:xfrm>
        </p:grpSpPr>
        <p:grpSp>
          <p:nvGrpSpPr>
            <p:cNvPr id="103477" name="Group 10"/>
            <p:cNvGrpSpPr>
              <a:grpSpLocks/>
            </p:cNvGrpSpPr>
            <p:nvPr/>
          </p:nvGrpSpPr>
          <p:grpSpPr bwMode="auto">
            <a:xfrm>
              <a:off x="2208" y="2185"/>
              <a:ext cx="176" cy="68"/>
              <a:chOff x="2848" y="848"/>
              <a:chExt cx="140" cy="98"/>
            </a:xfrm>
          </p:grpSpPr>
          <p:sp>
            <p:nvSpPr>
              <p:cNvPr id="103482" name="Line 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83" name="Line 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84" name="Line 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3478" name="Group 14"/>
            <p:cNvGrpSpPr>
              <a:grpSpLocks/>
            </p:cNvGrpSpPr>
            <p:nvPr/>
          </p:nvGrpSpPr>
          <p:grpSpPr bwMode="auto">
            <a:xfrm flipV="1">
              <a:off x="2208" y="2184"/>
              <a:ext cx="176" cy="68"/>
              <a:chOff x="2848" y="848"/>
              <a:chExt cx="140" cy="98"/>
            </a:xfrm>
          </p:grpSpPr>
          <p:sp>
            <p:nvSpPr>
              <p:cNvPr id="103479" name="Line 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80" name="Line 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81" name="Line 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3436" name="Oval 18"/>
          <p:cNvSpPr>
            <a:spLocks noChangeArrowheads="1"/>
          </p:cNvSpPr>
          <p:nvPr/>
        </p:nvSpPr>
        <p:spPr bwMode="auto">
          <a:xfrm>
            <a:off x="6959601" y="4933950"/>
            <a:ext cx="1198563" cy="369888"/>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sp>
        <p:nvSpPr>
          <p:cNvPr id="103437" name="Line 19"/>
          <p:cNvSpPr>
            <a:spLocks noChangeShapeType="1"/>
          </p:cNvSpPr>
          <p:nvPr/>
        </p:nvSpPr>
        <p:spPr bwMode="auto">
          <a:xfrm>
            <a:off x="6969125" y="4913313"/>
            <a:ext cx="0" cy="2286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38" name="Rectangle 20"/>
          <p:cNvSpPr>
            <a:spLocks noChangeArrowheads="1"/>
          </p:cNvSpPr>
          <p:nvPr/>
        </p:nvSpPr>
        <p:spPr bwMode="auto">
          <a:xfrm>
            <a:off x="6969126" y="4875214"/>
            <a:ext cx="1198563" cy="263525"/>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03439" name="Oval 21"/>
          <p:cNvSpPr>
            <a:spLocks noChangeArrowheads="1"/>
          </p:cNvSpPr>
          <p:nvPr/>
        </p:nvSpPr>
        <p:spPr bwMode="auto">
          <a:xfrm>
            <a:off x="6978651" y="4646613"/>
            <a:ext cx="1198563" cy="430212"/>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graphicFrame>
        <p:nvGraphicFramePr>
          <p:cNvPr id="103427" name="Object 3"/>
          <p:cNvGraphicFramePr>
            <a:graphicFrameLocks noChangeAspect="1"/>
          </p:cNvGraphicFramePr>
          <p:nvPr/>
        </p:nvGraphicFramePr>
        <p:xfrm>
          <a:off x="2508251" y="4146550"/>
          <a:ext cx="646113" cy="533400"/>
        </p:xfrm>
        <a:graphic>
          <a:graphicData uri="http://schemas.openxmlformats.org/presentationml/2006/ole">
            <mc:AlternateContent xmlns:mc="http://schemas.openxmlformats.org/markup-compatibility/2006">
              <mc:Choice xmlns:v="urn:schemas-microsoft-com:vml" Requires="v">
                <p:oleObj spid="_x0000_s1069" name="Clip" r:id="rId6" imgW="1305000" imgH="1085760" progId="MS_ClipArt_Gallery.2">
                  <p:embed/>
                </p:oleObj>
              </mc:Choice>
              <mc:Fallback>
                <p:oleObj name="Clip" r:id="rId6" imgW="1305000" imgH="1085760" progId="MS_ClipArt_Gallery.2">
                  <p:embed/>
                  <p:pic>
                    <p:nvPicPr>
                      <p:cNvPr id="1034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1" y="4146550"/>
                        <a:ext cx="646113"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3440" name="Line 24"/>
          <p:cNvSpPr>
            <a:spLocks noChangeShapeType="1"/>
          </p:cNvSpPr>
          <p:nvPr/>
        </p:nvSpPr>
        <p:spPr bwMode="auto">
          <a:xfrm>
            <a:off x="3133726" y="4552950"/>
            <a:ext cx="504825"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41" name="Line 25"/>
          <p:cNvSpPr>
            <a:spLocks noChangeShapeType="1"/>
          </p:cNvSpPr>
          <p:nvPr/>
        </p:nvSpPr>
        <p:spPr bwMode="auto">
          <a:xfrm flipV="1">
            <a:off x="3438526" y="5538788"/>
            <a:ext cx="195263" cy="476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42" name="Line 26"/>
          <p:cNvSpPr>
            <a:spLocks noChangeShapeType="1"/>
          </p:cNvSpPr>
          <p:nvPr/>
        </p:nvSpPr>
        <p:spPr bwMode="auto">
          <a:xfrm>
            <a:off x="5057776" y="4972051"/>
            <a:ext cx="1933575" cy="952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43" name="Line 28"/>
          <p:cNvSpPr>
            <a:spLocks noChangeShapeType="1"/>
          </p:cNvSpPr>
          <p:nvPr/>
        </p:nvSpPr>
        <p:spPr bwMode="auto">
          <a:xfrm flipH="1">
            <a:off x="3638550" y="4543426"/>
            <a:ext cx="0" cy="100012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44" name="Line 29"/>
          <p:cNvSpPr>
            <a:spLocks noChangeShapeType="1"/>
          </p:cNvSpPr>
          <p:nvPr/>
        </p:nvSpPr>
        <p:spPr bwMode="auto">
          <a:xfrm>
            <a:off x="3648076" y="4976813"/>
            <a:ext cx="200025"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45" name="Rectangle 40"/>
          <p:cNvSpPr>
            <a:spLocks noChangeArrowheads="1"/>
          </p:cNvSpPr>
          <p:nvPr/>
        </p:nvSpPr>
        <p:spPr bwMode="auto">
          <a:xfrm>
            <a:off x="4724400" y="4843464"/>
            <a:ext cx="147638" cy="200025"/>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03446" name="Rectangle 41"/>
          <p:cNvSpPr>
            <a:spLocks noChangeArrowheads="1"/>
          </p:cNvSpPr>
          <p:nvPr/>
        </p:nvSpPr>
        <p:spPr bwMode="auto">
          <a:xfrm>
            <a:off x="4886325" y="4843464"/>
            <a:ext cx="147638"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3447" name="Rectangle 42"/>
          <p:cNvSpPr>
            <a:spLocks noChangeArrowheads="1"/>
          </p:cNvSpPr>
          <p:nvPr/>
        </p:nvSpPr>
        <p:spPr bwMode="auto">
          <a:xfrm>
            <a:off x="3671889" y="4743451"/>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3448" name="Line 44"/>
          <p:cNvSpPr>
            <a:spLocks noChangeShapeType="1"/>
          </p:cNvSpPr>
          <p:nvPr/>
        </p:nvSpPr>
        <p:spPr bwMode="auto">
          <a:xfrm>
            <a:off x="3848100" y="4848226"/>
            <a:ext cx="2428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3449" name="Line 45"/>
          <p:cNvSpPr>
            <a:spLocks noChangeShapeType="1"/>
          </p:cNvSpPr>
          <p:nvPr/>
        </p:nvSpPr>
        <p:spPr bwMode="auto">
          <a:xfrm flipV="1">
            <a:off x="3514725" y="5124451"/>
            <a:ext cx="0" cy="17621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3450" name="Text Box 47"/>
          <p:cNvSpPr txBox="1">
            <a:spLocks noChangeArrowheads="1"/>
          </p:cNvSpPr>
          <p:nvPr/>
        </p:nvSpPr>
        <p:spPr bwMode="auto">
          <a:xfrm>
            <a:off x="2155825" y="4170363"/>
            <a:ext cx="40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0CC66"/>
                </a:solidFill>
                <a:latin typeface="Comic Sans MS" charset="0"/>
              </a:rPr>
              <a:t>A</a:t>
            </a:r>
            <a:endParaRPr lang="en-US">
              <a:solidFill>
                <a:srgbClr val="00CC66"/>
              </a:solidFill>
            </a:endParaRPr>
          </a:p>
        </p:txBody>
      </p:sp>
      <p:sp>
        <p:nvSpPr>
          <p:cNvPr id="103451" name="Text Box 48"/>
          <p:cNvSpPr txBox="1">
            <a:spLocks noChangeArrowheads="1"/>
          </p:cNvSpPr>
          <p:nvPr/>
        </p:nvSpPr>
        <p:spPr bwMode="auto">
          <a:xfrm>
            <a:off x="2432050" y="5189538"/>
            <a:ext cx="3762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2"/>
                </a:solidFill>
                <a:latin typeface="Comic Sans MS" charset="0"/>
              </a:rPr>
              <a:t>B</a:t>
            </a:r>
            <a:endParaRPr lang="en-US">
              <a:solidFill>
                <a:schemeClr val="accent1"/>
              </a:solidFill>
            </a:endParaRPr>
          </a:p>
        </p:txBody>
      </p:sp>
      <p:sp>
        <p:nvSpPr>
          <p:cNvPr id="103452" name="Rectangle 63"/>
          <p:cNvSpPr>
            <a:spLocks noChangeArrowheads="1"/>
          </p:cNvSpPr>
          <p:nvPr/>
        </p:nvSpPr>
        <p:spPr bwMode="auto">
          <a:xfrm>
            <a:off x="5014914" y="4781551"/>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grpSp>
        <p:nvGrpSpPr>
          <p:cNvPr id="5" name="Group 93"/>
          <p:cNvGrpSpPr>
            <a:grpSpLocks/>
          </p:cNvGrpSpPr>
          <p:nvPr/>
        </p:nvGrpSpPr>
        <p:grpSpPr bwMode="auto">
          <a:xfrm>
            <a:off x="5110164" y="3317875"/>
            <a:ext cx="5670547" cy="1454150"/>
            <a:chOff x="2259" y="2090"/>
            <a:chExt cx="3572" cy="916"/>
          </a:xfrm>
        </p:grpSpPr>
        <p:sp>
          <p:nvSpPr>
            <p:cNvPr id="103475" name="Text Box 66"/>
            <p:cNvSpPr txBox="1">
              <a:spLocks noChangeArrowheads="1"/>
            </p:cNvSpPr>
            <p:nvPr/>
          </p:nvSpPr>
          <p:spPr bwMode="auto">
            <a:xfrm>
              <a:off x="2602" y="2090"/>
              <a:ext cx="322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solidFill>
                    <a:srgbClr val="008000"/>
                  </a:solidFill>
                  <a:latin typeface="Comic Sans MS" charset="0"/>
                </a:rPr>
                <a:t>packet being transmitted </a:t>
              </a:r>
              <a:r>
                <a:rPr lang="en-US" sz="1800" dirty="0">
                  <a:solidFill>
                    <a:srgbClr val="FF0000"/>
                  </a:solidFill>
                  <a:latin typeface="Comic Sans MS" charset="0"/>
                </a:rPr>
                <a:t>(transmission delay)</a:t>
              </a:r>
            </a:p>
          </p:txBody>
        </p:sp>
        <p:sp>
          <p:nvSpPr>
            <p:cNvPr id="103476" name="Line 67"/>
            <p:cNvSpPr>
              <a:spLocks noChangeShapeType="1"/>
            </p:cNvSpPr>
            <p:nvPr/>
          </p:nvSpPr>
          <p:spPr bwMode="auto">
            <a:xfrm rot="10800000" flipV="1">
              <a:off x="2259" y="2294"/>
              <a:ext cx="1059" cy="71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94"/>
          <p:cNvGrpSpPr>
            <a:grpSpLocks/>
          </p:cNvGrpSpPr>
          <p:nvPr/>
        </p:nvGrpSpPr>
        <p:grpSpPr bwMode="auto">
          <a:xfrm>
            <a:off x="4862514" y="5102225"/>
            <a:ext cx="4476747" cy="808038"/>
            <a:chOff x="2103" y="3214"/>
            <a:chExt cx="2820" cy="509"/>
          </a:xfrm>
        </p:grpSpPr>
        <p:sp>
          <p:nvSpPr>
            <p:cNvPr id="103473" name="Text Box 72"/>
            <p:cNvSpPr txBox="1">
              <a:spLocks noChangeArrowheads="1"/>
            </p:cNvSpPr>
            <p:nvPr/>
          </p:nvSpPr>
          <p:spPr bwMode="auto">
            <a:xfrm>
              <a:off x="2530" y="3490"/>
              <a:ext cx="239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solidFill>
                    <a:srgbClr val="008000"/>
                  </a:solidFill>
                  <a:latin typeface="Comic Sans MS" charset="0"/>
                </a:rPr>
                <a:t>packets </a:t>
              </a:r>
              <a:r>
                <a:rPr lang="en-US" sz="1800" dirty="0" err="1">
                  <a:solidFill>
                    <a:srgbClr val="008000"/>
                  </a:solidFill>
                  <a:latin typeface="Comic Sans MS" charset="0"/>
                </a:rPr>
                <a:t>queueing</a:t>
              </a:r>
              <a:r>
                <a:rPr lang="en-US" sz="1800" dirty="0">
                  <a:solidFill>
                    <a:srgbClr val="008000"/>
                  </a:solidFill>
                  <a:latin typeface="Comic Sans MS" charset="0"/>
                </a:rPr>
                <a:t> </a:t>
              </a:r>
              <a:r>
                <a:rPr lang="en-US" sz="1800" dirty="0">
                  <a:solidFill>
                    <a:srgbClr val="FF0000"/>
                  </a:solidFill>
                  <a:latin typeface="Comic Sans MS" charset="0"/>
                </a:rPr>
                <a:t>(</a:t>
              </a:r>
              <a:r>
                <a:rPr lang="en-US" sz="1800" dirty="0" err="1">
                  <a:solidFill>
                    <a:srgbClr val="FF0000"/>
                  </a:solidFill>
                  <a:latin typeface="Comic Sans MS" charset="0"/>
                </a:rPr>
                <a:t>queueing</a:t>
              </a:r>
              <a:r>
                <a:rPr lang="en-US" sz="1800" dirty="0">
                  <a:solidFill>
                    <a:srgbClr val="FF0000"/>
                  </a:solidFill>
                  <a:latin typeface="Comic Sans MS" charset="0"/>
                </a:rPr>
                <a:t> delay)</a:t>
              </a:r>
              <a:endParaRPr lang="en-US" sz="1800" dirty="0"/>
            </a:p>
          </p:txBody>
        </p:sp>
        <p:sp>
          <p:nvSpPr>
            <p:cNvPr id="103474" name="Line 73"/>
            <p:cNvSpPr>
              <a:spLocks noChangeShapeType="1"/>
            </p:cNvSpPr>
            <p:nvPr/>
          </p:nvSpPr>
          <p:spPr bwMode="auto">
            <a:xfrm rot="10800000">
              <a:off x="2103" y="3214"/>
              <a:ext cx="471" cy="40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3455" name="Group 74"/>
          <p:cNvGrpSpPr>
            <a:grpSpLocks/>
          </p:cNvGrpSpPr>
          <p:nvPr/>
        </p:nvGrpSpPr>
        <p:grpSpPr bwMode="auto">
          <a:xfrm>
            <a:off x="7305676" y="4705351"/>
            <a:ext cx="498475" cy="119063"/>
            <a:chOff x="2208" y="2184"/>
            <a:chExt cx="176" cy="69"/>
          </a:xfrm>
        </p:grpSpPr>
        <p:grpSp>
          <p:nvGrpSpPr>
            <p:cNvPr id="103465" name="Group 75"/>
            <p:cNvGrpSpPr>
              <a:grpSpLocks/>
            </p:cNvGrpSpPr>
            <p:nvPr/>
          </p:nvGrpSpPr>
          <p:grpSpPr bwMode="auto">
            <a:xfrm>
              <a:off x="2208" y="2185"/>
              <a:ext cx="176" cy="68"/>
              <a:chOff x="2848" y="848"/>
              <a:chExt cx="140" cy="98"/>
            </a:xfrm>
          </p:grpSpPr>
          <p:sp>
            <p:nvSpPr>
              <p:cNvPr id="103470"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71"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72"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3466" name="Group 79"/>
            <p:cNvGrpSpPr>
              <a:grpSpLocks/>
            </p:cNvGrpSpPr>
            <p:nvPr/>
          </p:nvGrpSpPr>
          <p:grpSpPr bwMode="auto">
            <a:xfrm flipV="1">
              <a:off x="2208" y="2184"/>
              <a:ext cx="176" cy="68"/>
              <a:chOff x="2848" y="848"/>
              <a:chExt cx="140" cy="98"/>
            </a:xfrm>
          </p:grpSpPr>
          <p:sp>
            <p:nvSpPr>
              <p:cNvPr id="103467" name="Line 8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68" name="Line 8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469" name="Line 8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3456" name="Rectangle 84"/>
          <p:cNvSpPr>
            <a:spLocks noChangeArrowheads="1"/>
          </p:cNvSpPr>
          <p:nvPr/>
        </p:nvSpPr>
        <p:spPr bwMode="auto">
          <a:xfrm>
            <a:off x="3197225" y="4271964"/>
            <a:ext cx="147638"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3457" name="Line 85"/>
          <p:cNvSpPr>
            <a:spLocks noChangeShapeType="1"/>
          </p:cNvSpPr>
          <p:nvPr/>
        </p:nvSpPr>
        <p:spPr bwMode="auto">
          <a:xfrm>
            <a:off x="3327400" y="4378326"/>
            <a:ext cx="2428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3458" name="Rectangle 86"/>
          <p:cNvSpPr>
            <a:spLocks noChangeArrowheads="1"/>
          </p:cNvSpPr>
          <p:nvPr/>
        </p:nvSpPr>
        <p:spPr bwMode="auto">
          <a:xfrm>
            <a:off x="3468689" y="5302251"/>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3459" name="Rectangle 88"/>
          <p:cNvSpPr>
            <a:spLocks noChangeArrowheads="1"/>
          </p:cNvSpPr>
          <p:nvPr/>
        </p:nvSpPr>
        <p:spPr bwMode="auto">
          <a:xfrm>
            <a:off x="4584700" y="4843464"/>
            <a:ext cx="147638" cy="20002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103460" name="Rectangle 89"/>
          <p:cNvSpPr>
            <a:spLocks noChangeArrowheads="1"/>
          </p:cNvSpPr>
          <p:nvPr/>
        </p:nvSpPr>
        <p:spPr bwMode="auto">
          <a:xfrm>
            <a:off x="4445000" y="4843464"/>
            <a:ext cx="147638" cy="20002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103461" name="Rectangle 90"/>
          <p:cNvSpPr>
            <a:spLocks noChangeArrowheads="1"/>
          </p:cNvSpPr>
          <p:nvPr/>
        </p:nvSpPr>
        <p:spPr bwMode="auto">
          <a:xfrm>
            <a:off x="4305300" y="4843464"/>
            <a:ext cx="147638" cy="200025"/>
          </a:xfrm>
          <a:prstGeom prst="rect">
            <a:avLst/>
          </a:prstGeom>
          <a:solidFill>
            <a:schemeClr val="bg1"/>
          </a:solidFill>
          <a:ln w="9525">
            <a:solidFill>
              <a:schemeClr val="tx1"/>
            </a:solidFill>
            <a:miter lim="800000"/>
            <a:headEnd/>
            <a:tailEnd/>
          </a:ln>
        </p:spPr>
        <p:txBody>
          <a:bodyPr wrap="none" anchor="ctr"/>
          <a:lstStyle/>
          <a:p>
            <a:pPr algn="ctr"/>
            <a:endParaRPr lang="en-US"/>
          </a:p>
        </p:txBody>
      </p:sp>
      <p:grpSp>
        <p:nvGrpSpPr>
          <p:cNvPr id="10" name="Group 95"/>
          <p:cNvGrpSpPr>
            <a:grpSpLocks/>
          </p:cNvGrpSpPr>
          <p:nvPr/>
        </p:nvGrpSpPr>
        <p:grpSpPr bwMode="auto">
          <a:xfrm>
            <a:off x="4041776" y="5064125"/>
            <a:ext cx="4621213" cy="1511300"/>
            <a:chOff x="1586" y="3190"/>
            <a:chExt cx="2911" cy="952"/>
          </a:xfrm>
        </p:grpSpPr>
        <p:sp>
          <p:nvSpPr>
            <p:cNvPr id="103463" name="Line 91"/>
            <p:cNvSpPr>
              <a:spLocks noChangeShapeType="1"/>
            </p:cNvSpPr>
            <p:nvPr/>
          </p:nvSpPr>
          <p:spPr bwMode="auto">
            <a:xfrm rot="10800000" flipH="1">
              <a:off x="1798" y="3190"/>
              <a:ext cx="105" cy="5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3464" name="Text Box 92"/>
            <p:cNvSpPr txBox="1">
              <a:spLocks noChangeArrowheads="1"/>
            </p:cNvSpPr>
            <p:nvPr/>
          </p:nvSpPr>
          <p:spPr bwMode="auto">
            <a:xfrm>
              <a:off x="1586" y="3738"/>
              <a:ext cx="2911"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solidFill>
                    <a:srgbClr val="008000"/>
                  </a:solidFill>
                  <a:latin typeface="Comic Sans MS" charset="0"/>
                </a:rPr>
                <a:t>free (available) buffers: arriving packets </a:t>
              </a:r>
            </a:p>
            <a:p>
              <a:r>
                <a:rPr lang="en-US" sz="1800" dirty="0">
                  <a:solidFill>
                    <a:srgbClr val="008000"/>
                  </a:solidFill>
                  <a:latin typeface="Comic Sans MS" charset="0"/>
                </a:rPr>
                <a:t>dropped (loss) if no free buffers</a:t>
              </a:r>
              <a:endParaRPr lang="en-US" sz="1800" dirty="0">
                <a:solidFill>
                  <a:srgbClr val="008000"/>
                </a:solidFill>
              </a:endParaRPr>
            </a:p>
          </p:txBody>
        </p:sp>
      </p:grpSp>
    </p:spTree>
    <p:extLst>
      <p:ext uri="{BB962C8B-B14F-4D97-AF65-F5344CB8AC3E}">
        <p14:creationId xmlns:p14="http://schemas.microsoft.com/office/powerpoint/2010/main" val="4007705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2"/>
          <p:cNvSpPr>
            <a:spLocks noGrp="1" noChangeArrowheads="1"/>
          </p:cNvSpPr>
          <p:nvPr>
            <p:ph type="title"/>
          </p:nvPr>
        </p:nvSpPr>
        <p:spPr>
          <a:xfrm>
            <a:off x="2000250" y="266700"/>
            <a:ext cx="7772400" cy="1143000"/>
          </a:xfrm>
        </p:spPr>
        <p:txBody>
          <a:bodyPr/>
          <a:lstStyle/>
          <a:p>
            <a:r>
              <a:rPr lang="en-US" dirty="0"/>
              <a:t>Four sources of packet delay</a:t>
            </a:r>
          </a:p>
        </p:txBody>
      </p:sp>
      <p:sp>
        <p:nvSpPr>
          <p:cNvPr id="105479" name="Rectangle 4"/>
          <p:cNvSpPr>
            <a:spLocks noGrp="1" noChangeArrowheads="1"/>
          </p:cNvSpPr>
          <p:nvPr>
            <p:ph type="body" sz="half" idx="2"/>
          </p:nvPr>
        </p:nvSpPr>
        <p:spPr>
          <a:xfrm>
            <a:off x="1991544" y="1556792"/>
            <a:ext cx="3810000" cy="1974850"/>
          </a:xfrm>
        </p:spPr>
        <p:txBody>
          <a:bodyPr>
            <a:normAutofit/>
          </a:bodyPr>
          <a:lstStyle/>
          <a:p>
            <a:pPr marL="0" indent="0">
              <a:buNone/>
            </a:pPr>
            <a:r>
              <a:rPr lang="en-US" dirty="0">
                <a:solidFill>
                  <a:srgbClr val="FF0000"/>
                </a:solidFill>
              </a:rPr>
              <a:t>1. nodal processing:</a:t>
            </a:r>
            <a:r>
              <a:rPr lang="en-US" dirty="0"/>
              <a:t> </a:t>
            </a:r>
          </a:p>
          <a:p>
            <a:pPr lvl="1"/>
            <a:r>
              <a:rPr lang="en-US" dirty="0">
                <a:ea typeface="ＭＳ Ｐゴシック" charset="0"/>
              </a:rPr>
              <a:t>check bit errors</a:t>
            </a:r>
          </a:p>
          <a:p>
            <a:pPr lvl="1"/>
            <a:r>
              <a:rPr lang="en-US" dirty="0">
                <a:ea typeface="ＭＳ Ｐゴシック" charset="0"/>
              </a:rPr>
              <a:t>determine output link</a:t>
            </a:r>
          </a:p>
        </p:txBody>
      </p:sp>
      <p:grpSp>
        <p:nvGrpSpPr>
          <p:cNvPr id="105480" name="Group 5"/>
          <p:cNvGrpSpPr>
            <a:grpSpLocks/>
          </p:cNvGrpSpPr>
          <p:nvPr/>
        </p:nvGrpSpPr>
        <p:grpSpPr bwMode="auto">
          <a:xfrm>
            <a:off x="2207568" y="4509121"/>
            <a:ext cx="6021388" cy="2174875"/>
            <a:chOff x="494" y="2702"/>
            <a:chExt cx="3793" cy="1370"/>
          </a:xfrm>
        </p:grpSpPr>
        <p:graphicFrame>
          <p:nvGraphicFramePr>
            <p:cNvPr id="105474" name="Object 2"/>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2092" name="Clip" r:id="rId4" imgW="1305000" imgH="1085760" progId="MS_ClipArt_Gallery.2">
                    <p:embed/>
                  </p:oleObj>
                </mc:Choice>
                <mc:Fallback>
                  <p:oleObj name="Clip" r:id="rId4" imgW="1305000" imgH="1085760" progId="MS_ClipArt_Gallery.2">
                    <p:embed/>
                    <p:pic>
                      <p:nvPicPr>
                        <p:cNvPr id="1054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5482" name="Oval 7"/>
            <p:cNvSpPr>
              <a:spLocks noChangeArrowheads="1"/>
            </p:cNvSpPr>
            <p:nvPr/>
          </p:nvSpPr>
          <p:spPr bwMode="auto">
            <a:xfrm>
              <a:off x="1570" y="3300"/>
              <a:ext cx="755" cy="233"/>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sp>
          <p:nvSpPr>
            <p:cNvPr id="105483" name="Rectangle 8"/>
            <p:cNvSpPr>
              <a:spLocks noChangeArrowheads="1"/>
            </p:cNvSpPr>
            <p:nvPr/>
          </p:nvSpPr>
          <p:spPr bwMode="auto">
            <a:xfrm>
              <a:off x="1570" y="3257"/>
              <a:ext cx="755" cy="166"/>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05484" name="Oval 9"/>
            <p:cNvSpPr>
              <a:spLocks noChangeArrowheads="1"/>
            </p:cNvSpPr>
            <p:nvPr/>
          </p:nvSpPr>
          <p:spPr bwMode="auto">
            <a:xfrm>
              <a:off x="1576" y="3113"/>
              <a:ext cx="755" cy="271"/>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grpSp>
          <p:nvGrpSpPr>
            <p:cNvPr id="105485" name="Group 10"/>
            <p:cNvGrpSpPr>
              <a:grpSpLocks/>
            </p:cNvGrpSpPr>
            <p:nvPr/>
          </p:nvGrpSpPr>
          <p:grpSpPr bwMode="auto">
            <a:xfrm>
              <a:off x="1794" y="3132"/>
              <a:ext cx="314" cy="75"/>
              <a:chOff x="2208" y="2184"/>
              <a:chExt cx="176" cy="69"/>
            </a:xfrm>
          </p:grpSpPr>
          <p:grpSp>
            <p:nvGrpSpPr>
              <p:cNvPr id="105523" name="Group 11"/>
              <p:cNvGrpSpPr>
                <a:grpSpLocks/>
              </p:cNvGrpSpPr>
              <p:nvPr/>
            </p:nvGrpSpPr>
            <p:grpSpPr bwMode="auto">
              <a:xfrm>
                <a:off x="2208" y="2185"/>
                <a:ext cx="176" cy="68"/>
                <a:chOff x="2848" y="848"/>
                <a:chExt cx="140" cy="98"/>
              </a:xfrm>
            </p:grpSpPr>
            <p:sp>
              <p:nvSpPr>
                <p:cNvPr id="105528"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29"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30"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5524" name="Group 15"/>
              <p:cNvGrpSpPr>
                <a:grpSpLocks/>
              </p:cNvGrpSpPr>
              <p:nvPr/>
            </p:nvGrpSpPr>
            <p:grpSpPr bwMode="auto">
              <a:xfrm flipV="1">
                <a:off x="2208" y="2184"/>
                <a:ext cx="176" cy="68"/>
                <a:chOff x="2848" y="848"/>
                <a:chExt cx="140" cy="98"/>
              </a:xfrm>
            </p:grpSpPr>
            <p:sp>
              <p:nvSpPr>
                <p:cNvPr id="105525"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26"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27"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5486" name="Oval 19"/>
            <p:cNvSpPr>
              <a:spLocks noChangeArrowheads="1"/>
            </p:cNvSpPr>
            <p:nvPr/>
          </p:nvSpPr>
          <p:spPr bwMode="auto">
            <a:xfrm>
              <a:off x="3520" y="3312"/>
              <a:ext cx="755" cy="233"/>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sp>
          <p:nvSpPr>
            <p:cNvPr id="105487" name="Line 20"/>
            <p:cNvSpPr>
              <a:spLocks noChangeShapeType="1"/>
            </p:cNvSpPr>
            <p:nvPr/>
          </p:nvSpPr>
          <p:spPr bwMode="auto">
            <a:xfrm>
              <a:off x="3526" y="3299"/>
              <a:ext cx="0" cy="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88" name="Rectangle 21"/>
            <p:cNvSpPr>
              <a:spLocks noChangeArrowheads="1"/>
            </p:cNvSpPr>
            <p:nvPr/>
          </p:nvSpPr>
          <p:spPr bwMode="auto">
            <a:xfrm>
              <a:off x="3526" y="3275"/>
              <a:ext cx="755" cy="166"/>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05489" name="Oval 22"/>
            <p:cNvSpPr>
              <a:spLocks noChangeArrowheads="1"/>
            </p:cNvSpPr>
            <p:nvPr/>
          </p:nvSpPr>
          <p:spPr bwMode="auto">
            <a:xfrm>
              <a:off x="3532" y="3131"/>
              <a:ext cx="755" cy="271"/>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graphicFrame>
          <p:nvGraphicFramePr>
            <p:cNvPr id="105475" name="Object 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2093" name="Clip" r:id="rId6" imgW="1305000" imgH="1085760" progId="MS_ClipArt_Gallery.2">
                    <p:embed/>
                  </p:oleObj>
                </mc:Choice>
                <mc:Fallback>
                  <p:oleObj name="Clip" r:id="rId6" imgW="1305000" imgH="1085760" progId="MS_ClipArt_Gallery.2">
                    <p:embed/>
                    <p:pic>
                      <p:nvPicPr>
                        <p:cNvPr id="1054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5490" name="Line 24"/>
            <p:cNvSpPr>
              <a:spLocks noChangeShapeType="1"/>
            </p:cNvSpPr>
            <p:nvPr/>
          </p:nvSpPr>
          <p:spPr bwMode="auto">
            <a:xfrm>
              <a:off x="1110" y="3072"/>
              <a:ext cx="318"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91" name="Line 25"/>
            <p:cNvSpPr>
              <a:spLocks noChangeShapeType="1"/>
            </p:cNvSpPr>
            <p:nvPr/>
          </p:nvSpPr>
          <p:spPr bwMode="auto">
            <a:xfrm flipV="1">
              <a:off x="1302" y="3693"/>
              <a:ext cx="123" cy="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92" name="Line 26"/>
            <p:cNvSpPr>
              <a:spLocks noChangeShapeType="1"/>
            </p:cNvSpPr>
            <p:nvPr/>
          </p:nvSpPr>
          <p:spPr bwMode="auto">
            <a:xfrm>
              <a:off x="2322" y="3336"/>
              <a:ext cx="1218" cy="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93" name="Line 27"/>
            <p:cNvSpPr>
              <a:spLocks noChangeShapeType="1"/>
            </p:cNvSpPr>
            <p:nvPr/>
          </p:nvSpPr>
          <p:spPr bwMode="auto">
            <a:xfrm flipH="1">
              <a:off x="1428" y="3066"/>
              <a:ext cx="0" cy="63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94" name="Line 28"/>
            <p:cNvSpPr>
              <a:spLocks noChangeShapeType="1"/>
            </p:cNvSpPr>
            <p:nvPr/>
          </p:nvSpPr>
          <p:spPr bwMode="auto">
            <a:xfrm>
              <a:off x="1434" y="3339"/>
              <a:ext cx="126"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95"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5496"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5497"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5498"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5499" name="Line 33"/>
            <p:cNvSpPr>
              <a:spLocks noChangeShapeType="1"/>
            </p:cNvSpPr>
            <p:nvPr/>
          </p:nvSpPr>
          <p:spPr bwMode="auto">
            <a:xfrm>
              <a:off x="1560" y="3258"/>
              <a:ext cx="153" cy="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5500" name="Line 34"/>
            <p:cNvSpPr>
              <a:spLocks noChangeShapeType="1"/>
            </p:cNvSpPr>
            <p:nvPr/>
          </p:nvSpPr>
          <p:spPr bwMode="auto">
            <a:xfrm flipV="1">
              <a:off x="1350" y="3432"/>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5501" name="Line 35"/>
            <p:cNvSpPr>
              <a:spLocks noChangeShapeType="1"/>
            </p:cNvSpPr>
            <p:nvPr/>
          </p:nvSpPr>
          <p:spPr bwMode="auto">
            <a:xfrm flipV="1">
              <a:off x="3387" y="3084"/>
              <a:ext cx="23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5502" name="Text Box 36"/>
            <p:cNvSpPr txBox="1">
              <a:spLocks noChangeArrowheads="1"/>
            </p:cNvSpPr>
            <p:nvPr/>
          </p:nvSpPr>
          <p:spPr bwMode="auto">
            <a:xfrm>
              <a:off x="494" y="2831"/>
              <a:ext cx="25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0CC66"/>
                  </a:solidFill>
                  <a:latin typeface="Comic Sans MS" charset="0"/>
                </a:rPr>
                <a:t>A</a:t>
              </a:r>
              <a:endParaRPr lang="en-US">
                <a:solidFill>
                  <a:srgbClr val="00CC66"/>
                </a:solidFill>
              </a:endParaRPr>
            </a:p>
          </p:txBody>
        </p:sp>
        <p:sp>
          <p:nvSpPr>
            <p:cNvPr id="105503" name="Text Box 37"/>
            <p:cNvSpPr txBox="1">
              <a:spLocks noChangeArrowheads="1"/>
            </p:cNvSpPr>
            <p:nvPr/>
          </p:nvSpPr>
          <p:spPr bwMode="auto">
            <a:xfrm>
              <a:off x="668" y="3473"/>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2"/>
                  </a:solidFill>
                  <a:latin typeface="Comic Sans MS" charset="0"/>
                </a:rPr>
                <a:t>B</a:t>
              </a:r>
              <a:endParaRPr lang="en-US">
                <a:solidFill>
                  <a:schemeClr val="accent1"/>
                </a:solidFill>
              </a:endParaRPr>
            </a:p>
          </p:txBody>
        </p:sp>
        <p:sp>
          <p:nvSpPr>
            <p:cNvPr id="105504"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5505" name="Text Box 39"/>
            <p:cNvSpPr txBox="1">
              <a:spLocks noChangeArrowheads="1"/>
            </p:cNvSpPr>
            <p:nvPr/>
          </p:nvSpPr>
          <p:spPr bwMode="auto">
            <a:xfrm>
              <a:off x="2540" y="2966"/>
              <a:ext cx="89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propagation</a:t>
              </a:r>
              <a:endParaRPr lang="en-US" sz="1800"/>
            </a:p>
          </p:txBody>
        </p:sp>
        <p:sp>
          <p:nvSpPr>
            <p:cNvPr id="105506" name="Line 40"/>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5507" name="Text Box 41"/>
            <p:cNvSpPr txBox="1">
              <a:spLocks noChangeArrowheads="1"/>
            </p:cNvSpPr>
            <p:nvPr/>
          </p:nvSpPr>
          <p:spPr bwMode="auto">
            <a:xfrm>
              <a:off x="1346" y="2702"/>
              <a:ext cx="95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transmission</a:t>
              </a:r>
              <a:endParaRPr lang="en-US" sz="1800"/>
            </a:p>
          </p:txBody>
        </p:sp>
        <p:sp>
          <p:nvSpPr>
            <p:cNvPr id="105508" name="Line 42"/>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5509" name="Text Box 43"/>
            <p:cNvSpPr txBox="1">
              <a:spLocks noChangeArrowheads="1"/>
            </p:cNvSpPr>
            <p:nvPr/>
          </p:nvSpPr>
          <p:spPr bwMode="auto">
            <a:xfrm>
              <a:off x="1424" y="3668"/>
              <a:ext cx="82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a:solidFill>
                    <a:srgbClr val="FF0000"/>
                  </a:solidFill>
                  <a:latin typeface="Comic Sans MS" charset="0"/>
                </a:rPr>
                <a:t>nodal</a:t>
              </a:r>
            </a:p>
            <a:p>
              <a:pPr algn="ctr"/>
              <a:r>
                <a:rPr lang="en-US" sz="1800">
                  <a:solidFill>
                    <a:srgbClr val="FF0000"/>
                  </a:solidFill>
                  <a:latin typeface="Comic Sans MS" charset="0"/>
                </a:rPr>
                <a:t>processing</a:t>
              </a:r>
              <a:endParaRPr lang="en-US" sz="1800"/>
            </a:p>
          </p:txBody>
        </p:sp>
        <p:sp>
          <p:nvSpPr>
            <p:cNvPr id="105510"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5511"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5512" name="Text Box 46"/>
            <p:cNvSpPr txBox="1">
              <a:spLocks noChangeArrowheads="1"/>
            </p:cNvSpPr>
            <p:nvPr/>
          </p:nvSpPr>
          <p:spPr bwMode="auto">
            <a:xfrm>
              <a:off x="2354" y="3830"/>
              <a:ext cx="69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queueing</a:t>
              </a:r>
              <a:endParaRPr lang="en-US" sz="1800"/>
            </a:p>
          </p:txBody>
        </p:sp>
        <p:sp>
          <p:nvSpPr>
            <p:cNvPr id="105513" name="Line 47"/>
            <p:cNvSpPr>
              <a:spLocks noChangeShapeType="1"/>
            </p:cNvSpPr>
            <p:nvPr/>
          </p:nvSpPr>
          <p:spPr bwMode="auto">
            <a:xfrm rot="10800000">
              <a:off x="2199" y="3546"/>
              <a:ext cx="375" cy="3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5514" name="Group 48"/>
            <p:cNvGrpSpPr>
              <a:grpSpLocks/>
            </p:cNvGrpSpPr>
            <p:nvPr/>
          </p:nvGrpSpPr>
          <p:grpSpPr bwMode="auto">
            <a:xfrm>
              <a:off x="3738" y="3168"/>
              <a:ext cx="314" cy="75"/>
              <a:chOff x="2208" y="2184"/>
              <a:chExt cx="176" cy="69"/>
            </a:xfrm>
          </p:grpSpPr>
          <p:grpSp>
            <p:nvGrpSpPr>
              <p:cNvPr id="105515" name="Group 49"/>
              <p:cNvGrpSpPr>
                <a:grpSpLocks/>
              </p:cNvGrpSpPr>
              <p:nvPr/>
            </p:nvGrpSpPr>
            <p:grpSpPr bwMode="auto">
              <a:xfrm>
                <a:off x="2208" y="2185"/>
                <a:ext cx="176" cy="68"/>
                <a:chOff x="2848" y="848"/>
                <a:chExt cx="140" cy="98"/>
              </a:xfrm>
            </p:grpSpPr>
            <p:sp>
              <p:nvSpPr>
                <p:cNvPr id="105520" name="Line 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21" name="Line 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22" name="Line 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5516" name="Group 53"/>
              <p:cNvGrpSpPr>
                <a:grpSpLocks/>
              </p:cNvGrpSpPr>
              <p:nvPr/>
            </p:nvGrpSpPr>
            <p:grpSpPr bwMode="auto">
              <a:xfrm flipV="1">
                <a:off x="2208" y="2184"/>
                <a:ext cx="176" cy="68"/>
                <a:chOff x="2848" y="848"/>
                <a:chExt cx="140" cy="98"/>
              </a:xfrm>
            </p:grpSpPr>
            <p:sp>
              <p:nvSpPr>
                <p:cNvPr id="105517"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18"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19"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pSp>
      <p:sp>
        <p:nvSpPr>
          <p:cNvPr id="105481" name="Rectangle 58"/>
          <p:cNvSpPr>
            <a:spLocks noChangeArrowheads="1"/>
          </p:cNvSpPr>
          <p:nvPr/>
        </p:nvSpPr>
        <p:spPr bwMode="auto">
          <a:xfrm>
            <a:off x="5951984" y="1484784"/>
            <a:ext cx="4468346" cy="2880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chemeClr val="bg1"/>
              </a:buClr>
              <a:buSzPct val="200000"/>
            </a:pPr>
            <a:r>
              <a:rPr lang="en-US" sz="2400" dirty="0">
                <a:solidFill>
                  <a:srgbClr val="FF0000"/>
                </a:solidFill>
              </a:rPr>
              <a:t>2</a:t>
            </a:r>
            <a:r>
              <a:rPr lang="en-US" sz="2800" dirty="0">
                <a:solidFill>
                  <a:srgbClr val="FF0000"/>
                </a:solidFill>
              </a:rPr>
              <a:t>. </a:t>
            </a:r>
            <a:r>
              <a:rPr lang="en-US" sz="2800" dirty="0" err="1">
                <a:solidFill>
                  <a:srgbClr val="FF0000"/>
                </a:solidFill>
              </a:rPr>
              <a:t>queueing</a:t>
            </a:r>
            <a:r>
              <a:rPr lang="en-US" sz="2800" dirty="0">
                <a:solidFill>
                  <a:srgbClr val="FF0000"/>
                </a:solidFill>
              </a:rPr>
              <a:t>:</a:t>
            </a:r>
          </a:p>
          <a:p>
            <a:pPr marL="342900" indent="-342900">
              <a:spcBef>
                <a:spcPct val="20000"/>
              </a:spcBef>
              <a:buClr>
                <a:schemeClr val="accent1"/>
              </a:buClr>
              <a:buSzPct val="150000"/>
              <a:buFont typeface="Wingdings" charset="2"/>
              <a:buChar char="§"/>
            </a:pPr>
            <a:r>
              <a:rPr lang="en-US" sz="2400" dirty="0"/>
              <a:t>time waiting at output link for transmission (can also be incurred at input to router, waiting for processing) </a:t>
            </a:r>
          </a:p>
          <a:p>
            <a:pPr marL="342900" indent="-342900">
              <a:spcBef>
                <a:spcPct val="20000"/>
              </a:spcBef>
              <a:buClr>
                <a:schemeClr val="accent1"/>
              </a:buClr>
              <a:buSzPct val="150000"/>
              <a:buFont typeface="Wingdings" charset="2"/>
              <a:buChar char="§"/>
            </a:pPr>
            <a:r>
              <a:rPr lang="en-US" sz="2400" dirty="0"/>
              <a:t>depends on congestion level of router</a:t>
            </a:r>
          </a:p>
        </p:txBody>
      </p:sp>
    </p:spTree>
    <p:extLst>
      <p:ext uri="{BB962C8B-B14F-4D97-AF65-F5344CB8AC3E}">
        <p14:creationId xmlns:p14="http://schemas.microsoft.com/office/powerpoint/2010/main" val="36185287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6" name="Rectangle 2"/>
          <p:cNvSpPr>
            <a:spLocks noGrp="1" noChangeArrowheads="1"/>
          </p:cNvSpPr>
          <p:nvPr>
            <p:ph type="title"/>
          </p:nvPr>
        </p:nvSpPr>
        <p:spPr>
          <a:xfrm>
            <a:off x="1991544" y="0"/>
            <a:ext cx="7772400" cy="1143000"/>
          </a:xfrm>
        </p:spPr>
        <p:txBody>
          <a:bodyPr/>
          <a:lstStyle/>
          <a:p>
            <a:r>
              <a:rPr lang="en-US" sz="3600" dirty="0"/>
              <a:t>Delay in packet-switched networks</a:t>
            </a:r>
            <a:endParaRPr lang="en-US" dirty="0"/>
          </a:p>
        </p:txBody>
      </p:sp>
      <p:sp>
        <p:nvSpPr>
          <p:cNvPr id="107527" name="Rectangle 3"/>
          <p:cNvSpPr>
            <a:spLocks noGrp="1" noChangeArrowheads="1"/>
          </p:cNvSpPr>
          <p:nvPr>
            <p:ph type="body" sz="half" idx="1"/>
          </p:nvPr>
        </p:nvSpPr>
        <p:spPr>
          <a:xfrm>
            <a:off x="1991544" y="1556793"/>
            <a:ext cx="3672408" cy="2232248"/>
          </a:xfrm>
        </p:spPr>
        <p:txBody>
          <a:bodyPr>
            <a:normAutofit/>
          </a:bodyPr>
          <a:lstStyle/>
          <a:p>
            <a:pPr>
              <a:buFont typeface="Wingdings" charset="0"/>
              <a:buNone/>
            </a:pPr>
            <a:r>
              <a:rPr lang="en-US" sz="2400" dirty="0">
                <a:solidFill>
                  <a:srgbClr val="FF0000"/>
                </a:solidFill>
              </a:rPr>
              <a:t>3. Transmission delay:</a:t>
            </a:r>
            <a:endParaRPr lang="en-US" sz="2400" dirty="0"/>
          </a:p>
          <a:p>
            <a:r>
              <a:rPr lang="en-US" sz="2400" dirty="0">
                <a:solidFill>
                  <a:srgbClr val="FF0000"/>
                </a:solidFill>
              </a:rPr>
              <a:t>R</a:t>
            </a:r>
            <a:r>
              <a:rPr lang="en-US" sz="2400" dirty="0"/>
              <a:t>=link bandwidth (bps)</a:t>
            </a:r>
          </a:p>
          <a:p>
            <a:r>
              <a:rPr lang="en-US" sz="2400" dirty="0"/>
              <a:t>L=packet length (bits)</a:t>
            </a:r>
          </a:p>
          <a:p>
            <a:r>
              <a:rPr lang="en-US" sz="2400" dirty="0"/>
              <a:t>time to send bits into link = L/R</a:t>
            </a:r>
          </a:p>
        </p:txBody>
      </p:sp>
      <p:sp>
        <p:nvSpPr>
          <p:cNvPr id="107528" name="Rectangle 4"/>
          <p:cNvSpPr>
            <a:spLocks noGrp="1" noChangeArrowheads="1"/>
          </p:cNvSpPr>
          <p:nvPr>
            <p:ph type="body" sz="half" idx="2"/>
          </p:nvPr>
        </p:nvSpPr>
        <p:spPr>
          <a:xfrm>
            <a:off x="6023992" y="1484784"/>
            <a:ext cx="4152900" cy="2232248"/>
          </a:xfrm>
        </p:spPr>
        <p:txBody>
          <a:bodyPr/>
          <a:lstStyle/>
          <a:p>
            <a:pPr>
              <a:buFont typeface="Wingdings" charset="0"/>
              <a:buNone/>
            </a:pPr>
            <a:r>
              <a:rPr lang="en-US" sz="2400" dirty="0">
                <a:solidFill>
                  <a:srgbClr val="FF0000"/>
                </a:solidFill>
                <a:latin typeface="Comic Sans MS" charset="0"/>
              </a:rPr>
              <a:t>4. </a:t>
            </a:r>
            <a:r>
              <a:rPr lang="en-US" sz="2400" dirty="0">
                <a:solidFill>
                  <a:srgbClr val="FF0000"/>
                </a:solidFill>
              </a:rPr>
              <a:t>Propagation delay:</a:t>
            </a:r>
          </a:p>
          <a:p>
            <a:r>
              <a:rPr lang="en-US" sz="2400" dirty="0"/>
              <a:t>d = length of physical link</a:t>
            </a:r>
          </a:p>
          <a:p>
            <a:r>
              <a:rPr lang="en-US" sz="2400" dirty="0">
                <a:solidFill>
                  <a:srgbClr val="FF0000"/>
                </a:solidFill>
              </a:rPr>
              <a:t>s</a:t>
            </a:r>
            <a:r>
              <a:rPr lang="en-US" sz="2400" dirty="0"/>
              <a:t> = propagation speed in medium (~2x10</a:t>
            </a:r>
            <a:r>
              <a:rPr lang="en-US" sz="2400" baseline="30000" dirty="0"/>
              <a:t>8</a:t>
            </a:r>
            <a:r>
              <a:rPr lang="en-US" sz="2400" dirty="0"/>
              <a:t> m/sec)</a:t>
            </a:r>
          </a:p>
          <a:p>
            <a:r>
              <a:rPr lang="en-US" sz="2400" dirty="0"/>
              <a:t>propagation delay = d/s</a:t>
            </a:r>
          </a:p>
        </p:txBody>
      </p:sp>
      <p:grpSp>
        <p:nvGrpSpPr>
          <p:cNvPr id="107529" name="Group 5"/>
          <p:cNvGrpSpPr>
            <a:grpSpLocks/>
          </p:cNvGrpSpPr>
          <p:nvPr/>
        </p:nvGrpSpPr>
        <p:grpSpPr bwMode="auto">
          <a:xfrm>
            <a:off x="2146300" y="4432301"/>
            <a:ext cx="6021388" cy="2174875"/>
            <a:chOff x="494" y="2702"/>
            <a:chExt cx="3793" cy="1370"/>
          </a:xfrm>
        </p:grpSpPr>
        <p:graphicFrame>
          <p:nvGraphicFramePr>
            <p:cNvPr id="107522" name="Object 2"/>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3116" name="Clip" r:id="rId4" imgW="1305000" imgH="1085760" progId="MS_ClipArt_Gallery.2">
                    <p:embed/>
                  </p:oleObj>
                </mc:Choice>
                <mc:Fallback>
                  <p:oleObj name="Clip" r:id="rId4" imgW="1305000" imgH="1085760" progId="MS_ClipArt_Gallery.2">
                    <p:embed/>
                    <p:pic>
                      <p:nvPicPr>
                        <p:cNvPr id="1075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7532" name="Oval 7"/>
            <p:cNvSpPr>
              <a:spLocks noChangeArrowheads="1"/>
            </p:cNvSpPr>
            <p:nvPr/>
          </p:nvSpPr>
          <p:spPr bwMode="auto">
            <a:xfrm>
              <a:off x="1570" y="3300"/>
              <a:ext cx="755" cy="233"/>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sp>
          <p:nvSpPr>
            <p:cNvPr id="107533" name="Rectangle 8"/>
            <p:cNvSpPr>
              <a:spLocks noChangeArrowheads="1"/>
            </p:cNvSpPr>
            <p:nvPr/>
          </p:nvSpPr>
          <p:spPr bwMode="auto">
            <a:xfrm>
              <a:off x="1570" y="3257"/>
              <a:ext cx="755" cy="166"/>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07534" name="Oval 9"/>
            <p:cNvSpPr>
              <a:spLocks noChangeArrowheads="1"/>
            </p:cNvSpPr>
            <p:nvPr/>
          </p:nvSpPr>
          <p:spPr bwMode="auto">
            <a:xfrm>
              <a:off x="1576" y="3113"/>
              <a:ext cx="755" cy="271"/>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grpSp>
          <p:nvGrpSpPr>
            <p:cNvPr id="107535" name="Group 10"/>
            <p:cNvGrpSpPr>
              <a:grpSpLocks/>
            </p:cNvGrpSpPr>
            <p:nvPr/>
          </p:nvGrpSpPr>
          <p:grpSpPr bwMode="auto">
            <a:xfrm>
              <a:off x="1794" y="3132"/>
              <a:ext cx="314" cy="75"/>
              <a:chOff x="2208" y="2184"/>
              <a:chExt cx="176" cy="69"/>
            </a:xfrm>
          </p:grpSpPr>
          <p:grpSp>
            <p:nvGrpSpPr>
              <p:cNvPr id="107573" name="Group 11"/>
              <p:cNvGrpSpPr>
                <a:grpSpLocks/>
              </p:cNvGrpSpPr>
              <p:nvPr/>
            </p:nvGrpSpPr>
            <p:grpSpPr bwMode="auto">
              <a:xfrm>
                <a:off x="2208" y="2185"/>
                <a:ext cx="176" cy="68"/>
                <a:chOff x="2848" y="848"/>
                <a:chExt cx="140" cy="98"/>
              </a:xfrm>
            </p:grpSpPr>
            <p:sp>
              <p:nvSpPr>
                <p:cNvPr id="107578"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79"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80"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7574" name="Group 15"/>
              <p:cNvGrpSpPr>
                <a:grpSpLocks/>
              </p:cNvGrpSpPr>
              <p:nvPr/>
            </p:nvGrpSpPr>
            <p:grpSpPr bwMode="auto">
              <a:xfrm flipV="1">
                <a:off x="2208" y="2184"/>
                <a:ext cx="176" cy="68"/>
                <a:chOff x="2848" y="848"/>
                <a:chExt cx="140" cy="98"/>
              </a:xfrm>
            </p:grpSpPr>
            <p:sp>
              <p:nvSpPr>
                <p:cNvPr id="107575"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76"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77"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7536" name="Oval 19"/>
            <p:cNvSpPr>
              <a:spLocks noChangeArrowheads="1"/>
            </p:cNvSpPr>
            <p:nvPr/>
          </p:nvSpPr>
          <p:spPr bwMode="auto">
            <a:xfrm>
              <a:off x="3520" y="3312"/>
              <a:ext cx="755" cy="233"/>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sp>
          <p:nvSpPr>
            <p:cNvPr id="107537" name="Line 20"/>
            <p:cNvSpPr>
              <a:spLocks noChangeShapeType="1"/>
            </p:cNvSpPr>
            <p:nvPr/>
          </p:nvSpPr>
          <p:spPr bwMode="auto">
            <a:xfrm>
              <a:off x="3526" y="3299"/>
              <a:ext cx="0" cy="1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38" name="Rectangle 21"/>
            <p:cNvSpPr>
              <a:spLocks noChangeArrowheads="1"/>
            </p:cNvSpPr>
            <p:nvPr/>
          </p:nvSpPr>
          <p:spPr bwMode="auto">
            <a:xfrm>
              <a:off x="3526" y="3275"/>
              <a:ext cx="755" cy="166"/>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07539" name="Oval 22"/>
            <p:cNvSpPr>
              <a:spLocks noChangeArrowheads="1"/>
            </p:cNvSpPr>
            <p:nvPr/>
          </p:nvSpPr>
          <p:spPr bwMode="auto">
            <a:xfrm>
              <a:off x="3532" y="3131"/>
              <a:ext cx="755" cy="271"/>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graphicFrame>
          <p:nvGraphicFramePr>
            <p:cNvPr id="107523" name="Object 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3117" name="Clip" r:id="rId6" imgW="1305000" imgH="1085760" progId="MS_ClipArt_Gallery.2">
                    <p:embed/>
                  </p:oleObj>
                </mc:Choice>
                <mc:Fallback>
                  <p:oleObj name="Clip" r:id="rId6" imgW="1305000" imgH="1085760" progId="MS_ClipArt_Gallery.2">
                    <p:embed/>
                    <p:pic>
                      <p:nvPicPr>
                        <p:cNvPr id="1075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7540" name="Line 24"/>
            <p:cNvSpPr>
              <a:spLocks noChangeShapeType="1"/>
            </p:cNvSpPr>
            <p:nvPr/>
          </p:nvSpPr>
          <p:spPr bwMode="auto">
            <a:xfrm>
              <a:off x="1110" y="3072"/>
              <a:ext cx="318"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41" name="Line 25"/>
            <p:cNvSpPr>
              <a:spLocks noChangeShapeType="1"/>
            </p:cNvSpPr>
            <p:nvPr/>
          </p:nvSpPr>
          <p:spPr bwMode="auto">
            <a:xfrm flipV="1">
              <a:off x="1302" y="3693"/>
              <a:ext cx="123" cy="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42" name="Line 26"/>
            <p:cNvSpPr>
              <a:spLocks noChangeShapeType="1"/>
            </p:cNvSpPr>
            <p:nvPr/>
          </p:nvSpPr>
          <p:spPr bwMode="auto">
            <a:xfrm>
              <a:off x="2322" y="3336"/>
              <a:ext cx="1218" cy="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43" name="Line 27"/>
            <p:cNvSpPr>
              <a:spLocks noChangeShapeType="1"/>
            </p:cNvSpPr>
            <p:nvPr/>
          </p:nvSpPr>
          <p:spPr bwMode="auto">
            <a:xfrm flipH="1">
              <a:off x="1428" y="3066"/>
              <a:ext cx="0" cy="63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44" name="Line 28"/>
            <p:cNvSpPr>
              <a:spLocks noChangeShapeType="1"/>
            </p:cNvSpPr>
            <p:nvPr/>
          </p:nvSpPr>
          <p:spPr bwMode="auto">
            <a:xfrm>
              <a:off x="1434" y="3339"/>
              <a:ext cx="126"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45"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7546"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7547"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7548"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7549" name="Line 33"/>
            <p:cNvSpPr>
              <a:spLocks noChangeShapeType="1"/>
            </p:cNvSpPr>
            <p:nvPr/>
          </p:nvSpPr>
          <p:spPr bwMode="auto">
            <a:xfrm>
              <a:off x="1560" y="3258"/>
              <a:ext cx="153" cy="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7550" name="Line 34"/>
            <p:cNvSpPr>
              <a:spLocks noChangeShapeType="1"/>
            </p:cNvSpPr>
            <p:nvPr/>
          </p:nvSpPr>
          <p:spPr bwMode="auto">
            <a:xfrm flipV="1">
              <a:off x="1350" y="3432"/>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7551" name="Line 35"/>
            <p:cNvSpPr>
              <a:spLocks noChangeShapeType="1"/>
            </p:cNvSpPr>
            <p:nvPr/>
          </p:nvSpPr>
          <p:spPr bwMode="auto">
            <a:xfrm flipV="1">
              <a:off x="3387" y="3084"/>
              <a:ext cx="23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7552" name="Text Box 36"/>
            <p:cNvSpPr txBox="1">
              <a:spLocks noChangeArrowheads="1"/>
            </p:cNvSpPr>
            <p:nvPr/>
          </p:nvSpPr>
          <p:spPr bwMode="auto">
            <a:xfrm>
              <a:off x="494" y="2831"/>
              <a:ext cx="25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rgbClr val="00CC66"/>
                  </a:solidFill>
                  <a:latin typeface="Comic Sans MS" charset="0"/>
                </a:rPr>
                <a:t>A</a:t>
              </a:r>
              <a:endParaRPr lang="en-US">
                <a:solidFill>
                  <a:srgbClr val="00CC66"/>
                </a:solidFill>
              </a:endParaRPr>
            </a:p>
          </p:txBody>
        </p:sp>
        <p:sp>
          <p:nvSpPr>
            <p:cNvPr id="107553" name="Text Box 37"/>
            <p:cNvSpPr txBox="1">
              <a:spLocks noChangeArrowheads="1"/>
            </p:cNvSpPr>
            <p:nvPr/>
          </p:nvSpPr>
          <p:spPr bwMode="auto">
            <a:xfrm>
              <a:off x="668" y="3473"/>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2"/>
                  </a:solidFill>
                  <a:latin typeface="Comic Sans MS" charset="0"/>
                </a:rPr>
                <a:t>B</a:t>
              </a:r>
              <a:endParaRPr lang="en-US">
                <a:solidFill>
                  <a:schemeClr val="accent1"/>
                </a:solidFill>
              </a:endParaRPr>
            </a:p>
          </p:txBody>
        </p:sp>
        <p:sp>
          <p:nvSpPr>
            <p:cNvPr id="107554"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7555" name="Text Box 39"/>
            <p:cNvSpPr txBox="1">
              <a:spLocks noChangeArrowheads="1"/>
            </p:cNvSpPr>
            <p:nvPr/>
          </p:nvSpPr>
          <p:spPr bwMode="auto">
            <a:xfrm>
              <a:off x="2540" y="2966"/>
              <a:ext cx="89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propagation</a:t>
              </a:r>
              <a:endParaRPr lang="en-US" sz="1800"/>
            </a:p>
          </p:txBody>
        </p:sp>
        <p:sp>
          <p:nvSpPr>
            <p:cNvPr id="107556" name="Line 40"/>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7557" name="Text Box 41"/>
            <p:cNvSpPr txBox="1">
              <a:spLocks noChangeArrowheads="1"/>
            </p:cNvSpPr>
            <p:nvPr/>
          </p:nvSpPr>
          <p:spPr bwMode="auto">
            <a:xfrm>
              <a:off x="1346" y="2702"/>
              <a:ext cx="95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transmission</a:t>
              </a:r>
              <a:endParaRPr lang="en-US" sz="1800"/>
            </a:p>
          </p:txBody>
        </p:sp>
        <p:sp>
          <p:nvSpPr>
            <p:cNvPr id="107558" name="Line 42"/>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7559" name="Text Box 43"/>
            <p:cNvSpPr txBox="1">
              <a:spLocks noChangeArrowheads="1"/>
            </p:cNvSpPr>
            <p:nvPr/>
          </p:nvSpPr>
          <p:spPr bwMode="auto">
            <a:xfrm>
              <a:off x="1424" y="3668"/>
              <a:ext cx="82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a:solidFill>
                    <a:srgbClr val="FF0000"/>
                  </a:solidFill>
                  <a:latin typeface="Comic Sans MS" charset="0"/>
                </a:rPr>
                <a:t>nodal</a:t>
              </a:r>
            </a:p>
            <a:p>
              <a:pPr algn="ctr"/>
              <a:r>
                <a:rPr lang="en-US" sz="1800">
                  <a:solidFill>
                    <a:srgbClr val="FF0000"/>
                  </a:solidFill>
                  <a:latin typeface="Comic Sans MS" charset="0"/>
                </a:rPr>
                <a:t>processing</a:t>
              </a:r>
              <a:endParaRPr lang="en-US" sz="1800"/>
            </a:p>
          </p:txBody>
        </p:sp>
        <p:sp>
          <p:nvSpPr>
            <p:cNvPr id="107560"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7561"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7562" name="Text Box 46"/>
            <p:cNvSpPr txBox="1">
              <a:spLocks noChangeArrowheads="1"/>
            </p:cNvSpPr>
            <p:nvPr/>
          </p:nvSpPr>
          <p:spPr bwMode="auto">
            <a:xfrm>
              <a:off x="2354" y="3830"/>
              <a:ext cx="69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queueing</a:t>
              </a:r>
              <a:endParaRPr lang="en-US" sz="1800"/>
            </a:p>
          </p:txBody>
        </p:sp>
        <p:sp>
          <p:nvSpPr>
            <p:cNvPr id="107563" name="Line 47"/>
            <p:cNvSpPr>
              <a:spLocks noChangeShapeType="1"/>
            </p:cNvSpPr>
            <p:nvPr/>
          </p:nvSpPr>
          <p:spPr bwMode="auto">
            <a:xfrm rot="10800000">
              <a:off x="2199" y="3546"/>
              <a:ext cx="375" cy="3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7564" name="Group 48"/>
            <p:cNvGrpSpPr>
              <a:grpSpLocks/>
            </p:cNvGrpSpPr>
            <p:nvPr/>
          </p:nvGrpSpPr>
          <p:grpSpPr bwMode="auto">
            <a:xfrm>
              <a:off x="3738" y="3168"/>
              <a:ext cx="314" cy="75"/>
              <a:chOff x="2208" y="2184"/>
              <a:chExt cx="176" cy="69"/>
            </a:xfrm>
          </p:grpSpPr>
          <p:grpSp>
            <p:nvGrpSpPr>
              <p:cNvPr id="107565" name="Group 49"/>
              <p:cNvGrpSpPr>
                <a:grpSpLocks/>
              </p:cNvGrpSpPr>
              <p:nvPr/>
            </p:nvGrpSpPr>
            <p:grpSpPr bwMode="auto">
              <a:xfrm>
                <a:off x="2208" y="2185"/>
                <a:ext cx="176" cy="68"/>
                <a:chOff x="2848" y="848"/>
                <a:chExt cx="140" cy="98"/>
              </a:xfrm>
            </p:grpSpPr>
            <p:sp>
              <p:nvSpPr>
                <p:cNvPr id="107570" name="Line 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71" name="Line 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72" name="Line 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7566" name="Group 53"/>
              <p:cNvGrpSpPr>
                <a:grpSpLocks/>
              </p:cNvGrpSpPr>
              <p:nvPr/>
            </p:nvGrpSpPr>
            <p:grpSpPr bwMode="auto">
              <a:xfrm flipV="1">
                <a:off x="2208" y="2184"/>
                <a:ext cx="176" cy="68"/>
                <a:chOff x="2848" y="848"/>
                <a:chExt cx="140" cy="98"/>
              </a:xfrm>
            </p:grpSpPr>
            <p:sp>
              <p:nvSpPr>
                <p:cNvPr id="107567"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68"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69"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pSp>
      <p:sp>
        <p:nvSpPr>
          <p:cNvPr id="107530" name="Rectangle 57"/>
          <p:cNvSpPr>
            <a:spLocks noChangeArrowheads="1"/>
          </p:cNvSpPr>
          <p:nvPr/>
        </p:nvSpPr>
        <p:spPr bwMode="auto">
          <a:xfrm>
            <a:off x="4151785" y="3717032"/>
            <a:ext cx="380047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pPr>
            <a:r>
              <a:rPr lang="en-US" sz="2000" dirty="0">
                <a:solidFill>
                  <a:srgbClr val="FF0000"/>
                </a:solidFill>
              </a:rPr>
              <a:t>Note: </a:t>
            </a:r>
            <a:r>
              <a:rPr lang="en-US" sz="2000" dirty="0"/>
              <a:t>s and R are </a:t>
            </a:r>
            <a:r>
              <a:rPr lang="en-US" sz="2000" i="1" dirty="0"/>
              <a:t>very </a:t>
            </a:r>
            <a:r>
              <a:rPr lang="en-US" sz="2000" dirty="0"/>
              <a:t>different quantities!</a:t>
            </a:r>
          </a:p>
        </p:txBody>
      </p:sp>
      <p:sp>
        <p:nvSpPr>
          <p:cNvPr id="107531" name="Rectangle 58"/>
          <p:cNvSpPr>
            <a:spLocks noChangeArrowheads="1"/>
          </p:cNvSpPr>
          <p:nvPr/>
        </p:nvSpPr>
        <p:spPr bwMode="auto">
          <a:xfrm>
            <a:off x="4151784" y="3717032"/>
            <a:ext cx="3676650" cy="804292"/>
          </a:xfrm>
          <a:prstGeom prst="rect">
            <a:avLst/>
          </a:prstGeom>
          <a:noFill/>
          <a:ln w="1905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635924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6" name="Picture 60" descr="queueDe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7" y="1628800"/>
            <a:ext cx="4505921" cy="2767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5717" name="Rectangle 2"/>
          <p:cNvSpPr>
            <a:spLocks noGrp="1" noChangeArrowheads="1"/>
          </p:cNvSpPr>
          <p:nvPr>
            <p:ph type="title"/>
          </p:nvPr>
        </p:nvSpPr>
        <p:spPr>
          <a:xfrm>
            <a:off x="2000250" y="266700"/>
            <a:ext cx="7772400" cy="1143000"/>
          </a:xfrm>
        </p:spPr>
        <p:txBody>
          <a:bodyPr/>
          <a:lstStyle/>
          <a:p>
            <a:r>
              <a:rPr lang="en-US" sz="3600" dirty="0"/>
              <a:t>A note on </a:t>
            </a:r>
            <a:r>
              <a:rPr lang="en-US" sz="3600" dirty="0" err="1"/>
              <a:t>Queueing</a:t>
            </a:r>
            <a:r>
              <a:rPr lang="en-US" sz="3600" dirty="0"/>
              <a:t> delay</a:t>
            </a:r>
            <a:endParaRPr lang="en-US" dirty="0"/>
          </a:p>
        </p:txBody>
      </p:sp>
      <p:sp>
        <p:nvSpPr>
          <p:cNvPr id="115718" name="Rectangle 3"/>
          <p:cNvSpPr>
            <a:spLocks noGrp="1" noChangeArrowheads="1"/>
          </p:cNvSpPr>
          <p:nvPr>
            <p:ph type="body" sz="half" idx="1"/>
          </p:nvPr>
        </p:nvSpPr>
        <p:spPr>
          <a:xfrm>
            <a:off x="2095500" y="1638301"/>
            <a:ext cx="3810000" cy="1781175"/>
          </a:xfrm>
        </p:spPr>
        <p:txBody>
          <a:bodyPr>
            <a:normAutofit/>
          </a:bodyPr>
          <a:lstStyle/>
          <a:p>
            <a:r>
              <a:rPr lang="en-US" sz="2400" dirty="0"/>
              <a:t>R=link bandwidth (bps)</a:t>
            </a:r>
          </a:p>
          <a:p>
            <a:r>
              <a:rPr lang="en-US" sz="2400" dirty="0"/>
              <a:t>L=packet length (bits)</a:t>
            </a:r>
          </a:p>
          <a:p>
            <a:r>
              <a:rPr lang="en-US" sz="2400" dirty="0"/>
              <a:t>a=average packet arrival rate</a:t>
            </a:r>
          </a:p>
        </p:txBody>
      </p:sp>
      <p:sp>
        <p:nvSpPr>
          <p:cNvPr id="115719" name="Rectangle 61"/>
          <p:cNvSpPr>
            <a:spLocks noChangeArrowheads="1"/>
          </p:cNvSpPr>
          <p:nvPr/>
        </p:nvSpPr>
        <p:spPr bwMode="auto">
          <a:xfrm>
            <a:off x="1991544" y="3552826"/>
            <a:ext cx="3818706"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pPr>
            <a:r>
              <a:rPr lang="en-US" sz="2400" dirty="0">
                <a:solidFill>
                  <a:srgbClr val="FF0000"/>
                </a:solidFill>
              </a:rPr>
              <a:t>traffic intensity = La/R</a:t>
            </a:r>
          </a:p>
        </p:txBody>
      </p:sp>
      <p:sp>
        <p:nvSpPr>
          <p:cNvPr id="115720" name="Rectangle 62"/>
          <p:cNvSpPr>
            <a:spLocks noChangeArrowheads="1"/>
          </p:cNvSpPr>
          <p:nvPr/>
        </p:nvSpPr>
        <p:spPr bwMode="auto">
          <a:xfrm>
            <a:off x="2095500" y="4448176"/>
            <a:ext cx="6972300" cy="193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buFont typeface="Wingdings" charset="0"/>
              <a:buChar char="q"/>
            </a:pPr>
            <a:r>
              <a:rPr lang="en-US" sz="2400" dirty="0"/>
              <a:t>La/R ~ 0: average </a:t>
            </a:r>
            <a:r>
              <a:rPr lang="en-US" sz="2400" dirty="0" err="1"/>
              <a:t>queueing</a:t>
            </a:r>
            <a:r>
              <a:rPr lang="en-US" sz="2400" dirty="0"/>
              <a:t> delay small</a:t>
            </a:r>
          </a:p>
          <a:p>
            <a:pPr marL="342900" indent="-342900">
              <a:spcBef>
                <a:spcPct val="20000"/>
              </a:spcBef>
              <a:buClr>
                <a:schemeClr val="accent2"/>
              </a:buClr>
              <a:buSzPct val="85000"/>
              <a:buFont typeface="Wingdings" charset="0"/>
              <a:buChar char="q"/>
            </a:pPr>
            <a:r>
              <a:rPr lang="en-US" sz="2400" dirty="0"/>
              <a:t>La/R -&gt; 1: delays become large</a:t>
            </a:r>
          </a:p>
          <a:p>
            <a:pPr marL="342900" indent="-342900">
              <a:spcBef>
                <a:spcPct val="20000"/>
              </a:spcBef>
              <a:buClr>
                <a:schemeClr val="accent2"/>
              </a:buClr>
              <a:buSzPct val="85000"/>
              <a:buFont typeface="Wingdings" charset="0"/>
              <a:buChar char="q"/>
            </a:pPr>
            <a:r>
              <a:rPr lang="en-US" sz="2400" dirty="0"/>
              <a:t>La/R &gt; 1: more </a:t>
            </a:r>
            <a:r>
              <a:rPr lang="ja-JP" altLang="en-US" sz="2400" dirty="0"/>
              <a:t>“</a:t>
            </a:r>
            <a:r>
              <a:rPr lang="en-US" sz="2400" dirty="0"/>
              <a:t>work</a:t>
            </a:r>
            <a:r>
              <a:rPr lang="ja-JP" altLang="en-US" sz="2400" dirty="0"/>
              <a:t>”</a:t>
            </a:r>
            <a:r>
              <a:rPr lang="en-US" sz="2400" dirty="0"/>
              <a:t> arriving than can be serviced, average delay infinite!</a:t>
            </a:r>
          </a:p>
        </p:txBody>
      </p:sp>
    </p:spTree>
    <p:extLst>
      <p:ext uri="{BB962C8B-B14F-4D97-AF65-F5344CB8AC3E}">
        <p14:creationId xmlns:p14="http://schemas.microsoft.com/office/powerpoint/2010/main" val="302793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2"/>
          <p:cNvSpPr>
            <a:spLocks noGrp="1" noChangeArrowheads="1"/>
          </p:cNvSpPr>
          <p:nvPr>
            <p:ph type="title"/>
          </p:nvPr>
        </p:nvSpPr>
        <p:spPr/>
        <p:txBody>
          <a:bodyPr/>
          <a:lstStyle/>
          <a:p>
            <a:r>
              <a:rPr lang="en-US" dirty="0" smtClean="0"/>
              <a:t>Total </a:t>
            </a:r>
            <a:r>
              <a:rPr lang="en-US" dirty="0"/>
              <a:t>delay</a:t>
            </a:r>
          </a:p>
        </p:txBody>
      </p:sp>
      <p:sp>
        <p:nvSpPr>
          <p:cNvPr id="113670" name="Rectangle 3"/>
          <p:cNvSpPr>
            <a:spLocks noGrp="1" noChangeArrowheads="1"/>
          </p:cNvSpPr>
          <p:nvPr>
            <p:ph type="body" idx="1"/>
          </p:nvPr>
        </p:nvSpPr>
        <p:spPr>
          <a:xfrm>
            <a:off x="2057400" y="2547938"/>
            <a:ext cx="7772400" cy="4049414"/>
          </a:xfrm>
        </p:spPr>
        <p:txBody>
          <a:bodyPr>
            <a:noAutofit/>
          </a:bodyPr>
          <a:lstStyle/>
          <a:p>
            <a:r>
              <a:rPr lang="en-US" dirty="0" err="1"/>
              <a:t>d</a:t>
            </a:r>
            <a:r>
              <a:rPr lang="en-US" baseline="-25000" dirty="0" err="1"/>
              <a:t>nodalproc</a:t>
            </a:r>
            <a:r>
              <a:rPr lang="en-US" dirty="0"/>
              <a:t> = processing delay in the node (router)</a:t>
            </a:r>
          </a:p>
          <a:p>
            <a:pPr lvl="1"/>
            <a:r>
              <a:rPr lang="en-US" dirty="0">
                <a:ea typeface="ＭＳ Ｐゴシック" charset="0"/>
              </a:rPr>
              <a:t>typically a few </a:t>
            </a:r>
            <a:r>
              <a:rPr lang="en-US" dirty="0" err="1">
                <a:ea typeface="ＭＳ Ｐゴシック" charset="0"/>
              </a:rPr>
              <a:t>microsecs</a:t>
            </a:r>
            <a:r>
              <a:rPr lang="en-US" dirty="0">
                <a:ea typeface="ＭＳ Ｐゴシック" charset="0"/>
              </a:rPr>
              <a:t> or less</a:t>
            </a:r>
          </a:p>
          <a:p>
            <a:r>
              <a:rPr lang="en-US" dirty="0" err="1"/>
              <a:t>d</a:t>
            </a:r>
            <a:r>
              <a:rPr lang="en-US" baseline="-25000" dirty="0" err="1"/>
              <a:t>queue</a:t>
            </a:r>
            <a:r>
              <a:rPr lang="en-US" dirty="0"/>
              <a:t> = queuing delay</a:t>
            </a:r>
          </a:p>
          <a:p>
            <a:pPr lvl="1"/>
            <a:r>
              <a:rPr lang="en-US" dirty="0">
                <a:ea typeface="ＭＳ Ｐゴシック" charset="0"/>
              </a:rPr>
              <a:t>depends on congestion</a:t>
            </a:r>
          </a:p>
          <a:p>
            <a:r>
              <a:rPr lang="en-US" dirty="0" err="1"/>
              <a:t>d</a:t>
            </a:r>
            <a:r>
              <a:rPr lang="en-US" baseline="-25000" dirty="0" err="1"/>
              <a:t>trans</a:t>
            </a:r>
            <a:r>
              <a:rPr lang="en-US" dirty="0"/>
              <a:t> = transmission delay</a:t>
            </a:r>
          </a:p>
          <a:p>
            <a:pPr lvl="1"/>
            <a:r>
              <a:rPr lang="en-US" dirty="0">
                <a:ea typeface="ＭＳ Ｐゴシック" charset="0"/>
              </a:rPr>
              <a:t>= L/R, significant for low-speed links</a:t>
            </a:r>
          </a:p>
          <a:p>
            <a:r>
              <a:rPr lang="en-US" dirty="0" err="1"/>
              <a:t>d</a:t>
            </a:r>
            <a:r>
              <a:rPr lang="en-US" baseline="-25000" dirty="0" err="1"/>
              <a:t>prop</a:t>
            </a:r>
            <a:r>
              <a:rPr lang="en-US" dirty="0"/>
              <a:t> = propagation delay</a:t>
            </a:r>
          </a:p>
          <a:p>
            <a:pPr lvl="1"/>
            <a:r>
              <a:rPr lang="en-US" dirty="0">
                <a:ea typeface="ＭＳ Ｐゴシック" charset="0"/>
              </a:rPr>
              <a:t>a few </a:t>
            </a:r>
            <a:r>
              <a:rPr lang="en-US" dirty="0" err="1">
                <a:ea typeface="ＭＳ Ｐゴシック" charset="0"/>
              </a:rPr>
              <a:t>microsecs</a:t>
            </a:r>
            <a:r>
              <a:rPr lang="en-US" dirty="0">
                <a:ea typeface="ＭＳ Ｐゴシック" charset="0"/>
              </a:rPr>
              <a:t> to hundreds of </a:t>
            </a:r>
            <a:r>
              <a:rPr lang="en-US" dirty="0" err="1">
                <a:ea typeface="ＭＳ Ｐゴシック" charset="0"/>
              </a:rPr>
              <a:t>msecs</a:t>
            </a:r>
            <a:endParaRPr lang="en-US" dirty="0">
              <a:ea typeface="ＭＳ Ｐゴシック" charset="0"/>
            </a:endParaRPr>
          </a:p>
        </p:txBody>
      </p:sp>
      <p:sp>
        <p:nvSpPr>
          <p:cNvPr id="2" name="TextBox 1"/>
          <p:cNvSpPr txBox="1"/>
          <p:nvPr/>
        </p:nvSpPr>
        <p:spPr>
          <a:xfrm>
            <a:off x="2135560" y="1628801"/>
            <a:ext cx="6661888" cy="646331"/>
          </a:xfrm>
          <a:prstGeom prst="rect">
            <a:avLst/>
          </a:prstGeom>
          <a:noFill/>
        </p:spPr>
        <p:txBody>
          <a:bodyPr wrap="none" rtlCol="0">
            <a:spAutoFit/>
          </a:bodyPr>
          <a:lstStyle/>
          <a:p>
            <a:r>
              <a:rPr lang="en-US" sz="3600" i="1" dirty="0" err="1"/>
              <a:t>d</a:t>
            </a:r>
            <a:r>
              <a:rPr lang="en-US" sz="3600" baseline="-25000" dirty="0" err="1"/>
              <a:t>total</a:t>
            </a:r>
            <a:r>
              <a:rPr lang="en-US" sz="3600" dirty="0"/>
              <a:t> = </a:t>
            </a:r>
            <a:r>
              <a:rPr lang="en-US" sz="3600" i="1" dirty="0" err="1"/>
              <a:t>d</a:t>
            </a:r>
            <a:r>
              <a:rPr lang="en-US" sz="3600" baseline="-25000" dirty="0" err="1"/>
              <a:t>nodalproc</a:t>
            </a:r>
            <a:r>
              <a:rPr lang="en-US" sz="3600" dirty="0"/>
              <a:t>+ </a:t>
            </a:r>
            <a:r>
              <a:rPr lang="en-US" sz="3600" i="1" dirty="0" err="1"/>
              <a:t>d</a:t>
            </a:r>
            <a:r>
              <a:rPr lang="en-US" sz="3600" baseline="-25000" dirty="0" err="1"/>
              <a:t>queue</a:t>
            </a:r>
            <a:r>
              <a:rPr lang="en-US" sz="3600" dirty="0"/>
              <a:t>+ </a:t>
            </a:r>
            <a:r>
              <a:rPr lang="en-US" sz="3600" i="1" dirty="0" err="1"/>
              <a:t>d</a:t>
            </a:r>
            <a:r>
              <a:rPr lang="en-US" sz="3600" baseline="-25000" dirty="0" err="1"/>
              <a:t>trans</a:t>
            </a:r>
            <a:r>
              <a:rPr lang="en-US" sz="3600" dirty="0"/>
              <a:t>+ </a:t>
            </a:r>
            <a:r>
              <a:rPr lang="en-US" sz="3600" i="1" dirty="0" err="1"/>
              <a:t>d</a:t>
            </a:r>
            <a:r>
              <a:rPr lang="en-US" sz="3600" baseline="-25000" dirty="0" err="1"/>
              <a:t>prop</a:t>
            </a:r>
            <a:endParaRPr lang="en-US" sz="3600" baseline="-25000" dirty="0"/>
          </a:p>
        </p:txBody>
      </p:sp>
    </p:spTree>
    <p:extLst>
      <p:ext uri="{BB962C8B-B14F-4D97-AF65-F5344CB8AC3E}">
        <p14:creationId xmlns:p14="http://schemas.microsoft.com/office/powerpoint/2010/main" val="35008014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6" name="Rectangle 2"/>
          <p:cNvSpPr>
            <a:spLocks noGrp="1" noChangeArrowheads="1"/>
          </p:cNvSpPr>
          <p:nvPr>
            <p:ph type="title"/>
          </p:nvPr>
        </p:nvSpPr>
        <p:spPr/>
        <p:txBody>
          <a:bodyPr/>
          <a:lstStyle/>
          <a:p>
            <a:r>
              <a:rPr lang="ja-JP" altLang="en-US" sz="3600" dirty="0">
                <a:latin typeface="Comic Sans MS" charset="0"/>
              </a:rPr>
              <a:t>“</a:t>
            </a:r>
            <a:r>
              <a:rPr lang="en-US" sz="3600" dirty="0"/>
              <a:t>Real</a:t>
            </a:r>
            <a:r>
              <a:rPr lang="ja-JP" altLang="en-US" sz="3600" dirty="0"/>
              <a:t>”</a:t>
            </a:r>
            <a:r>
              <a:rPr lang="en-US" sz="3600" dirty="0"/>
              <a:t> Internet delays and routes</a:t>
            </a:r>
          </a:p>
        </p:txBody>
      </p:sp>
      <p:sp>
        <p:nvSpPr>
          <p:cNvPr id="117767" name="Rectangle 5"/>
          <p:cNvSpPr>
            <a:spLocks noGrp="1" noChangeArrowheads="1"/>
          </p:cNvSpPr>
          <p:nvPr>
            <p:ph type="body" idx="1"/>
          </p:nvPr>
        </p:nvSpPr>
        <p:spPr>
          <a:xfrm>
            <a:off x="2057400" y="1600200"/>
            <a:ext cx="7772400" cy="3098800"/>
          </a:xfrm>
        </p:spPr>
        <p:txBody>
          <a:bodyPr>
            <a:normAutofit/>
          </a:bodyPr>
          <a:lstStyle/>
          <a:p>
            <a:r>
              <a:rPr lang="en-US" sz="2400" dirty="0"/>
              <a:t>What do </a:t>
            </a:r>
            <a:r>
              <a:rPr lang="ja-JP" altLang="en-US" sz="2400" dirty="0"/>
              <a:t>“</a:t>
            </a:r>
            <a:r>
              <a:rPr lang="en-US" sz="2400" dirty="0"/>
              <a:t>real</a:t>
            </a:r>
            <a:r>
              <a:rPr lang="ja-JP" altLang="en-US" sz="2400" dirty="0"/>
              <a:t>”</a:t>
            </a:r>
            <a:r>
              <a:rPr lang="en-US" sz="2400" dirty="0"/>
              <a:t> Internet delay &amp; loss look like? </a:t>
            </a:r>
          </a:p>
          <a:p>
            <a:r>
              <a:rPr lang="en-US" sz="2400" b="1" u="sng" dirty="0" err="1">
                <a:solidFill>
                  <a:srgbClr val="FF0000"/>
                </a:solidFill>
              </a:rPr>
              <a:t>Traceroute</a:t>
            </a:r>
            <a:r>
              <a:rPr lang="en-US" sz="2400" u="sng" dirty="0">
                <a:solidFill>
                  <a:srgbClr val="FF0000"/>
                </a:solidFill>
              </a:rPr>
              <a:t> program:</a:t>
            </a:r>
            <a:r>
              <a:rPr lang="en-US" sz="2400" dirty="0"/>
              <a:t> provides delay measurement from source to router along end-end Internet path towards destination.  For all </a:t>
            </a:r>
            <a:r>
              <a:rPr lang="en-US" sz="2400" i="1" dirty="0" err="1"/>
              <a:t>i</a:t>
            </a:r>
            <a:r>
              <a:rPr lang="en-US" sz="2400" i="1" dirty="0"/>
              <a:t>:</a:t>
            </a:r>
          </a:p>
          <a:p>
            <a:pPr lvl="1"/>
            <a:r>
              <a:rPr lang="en-US" sz="2000" dirty="0">
                <a:ea typeface="ＭＳ Ｐゴシック" charset="0"/>
              </a:rPr>
              <a:t>sends three packets that will reach router </a:t>
            </a:r>
            <a:r>
              <a:rPr lang="en-US" sz="2000" i="1" dirty="0" err="1">
                <a:ea typeface="ＭＳ Ｐゴシック" charset="0"/>
              </a:rPr>
              <a:t>i</a:t>
            </a:r>
            <a:r>
              <a:rPr lang="en-US" sz="2000" dirty="0">
                <a:ea typeface="ＭＳ Ｐゴシック" charset="0"/>
              </a:rPr>
              <a:t> on path towards destination</a:t>
            </a:r>
          </a:p>
          <a:p>
            <a:pPr lvl="1"/>
            <a:r>
              <a:rPr lang="en-US" sz="2000" dirty="0">
                <a:ea typeface="ＭＳ Ｐゴシック" charset="0"/>
              </a:rPr>
              <a:t>router </a:t>
            </a:r>
            <a:r>
              <a:rPr lang="en-US" sz="2000" i="1" dirty="0" err="1">
                <a:ea typeface="ＭＳ Ｐゴシック" charset="0"/>
              </a:rPr>
              <a:t>i</a:t>
            </a:r>
            <a:r>
              <a:rPr lang="en-US" sz="2000" dirty="0">
                <a:ea typeface="ＭＳ Ｐゴシック" charset="0"/>
              </a:rPr>
              <a:t> will return packets to sender</a:t>
            </a:r>
          </a:p>
          <a:p>
            <a:pPr lvl="1"/>
            <a:r>
              <a:rPr lang="en-US" sz="2000" dirty="0">
                <a:ea typeface="ＭＳ Ｐゴシック" charset="0"/>
              </a:rPr>
              <a:t>sender times interval between transmission and reply.</a:t>
            </a:r>
            <a:endParaRPr lang="en-US" dirty="0">
              <a:ea typeface="ＭＳ Ｐゴシック" charset="0"/>
            </a:endParaRPr>
          </a:p>
          <a:p>
            <a:endParaRPr lang="en-US" dirty="0">
              <a:latin typeface="Comic Sans MS" charset="0"/>
            </a:endParaRPr>
          </a:p>
        </p:txBody>
      </p:sp>
      <p:graphicFrame>
        <p:nvGraphicFramePr>
          <p:cNvPr id="117762" name="Object 2"/>
          <p:cNvGraphicFramePr>
            <a:graphicFrameLocks noChangeAspect="1"/>
          </p:cNvGraphicFramePr>
          <p:nvPr/>
        </p:nvGraphicFramePr>
        <p:xfrm>
          <a:off x="2508251" y="5078414"/>
          <a:ext cx="415925" cy="319087"/>
        </p:xfrm>
        <a:graphic>
          <a:graphicData uri="http://schemas.openxmlformats.org/presentationml/2006/ole">
            <mc:AlternateContent xmlns:mc="http://schemas.openxmlformats.org/markup-compatibility/2006">
              <mc:Choice xmlns:v="urn:schemas-microsoft-com:vml" Requires="v">
                <p:oleObj spid="_x0000_s4140" name="Clip" r:id="rId4" imgW="1305000" imgH="1085760" progId="MS_ClipArt_Gallery.2">
                  <p:embed/>
                </p:oleObj>
              </mc:Choice>
              <mc:Fallback>
                <p:oleObj name="Clip" r:id="rId4" imgW="1305000" imgH="1085760" progId="MS_ClipArt_Gallery.2">
                  <p:embed/>
                  <p:pic>
                    <p:nvPicPr>
                      <p:cNvPr id="11776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1" y="5078414"/>
                        <a:ext cx="415925" cy="3190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7768" name="Line 38"/>
          <p:cNvSpPr>
            <a:spLocks noChangeShapeType="1"/>
          </p:cNvSpPr>
          <p:nvPr/>
        </p:nvSpPr>
        <p:spPr bwMode="auto">
          <a:xfrm>
            <a:off x="2809876" y="5319713"/>
            <a:ext cx="288925" cy="2651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69" name="Line 105"/>
          <p:cNvSpPr>
            <a:spLocks noChangeShapeType="1"/>
          </p:cNvSpPr>
          <p:nvPr/>
        </p:nvSpPr>
        <p:spPr bwMode="auto">
          <a:xfrm flipV="1">
            <a:off x="3603625" y="5370513"/>
            <a:ext cx="458788" cy="2079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70" name="Line 106"/>
          <p:cNvSpPr>
            <a:spLocks noChangeShapeType="1"/>
          </p:cNvSpPr>
          <p:nvPr/>
        </p:nvSpPr>
        <p:spPr bwMode="auto">
          <a:xfrm>
            <a:off x="4538664" y="5354638"/>
            <a:ext cx="485775" cy="2079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71" name="Line 108"/>
          <p:cNvSpPr>
            <a:spLocks noChangeShapeType="1"/>
          </p:cNvSpPr>
          <p:nvPr/>
        </p:nvSpPr>
        <p:spPr bwMode="auto">
          <a:xfrm flipH="1">
            <a:off x="4300538" y="5086350"/>
            <a:ext cx="349250" cy="152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72" name="Line 113"/>
          <p:cNvSpPr>
            <a:spLocks noChangeShapeType="1"/>
          </p:cNvSpPr>
          <p:nvPr/>
        </p:nvSpPr>
        <p:spPr bwMode="auto">
          <a:xfrm flipH="1">
            <a:off x="5514976" y="5414963"/>
            <a:ext cx="620713" cy="1444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17773" name="Group 144"/>
          <p:cNvGrpSpPr>
            <a:grpSpLocks/>
          </p:cNvGrpSpPr>
          <p:nvPr/>
        </p:nvGrpSpPr>
        <p:grpSpPr bwMode="auto">
          <a:xfrm>
            <a:off x="3084513" y="5467351"/>
            <a:ext cx="501650" cy="233363"/>
            <a:chOff x="3600" y="219"/>
            <a:chExt cx="360" cy="175"/>
          </a:xfrm>
        </p:grpSpPr>
        <p:sp>
          <p:nvSpPr>
            <p:cNvPr id="117842"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7843" name="Line 1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44" name="Line 1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45" name="Rectangle 14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17846"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7847" name="Group 150"/>
            <p:cNvGrpSpPr>
              <a:grpSpLocks/>
            </p:cNvGrpSpPr>
            <p:nvPr/>
          </p:nvGrpSpPr>
          <p:grpSpPr bwMode="auto">
            <a:xfrm>
              <a:off x="3686" y="244"/>
              <a:ext cx="177" cy="66"/>
              <a:chOff x="2848" y="848"/>
              <a:chExt cx="140" cy="98"/>
            </a:xfrm>
          </p:grpSpPr>
          <p:sp>
            <p:nvSpPr>
              <p:cNvPr id="117852"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53"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54"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17848" name="Group 154"/>
            <p:cNvGrpSpPr>
              <a:grpSpLocks/>
            </p:cNvGrpSpPr>
            <p:nvPr/>
          </p:nvGrpSpPr>
          <p:grpSpPr bwMode="auto">
            <a:xfrm flipV="1">
              <a:off x="3686" y="243"/>
              <a:ext cx="177" cy="66"/>
              <a:chOff x="2848" y="848"/>
              <a:chExt cx="140" cy="98"/>
            </a:xfrm>
          </p:grpSpPr>
          <p:sp>
            <p:nvSpPr>
              <p:cNvPr id="117849" name="Line 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50"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51" name="Line 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pSp>
        <p:nvGrpSpPr>
          <p:cNvPr id="117774" name="Group 158"/>
          <p:cNvGrpSpPr>
            <a:grpSpLocks/>
          </p:cNvGrpSpPr>
          <p:nvPr/>
        </p:nvGrpSpPr>
        <p:grpSpPr bwMode="auto">
          <a:xfrm>
            <a:off x="4037013" y="5238751"/>
            <a:ext cx="501650" cy="233363"/>
            <a:chOff x="3600" y="219"/>
            <a:chExt cx="360" cy="175"/>
          </a:xfrm>
        </p:grpSpPr>
        <p:sp>
          <p:nvSpPr>
            <p:cNvPr id="117829"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7830" name="Line 1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31" name="Line 1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32" name="Rectangle 1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17833"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7834" name="Group 164"/>
            <p:cNvGrpSpPr>
              <a:grpSpLocks/>
            </p:cNvGrpSpPr>
            <p:nvPr/>
          </p:nvGrpSpPr>
          <p:grpSpPr bwMode="auto">
            <a:xfrm>
              <a:off x="3686" y="244"/>
              <a:ext cx="177" cy="66"/>
              <a:chOff x="2848" y="848"/>
              <a:chExt cx="140" cy="98"/>
            </a:xfrm>
          </p:grpSpPr>
          <p:sp>
            <p:nvSpPr>
              <p:cNvPr id="117839"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40"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41"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17835" name="Group 168"/>
            <p:cNvGrpSpPr>
              <a:grpSpLocks/>
            </p:cNvGrpSpPr>
            <p:nvPr/>
          </p:nvGrpSpPr>
          <p:grpSpPr bwMode="auto">
            <a:xfrm flipV="1">
              <a:off x="3686" y="243"/>
              <a:ext cx="177" cy="66"/>
              <a:chOff x="2848" y="848"/>
              <a:chExt cx="140" cy="98"/>
            </a:xfrm>
          </p:grpSpPr>
          <p:sp>
            <p:nvSpPr>
              <p:cNvPr id="117836" name="Line 1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37"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38" name="Line 1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pSp>
        <p:nvGrpSpPr>
          <p:cNvPr id="117775" name="Group 186"/>
          <p:cNvGrpSpPr>
            <a:grpSpLocks/>
          </p:cNvGrpSpPr>
          <p:nvPr/>
        </p:nvGrpSpPr>
        <p:grpSpPr bwMode="auto">
          <a:xfrm>
            <a:off x="5024438" y="5446713"/>
            <a:ext cx="500062" cy="233362"/>
            <a:chOff x="3600" y="219"/>
            <a:chExt cx="360" cy="175"/>
          </a:xfrm>
        </p:grpSpPr>
        <p:sp>
          <p:nvSpPr>
            <p:cNvPr id="117816"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7817" name="Line 18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18" name="Line 18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19" name="Rectangle 19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17820"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7821" name="Group 192"/>
            <p:cNvGrpSpPr>
              <a:grpSpLocks/>
            </p:cNvGrpSpPr>
            <p:nvPr/>
          </p:nvGrpSpPr>
          <p:grpSpPr bwMode="auto">
            <a:xfrm>
              <a:off x="3686" y="244"/>
              <a:ext cx="177" cy="66"/>
              <a:chOff x="2848" y="848"/>
              <a:chExt cx="140" cy="98"/>
            </a:xfrm>
          </p:grpSpPr>
          <p:sp>
            <p:nvSpPr>
              <p:cNvPr id="117826"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27" name="Line 1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28" name="Line 1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17822" name="Group 196"/>
            <p:cNvGrpSpPr>
              <a:grpSpLocks/>
            </p:cNvGrpSpPr>
            <p:nvPr/>
          </p:nvGrpSpPr>
          <p:grpSpPr bwMode="auto">
            <a:xfrm flipV="1">
              <a:off x="3686" y="243"/>
              <a:ext cx="177" cy="66"/>
              <a:chOff x="2848" y="848"/>
              <a:chExt cx="140" cy="98"/>
            </a:xfrm>
          </p:grpSpPr>
          <p:sp>
            <p:nvSpPr>
              <p:cNvPr id="117823" name="Line 1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24" name="Line 1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25" name="Line 1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17776" name="Line 260"/>
          <p:cNvSpPr>
            <a:spLocks noChangeShapeType="1"/>
          </p:cNvSpPr>
          <p:nvPr/>
        </p:nvSpPr>
        <p:spPr bwMode="auto">
          <a:xfrm>
            <a:off x="6634164" y="5380038"/>
            <a:ext cx="485775" cy="2079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77" name="Line 261"/>
          <p:cNvSpPr>
            <a:spLocks noChangeShapeType="1"/>
          </p:cNvSpPr>
          <p:nvPr/>
        </p:nvSpPr>
        <p:spPr bwMode="auto">
          <a:xfrm flipH="1">
            <a:off x="7572376" y="5326063"/>
            <a:ext cx="557213" cy="2778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17778" name="Group 262"/>
          <p:cNvGrpSpPr>
            <a:grpSpLocks/>
          </p:cNvGrpSpPr>
          <p:nvPr/>
        </p:nvGrpSpPr>
        <p:grpSpPr bwMode="auto">
          <a:xfrm>
            <a:off x="6132513" y="5264151"/>
            <a:ext cx="501650" cy="233363"/>
            <a:chOff x="3600" y="219"/>
            <a:chExt cx="360" cy="175"/>
          </a:xfrm>
        </p:grpSpPr>
        <p:sp>
          <p:nvSpPr>
            <p:cNvPr id="117803" name="Oval 26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7804" name="Line 26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05" name="Line 26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06" name="Rectangle 26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17807" name="Oval 26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7808" name="Group 268"/>
            <p:cNvGrpSpPr>
              <a:grpSpLocks/>
            </p:cNvGrpSpPr>
            <p:nvPr/>
          </p:nvGrpSpPr>
          <p:grpSpPr bwMode="auto">
            <a:xfrm>
              <a:off x="3686" y="244"/>
              <a:ext cx="177" cy="66"/>
              <a:chOff x="2848" y="848"/>
              <a:chExt cx="140" cy="98"/>
            </a:xfrm>
          </p:grpSpPr>
          <p:sp>
            <p:nvSpPr>
              <p:cNvPr id="117813" name="Line 2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14" name="Line 2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15" name="Line 2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17809" name="Group 272"/>
            <p:cNvGrpSpPr>
              <a:grpSpLocks/>
            </p:cNvGrpSpPr>
            <p:nvPr/>
          </p:nvGrpSpPr>
          <p:grpSpPr bwMode="auto">
            <a:xfrm flipV="1">
              <a:off x="3686" y="243"/>
              <a:ext cx="177" cy="66"/>
              <a:chOff x="2848" y="848"/>
              <a:chExt cx="140" cy="98"/>
            </a:xfrm>
          </p:grpSpPr>
          <p:sp>
            <p:nvSpPr>
              <p:cNvPr id="117810" name="Line 2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11" name="Line 2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12" name="Line 2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pSp>
        <p:nvGrpSpPr>
          <p:cNvPr id="117779" name="Group 276"/>
          <p:cNvGrpSpPr>
            <a:grpSpLocks/>
          </p:cNvGrpSpPr>
          <p:nvPr/>
        </p:nvGrpSpPr>
        <p:grpSpPr bwMode="auto">
          <a:xfrm>
            <a:off x="7119938" y="5472113"/>
            <a:ext cx="500062" cy="233362"/>
            <a:chOff x="3600" y="219"/>
            <a:chExt cx="360" cy="175"/>
          </a:xfrm>
        </p:grpSpPr>
        <p:sp>
          <p:nvSpPr>
            <p:cNvPr id="117790" name="Oval 27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7791" name="Line 27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92" name="Line 27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93" name="Rectangle 28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17794" name="Oval 28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7795" name="Group 282"/>
            <p:cNvGrpSpPr>
              <a:grpSpLocks/>
            </p:cNvGrpSpPr>
            <p:nvPr/>
          </p:nvGrpSpPr>
          <p:grpSpPr bwMode="auto">
            <a:xfrm>
              <a:off x="3686" y="244"/>
              <a:ext cx="177" cy="66"/>
              <a:chOff x="2848" y="848"/>
              <a:chExt cx="140" cy="98"/>
            </a:xfrm>
          </p:grpSpPr>
          <p:sp>
            <p:nvSpPr>
              <p:cNvPr id="117800" name="Line 2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01" name="Line 2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802" name="Line 2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17796" name="Group 286"/>
            <p:cNvGrpSpPr>
              <a:grpSpLocks/>
            </p:cNvGrpSpPr>
            <p:nvPr/>
          </p:nvGrpSpPr>
          <p:grpSpPr bwMode="auto">
            <a:xfrm flipV="1">
              <a:off x="3686" y="243"/>
              <a:ext cx="177" cy="66"/>
              <a:chOff x="2848" y="848"/>
              <a:chExt cx="140" cy="98"/>
            </a:xfrm>
          </p:grpSpPr>
          <p:sp>
            <p:nvSpPr>
              <p:cNvPr id="117797" name="Line 2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98" name="Line 2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99" name="Line 2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aphicFrame>
        <p:nvGraphicFramePr>
          <p:cNvPr id="117763" name="Object 3"/>
          <p:cNvGraphicFramePr>
            <a:graphicFrameLocks noChangeAspect="1"/>
          </p:cNvGraphicFramePr>
          <p:nvPr/>
        </p:nvGraphicFramePr>
        <p:xfrm>
          <a:off x="8121651" y="5180014"/>
          <a:ext cx="415925" cy="319087"/>
        </p:xfrm>
        <a:graphic>
          <a:graphicData uri="http://schemas.openxmlformats.org/presentationml/2006/ole">
            <mc:AlternateContent xmlns:mc="http://schemas.openxmlformats.org/markup-compatibility/2006">
              <mc:Choice xmlns:v="urn:schemas-microsoft-com:vml" Requires="v">
                <p:oleObj spid="_x0000_s4141" name="Clip" r:id="rId6" imgW="1305000" imgH="1085760" progId="MS_ClipArt_Gallery.2">
                  <p:embed/>
                </p:oleObj>
              </mc:Choice>
              <mc:Fallback>
                <p:oleObj name="Clip" r:id="rId6" imgW="1305000" imgH="1085760" progId="MS_ClipArt_Gallery.2">
                  <p:embed/>
                  <p:pic>
                    <p:nvPicPr>
                      <p:cNvPr id="1177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1651" y="5180014"/>
                        <a:ext cx="415925" cy="3190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7780" name="Line 291"/>
          <p:cNvSpPr>
            <a:spLocks noChangeShapeType="1"/>
          </p:cNvSpPr>
          <p:nvPr/>
        </p:nvSpPr>
        <p:spPr bwMode="auto">
          <a:xfrm>
            <a:off x="4268788" y="5486400"/>
            <a:ext cx="228600" cy="311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81" name="Line 292"/>
          <p:cNvSpPr>
            <a:spLocks noChangeShapeType="1"/>
          </p:cNvSpPr>
          <p:nvPr/>
        </p:nvSpPr>
        <p:spPr bwMode="auto">
          <a:xfrm>
            <a:off x="6192838" y="5073650"/>
            <a:ext cx="228600" cy="311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82" name="Line 294"/>
          <p:cNvSpPr>
            <a:spLocks noChangeShapeType="1"/>
          </p:cNvSpPr>
          <p:nvPr/>
        </p:nvSpPr>
        <p:spPr bwMode="auto">
          <a:xfrm flipH="1">
            <a:off x="4910138" y="5676900"/>
            <a:ext cx="349250" cy="152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7783" name="Line 295"/>
          <p:cNvSpPr>
            <a:spLocks noChangeShapeType="1"/>
          </p:cNvSpPr>
          <p:nvPr/>
        </p:nvSpPr>
        <p:spPr bwMode="auto">
          <a:xfrm>
            <a:off x="5265738" y="5181600"/>
            <a:ext cx="6350" cy="2603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3243" name="Freeform 299"/>
          <p:cNvSpPr>
            <a:spLocks/>
          </p:cNvSpPr>
          <p:nvPr/>
        </p:nvSpPr>
        <p:spPr bwMode="auto">
          <a:xfrm>
            <a:off x="2813050" y="5295900"/>
            <a:ext cx="419100" cy="419100"/>
          </a:xfrm>
          <a:custGeom>
            <a:avLst/>
            <a:gdLst>
              <a:gd name="T0" fmla="*/ 60 w 264"/>
              <a:gd name="T1" fmla="*/ 0 h 264"/>
              <a:gd name="T2" fmla="*/ 228 w 264"/>
              <a:gd name="T3" fmla="*/ 220 h 264"/>
              <a:gd name="T4" fmla="*/ 0 w 264"/>
              <a:gd name="T5" fmla="*/ 88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3244" name="Text Box 300"/>
          <p:cNvSpPr txBox="1">
            <a:spLocks noChangeArrowheads="1"/>
          </p:cNvSpPr>
          <p:nvPr/>
        </p:nvSpPr>
        <p:spPr bwMode="auto">
          <a:xfrm>
            <a:off x="2911476" y="5038726"/>
            <a:ext cx="11160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3 probes</a:t>
            </a:r>
          </a:p>
        </p:txBody>
      </p:sp>
      <p:sp>
        <p:nvSpPr>
          <p:cNvPr id="83245" name="Freeform 301"/>
          <p:cNvSpPr>
            <a:spLocks/>
          </p:cNvSpPr>
          <p:nvPr/>
        </p:nvSpPr>
        <p:spPr bwMode="auto">
          <a:xfrm>
            <a:off x="2806700" y="5219701"/>
            <a:ext cx="1346200" cy="474663"/>
          </a:xfrm>
          <a:custGeom>
            <a:avLst/>
            <a:gdLst>
              <a:gd name="T0" fmla="*/ 76 w 848"/>
              <a:gd name="T1" fmla="*/ 76 h 299"/>
              <a:gd name="T2" fmla="*/ 324 w 848"/>
              <a:gd name="T3" fmla="*/ 216 h 299"/>
              <a:gd name="T4" fmla="*/ 820 w 848"/>
              <a:gd name="T5" fmla="*/ 76 h 299"/>
              <a:gd name="T6" fmla="*/ 340 w 848"/>
              <a:gd name="T7" fmla="*/ 296 h 299"/>
              <a:gd name="T8" fmla="*/ 0 w 848"/>
              <a:gd name="T9" fmla="*/ 96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3246" name="Text Box 302"/>
          <p:cNvSpPr txBox="1">
            <a:spLocks noChangeArrowheads="1"/>
          </p:cNvSpPr>
          <p:nvPr/>
        </p:nvSpPr>
        <p:spPr bwMode="auto">
          <a:xfrm>
            <a:off x="3482976" y="5527676"/>
            <a:ext cx="11160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3 probes</a:t>
            </a:r>
          </a:p>
        </p:txBody>
      </p:sp>
      <p:sp>
        <p:nvSpPr>
          <p:cNvPr id="83247" name="Freeform 303"/>
          <p:cNvSpPr>
            <a:spLocks/>
          </p:cNvSpPr>
          <p:nvPr/>
        </p:nvSpPr>
        <p:spPr bwMode="auto">
          <a:xfrm>
            <a:off x="2800350" y="5273676"/>
            <a:ext cx="2247900" cy="403225"/>
          </a:xfrm>
          <a:custGeom>
            <a:avLst/>
            <a:gdLst>
              <a:gd name="T0" fmla="*/ 76 w 1416"/>
              <a:gd name="T1" fmla="*/ 30 h 254"/>
              <a:gd name="T2" fmla="*/ 324 w 1416"/>
              <a:gd name="T3" fmla="*/ 170 h 254"/>
              <a:gd name="T4" fmla="*/ 896 w 1416"/>
              <a:gd name="T5" fmla="*/ 2 h 254"/>
              <a:gd name="T6" fmla="*/ 1400 w 1416"/>
              <a:gd name="T7" fmla="*/ 182 h 254"/>
              <a:gd name="T8" fmla="*/ 896 w 1416"/>
              <a:gd name="T9" fmla="*/ 74 h 254"/>
              <a:gd name="T10" fmla="*/ 340 w 1416"/>
              <a:gd name="T11" fmla="*/ 250 h 254"/>
              <a:gd name="T12" fmla="*/ 0 w 1416"/>
              <a:gd name="T13" fmla="*/ 50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3248" name="Text Box 304"/>
          <p:cNvSpPr txBox="1">
            <a:spLocks noChangeArrowheads="1"/>
          </p:cNvSpPr>
          <p:nvPr/>
        </p:nvSpPr>
        <p:spPr bwMode="auto">
          <a:xfrm>
            <a:off x="4549776" y="5013326"/>
            <a:ext cx="11160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3 probes</a:t>
            </a:r>
          </a:p>
        </p:txBody>
      </p:sp>
    </p:spTree>
    <p:extLst>
      <p:ext uri="{BB962C8B-B14F-4D97-AF65-F5344CB8AC3E}">
        <p14:creationId xmlns:p14="http://schemas.microsoft.com/office/powerpoint/2010/main" val="1597912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43"/>
                                        </p:tgtEl>
                                        <p:attrNameLst>
                                          <p:attrName>style.visibility</p:attrName>
                                        </p:attrNameLst>
                                      </p:cBhvr>
                                      <p:to>
                                        <p:strVal val="visible"/>
                                      </p:to>
                                    </p:set>
                                  </p:childTnLst>
                                  <p:subTnLst>
                                    <p:set>
                                      <p:cBhvr override="childStyle">
                                        <p:cTn dur="1" fill="hold" display="0" masterRel="nextClick" afterEffect="1"/>
                                        <p:tgtEl>
                                          <p:spTgt spid="8324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3244"/>
                                        </p:tgtEl>
                                        <p:attrNameLst>
                                          <p:attrName>style.visibility</p:attrName>
                                        </p:attrNameLst>
                                      </p:cBhvr>
                                      <p:to>
                                        <p:strVal val="visible"/>
                                      </p:to>
                                    </p:set>
                                  </p:childTnLst>
                                  <p:subTnLst>
                                    <p:set>
                                      <p:cBhvr override="childStyle">
                                        <p:cTn dur="1" fill="hold" display="0" masterRel="nextClick" afterEffect="1"/>
                                        <p:tgtEl>
                                          <p:spTgt spid="832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245"/>
                                        </p:tgtEl>
                                        <p:attrNameLst>
                                          <p:attrName>style.visibility</p:attrName>
                                        </p:attrNameLst>
                                      </p:cBhvr>
                                      <p:to>
                                        <p:strVal val="visible"/>
                                      </p:to>
                                    </p:set>
                                  </p:childTnLst>
                                  <p:subTnLst>
                                    <p:set>
                                      <p:cBhvr override="childStyle">
                                        <p:cTn dur="1" fill="hold" display="0" masterRel="nextClick" afterEffect="1"/>
                                        <p:tgtEl>
                                          <p:spTgt spid="8324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246"/>
                                        </p:tgtEl>
                                        <p:attrNameLst>
                                          <p:attrName>style.visibility</p:attrName>
                                        </p:attrNameLst>
                                      </p:cBhvr>
                                      <p:to>
                                        <p:strVal val="visible"/>
                                      </p:to>
                                    </p:set>
                                  </p:childTnLst>
                                  <p:subTnLst>
                                    <p:set>
                                      <p:cBhvr override="childStyle">
                                        <p:cTn dur="1" fill="hold" display="0" masterRel="nextClick" afterEffect="1"/>
                                        <p:tgtEl>
                                          <p:spTgt spid="8324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2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43" grpId="0" animBg="1"/>
      <p:bldP spid="83244" grpId="0"/>
      <p:bldP spid="83245" grpId="0" animBg="1"/>
      <p:bldP spid="83246" grpId="0"/>
      <p:bldP spid="83247" grpId="0" animBg="1"/>
      <p:bldP spid="832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a:xfrm>
            <a:off x="2303464" y="381001"/>
            <a:ext cx="7583487" cy="599728"/>
          </a:xfrm>
        </p:spPr>
        <p:txBody>
          <a:bodyPr/>
          <a:lstStyle/>
          <a:p>
            <a:r>
              <a:rPr lang="en-US" sz="3600" u="sng" dirty="0"/>
              <a:t>Real</a:t>
            </a:r>
            <a:r>
              <a:rPr lang="en-US" sz="3600" dirty="0"/>
              <a:t> Internet delays and routes</a:t>
            </a:r>
          </a:p>
        </p:txBody>
      </p:sp>
      <p:sp>
        <p:nvSpPr>
          <p:cNvPr id="119813" name="Text Box 4"/>
          <p:cNvSpPr txBox="1">
            <a:spLocks noChangeArrowheads="1"/>
          </p:cNvSpPr>
          <p:nvPr/>
        </p:nvSpPr>
        <p:spPr bwMode="auto">
          <a:xfrm>
            <a:off x="2207568" y="2708920"/>
            <a:ext cx="8229600" cy="389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nSpc>
                <a:spcPct val="80000"/>
              </a:lnSpc>
            </a:pPr>
            <a:r>
              <a:rPr lang="en-US" sz="1600" dirty="0">
                <a:latin typeface="Arial" charset="0"/>
              </a:rPr>
              <a:t>1  </a:t>
            </a:r>
            <a:r>
              <a:rPr lang="en-US" sz="1600" dirty="0" err="1">
                <a:latin typeface="Arial" charset="0"/>
              </a:rPr>
              <a:t>cs-gw</a:t>
            </a:r>
            <a:r>
              <a:rPr lang="en-US" sz="1600" dirty="0">
                <a:latin typeface="Arial" charset="0"/>
              </a:rPr>
              <a:t> (128.119.240.254)  1 </a:t>
            </a:r>
            <a:r>
              <a:rPr lang="en-US" sz="1600" dirty="0" err="1">
                <a:latin typeface="Arial" charset="0"/>
              </a:rPr>
              <a:t>ms</a:t>
            </a:r>
            <a:r>
              <a:rPr lang="en-US" sz="1600" dirty="0">
                <a:latin typeface="Arial" charset="0"/>
              </a:rPr>
              <a:t>  1 </a:t>
            </a:r>
            <a:r>
              <a:rPr lang="en-US" sz="1600" dirty="0" err="1">
                <a:latin typeface="Arial" charset="0"/>
              </a:rPr>
              <a:t>ms</a:t>
            </a:r>
            <a:r>
              <a:rPr lang="en-US" sz="1600" dirty="0">
                <a:latin typeface="Arial" charset="0"/>
              </a:rPr>
              <a:t>  2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2  border1-rt-fa5-1-0.gw.umass.edu (128.119.3.145)  1 </a:t>
            </a:r>
            <a:r>
              <a:rPr lang="en-US" sz="1600" dirty="0" err="1">
                <a:latin typeface="Arial" charset="0"/>
              </a:rPr>
              <a:t>ms</a:t>
            </a:r>
            <a:r>
              <a:rPr lang="en-US" sz="1600" dirty="0">
                <a:latin typeface="Arial" charset="0"/>
              </a:rPr>
              <a:t>  1 </a:t>
            </a:r>
            <a:r>
              <a:rPr lang="en-US" sz="1600" dirty="0" err="1">
                <a:latin typeface="Arial" charset="0"/>
              </a:rPr>
              <a:t>ms</a:t>
            </a:r>
            <a:r>
              <a:rPr lang="en-US" sz="1600" dirty="0">
                <a:latin typeface="Arial" charset="0"/>
              </a:rPr>
              <a:t>  2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3  </a:t>
            </a:r>
            <a:r>
              <a:rPr lang="en-US" sz="1600" dirty="0" err="1">
                <a:latin typeface="Arial" charset="0"/>
              </a:rPr>
              <a:t>cht-vbns.gw.umass.edu</a:t>
            </a:r>
            <a:r>
              <a:rPr lang="en-US" sz="1600" dirty="0">
                <a:latin typeface="Arial" charset="0"/>
              </a:rPr>
              <a:t> (128.119.3.130)  6 </a:t>
            </a:r>
            <a:r>
              <a:rPr lang="en-US" sz="1600" dirty="0" err="1">
                <a:latin typeface="Arial" charset="0"/>
              </a:rPr>
              <a:t>ms</a:t>
            </a:r>
            <a:r>
              <a:rPr lang="en-US" sz="1600" dirty="0">
                <a:latin typeface="Arial" charset="0"/>
              </a:rPr>
              <a:t> 5 </a:t>
            </a:r>
            <a:r>
              <a:rPr lang="en-US" sz="1600" dirty="0" err="1">
                <a:latin typeface="Arial" charset="0"/>
              </a:rPr>
              <a:t>ms</a:t>
            </a:r>
            <a:r>
              <a:rPr lang="en-US" sz="1600" dirty="0">
                <a:latin typeface="Arial" charset="0"/>
              </a:rPr>
              <a:t> 5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4  jn1-at1-0-0-19.wor.vbns.net (204.147.132.129)  16 </a:t>
            </a:r>
            <a:r>
              <a:rPr lang="en-US" sz="1600" dirty="0" err="1">
                <a:latin typeface="Arial" charset="0"/>
              </a:rPr>
              <a:t>ms</a:t>
            </a:r>
            <a:r>
              <a:rPr lang="en-US" sz="1600" dirty="0">
                <a:latin typeface="Arial" charset="0"/>
              </a:rPr>
              <a:t> 11 </a:t>
            </a:r>
            <a:r>
              <a:rPr lang="en-US" sz="1600" dirty="0" err="1">
                <a:latin typeface="Arial" charset="0"/>
              </a:rPr>
              <a:t>ms</a:t>
            </a:r>
            <a:r>
              <a:rPr lang="en-US" sz="1600" dirty="0">
                <a:latin typeface="Arial" charset="0"/>
              </a:rPr>
              <a:t> 13 </a:t>
            </a:r>
            <a:r>
              <a:rPr lang="en-US" sz="1600" dirty="0" err="1">
                <a:latin typeface="Arial" charset="0"/>
              </a:rPr>
              <a:t>ms</a:t>
            </a:r>
            <a:r>
              <a:rPr lang="en-US" sz="1600" dirty="0">
                <a:latin typeface="Arial" charset="0"/>
              </a:rPr>
              <a:t> </a:t>
            </a:r>
          </a:p>
          <a:p>
            <a:pPr>
              <a:lnSpc>
                <a:spcPct val="80000"/>
              </a:lnSpc>
            </a:pPr>
            <a:r>
              <a:rPr lang="en-US" sz="1600" dirty="0">
                <a:latin typeface="Arial" charset="0"/>
              </a:rPr>
              <a:t>5  jn1-so7-0-0-0.wae.vbns.net (204.147.136.136)  21 </a:t>
            </a:r>
            <a:r>
              <a:rPr lang="en-US" sz="1600" dirty="0" err="1">
                <a:latin typeface="Arial" charset="0"/>
              </a:rPr>
              <a:t>ms</a:t>
            </a:r>
            <a:r>
              <a:rPr lang="en-US" sz="1600" dirty="0">
                <a:latin typeface="Arial" charset="0"/>
              </a:rPr>
              <a:t> 18 </a:t>
            </a:r>
            <a:r>
              <a:rPr lang="en-US" sz="1600" dirty="0" err="1">
                <a:latin typeface="Arial" charset="0"/>
              </a:rPr>
              <a:t>ms</a:t>
            </a:r>
            <a:r>
              <a:rPr lang="en-US" sz="1600" dirty="0">
                <a:latin typeface="Arial" charset="0"/>
              </a:rPr>
              <a:t> 18 </a:t>
            </a:r>
            <a:r>
              <a:rPr lang="en-US" sz="1600" dirty="0" err="1">
                <a:latin typeface="Arial" charset="0"/>
              </a:rPr>
              <a:t>ms</a:t>
            </a:r>
            <a:r>
              <a:rPr lang="en-US" sz="1600" dirty="0">
                <a:latin typeface="Arial" charset="0"/>
              </a:rPr>
              <a:t> </a:t>
            </a:r>
          </a:p>
          <a:p>
            <a:pPr>
              <a:lnSpc>
                <a:spcPct val="80000"/>
              </a:lnSpc>
            </a:pPr>
            <a:r>
              <a:rPr lang="en-US" sz="1600" dirty="0">
                <a:latin typeface="Arial" charset="0"/>
              </a:rPr>
              <a:t>6  </a:t>
            </a:r>
            <a:r>
              <a:rPr lang="en-US" sz="1600" dirty="0" err="1">
                <a:latin typeface="Arial" charset="0"/>
              </a:rPr>
              <a:t>abilene-vbns.abilene.ucaid.edu</a:t>
            </a:r>
            <a:r>
              <a:rPr lang="en-US" sz="1600" dirty="0">
                <a:latin typeface="Arial" charset="0"/>
              </a:rPr>
              <a:t> (198.32.11.9)  22 </a:t>
            </a:r>
            <a:r>
              <a:rPr lang="en-US" sz="1600" dirty="0" err="1">
                <a:latin typeface="Arial" charset="0"/>
              </a:rPr>
              <a:t>ms</a:t>
            </a:r>
            <a:r>
              <a:rPr lang="en-US" sz="1600" dirty="0">
                <a:latin typeface="Arial" charset="0"/>
              </a:rPr>
              <a:t>  18 </a:t>
            </a:r>
            <a:r>
              <a:rPr lang="en-US" sz="1600" dirty="0" err="1">
                <a:latin typeface="Arial" charset="0"/>
              </a:rPr>
              <a:t>ms</a:t>
            </a:r>
            <a:r>
              <a:rPr lang="en-US" sz="1600" dirty="0">
                <a:latin typeface="Arial" charset="0"/>
              </a:rPr>
              <a:t>  22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7  </a:t>
            </a:r>
            <a:r>
              <a:rPr lang="en-US" sz="1600" dirty="0" err="1">
                <a:latin typeface="Arial" charset="0"/>
              </a:rPr>
              <a:t>nycm-wash.abilene.ucaid.edu</a:t>
            </a:r>
            <a:r>
              <a:rPr lang="en-US" sz="1600" dirty="0">
                <a:latin typeface="Arial" charset="0"/>
              </a:rPr>
              <a:t> (198.32.8.46)  22 </a:t>
            </a:r>
            <a:r>
              <a:rPr lang="en-US" sz="1600" dirty="0" err="1">
                <a:latin typeface="Arial" charset="0"/>
              </a:rPr>
              <a:t>ms</a:t>
            </a:r>
            <a:r>
              <a:rPr lang="en-US" sz="1600" dirty="0">
                <a:latin typeface="Arial" charset="0"/>
              </a:rPr>
              <a:t>  22 </a:t>
            </a:r>
            <a:r>
              <a:rPr lang="en-US" sz="1600" dirty="0" err="1">
                <a:latin typeface="Arial" charset="0"/>
              </a:rPr>
              <a:t>ms</a:t>
            </a:r>
            <a:r>
              <a:rPr lang="en-US" sz="1600" dirty="0">
                <a:latin typeface="Arial" charset="0"/>
              </a:rPr>
              <a:t>  22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8  62.40.103.253 (62.40.103.253)  104 </a:t>
            </a:r>
            <a:r>
              <a:rPr lang="en-US" sz="1600" dirty="0" err="1">
                <a:latin typeface="Arial" charset="0"/>
              </a:rPr>
              <a:t>ms</a:t>
            </a:r>
            <a:r>
              <a:rPr lang="en-US" sz="1600" dirty="0">
                <a:latin typeface="Arial" charset="0"/>
              </a:rPr>
              <a:t> 109 </a:t>
            </a:r>
            <a:r>
              <a:rPr lang="en-US" sz="1600" dirty="0" err="1">
                <a:latin typeface="Arial" charset="0"/>
              </a:rPr>
              <a:t>ms</a:t>
            </a:r>
            <a:r>
              <a:rPr lang="en-US" sz="1600" dirty="0">
                <a:latin typeface="Arial" charset="0"/>
              </a:rPr>
              <a:t> 106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9  de2-1.de1.de.geant.net (62.40.96.129)  109 </a:t>
            </a:r>
            <a:r>
              <a:rPr lang="en-US" sz="1600" dirty="0" err="1">
                <a:latin typeface="Arial" charset="0"/>
              </a:rPr>
              <a:t>ms</a:t>
            </a:r>
            <a:r>
              <a:rPr lang="en-US" sz="1600" dirty="0">
                <a:latin typeface="Arial" charset="0"/>
              </a:rPr>
              <a:t> 102 </a:t>
            </a:r>
            <a:r>
              <a:rPr lang="en-US" sz="1600" dirty="0" err="1">
                <a:latin typeface="Arial" charset="0"/>
              </a:rPr>
              <a:t>ms</a:t>
            </a:r>
            <a:r>
              <a:rPr lang="en-US" sz="1600" dirty="0">
                <a:latin typeface="Arial" charset="0"/>
              </a:rPr>
              <a:t> 104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10  de.fr1.fr.geant.net (62.40.96.50)  113 </a:t>
            </a:r>
            <a:r>
              <a:rPr lang="en-US" sz="1600" dirty="0" err="1">
                <a:latin typeface="Arial" charset="0"/>
              </a:rPr>
              <a:t>ms</a:t>
            </a:r>
            <a:r>
              <a:rPr lang="en-US" sz="1600" dirty="0">
                <a:latin typeface="Arial" charset="0"/>
              </a:rPr>
              <a:t> 121 </a:t>
            </a:r>
            <a:r>
              <a:rPr lang="en-US" sz="1600" dirty="0" err="1">
                <a:latin typeface="Arial" charset="0"/>
              </a:rPr>
              <a:t>ms</a:t>
            </a:r>
            <a:r>
              <a:rPr lang="en-US" sz="1600" dirty="0">
                <a:latin typeface="Arial" charset="0"/>
              </a:rPr>
              <a:t> 114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11  renater-gw.fr1.fr.geant.net (62.40.103.54)  112 </a:t>
            </a:r>
            <a:r>
              <a:rPr lang="en-US" sz="1600" dirty="0" err="1">
                <a:latin typeface="Arial" charset="0"/>
              </a:rPr>
              <a:t>ms</a:t>
            </a:r>
            <a:r>
              <a:rPr lang="en-US" sz="1600" dirty="0">
                <a:latin typeface="Arial" charset="0"/>
              </a:rPr>
              <a:t>  114 </a:t>
            </a:r>
            <a:r>
              <a:rPr lang="en-US" sz="1600" dirty="0" err="1">
                <a:latin typeface="Arial" charset="0"/>
              </a:rPr>
              <a:t>ms</a:t>
            </a:r>
            <a:r>
              <a:rPr lang="en-US" sz="1600" dirty="0">
                <a:latin typeface="Arial" charset="0"/>
              </a:rPr>
              <a:t>  112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12  nio-n2.cssi.renater.fr (193.51.206.13)  111 </a:t>
            </a:r>
            <a:r>
              <a:rPr lang="en-US" sz="1600" dirty="0" err="1">
                <a:latin typeface="Arial" charset="0"/>
              </a:rPr>
              <a:t>ms</a:t>
            </a:r>
            <a:r>
              <a:rPr lang="en-US" sz="1600" dirty="0">
                <a:latin typeface="Arial" charset="0"/>
              </a:rPr>
              <a:t>  114 </a:t>
            </a:r>
            <a:r>
              <a:rPr lang="en-US" sz="1600" dirty="0" err="1">
                <a:latin typeface="Arial" charset="0"/>
              </a:rPr>
              <a:t>ms</a:t>
            </a:r>
            <a:r>
              <a:rPr lang="en-US" sz="1600" dirty="0">
                <a:latin typeface="Arial" charset="0"/>
              </a:rPr>
              <a:t>  116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13  </a:t>
            </a:r>
            <a:r>
              <a:rPr lang="en-US" sz="1600" dirty="0" err="1">
                <a:latin typeface="Arial" charset="0"/>
              </a:rPr>
              <a:t>nice.cssi.renater.fr</a:t>
            </a:r>
            <a:r>
              <a:rPr lang="en-US" sz="1600" dirty="0">
                <a:latin typeface="Arial" charset="0"/>
              </a:rPr>
              <a:t> (195.220.98.102)  123 </a:t>
            </a:r>
            <a:r>
              <a:rPr lang="en-US" sz="1600" dirty="0" err="1">
                <a:latin typeface="Arial" charset="0"/>
              </a:rPr>
              <a:t>ms</a:t>
            </a:r>
            <a:r>
              <a:rPr lang="en-US" sz="1600" dirty="0">
                <a:latin typeface="Arial" charset="0"/>
              </a:rPr>
              <a:t>  125 </a:t>
            </a:r>
            <a:r>
              <a:rPr lang="en-US" sz="1600" dirty="0" err="1">
                <a:latin typeface="Arial" charset="0"/>
              </a:rPr>
              <a:t>ms</a:t>
            </a:r>
            <a:r>
              <a:rPr lang="en-US" sz="1600" dirty="0">
                <a:latin typeface="Arial" charset="0"/>
              </a:rPr>
              <a:t>  124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14  r3t2-nice.cssi.renater.fr (195.220.98.110)  126 </a:t>
            </a:r>
            <a:r>
              <a:rPr lang="en-US" sz="1600" dirty="0" err="1">
                <a:latin typeface="Arial" charset="0"/>
              </a:rPr>
              <a:t>ms</a:t>
            </a:r>
            <a:r>
              <a:rPr lang="en-US" sz="1600" dirty="0">
                <a:latin typeface="Arial" charset="0"/>
              </a:rPr>
              <a:t>  126 </a:t>
            </a:r>
            <a:r>
              <a:rPr lang="en-US" sz="1600" dirty="0" err="1">
                <a:latin typeface="Arial" charset="0"/>
              </a:rPr>
              <a:t>ms</a:t>
            </a:r>
            <a:r>
              <a:rPr lang="en-US" sz="1600" dirty="0">
                <a:latin typeface="Arial" charset="0"/>
              </a:rPr>
              <a:t>  124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15  eurecom-valbonne.r3t2.ft.net (193.48.50.54)  135 </a:t>
            </a:r>
            <a:r>
              <a:rPr lang="en-US" sz="1600" dirty="0" err="1">
                <a:latin typeface="Arial" charset="0"/>
              </a:rPr>
              <a:t>ms</a:t>
            </a:r>
            <a:r>
              <a:rPr lang="en-US" sz="1600" dirty="0">
                <a:latin typeface="Arial" charset="0"/>
              </a:rPr>
              <a:t>  128 </a:t>
            </a:r>
            <a:r>
              <a:rPr lang="en-US" sz="1600" dirty="0" err="1">
                <a:latin typeface="Arial" charset="0"/>
              </a:rPr>
              <a:t>ms</a:t>
            </a:r>
            <a:r>
              <a:rPr lang="en-US" sz="1600" dirty="0">
                <a:latin typeface="Arial" charset="0"/>
              </a:rPr>
              <a:t>  133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16  194.214.211.25 (194.214.211.25)  126 </a:t>
            </a:r>
            <a:r>
              <a:rPr lang="en-US" sz="1600" dirty="0" err="1">
                <a:latin typeface="Arial" charset="0"/>
              </a:rPr>
              <a:t>ms</a:t>
            </a:r>
            <a:r>
              <a:rPr lang="en-US" sz="1600" dirty="0">
                <a:latin typeface="Arial" charset="0"/>
              </a:rPr>
              <a:t>  128 </a:t>
            </a:r>
            <a:r>
              <a:rPr lang="en-US" sz="1600" dirty="0" err="1">
                <a:latin typeface="Arial" charset="0"/>
              </a:rPr>
              <a:t>ms</a:t>
            </a:r>
            <a:r>
              <a:rPr lang="en-US" sz="1600" dirty="0">
                <a:latin typeface="Arial" charset="0"/>
              </a:rPr>
              <a:t>  126 </a:t>
            </a:r>
            <a:r>
              <a:rPr lang="en-US" sz="1600" dirty="0" err="1">
                <a:latin typeface="Arial" charset="0"/>
              </a:rPr>
              <a:t>ms</a:t>
            </a:r>
            <a:endParaRPr lang="en-US" sz="1600" dirty="0">
              <a:latin typeface="Arial" charset="0"/>
            </a:endParaRPr>
          </a:p>
          <a:p>
            <a:pPr>
              <a:lnSpc>
                <a:spcPct val="80000"/>
              </a:lnSpc>
            </a:pPr>
            <a:r>
              <a:rPr lang="en-US" sz="1600" dirty="0">
                <a:latin typeface="Arial" charset="0"/>
              </a:rPr>
              <a:t>17  * * *</a:t>
            </a:r>
          </a:p>
          <a:p>
            <a:pPr>
              <a:lnSpc>
                <a:spcPct val="80000"/>
              </a:lnSpc>
            </a:pPr>
            <a:r>
              <a:rPr lang="en-US" sz="1600" dirty="0">
                <a:latin typeface="Arial" charset="0"/>
              </a:rPr>
              <a:t>18  * * *</a:t>
            </a:r>
          </a:p>
          <a:p>
            <a:pPr>
              <a:lnSpc>
                <a:spcPct val="80000"/>
              </a:lnSpc>
            </a:pPr>
            <a:r>
              <a:rPr lang="en-US" sz="1600" dirty="0">
                <a:latin typeface="Arial" charset="0"/>
              </a:rPr>
              <a:t>19  </a:t>
            </a:r>
            <a:r>
              <a:rPr lang="en-US" sz="1600" dirty="0" err="1">
                <a:latin typeface="Arial" charset="0"/>
              </a:rPr>
              <a:t>fantasia.eurecom.fr</a:t>
            </a:r>
            <a:r>
              <a:rPr lang="en-US" sz="1600" dirty="0">
                <a:latin typeface="Arial" charset="0"/>
              </a:rPr>
              <a:t> (193.55.113.142)  132 </a:t>
            </a:r>
            <a:r>
              <a:rPr lang="en-US" sz="1600" dirty="0" err="1">
                <a:latin typeface="Arial" charset="0"/>
              </a:rPr>
              <a:t>ms</a:t>
            </a:r>
            <a:r>
              <a:rPr lang="en-US" sz="1600" dirty="0">
                <a:latin typeface="Arial" charset="0"/>
              </a:rPr>
              <a:t>  128 </a:t>
            </a:r>
            <a:r>
              <a:rPr lang="en-US" sz="1600" dirty="0" err="1">
                <a:latin typeface="Arial" charset="0"/>
              </a:rPr>
              <a:t>ms</a:t>
            </a:r>
            <a:r>
              <a:rPr lang="en-US" sz="1600" dirty="0">
                <a:latin typeface="Arial" charset="0"/>
              </a:rPr>
              <a:t>  136</a:t>
            </a:r>
            <a:r>
              <a:rPr lang="en-US" dirty="0"/>
              <a:t> </a:t>
            </a:r>
            <a:r>
              <a:rPr lang="en-US" sz="1600" dirty="0" err="1"/>
              <a:t>ms</a:t>
            </a:r>
            <a:endParaRPr lang="en-US" sz="1600" dirty="0"/>
          </a:p>
        </p:txBody>
      </p:sp>
      <p:sp>
        <p:nvSpPr>
          <p:cNvPr id="119814" name="Text Box 5"/>
          <p:cNvSpPr txBox="1">
            <a:spLocks noChangeArrowheads="1"/>
          </p:cNvSpPr>
          <p:nvPr/>
        </p:nvSpPr>
        <p:spPr bwMode="auto">
          <a:xfrm>
            <a:off x="2279577" y="1412776"/>
            <a:ext cx="81930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err="1">
                <a:solidFill>
                  <a:srgbClr val="FF0000"/>
                </a:solidFill>
                <a:latin typeface="+mn-lt"/>
              </a:rPr>
              <a:t>traceroute</a:t>
            </a:r>
            <a:r>
              <a:rPr lang="en-US" dirty="0">
                <a:solidFill>
                  <a:srgbClr val="FF0000"/>
                </a:solidFill>
                <a:latin typeface="+mn-lt"/>
              </a:rPr>
              <a:t>:</a:t>
            </a:r>
            <a:r>
              <a:rPr lang="en-US" dirty="0">
                <a:latin typeface="+mn-lt"/>
              </a:rPr>
              <a:t> </a:t>
            </a:r>
            <a:r>
              <a:rPr lang="en-US" dirty="0" err="1">
                <a:latin typeface="+mn-lt"/>
              </a:rPr>
              <a:t>gaia.cs.umass.edu</a:t>
            </a:r>
            <a:r>
              <a:rPr lang="en-US" dirty="0">
                <a:latin typeface="+mn-lt"/>
              </a:rPr>
              <a:t> to </a:t>
            </a:r>
            <a:r>
              <a:rPr lang="en-US" dirty="0" err="1">
                <a:latin typeface="+mn-lt"/>
              </a:rPr>
              <a:t>www.eurecom.fr</a:t>
            </a:r>
            <a:endParaRPr lang="en-US" dirty="0">
              <a:latin typeface="+mn-lt"/>
            </a:endParaRPr>
          </a:p>
        </p:txBody>
      </p:sp>
      <p:sp>
        <p:nvSpPr>
          <p:cNvPr id="119815" name="Line 6"/>
          <p:cNvSpPr>
            <a:spLocks noChangeShapeType="1"/>
          </p:cNvSpPr>
          <p:nvPr/>
        </p:nvSpPr>
        <p:spPr bwMode="auto">
          <a:xfrm>
            <a:off x="3071664" y="5949281"/>
            <a:ext cx="1231900" cy="84137"/>
          </a:xfrm>
          <a:prstGeom prst="line">
            <a:avLst/>
          </a:prstGeom>
          <a:noFill/>
          <a:ln w="1905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19816" name="Text Box 7"/>
          <p:cNvSpPr txBox="1">
            <a:spLocks noChangeArrowheads="1"/>
          </p:cNvSpPr>
          <p:nvPr/>
        </p:nvSpPr>
        <p:spPr bwMode="auto">
          <a:xfrm>
            <a:off x="3863752" y="1772816"/>
            <a:ext cx="4565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solidFill>
                  <a:srgbClr val="FF0000"/>
                </a:solidFill>
                <a:latin typeface="+mn-lt"/>
              </a:rPr>
              <a:t>Three delay measurements from </a:t>
            </a:r>
          </a:p>
          <a:p>
            <a:r>
              <a:rPr lang="en-US" sz="1800" dirty="0" err="1">
                <a:solidFill>
                  <a:srgbClr val="FF0000"/>
                </a:solidFill>
                <a:latin typeface="+mn-lt"/>
              </a:rPr>
              <a:t>gaia.cs.umass.edu</a:t>
            </a:r>
            <a:r>
              <a:rPr lang="en-US" sz="1800" dirty="0">
                <a:solidFill>
                  <a:srgbClr val="FF0000"/>
                </a:solidFill>
                <a:latin typeface="+mn-lt"/>
              </a:rPr>
              <a:t> to </a:t>
            </a:r>
            <a:r>
              <a:rPr lang="en-US" sz="1800" dirty="0" err="1">
                <a:solidFill>
                  <a:srgbClr val="FF0000"/>
                </a:solidFill>
                <a:latin typeface="+mn-lt"/>
              </a:rPr>
              <a:t>cs-gw.cs.umass.edu</a:t>
            </a:r>
            <a:r>
              <a:rPr lang="en-US" sz="1800" dirty="0">
                <a:solidFill>
                  <a:srgbClr val="FF0000"/>
                </a:solidFill>
                <a:latin typeface="+mn-lt"/>
              </a:rPr>
              <a:t> </a:t>
            </a:r>
          </a:p>
        </p:txBody>
      </p:sp>
      <p:sp>
        <p:nvSpPr>
          <p:cNvPr id="119817" name="Line 8"/>
          <p:cNvSpPr>
            <a:spLocks noChangeShapeType="1"/>
          </p:cNvSpPr>
          <p:nvPr/>
        </p:nvSpPr>
        <p:spPr bwMode="auto">
          <a:xfrm flipV="1">
            <a:off x="5231904" y="2492896"/>
            <a:ext cx="360040" cy="216024"/>
          </a:xfrm>
          <a:prstGeom prst="line">
            <a:avLst/>
          </a:prstGeom>
          <a:noFill/>
          <a:ln w="1905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19818" name="Line 9"/>
          <p:cNvSpPr>
            <a:spLocks noChangeShapeType="1"/>
          </p:cNvSpPr>
          <p:nvPr/>
        </p:nvSpPr>
        <p:spPr bwMode="auto">
          <a:xfrm flipH="1" flipV="1">
            <a:off x="5735960" y="2492896"/>
            <a:ext cx="72008" cy="216024"/>
          </a:xfrm>
          <a:prstGeom prst="line">
            <a:avLst/>
          </a:prstGeom>
          <a:noFill/>
          <a:ln w="1905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19819" name="Line 10"/>
          <p:cNvSpPr>
            <a:spLocks noChangeShapeType="1"/>
          </p:cNvSpPr>
          <p:nvPr/>
        </p:nvSpPr>
        <p:spPr bwMode="auto">
          <a:xfrm flipH="1" flipV="1">
            <a:off x="6096000" y="2492896"/>
            <a:ext cx="150689" cy="246509"/>
          </a:xfrm>
          <a:prstGeom prst="line">
            <a:avLst/>
          </a:prstGeom>
          <a:noFill/>
          <a:ln w="1905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19821" name="Text Box 12"/>
          <p:cNvSpPr txBox="1">
            <a:spLocks noChangeArrowheads="1"/>
          </p:cNvSpPr>
          <p:nvPr/>
        </p:nvSpPr>
        <p:spPr bwMode="auto">
          <a:xfrm>
            <a:off x="4381500" y="5877272"/>
            <a:ext cx="62865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solidFill>
                  <a:srgbClr val="FF0000"/>
                </a:solidFill>
                <a:latin typeface="Comic Sans MS" charset="0"/>
              </a:rPr>
              <a:t>* </a:t>
            </a:r>
            <a:r>
              <a:rPr lang="en-US" sz="1800" dirty="0">
                <a:solidFill>
                  <a:srgbClr val="FF0000"/>
                </a:solidFill>
                <a:latin typeface="+mn-lt"/>
              </a:rPr>
              <a:t>means no response (probe lost, router not replying)</a:t>
            </a:r>
          </a:p>
        </p:txBody>
      </p:sp>
      <p:sp>
        <p:nvSpPr>
          <p:cNvPr id="119822" name="Freeform 14"/>
          <p:cNvSpPr>
            <a:spLocks/>
          </p:cNvSpPr>
          <p:nvPr/>
        </p:nvSpPr>
        <p:spPr bwMode="auto">
          <a:xfrm>
            <a:off x="7680177" y="4005065"/>
            <a:ext cx="1012825" cy="246063"/>
          </a:xfrm>
          <a:custGeom>
            <a:avLst/>
            <a:gdLst>
              <a:gd name="T0" fmla="*/ 593 w 638"/>
              <a:gd name="T1" fmla="*/ 0 h 155"/>
              <a:gd name="T2" fmla="*/ 623 w 638"/>
              <a:gd name="T3" fmla="*/ 38 h 155"/>
              <a:gd name="T4" fmla="*/ 608 w 638"/>
              <a:gd name="T5" fmla="*/ 123 h 155"/>
              <a:gd name="T6" fmla="*/ 446 w 638"/>
              <a:gd name="T7" fmla="*/ 154 h 155"/>
              <a:gd name="T8" fmla="*/ 0 w 638"/>
              <a:gd name="T9" fmla="*/ 130 h 155"/>
              <a:gd name="T10" fmla="*/ 0 60000 65536"/>
              <a:gd name="T11" fmla="*/ 0 60000 65536"/>
              <a:gd name="T12" fmla="*/ 0 60000 65536"/>
              <a:gd name="T13" fmla="*/ 0 60000 65536"/>
              <a:gd name="T14" fmla="*/ 0 60000 65536"/>
              <a:gd name="T15" fmla="*/ 0 w 638"/>
              <a:gd name="T16" fmla="*/ 0 h 155"/>
              <a:gd name="T17" fmla="*/ 638 w 638"/>
              <a:gd name="T18" fmla="*/ 155 h 155"/>
            </a:gdLst>
            <a:ahLst/>
            <a:cxnLst>
              <a:cxn ang="T10">
                <a:pos x="T0" y="T1"/>
              </a:cxn>
              <a:cxn ang="T11">
                <a:pos x="T2" y="T3"/>
              </a:cxn>
              <a:cxn ang="T12">
                <a:pos x="T4" y="T5"/>
              </a:cxn>
              <a:cxn ang="T13">
                <a:pos x="T6" y="T7"/>
              </a:cxn>
              <a:cxn ang="T14">
                <a:pos x="T8" y="T9"/>
              </a:cxn>
            </a:cxnLst>
            <a:rect l="T15" t="T16" r="T17" b="T18"/>
            <a:pathLst>
              <a:path w="638" h="155">
                <a:moveTo>
                  <a:pt x="593" y="0"/>
                </a:moveTo>
                <a:cubicBezTo>
                  <a:pt x="607" y="9"/>
                  <a:pt x="621" y="18"/>
                  <a:pt x="623" y="38"/>
                </a:cubicBezTo>
                <a:cubicBezTo>
                  <a:pt x="625" y="58"/>
                  <a:pt x="638" y="104"/>
                  <a:pt x="608" y="123"/>
                </a:cubicBezTo>
                <a:cubicBezTo>
                  <a:pt x="578" y="142"/>
                  <a:pt x="547" y="153"/>
                  <a:pt x="446" y="154"/>
                </a:cubicBezTo>
                <a:cubicBezTo>
                  <a:pt x="345" y="155"/>
                  <a:pt x="72" y="133"/>
                  <a:pt x="0" y="130"/>
                </a:cubicBezTo>
              </a:path>
            </a:pathLst>
          </a:custGeom>
          <a:noFill/>
          <a:ln w="1905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9823" name="Text Box 15"/>
          <p:cNvSpPr txBox="1">
            <a:spLocks noChangeArrowheads="1"/>
          </p:cNvSpPr>
          <p:nvPr/>
        </p:nvSpPr>
        <p:spPr bwMode="auto">
          <a:xfrm>
            <a:off x="8688288" y="3789040"/>
            <a:ext cx="159165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dirty="0">
                <a:solidFill>
                  <a:srgbClr val="FF0000"/>
                </a:solidFill>
                <a:latin typeface="+mn-lt"/>
              </a:rPr>
              <a:t>trans-oceanic</a:t>
            </a:r>
          </a:p>
          <a:p>
            <a:r>
              <a:rPr lang="en-US" sz="2000" dirty="0">
                <a:solidFill>
                  <a:srgbClr val="FF0000"/>
                </a:solidFill>
                <a:latin typeface="+mn-lt"/>
              </a:rPr>
              <a:t>link</a:t>
            </a:r>
            <a:endParaRPr lang="en-US" sz="2000" dirty="0">
              <a:latin typeface="+mn-lt"/>
            </a:endParaRPr>
          </a:p>
        </p:txBody>
      </p:sp>
    </p:spTree>
    <p:extLst>
      <p:ext uri="{BB962C8B-B14F-4D97-AF65-F5344CB8AC3E}">
        <p14:creationId xmlns:p14="http://schemas.microsoft.com/office/powerpoint/2010/main" val="2193998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Traceroute</a:t>
            </a:r>
            <a:r>
              <a:rPr lang="en-US" dirty="0" smtClean="0"/>
              <a:t> Command</a:t>
            </a:r>
            <a:endParaRPr lang="en-US" dirty="0"/>
          </a:p>
        </p:txBody>
      </p:sp>
      <p:sp>
        <p:nvSpPr>
          <p:cNvPr id="3" name="Content Placeholder 2"/>
          <p:cNvSpPr>
            <a:spLocks noGrp="1"/>
          </p:cNvSpPr>
          <p:nvPr>
            <p:ph idx="1"/>
          </p:nvPr>
        </p:nvSpPr>
        <p:spPr/>
        <p:txBody>
          <a:bodyPr/>
          <a:lstStyle/>
          <a:p>
            <a:r>
              <a:rPr lang="en-US" dirty="0" smtClean="0">
                <a:solidFill>
                  <a:srgbClr val="FF0000"/>
                </a:solidFill>
              </a:rPr>
              <a:t>Man</a:t>
            </a:r>
            <a:r>
              <a:rPr lang="en-US" dirty="0" smtClean="0"/>
              <a:t> pages will give you the full options that can be used with </a:t>
            </a:r>
            <a:r>
              <a:rPr lang="en-US" i="1" dirty="0" err="1" smtClean="0"/>
              <a:t>traceroute</a:t>
            </a:r>
            <a:endParaRPr lang="en-US" i="1" dirty="0" smtClean="0"/>
          </a:p>
          <a:p>
            <a:r>
              <a:rPr lang="en-US" dirty="0" smtClean="0"/>
              <a:t>Example below specifies the time to wait ‘</a:t>
            </a:r>
            <a:r>
              <a:rPr lang="en-US" dirty="0" smtClean="0">
                <a:solidFill>
                  <a:srgbClr val="FF0000"/>
                </a:solidFill>
              </a:rPr>
              <a:t>w</a:t>
            </a:r>
            <a:r>
              <a:rPr lang="en-US" dirty="0" smtClean="0"/>
              <a:t>’ for a response before giving up (5secs default), the number of queries ‘</a:t>
            </a:r>
            <a:r>
              <a:rPr lang="en-US" dirty="0" smtClean="0">
                <a:solidFill>
                  <a:srgbClr val="FF0000"/>
                </a:solidFill>
              </a:rPr>
              <a:t>q</a:t>
            </a:r>
            <a:r>
              <a:rPr lang="en-US" dirty="0" smtClean="0"/>
              <a:t>’ to send (3 default), and max number of hops ‘</a:t>
            </a:r>
            <a:r>
              <a:rPr lang="en-US" dirty="0" smtClean="0">
                <a:solidFill>
                  <a:srgbClr val="FF0000"/>
                </a:solidFill>
              </a:rPr>
              <a:t>m</a:t>
            </a:r>
            <a:r>
              <a:rPr lang="en-US" dirty="0" smtClean="0"/>
              <a:t>’ to reach destination (30 default)</a:t>
            </a:r>
          </a:p>
          <a:p>
            <a:r>
              <a:rPr lang="en-US" dirty="0" err="1" smtClean="0"/>
              <a:t>traceroute</a:t>
            </a:r>
            <a:r>
              <a:rPr lang="en-US" dirty="0" smtClean="0"/>
              <a:t> </a:t>
            </a:r>
            <a:r>
              <a:rPr lang="en-US" dirty="0"/>
              <a:t>-w 3 -q 1 -m 16 </a:t>
            </a:r>
            <a:r>
              <a:rPr lang="en-US" dirty="0" err="1" smtClean="0"/>
              <a:t>test.com</a:t>
            </a:r>
            <a:endParaRPr lang="en-US" dirty="0"/>
          </a:p>
        </p:txBody>
      </p:sp>
    </p:spTree>
    <p:extLst>
      <p:ext uri="{BB962C8B-B14F-4D97-AF65-F5344CB8AC3E}">
        <p14:creationId xmlns:p14="http://schemas.microsoft.com/office/powerpoint/2010/main" val="2282096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Jitter</a:t>
            </a:r>
            <a:endParaRPr lang="en-GB" dirty="0"/>
          </a:p>
        </p:txBody>
      </p:sp>
      <p:sp>
        <p:nvSpPr>
          <p:cNvPr id="3" name="Content Placeholder 2"/>
          <p:cNvSpPr>
            <a:spLocks noGrp="1"/>
          </p:cNvSpPr>
          <p:nvPr>
            <p:ph idx="1"/>
          </p:nvPr>
        </p:nvSpPr>
        <p:spPr>
          <a:xfrm>
            <a:off x="2136648" y="1600200"/>
            <a:ext cx="8153400" cy="5069160"/>
          </a:xfrm>
        </p:spPr>
        <p:txBody>
          <a:bodyPr/>
          <a:lstStyle/>
          <a:p>
            <a:r>
              <a:rPr lang="en-GB" dirty="0" smtClean="0"/>
              <a:t>Jitter is: Variation </a:t>
            </a:r>
            <a:r>
              <a:rPr lang="en-GB" dirty="0"/>
              <a:t>in packet delay</a:t>
            </a:r>
          </a:p>
          <a:p>
            <a:r>
              <a:rPr lang="en-GB" dirty="0"/>
              <a:t>Causes</a:t>
            </a:r>
          </a:p>
          <a:p>
            <a:pPr lvl="1"/>
            <a:r>
              <a:rPr lang="en-GB" dirty="0"/>
              <a:t>Variation in packet lengths -&gt; different transmission times</a:t>
            </a:r>
          </a:p>
          <a:p>
            <a:pPr lvl="1"/>
            <a:r>
              <a:rPr lang="en-GB" dirty="0"/>
              <a:t>Variation in path lengths -&gt; no fixed paths in the </a:t>
            </a:r>
            <a:r>
              <a:rPr lang="en-GB" dirty="0" smtClean="0"/>
              <a:t>Internet</a:t>
            </a:r>
          </a:p>
          <a:p>
            <a:r>
              <a:rPr lang="en-GB" dirty="0" smtClean="0"/>
              <a:t>Jitter is caused by the technology of the Internet</a:t>
            </a:r>
          </a:p>
          <a:p>
            <a:pPr lvl="1"/>
            <a:r>
              <a:rPr lang="en-GB" dirty="0" smtClean="0"/>
              <a:t>Routers are capacity bound and demand on routers changes rapidly</a:t>
            </a:r>
          </a:p>
          <a:p>
            <a:pPr lvl="1"/>
            <a:r>
              <a:rPr lang="en-GB" dirty="0" smtClean="0"/>
              <a:t>Some link layers (notably wireless) are shared medium so transmitters will conflict</a:t>
            </a:r>
            <a:endParaRPr lang="en-GB" dirty="0"/>
          </a:p>
        </p:txBody>
      </p:sp>
    </p:spTree>
    <p:extLst>
      <p:ext uri="{BB962C8B-B14F-4D97-AF65-F5344CB8AC3E}">
        <p14:creationId xmlns:p14="http://schemas.microsoft.com/office/powerpoint/2010/main" val="3746411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p:cNvCxnSpPr/>
          <p:nvPr/>
        </p:nvCxnSpPr>
        <p:spPr>
          <a:xfrm>
            <a:off x="5095876" y="1990726"/>
            <a:ext cx="1857375"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632076" y="4240213"/>
            <a:ext cx="4929187" cy="158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489451" y="4240213"/>
            <a:ext cx="4929187" cy="158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604" name="TextBox 34"/>
          <p:cNvSpPr txBox="1">
            <a:spLocks noChangeArrowheads="1"/>
          </p:cNvSpPr>
          <p:nvPr/>
        </p:nvSpPr>
        <p:spPr bwMode="auto">
          <a:xfrm>
            <a:off x="3124201" y="6389688"/>
            <a:ext cx="15716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a:latin typeface="Tw Cen MT" charset="0"/>
              </a:rPr>
              <a:t>Sender</a:t>
            </a:r>
          </a:p>
        </p:txBody>
      </p:sp>
      <p:sp>
        <p:nvSpPr>
          <p:cNvPr id="25605" name="TextBox 35"/>
          <p:cNvSpPr txBox="1">
            <a:spLocks noChangeArrowheads="1"/>
          </p:cNvSpPr>
          <p:nvPr/>
        </p:nvSpPr>
        <p:spPr bwMode="auto">
          <a:xfrm>
            <a:off x="7315200" y="6389688"/>
            <a:ext cx="20716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a:latin typeface="Tw Cen MT" charset="0"/>
              </a:rPr>
              <a:t>Receiver</a:t>
            </a:r>
          </a:p>
        </p:txBody>
      </p:sp>
      <p:cxnSp>
        <p:nvCxnSpPr>
          <p:cNvPr id="53" name="Straight Arrow Connector 52"/>
          <p:cNvCxnSpPr/>
          <p:nvPr/>
        </p:nvCxnSpPr>
        <p:spPr>
          <a:xfrm>
            <a:off x="5095876" y="2633664"/>
            <a:ext cx="1857375" cy="100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095876" y="3276601"/>
            <a:ext cx="1857375"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95876" y="3919538"/>
            <a:ext cx="1864221" cy="1453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095876" y="4562476"/>
            <a:ext cx="1864221" cy="117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981576" y="1919288"/>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981576" y="2562225"/>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97451" y="3205163"/>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981576" y="3848100"/>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997451" y="4491038"/>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838951" y="1919288"/>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840538" y="2562225"/>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56413" y="3205163"/>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840538" y="3848100"/>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856413" y="4491038"/>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837363" y="5133975"/>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853238" y="5776913"/>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989513" y="5133975"/>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005388" y="5776913"/>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sp>
        <p:nvSpPr>
          <p:cNvPr id="25" name="Title 1"/>
          <p:cNvSpPr>
            <a:spLocks noGrp="1"/>
          </p:cNvSpPr>
          <p:nvPr>
            <p:ph type="title"/>
          </p:nvPr>
        </p:nvSpPr>
        <p:spPr>
          <a:xfrm>
            <a:off x="2136648" y="228600"/>
            <a:ext cx="8153400" cy="990600"/>
          </a:xfrm>
        </p:spPr>
        <p:txBody>
          <a:bodyPr/>
          <a:lstStyle/>
          <a:p>
            <a:r>
              <a:rPr lang="en-GB" dirty="0" smtClean="0"/>
              <a:t>Jitter</a:t>
            </a:r>
            <a:endParaRPr lang="en-GB" dirty="0"/>
          </a:p>
        </p:txBody>
      </p:sp>
      <p:sp>
        <p:nvSpPr>
          <p:cNvPr id="2" name="TextBox 1"/>
          <p:cNvSpPr txBox="1"/>
          <p:nvPr/>
        </p:nvSpPr>
        <p:spPr>
          <a:xfrm>
            <a:off x="2783633" y="2060849"/>
            <a:ext cx="1741759" cy="646331"/>
          </a:xfrm>
          <a:prstGeom prst="rect">
            <a:avLst/>
          </a:prstGeom>
          <a:noFill/>
        </p:spPr>
        <p:txBody>
          <a:bodyPr wrap="none" rtlCol="0">
            <a:spAutoFit/>
          </a:bodyPr>
          <a:lstStyle/>
          <a:p>
            <a:r>
              <a:rPr lang="en-US" dirty="0"/>
              <a:t>Client A sends at</a:t>
            </a:r>
          </a:p>
          <a:p>
            <a:r>
              <a:rPr lang="en-US" dirty="0">
                <a:solidFill>
                  <a:srgbClr val="FF0000"/>
                </a:solidFill>
              </a:rPr>
              <a:t>fixed</a:t>
            </a:r>
            <a:r>
              <a:rPr lang="en-US" dirty="0"/>
              <a:t> intervals</a:t>
            </a:r>
          </a:p>
        </p:txBody>
      </p:sp>
      <p:sp>
        <p:nvSpPr>
          <p:cNvPr id="27" name="TextBox 26"/>
          <p:cNvSpPr txBox="1"/>
          <p:nvPr/>
        </p:nvSpPr>
        <p:spPr>
          <a:xfrm>
            <a:off x="7752185" y="2204865"/>
            <a:ext cx="1960921" cy="646331"/>
          </a:xfrm>
          <a:prstGeom prst="rect">
            <a:avLst/>
          </a:prstGeom>
          <a:noFill/>
        </p:spPr>
        <p:txBody>
          <a:bodyPr wrap="none" rtlCol="0">
            <a:spAutoFit/>
          </a:bodyPr>
          <a:lstStyle/>
          <a:p>
            <a:r>
              <a:rPr lang="en-US" dirty="0"/>
              <a:t>Client B receives at</a:t>
            </a:r>
          </a:p>
          <a:p>
            <a:r>
              <a:rPr lang="en-US" dirty="0">
                <a:solidFill>
                  <a:srgbClr val="FF0000"/>
                </a:solidFill>
              </a:rPr>
              <a:t>irregular</a:t>
            </a:r>
            <a:r>
              <a:rPr lang="en-US" dirty="0"/>
              <a:t> intervals</a:t>
            </a:r>
          </a:p>
        </p:txBody>
      </p:sp>
      <p:cxnSp>
        <p:nvCxnSpPr>
          <p:cNvPr id="4" name="Straight Arrow Connector 3"/>
          <p:cNvCxnSpPr/>
          <p:nvPr/>
        </p:nvCxnSpPr>
        <p:spPr>
          <a:xfrm flipH="1">
            <a:off x="7176120" y="2636912"/>
            <a:ext cx="360040" cy="43204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7248128" y="2924944"/>
            <a:ext cx="576064" cy="93610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624442" y="4437113"/>
            <a:ext cx="2856103" cy="646331"/>
          </a:xfrm>
          <a:prstGeom prst="rect">
            <a:avLst/>
          </a:prstGeom>
          <a:noFill/>
        </p:spPr>
        <p:txBody>
          <a:bodyPr wrap="none" rtlCol="0">
            <a:spAutoFit/>
          </a:bodyPr>
          <a:lstStyle/>
          <a:p>
            <a:r>
              <a:rPr lang="en-US" dirty="0"/>
              <a:t>Sometimes packets</a:t>
            </a:r>
          </a:p>
          <a:p>
            <a:r>
              <a:rPr lang="en-US" dirty="0"/>
              <a:t>arrive </a:t>
            </a:r>
            <a:r>
              <a:rPr lang="en-US" dirty="0">
                <a:solidFill>
                  <a:srgbClr val="FF0000"/>
                </a:solidFill>
              </a:rPr>
              <a:t>after</a:t>
            </a:r>
            <a:r>
              <a:rPr lang="en-US" dirty="0"/>
              <a:t> interval </a:t>
            </a:r>
            <a:r>
              <a:rPr lang="en-US" dirty="0">
                <a:solidFill>
                  <a:srgbClr val="FF0000"/>
                </a:solidFill>
              </a:rPr>
              <a:t>deadline</a:t>
            </a:r>
          </a:p>
        </p:txBody>
      </p:sp>
      <p:cxnSp>
        <p:nvCxnSpPr>
          <p:cNvPr id="9" name="Straight Arrow Connector 8"/>
          <p:cNvCxnSpPr/>
          <p:nvPr/>
        </p:nvCxnSpPr>
        <p:spPr>
          <a:xfrm flipH="1">
            <a:off x="7032104" y="5013176"/>
            <a:ext cx="576064" cy="2880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Right Brace 10"/>
          <p:cNvSpPr/>
          <p:nvPr/>
        </p:nvSpPr>
        <p:spPr>
          <a:xfrm>
            <a:off x="7032104" y="2708920"/>
            <a:ext cx="144016" cy="864096"/>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p:cNvSpPr/>
          <p:nvPr/>
        </p:nvSpPr>
        <p:spPr>
          <a:xfrm>
            <a:off x="7032104" y="3645024"/>
            <a:ext cx="144016" cy="432048"/>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62843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838200" y="2321985"/>
            <a:ext cx="11856991" cy="2841095"/>
          </a:xfrm>
          <a:prstGeom prst="rect">
            <a:avLst/>
          </a:prstGeom>
        </p:spPr>
      </p:pic>
    </p:spTree>
    <p:extLst>
      <p:ext uri="{BB962C8B-B14F-4D97-AF65-F5344CB8AC3E}">
        <p14:creationId xmlns:p14="http://schemas.microsoft.com/office/powerpoint/2010/main" val="19507721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2595564" y="6192839"/>
            <a:ext cx="5857875" cy="1587"/>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308769" y="3907631"/>
            <a:ext cx="4572000" cy="1588"/>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44036" name="TextBox 6"/>
          <p:cNvSpPr txBox="1">
            <a:spLocks noChangeArrowheads="1"/>
          </p:cNvSpPr>
          <p:nvPr/>
        </p:nvSpPr>
        <p:spPr bwMode="auto">
          <a:xfrm>
            <a:off x="6738939" y="6264276"/>
            <a:ext cx="199445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GB" sz="1400"/>
              <a:t>Interpacket arrival time</a:t>
            </a:r>
            <a:endParaRPr lang="en-GB" sz="1800"/>
          </a:p>
        </p:txBody>
      </p:sp>
      <p:sp>
        <p:nvSpPr>
          <p:cNvPr id="44037" name="TextBox 7"/>
          <p:cNvSpPr txBox="1">
            <a:spLocks noChangeArrowheads="1"/>
          </p:cNvSpPr>
          <p:nvPr/>
        </p:nvSpPr>
        <p:spPr bwMode="auto">
          <a:xfrm rot="-5400000">
            <a:off x="1168102" y="3770412"/>
            <a:ext cx="216277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GB" sz="1400"/>
              <a:t>Frequency of occurrence</a:t>
            </a:r>
            <a:endParaRPr lang="en-GB" sz="1800"/>
          </a:p>
        </p:txBody>
      </p:sp>
      <p:cxnSp>
        <p:nvCxnSpPr>
          <p:cNvPr id="9" name="Straight Connector 8"/>
          <p:cNvCxnSpPr/>
          <p:nvPr/>
        </p:nvCxnSpPr>
        <p:spPr>
          <a:xfrm rot="5400000" flipH="1" flipV="1">
            <a:off x="3631406" y="4299744"/>
            <a:ext cx="3786188" cy="0"/>
          </a:xfrm>
          <a:prstGeom prst="line">
            <a:avLst/>
          </a:prstGeom>
          <a:ln w="22225">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039" name="TextBox 9"/>
          <p:cNvSpPr txBox="1">
            <a:spLocks noChangeArrowheads="1"/>
          </p:cNvSpPr>
          <p:nvPr/>
        </p:nvSpPr>
        <p:spPr bwMode="auto">
          <a:xfrm>
            <a:off x="5667376" y="1692275"/>
            <a:ext cx="8018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GB" sz="1400"/>
              <a:t>Correct</a:t>
            </a:r>
          </a:p>
          <a:p>
            <a:pPr eaLnBrk="1" hangingPunct="1"/>
            <a:r>
              <a:rPr lang="en-GB" sz="1400"/>
              <a:t>spacing</a:t>
            </a:r>
          </a:p>
        </p:txBody>
      </p:sp>
      <p:sp>
        <p:nvSpPr>
          <p:cNvPr id="11" name="Freeform 10"/>
          <p:cNvSpPr/>
          <p:nvPr/>
        </p:nvSpPr>
        <p:spPr>
          <a:xfrm>
            <a:off x="3365501" y="2547938"/>
            <a:ext cx="4302125" cy="3644900"/>
          </a:xfrm>
          <a:custGeom>
            <a:avLst/>
            <a:gdLst>
              <a:gd name="connsiteX0" fmla="*/ 0 w 4667504"/>
              <a:gd name="connsiteY0" fmla="*/ 3651504 h 4118864"/>
              <a:gd name="connsiteX1" fmla="*/ 1280160 w 4667504"/>
              <a:gd name="connsiteY1" fmla="*/ 3468624 h 4118864"/>
              <a:gd name="connsiteX2" fmla="*/ 2145792 w 4667504"/>
              <a:gd name="connsiteY2" fmla="*/ 6096 h 4118864"/>
              <a:gd name="connsiteX3" fmla="*/ 2877312 w 4667504"/>
              <a:gd name="connsiteY3" fmla="*/ 3505200 h 4118864"/>
              <a:gd name="connsiteX4" fmla="*/ 4437888 w 4667504"/>
              <a:gd name="connsiteY4" fmla="*/ 3688080 h 4118864"/>
              <a:gd name="connsiteX5" fmla="*/ 4255008 w 4667504"/>
              <a:gd name="connsiteY5" fmla="*/ 3602736 h 4118864"/>
              <a:gd name="connsiteX6" fmla="*/ 4011168 w 4667504"/>
              <a:gd name="connsiteY6" fmla="*/ 2919984 h 4118864"/>
              <a:gd name="connsiteX0" fmla="*/ 0 w 4667504"/>
              <a:gd name="connsiteY0" fmla="*/ 3651504 h 4118864"/>
              <a:gd name="connsiteX1" fmla="*/ 1280160 w 4667504"/>
              <a:gd name="connsiteY1" fmla="*/ 3468624 h 4118864"/>
              <a:gd name="connsiteX2" fmla="*/ 2145792 w 4667504"/>
              <a:gd name="connsiteY2" fmla="*/ 6096 h 4118864"/>
              <a:gd name="connsiteX3" fmla="*/ 2877312 w 4667504"/>
              <a:gd name="connsiteY3" fmla="*/ 3505200 h 4118864"/>
              <a:gd name="connsiteX4" fmla="*/ 4437888 w 4667504"/>
              <a:gd name="connsiteY4" fmla="*/ 3688080 h 4118864"/>
              <a:gd name="connsiteX5" fmla="*/ 4255008 w 4667504"/>
              <a:gd name="connsiteY5" fmla="*/ 3602736 h 4118864"/>
              <a:gd name="connsiteX0" fmla="*/ 0 w 4437888"/>
              <a:gd name="connsiteY0" fmla="*/ 3651504 h 4118864"/>
              <a:gd name="connsiteX1" fmla="*/ 1280160 w 4437888"/>
              <a:gd name="connsiteY1" fmla="*/ 3468624 h 4118864"/>
              <a:gd name="connsiteX2" fmla="*/ 2145792 w 4437888"/>
              <a:gd name="connsiteY2" fmla="*/ 6096 h 4118864"/>
              <a:gd name="connsiteX3" fmla="*/ 2877312 w 4437888"/>
              <a:gd name="connsiteY3" fmla="*/ 3505200 h 4118864"/>
              <a:gd name="connsiteX4" fmla="*/ 4437888 w 4437888"/>
              <a:gd name="connsiteY4" fmla="*/ 3688080 h 4118864"/>
              <a:gd name="connsiteX0" fmla="*/ 0 w 4374082"/>
              <a:gd name="connsiteY0" fmla="*/ 3651504 h 4109341"/>
              <a:gd name="connsiteX1" fmla="*/ 1280160 w 4374082"/>
              <a:gd name="connsiteY1" fmla="*/ 3468624 h 4109341"/>
              <a:gd name="connsiteX2" fmla="*/ 2145792 w 4374082"/>
              <a:gd name="connsiteY2" fmla="*/ 6096 h 4109341"/>
              <a:gd name="connsiteX3" fmla="*/ 2877312 w 4374082"/>
              <a:gd name="connsiteY3" fmla="*/ 3505200 h 4109341"/>
              <a:gd name="connsiteX4" fmla="*/ 4374082 w 4374082"/>
              <a:gd name="connsiteY4" fmla="*/ 3630944 h 4109341"/>
              <a:gd name="connsiteX0" fmla="*/ 0 w 4374082"/>
              <a:gd name="connsiteY0" fmla="*/ 3737418 h 4162106"/>
              <a:gd name="connsiteX1" fmla="*/ 1280160 w 4374082"/>
              <a:gd name="connsiteY1" fmla="*/ 3554538 h 4162106"/>
              <a:gd name="connsiteX2" fmla="*/ 2145792 w 4374082"/>
              <a:gd name="connsiteY2" fmla="*/ 92010 h 4162106"/>
              <a:gd name="connsiteX3" fmla="*/ 2802446 w 4374082"/>
              <a:gd name="connsiteY3" fmla="*/ 3002479 h 4162106"/>
              <a:gd name="connsiteX4" fmla="*/ 4374082 w 4374082"/>
              <a:gd name="connsiteY4" fmla="*/ 3716858 h 4162106"/>
              <a:gd name="connsiteX0" fmla="*/ 0 w 4374082"/>
              <a:gd name="connsiteY0" fmla="*/ 3645408 h 3857752"/>
              <a:gd name="connsiteX1" fmla="*/ 1516562 w 4374082"/>
              <a:gd name="connsiteY1" fmla="*/ 2910469 h 3857752"/>
              <a:gd name="connsiteX2" fmla="*/ 2145792 w 4374082"/>
              <a:gd name="connsiteY2" fmla="*/ 0 h 3857752"/>
              <a:gd name="connsiteX3" fmla="*/ 2802446 w 4374082"/>
              <a:gd name="connsiteY3" fmla="*/ 2910469 h 3857752"/>
              <a:gd name="connsiteX4" fmla="*/ 4374082 w 4374082"/>
              <a:gd name="connsiteY4" fmla="*/ 3624848 h 3857752"/>
              <a:gd name="connsiteX0" fmla="*/ 0 w 4374082"/>
              <a:gd name="connsiteY0" fmla="*/ 3645408 h 3645408"/>
              <a:gd name="connsiteX1" fmla="*/ 1516562 w 4374082"/>
              <a:gd name="connsiteY1" fmla="*/ 2910469 h 3645408"/>
              <a:gd name="connsiteX2" fmla="*/ 2145792 w 4374082"/>
              <a:gd name="connsiteY2" fmla="*/ 0 h 3645408"/>
              <a:gd name="connsiteX3" fmla="*/ 2802446 w 4374082"/>
              <a:gd name="connsiteY3" fmla="*/ 2910469 h 3645408"/>
              <a:gd name="connsiteX4" fmla="*/ 4374082 w 4374082"/>
              <a:gd name="connsiteY4" fmla="*/ 3624848 h 3645408"/>
              <a:gd name="connsiteX0" fmla="*/ 0 w 4374082"/>
              <a:gd name="connsiteY0" fmla="*/ 3645408 h 3645408"/>
              <a:gd name="connsiteX1" fmla="*/ 1516562 w 4374082"/>
              <a:gd name="connsiteY1" fmla="*/ 2910469 h 3645408"/>
              <a:gd name="connsiteX2" fmla="*/ 2145792 w 4374082"/>
              <a:gd name="connsiteY2" fmla="*/ 0 h 3645408"/>
              <a:gd name="connsiteX3" fmla="*/ 2802446 w 4374082"/>
              <a:gd name="connsiteY3" fmla="*/ 2910469 h 3645408"/>
              <a:gd name="connsiteX4" fmla="*/ 4374082 w 4374082"/>
              <a:gd name="connsiteY4" fmla="*/ 3624848 h 3645408"/>
              <a:gd name="connsiteX0" fmla="*/ 0 w 4374082"/>
              <a:gd name="connsiteY0" fmla="*/ 3645408 h 3645408"/>
              <a:gd name="connsiteX1" fmla="*/ 1516562 w 4374082"/>
              <a:gd name="connsiteY1" fmla="*/ 2910469 h 3645408"/>
              <a:gd name="connsiteX2" fmla="*/ 2145792 w 4374082"/>
              <a:gd name="connsiteY2" fmla="*/ 0 h 3645408"/>
              <a:gd name="connsiteX3" fmla="*/ 2802446 w 4374082"/>
              <a:gd name="connsiteY3" fmla="*/ 2910469 h 3645408"/>
              <a:gd name="connsiteX4" fmla="*/ 4374082 w 4374082"/>
              <a:gd name="connsiteY4" fmla="*/ 3624848 h 3645408"/>
              <a:gd name="connsiteX0" fmla="*/ 0 w 4302644"/>
              <a:gd name="connsiteY0" fmla="*/ 3645408 h 3645408"/>
              <a:gd name="connsiteX1" fmla="*/ 1516562 w 4302644"/>
              <a:gd name="connsiteY1" fmla="*/ 2910469 h 3645408"/>
              <a:gd name="connsiteX2" fmla="*/ 2145792 w 4302644"/>
              <a:gd name="connsiteY2" fmla="*/ 0 h 3645408"/>
              <a:gd name="connsiteX3" fmla="*/ 2802446 w 4302644"/>
              <a:gd name="connsiteY3" fmla="*/ 2910469 h 3645408"/>
              <a:gd name="connsiteX4" fmla="*/ 4302644 w 4302644"/>
              <a:gd name="connsiteY4" fmla="*/ 3645408 h 364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2644" h="3645408">
                <a:moveTo>
                  <a:pt x="0" y="3645408"/>
                </a:moveTo>
                <a:cubicBezTo>
                  <a:pt x="978502" y="3623598"/>
                  <a:pt x="1158930" y="3518037"/>
                  <a:pt x="1516562" y="2910469"/>
                </a:cubicBezTo>
                <a:cubicBezTo>
                  <a:pt x="1874194" y="2302901"/>
                  <a:pt x="1931478" y="0"/>
                  <a:pt x="2145792" y="0"/>
                </a:cubicBezTo>
                <a:cubicBezTo>
                  <a:pt x="2360106" y="0"/>
                  <a:pt x="2442971" y="2302901"/>
                  <a:pt x="2802446" y="2910469"/>
                </a:cubicBezTo>
                <a:cubicBezTo>
                  <a:pt x="3161921" y="3518037"/>
                  <a:pt x="3339212" y="3600944"/>
                  <a:pt x="4302644" y="3645408"/>
                </a:cubicBezTo>
              </a:path>
            </a:pathLst>
          </a:custGeom>
          <a:ln w="22225">
            <a:prstDash val="sysDot"/>
            <a:headEnd type="non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2" name="Freeform 11"/>
          <p:cNvSpPr/>
          <p:nvPr/>
        </p:nvSpPr>
        <p:spPr>
          <a:xfrm>
            <a:off x="4452938" y="2525714"/>
            <a:ext cx="3281362" cy="3667125"/>
          </a:xfrm>
          <a:custGeom>
            <a:avLst/>
            <a:gdLst>
              <a:gd name="connsiteX0" fmla="*/ 0 w 4667504"/>
              <a:gd name="connsiteY0" fmla="*/ 3651504 h 4118864"/>
              <a:gd name="connsiteX1" fmla="*/ 1280160 w 4667504"/>
              <a:gd name="connsiteY1" fmla="*/ 3468624 h 4118864"/>
              <a:gd name="connsiteX2" fmla="*/ 2145792 w 4667504"/>
              <a:gd name="connsiteY2" fmla="*/ 6096 h 4118864"/>
              <a:gd name="connsiteX3" fmla="*/ 2877312 w 4667504"/>
              <a:gd name="connsiteY3" fmla="*/ 3505200 h 4118864"/>
              <a:gd name="connsiteX4" fmla="*/ 4437888 w 4667504"/>
              <a:gd name="connsiteY4" fmla="*/ 3688080 h 4118864"/>
              <a:gd name="connsiteX5" fmla="*/ 4255008 w 4667504"/>
              <a:gd name="connsiteY5" fmla="*/ 3602736 h 4118864"/>
              <a:gd name="connsiteX6" fmla="*/ 4011168 w 4667504"/>
              <a:gd name="connsiteY6" fmla="*/ 2919984 h 4118864"/>
              <a:gd name="connsiteX0" fmla="*/ 0 w 4667504"/>
              <a:gd name="connsiteY0" fmla="*/ 3651504 h 4118864"/>
              <a:gd name="connsiteX1" fmla="*/ 1280160 w 4667504"/>
              <a:gd name="connsiteY1" fmla="*/ 3468624 h 4118864"/>
              <a:gd name="connsiteX2" fmla="*/ 2145792 w 4667504"/>
              <a:gd name="connsiteY2" fmla="*/ 6096 h 4118864"/>
              <a:gd name="connsiteX3" fmla="*/ 2877312 w 4667504"/>
              <a:gd name="connsiteY3" fmla="*/ 3505200 h 4118864"/>
              <a:gd name="connsiteX4" fmla="*/ 4437888 w 4667504"/>
              <a:gd name="connsiteY4" fmla="*/ 3688080 h 4118864"/>
              <a:gd name="connsiteX5" fmla="*/ 4255008 w 4667504"/>
              <a:gd name="connsiteY5" fmla="*/ 3602736 h 4118864"/>
              <a:gd name="connsiteX0" fmla="*/ 0 w 4437888"/>
              <a:gd name="connsiteY0" fmla="*/ 3651504 h 4118864"/>
              <a:gd name="connsiteX1" fmla="*/ 1280160 w 4437888"/>
              <a:gd name="connsiteY1" fmla="*/ 3468624 h 4118864"/>
              <a:gd name="connsiteX2" fmla="*/ 2145792 w 4437888"/>
              <a:gd name="connsiteY2" fmla="*/ 6096 h 4118864"/>
              <a:gd name="connsiteX3" fmla="*/ 2877312 w 4437888"/>
              <a:gd name="connsiteY3" fmla="*/ 3505200 h 4118864"/>
              <a:gd name="connsiteX4" fmla="*/ 4437888 w 4437888"/>
              <a:gd name="connsiteY4" fmla="*/ 3688080 h 4118864"/>
              <a:gd name="connsiteX0" fmla="*/ 0 w 4374082"/>
              <a:gd name="connsiteY0" fmla="*/ 3651504 h 4109341"/>
              <a:gd name="connsiteX1" fmla="*/ 1280160 w 4374082"/>
              <a:gd name="connsiteY1" fmla="*/ 3468624 h 4109341"/>
              <a:gd name="connsiteX2" fmla="*/ 2145792 w 4374082"/>
              <a:gd name="connsiteY2" fmla="*/ 6096 h 4109341"/>
              <a:gd name="connsiteX3" fmla="*/ 2877312 w 4374082"/>
              <a:gd name="connsiteY3" fmla="*/ 3505200 h 4109341"/>
              <a:gd name="connsiteX4" fmla="*/ 4374082 w 4374082"/>
              <a:gd name="connsiteY4" fmla="*/ 3630944 h 4109341"/>
              <a:gd name="connsiteX0" fmla="*/ 0 w 4374082"/>
              <a:gd name="connsiteY0" fmla="*/ 3737418 h 4162106"/>
              <a:gd name="connsiteX1" fmla="*/ 1280160 w 4374082"/>
              <a:gd name="connsiteY1" fmla="*/ 3554538 h 4162106"/>
              <a:gd name="connsiteX2" fmla="*/ 2145792 w 4374082"/>
              <a:gd name="connsiteY2" fmla="*/ 92010 h 4162106"/>
              <a:gd name="connsiteX3" fmla="*/ 2802446 w 4374082"/>
              <a:gd name="connsiteY3" fmla="*/ 3002479 h 4162106"/>
              <a:gd name="connsiteX4" fmla="*/ 4374082 w 4374082"/>
              <a:gd name="connsiteY4" fmla="*/ 3716858 h 4162106"/>
              <a:gd name="connsiteX0" fmla="*/ 0 w 4374082"/>
              <a:gd name="connsiteY0" fmla="*/ 3645408 h 3857752"/>
              <a:gd name="connsiteX1" fmla="*/ 1516562 w 4374082"/>
              <a:gd name="connsiteY1" fmla="*/ 2910469 h 3857752"/>
              <a:gd name="connsiteX2" fmla="*/ 2145792 w 4374082"/>
              <a:gd name="connsiteY2" fmla="*/ 0 h 3857752"/>
              <a:gd name="connsiteX3" fmla="*/ 2802446 w 4374082"/>
              <a:gd name="connsiteY3" fmla="*/ 2910469 h 3857752"/>
              <a:gd name="connsiteX4" fmla="*/ 4374082 w 4374082"/>
              <a:gd name="connsiteY4" fmla="*/ 3624848 h 3857752"/>
              <a:gd name="connsiteX0" fmla="*/ 0 w 4374082"/>
              <a:gd name="connsiteY0" fmla="*/ 3645408 h 3645408"/>
              <a:gd name="connsiteX1" fmla="*/ 1516562 w 4374082"/>
              <a:gd name="connsiteY1" fmla="*/ 2910469 h 3645408"/>
              <a:gd name="connsiteX2" fmla="*/ 2145792 w 4374082"/>
              <a:gd name="connsiteY2" fmla="*/ 0 h 3645408"/>
              <a:gd name="connsiteX3" fmla="*/ 2802446 w 4374082"/>
              <a:gd name="connsiteY3" fmla="*/ 2910469 h 3645408"/>
              <a:gd name="connsiteX4" fmla="*/ 4374082 w 4374082"/>
              <a:gd name="connsiteY4" fmla="*/ 3624848 h 3645408"/>
              <a:gd name="connsiteX0" fmla="*/ 0 w 4374082"/>
              <a:gd name="connsiteY0" fmla="*/ 3645408 h 3645408"/>
              <a:gd name="connsiteX1" fmla="*/ 1516562 w 4374082"/>
              <a:gd name="connsiteY1" fmla="*/ 2910469 h 3645408"/>
              <a:gd name="connsiteX2" fmla="*/ 2145792 w 4374082"/>
              <a:gd name="connsiteY2" fmla="*/ 0 h 3645408"/>
              <a:gd name="connsiteX3" fmla="*/ 2802446 w 4374082"/>
              <a:gd name="connsiteY3" fmla="*/ 2910469 h 3645408"/>
              <a:gd name="connsiteX4" fmla="*/ 4374082 w 4374082"/>
              <a:gd name="connsiteY4" fmla="*/ 3624848 h 3645408"/>
              <a:gd name="connsiteX0" fmla="*/ 0 w 4374082"/>
              <a:gd name="connsiteY0" fmla="*/ 3645408 h 3645408"/>
              <a:gd name="connsiteX1" fmla="*/ 1516562 w 4374082"/>
              <a:gd name="connsiteY1" fmla="*/ 2910469 h 3645408"/>
              <a:gd name="connsiteX2" fmla="*/ 2145792 w 4374082"/>
              <a:gd name="connsiteY2" fmla="*/ 0 h 3645408"/>
              <a:gd name="connsiteX3" fmla="*/ 2802446 w 4374082"/>
              <a:gd name="connsiteY3" fmla="*/ 2910469 h 3645408"/>
              <a:gd name="connsiteX4" fmla="*/ 4374082 w 4374082"/>
              <a:gd name="connsiteY4" fmla="*/ 3624848 h 3645408"/>
              <a:gd name="connsiteX0" fmla="*/ 0 w 4302644"/>
              <a:gd name="connsiteY0" fmla="*/ 3645408 h 3645408"/>
              <a:gd name="connsiteX1" fmla="*/ 1516562 w 4302644"/>
              <a:gd name="connsiteY1" fmla="*/ 2910469 h 3645408"/>
              <a:gd name="connsiteX2" fmla="*/ 2145792 w 4302644"/>
              <a:gd name="connsiteY2" fmla="*/ 0 h 3645408"/>
              <a:gd name="connsiteX3" fmla="*/ 2802446 w 4302644"/>
              <a:gd name="connsiteY3" fmla="*/ 2910469 h 3645408"/>
              <a:gd name="connsiteX4" fmla="*/ 4302644 w 4302644"/>
              <a:gd name="connsiteY4" fmla="*/ 3645408 h 3645408"/>
              <a:gd name="connsiteX0" fmla="*/ 0 w 4302644"/>
              <a:gd name="connsiteY0" fmla="*/ 3654233 h 3654233"/>
              <a:gd name="connsiteX1" fmla="*/ 1516562 w 4302644"/>
              <a:gd name="connsiteY1" fmla="*/ 2919294 h 3654233"/>
              <a:gd name="connsiteX2" fmla="*/ 2145792 w 4302644"/>
              <a:gd name="connsiteY2" fmla="*/ 8825 h 3654233"/>
              <a:gd name="connsiteX3" fmla="*/ 3000396 w 4302644"/>
              <a:gd name="connsiteY3" fmla="*/ 2866345 h 3654233"/>
              <a:gd name="connsiteX4" fmla="*/ 4302644 w 4302644"/>
              <a:gd name="connsiteY4" fmla="*/ 3654233 h 3654233"/>
              <a:gd name="connsiteX0" fmla="*/ 0 w 4352544"/>
              <a:gd name="connsiteY0" fmla="*/ 3654233 h 3654233"/>
              <a:gd name="connsiteX1" fmla="*/ 1516562 w 4352544"/>
              <a:gd name="connsiteY1" fmla="*/ 2919294 h 3654233"/>
              <a:gd name="connsiteX2" fmla="*/ 2145792 w 4352544"/>
              <a:gd name="connsiteY2" fmla="*/ 8825 h 3654233"/>
              <a:gd name="connsiteX3" fmla="*/ 3000396 w 4352544"/>
              <a:gd name="connsiteY3" fmla="*/ 2866345 h 3654233"/>
              <a:gd name="connsiteX4" fmla="*/ 4352544 w 4352544"/>
              <a:gd name="connsiteY4" fmla="*/ 3615547 h 3654233"/>
              <a:gd name="connsiteX0" fmla="*/ 0 w 3280974"/>
              <a:gd name="connsiteY0" fmla="*/ 3580726 h 3615547"/>
              <a:gd name="connsiteX1" fmla="*/ 444992 w 3280974"/>
              <a:gd name="connsiteY1" fmla="*/ 2919294 h 3615547"/>
              <a:gd name="connsiteX2" fmla="*/ 1074222 w 3280974"/>
              <a:gd name="connsiteY2" fmla="*/ 8825 h 3615547"/>
              <a:gd name="connsiteX3" fmla="*/ 1928826 w 3280974"/>
              <a:gd name="connsiteY3" fmla="*/ 2866345 h 3615547"/>
              <a:gd name="connsiteX4" fmla="*/ 3280974 w 3280974"/>
              <a:gd name="connsiteY4" fmla="*/ 3615547 h 3615547"/>
              <a:gd name="connsiteX0" fmla="*/ 0 w 3280974"/>
              <a:gd name="connsiteY0" fmla="*/ 3580726 h 3615547"/>
              <a:gd name="connsiteX1" fmla="*/ 444992 w 3280974"/>
              <a:gd name="connsiteY1" fmla="*/ 2919294 h 3615547"/>
              <a:gd name="connsiteX2" fmla="*/ 1074222 w 3280974"/>
              <a:gd name="connsiteY2" fmla="*/ 8825 h 3615547"/>
              <a:gd name="connsiteX3" fmla="*/ 1928826 w 3280974"/>
              <a:gd name="connsiteY3" fmla="*/ 2866345 h 3615547"/>
              <a:gd name="connsiteX4" fmla="*/ 3280974 w 3280974"/>
              <a:gd name="connsiteY4" fmla="*/ 3615547 h 3615547"/>
              <a:gd name="connsiteX0" fmla="*/ 0 w 3280974"/>
              <a:gd name="connsiteY0" fmla="*/ 3652164 h 3652164"/>
              <a:gd name="connsiteX1" fmla="*/ 444992 w 3280974"/>
              <a:gd name="connsiteY1" fmla="*/ 2919294 h 3652164"/>
              <a:gd name="connsiteX2" fmla="*/ 1074222 w 3280974"/>
              <a:gd name="connsiteY2" fmla="*/ 8825 h 3652164"/>
              <a:gd name="connsiteX3" fmla="*/ 1928826 w 3280974"/>
              <a:gd name="connsiteY3" fmla="*/ 2866345 h 3652164"/>
              <a:gd name="connsiteX4" fmla="*/ 3280974 w 3280974"/>
              <a:gd name="connsiteY4" fmla="*/ 3615547 h 3652164"/>
              <a:gd name="connsiteX0" fmla="*/ 0 w 3280974"/>
              <a:gd name="connsiteY0" fmla="*/ 3652164 h 3652164"/>
              <a:gd name="connsiteX1" fmla="*/ 444992 w 3280974"/>
              <a:gd name="connsiteY1" fmla="*/ 2919294 h 3652164"/>
              <a:gd name="connsiteX2" fmla="*/ 1074222 w 3280974"/>
              <a:gd name="connsiteY2" fmla="*/ 8825 h 3652164"/>
              <a:gd name="connsiteX3" fmla="*/ 1928826 w 3280974"/>
              <a:gd name="connsiteY3" fmla="*/ 2866345 h 3652164"/>
              <a:gd name="connsiteX4" fmla="*/ 3280974 w 3280974"/>
              <a:gd name="connsiteY4" fmla="*/ 3615547 h 3652164"/>
              <a:gd name="connsiteX0" fmla="*/ 0 w 3280974"/>
              <a:gd name="connsiteY0" fmla="*/ 3667152 h 3667152"/>
              <a:gd name="connsiteX1" fmla="*/ 571504 w 3280974"/>
              <a:gd name="connsiteY1" fmla="*/ 2738457 h 3667152"/>
              <a:gd name="connsiteX2" fmla="*/ 1074222 w 3280974"/>
              <a:gd name="connsiteY2" fmla="*/ 23813 h 3667152"/>
              <a:gd name="connsiteX3" fmla="*/ 1928826 w 3280974"/>
              <a:gd name="connsiteY3" fmla="*/ 2881333 h 3667152"/>
              <a:gd name="connsiteX4" fmla="*/ 3280974 w 3280974"/>
              <a:gd name="connsiteY4" fmla="*/ 3630535 h 366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974" h="3667152">
                <a:moveTo>
                  <a:pt x="0" y="3667152"/>
                </a:moveTo>
                <a:cubicBezTo>
                  <a:pt x="131174" y="3143158"/>
                  <a:pt x="392467" y="3345680"/>
                  <a:pt x="571504" y="2738457"/>
                </a:cubicBezTo>
                <a:cubicBezTo>
                  <a:pt x="750541" y="2131234"/>
                  <a:pt x="848002" y="0"/>
                  <a:pt x="1074222" y="23813"/>
                </a:cubicBezTo>
                <a:cubicBezTo>
                  <a:pt x="1300442" y="47626"/>
                  <a:pt x="1561034" y="2280213"/>
                  <a:pt x="1928826" y="2881333"/>
                </a:cubicBezTo>
                <a:cubicBezTo>
                  <a:pt x="2296618" y="3482453"/>
                  <a:pt x="2317542" y="3586071"/>
                  <a:pt x="3280974" y="3630535"/>
                </a:cubicBezTo>
              </a:path>
            </a:pathLst>
          </a:custGeom>
          <a:ln w="22225">
            <a:prstDash val="solid"/>
            <a:headEnd type="non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cxnSp>
        <p:nvCxnSpPr>
          <p:cNvPr id="13" name="Straight Connector 12"/>
          <p:cNvCxnSpPr/>
          <p:nvPr/>
        </p:nvCxnSpPr>
        <p:spPr>
          <a:xfrm>
            <a:off x="7524750" y="2335213"/>
            <a:ext cx="642938" cy="0"/>
          </a:xfrm>
          <a:prstGeom prst="line">
            <a:avLst/>
          </a:prstGeom>
          <a:ln w="22225">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24750" y="2620963"/>
            <a:ext cx="642938"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sp>
        <p:nvSpPr>
          <p:cNvPr id="44044" name="TextBox 14"/>
          <p:cNvSpPr txBox="1">
            <a:spLocks noChangeArrowheads="1"/>
          </p:cNvSpPr>
          <p:nvPr/>
        </p:nvSpPr>
        <p:spPr bwMode="auto">
          <a:xfrm>
            <a:off x="8239125" y="2120901"/>
            <a:ext cx="19192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GB" sz="1400"/>
              <a:t>Gaussian distribution</a:t>
            </a:r>
          </a:p>
        </p:txBody>
      </p:sp>
      <p:sp>
        <p:nvSpPr>
          <p:cNvPr id="44045" name="TextBox 15"/>
          <p:cNvSpPr txBox="1">
            <a:spLocks noChangeArrowheads="1"/>
          </p:cNvSpPr>
          <p:nvPr/>
        </p:nvSpPr>
        <p:spPr bwMode="auto">
          <a:xfrm>
            <a:off x="8239125" y="2455864"/>
            <a:ext cx="19192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GB" sz="1400"/>
              <a:t>Observed distribution</a:t>
            </a:r>
          </a:p>
        </p:txBody>
      </p:sp>
      <p:sp>
        <p:nvSpPr>
          <p:cNvPr id="44046" name="Title 18"/>
          <p:cNvSpPr>
            <a:spLocks noGrp="1"/>
          </p:cNvSpPr>
          <p:nvPr>
            <p:ph type="title"/>
          </p:nvPr>
        </p:nvSpPr>
        <p:spPr/>
        <p:txBody>
          <a:bodyPr/>
          <a:lstStyle/>
          <a:p>
            <a:r>
              <a:rPr lang="en-GB" sz="4000" dirty="0">
                <a:latin typeface="Arial" charset="0"/>
                <a:ea typeface="ＭＳ Ｐゴシック" charset="0"/>
                <a:cs typeface="ＭＳ Ｐゴシック" charset="0"/>
              </a:rPr>
              <a:t>Variance of inter-packet arrival times</a:t>
            </a:r>
          </a:p>
        </p:txBody>
      </p:sp>
    </p:spTree>
    <p:extLst>
      <p:ext uri="{BB962C8B-B14F-4D97-AF65-F5344CB8AC3E}">
        <p14:creationId xmlns:p14="http://schemas.microsoft.com/office/powerpoint/2010/main" val="11384389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Latency and Jitter : Network Perspective</a:t>
            </a:r>
            <a:endParaRPr lang="en-GB" dirty="0"/>
          </a:p>
        </p:txBody>
      </p:sp>
      <p:sp>
        <p:nvSpPr>
          <p:cNvPr id="92" name="Rectangle 91"/>
          <p:cNvSpPr/>
          <p:nvPr/>
        </p:nvSpPr>
        <p:spPr>
          <a:xfrm flipH="1">
            <a:off x="1881158" y="2784272"/>
            <a:ext cx="1285884" cy="789390"/>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Sender</a:t>
            </a:r>
          </a:p>
        </p:txBody>
      </p:sp>
      <p:sp>
        <p:nvSpPr>
          <p:cNvPr id="94" name="Rectangle 93"/>
          <p:cNvSpPr/>
          <p:nvPr/>
        </p:nvSpPr>
        <p:spPr>
          <a:xfrm flipH="1">
            <a:off x="3905234" y="3028048"/>
            <a:ext cx="214314" cy="3018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flipH="1">
            <a:off x="3571857" y="3028048"/>
            <a:ext cx="214314" cy="3018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flipH="1">
            <a:off x="3238480" y="3028048"/>
            <a:ext cx="214314" cy="3018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flipH="1">
            <a:off x="8239140" y="3028048"/>
            <a:ext cx="214314" cy="3018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flipH="1">
            <a:off x="7667636" y="3028048"/>
            <a:ext cx="214314" cy="3018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flipH="1">
            <a:off x="7239008" y="3028048"/>
            <a:ext cx="214314" cy="3018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flipH="1">
            <a:off x="4238612" y="3028048"/>
            <a:ext cx="214314" cy="3018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flipH="1">
            <a:off x="8596330" y="3028048"/>
            <a:ext cx="214314" cy="3018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flipH="1">
            <a:off x="8953520" y="2782486"/>
            <a:ext cx="1285884" cy="789390"/>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Receiver</a:t>
            </a:r>
          </a:p>
        </p:txBody>
      </p:sp>
      <p:cxnSp>
        <p:nvCxnSpPr>
          <p:cNvPr id="46" name="Straight Connector 45"/>
          <p:cNvCxnSpPr/>
          <p:nvPr/>
        </p:nvCxnSpPr>
        <p:spPr>
          <a:xfrm>
            <a:off x="3167042" y="3429000"/>
            <a:ext cx="578647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Cloud 37"/>
          <p:cNvSpPr/>
          <p:nvPr/>
        </p:nvSpPr>
        <p:spPr>
          <a:xfrm>
            <a:off x="5024430" y="2714620"/>
            <a:ext cx="1857388" cy="928694"/>
          </a:xfrm>
          <a:prstGeom prst="cloud">
            <a:avLst/>
          </a:prstGeom>
          <a:solidFill>
            <a:schemeClr val="accent6">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Arial" pitchFamily="34" charset="0"/>
                <a:cs typeface="Arial" pitchFamily="34" charset="0"/>
              </a:rPr>
              <a:t>Internet</a:t>
            </a:r>
          </a:p>
        </p:txBody>
      </p:sp>
      <p:sp>
        <p:nvSpPr>
          <p:cNvPr id="48" name="Right Brace 47"/>
          <p:cNvSpPr/>
          <p:nvPr/>
        </p:nvSpPr>
        <p:spPr>
          <a:xfrm rot="16200000">
            <a:off x="3667108" y="2285992"/>
            <a:ext cx="428628" cy="1285884"/>
          </a:xfrm>
          <a:prstGeom prst="rightBrace">
            <a:avLst>
              <a:gd name="adj1" fmla="val 8333"/>
              <a:gd name="adj2" fmla="val 51542"/>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Right Brace 48"/>
          <p:cNvSpPr/>
          <p:nvPr/>
        </p:nvSpPr>
        <p:spPr>
          <a:xfrm rot="16200000">
            <a:off x="7774793" y="1964521"/>
            <a:ext cx="428628" cy="1785950"/>
          </a:xfrm>
          <a:prstGeom prst="rightBrace">
            <a:avLst>
              <a:gd name="adj1" fmla="val 8333"/>
              <a:gd name="adj2" fmla="val 51542"/>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0" name="Right Brace 49"/>
          <p:cNvSpPr/>
          <p:nvPr/>
        </p:nvSpPr>
        <p:spPr>
          <a:xfrm rot="5400000" flipV="1">
            <a:off x="5845967" y="1035827"/>
            <a:ext cx="428628" cy="5643602"/>
          </a:xfrm>
          <a:prstGeom prst="rightBrace">
            <a:avLst>
              <a:gd name="adj1" fmla="val 8333"/>
              <a:gd name="adj2" fmla="val 51542"/>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2" name="TextBox 51"/>
          <p:cNvSpPr txBox="1"/>
          <p:nvPr/>
        </p:nvSpPr>
        <p:spPr>
          <a:xfrm>
            <a:off x="3238481" y="2428869"/>
            <a:ext cx="1304011" cy="276999"/>
          </a:xfrm>
          <a:prstGeom prst="rect">
            <a:avLst/>
          </a:prstGeom>
          <a:noFill/>
        </p:spPr>
        <p:txBody>
          <a:bodyPr wrap="none" rtlCol="0">
            <a:spAutoFit/>
          </a:bodyPr>
          <a:lstStyle/>
          <a:p>
            <a:r>
              <a:rPr lang="en-GB" sz="1200" b="1" dirty="0">
                <a:latin typeface="Arial" pitchFamily="34" charset="0"/>
                <a:cs typeface="Arial" pitchFamily="34" charset="0"/>
              </a:rPr>
              <a:t>Regular Timing</a:t>
            </a:r>
          </a:p>
        </p:txBody>
      </p:sp>
      <p:sp>
        <p:nvSpPr>
          <p:cNvPr id="53" name="TextBox 52"/>
          <p:cNvSpPr txBox="1"/>
          <p:nvPr/>
        </p:nvSpPr>
        <p:spPr>
          <a:xfrm>
            <a:off x="7381884" y="2357431"/>
            <a:ext cx="1286378" cy="276999"/>
          </a:xfrm>
          <a:prstGeom prst="rect">
            <a:avLst/>
          </a:prstGeom>
          <a:noFill/>
        </p:spPr>
        <p:txBody>
          <a:bodyPr wrap="none" rtlCol="0">
            <a:spAutoFit/>
          </a:bodyPr>
          <a:lstStyle/>
          <a:p>
            <a:r>
              <a:rPr lang="en-GB" sz="1200" b="1" dirty="0">
                <a:latin typeface="Arial" pitchFamily="34" charset="0"/>
                <a:cs typeface="Arial" pitchFamily="34" charset="0"/>
              </a:rPr>
              <a:t>Jittered Timing</a:t>
            </a:r>
          </a:p>
        </p:txBody>
      </p:sp>
      <p:sp>
        <p:nvSpPr>
          <p:cNvPr id="54" name="TextBox 53"/>
          <p:cNvSpPr txBox="1"/>
          <p:nvPr/>
        </p:nvSpPr>
        <p:spPr>
          <a:xfrm>
            <a:off x="5381620" y="4071943"/>
            <a:ext cx="1414170" cy="276999"/>
          </a:xfrm>
          <a:prstGeom prst="rect">
            <a:avLst/>
          </a:prstGeom>
          <a:noFill/>
        </p:spPr>
        <p:txBody>
          <a:bodyPr wrap="none" rtlCol="0">
            <a:spAutoFit/>
          </a:bodyPr>
          <a:lstStyle/>
          <a:p>
            <a:r>
              <a:rPr lang="en-GB" sz="1200" b="1" dirty="0">
                <a:latin typeface="Arial" pitchFamily="34" charset="0"/>
                <a:cs typeface="Arial" pitchFamily="34" charset="0"/>
              </a:rPr>
              <a:t>Network Latency</a:t>
            </a:r>
          </a:p>
        </p:txBody>
      </p:sp>
      <p:sp>
        <p:nvSpPr>
          <p:cNvPr id="2" name="Rectangle 1"/>
          <p:cNvSpPr/>
          <p:nvPr/>
        </p:nvSpPr>
        <p:spPr>
          <a:xfrm>
            <a:off x="2524100" y="4591386"/>
            <a:ext cx="7494424" cy="646331"/>
          </a:xfrm>
          <a:prstGeom prst="rect">
            <a:avLst/>
          </a:prstGeom>
        </p:spPr>
        <p:txBody>
          <a:bodyPr wrap="none">
            <a:spAutoFit/>
          </a:bodyPr>
          <a:lstStyle/>
          <a:p>
            <a:r>
              <a:rPr lang="en-GB" b="1" dirty="0">
                <a:latin typeface="Arial" pitchFamily="34" charset="0"/>
                <a:cs typeface="Arial" pitchFamily="34" charset="0"/>
              </a:rPr>
              <a:t>Transmission Delay : </a:t>
            </a:r>
            <a:r>
              <a:rPr lang="en-GB" dirty="0">
                <a:latin typeface="Arial" pitchFamily="34" charset="0"/>
                <a:cs typeface="Arial" pitchFamily="34" charset="0"/>
              </a:rPr>
              <a:t>time it takes to put a packet on the outgoing link</a:t>
            </a:r>
            <a:r>
              <a:rPr lang="en-GB" b="1" dirty="0">
                <a:latin typeface="Arial" pitchFamily="34" charset="0"/>
                <a:cs typeface="Arial" pitchFamily="34" charset="0"/>
              </a:rPr>
              <a:t> </a:t>
            </a:r>
          </a:p>
          <a:p>
            <a:r>
              <a:rPr lang="en-GB" b="1" dirty="0">
                <a:latin typeface="Arial" pitchFamily="34" charset="0"/>
                <a:cs typeface="Arial" pitchFamily="34" charset="0"/>
              </a:rPr>
              <a:t>Propagation Delay : </a:t>
            </a:r>
            <a:r>
              <a:rPr lang="en-GB" dirty="0">
                <a:latin typeface="Arial" pitchFamily="34" charset="0"/>
                <a:cs typeface="Arial" pitchFamily="34" charset="0"/>
              </a:rPr>
              <a:t>time it takes for the packet to arrive at destination</a:t>
            </a:r>
            <a:endParaRPr lang="en-GB" dirty="0"/>
          </a:p>
        </p:txBody>
      </p:sp>
    </p:spTree>
    <p:extLst>
      <p:ext uri="{BB962C8B-B14F-4D97-AF65-F5344CB8AC3E}">
        <p14:creationId xmlns:p14="http://schemas.microsoft.com/office/powerpoint/2010/main" val="26757422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ltLang="en-US" dirty="0">
                <a:sym typeface="Arial"/>
              </a:rPr>
              <a:t>Difference: Jitter and Latency</a:t>
            </a:r>
            <a:endParaRPr lang="en-US" dirty="0"/>
          </a:p>
        </p:txBody>
      </p:sp>
      <p:sp>
        <p:nvSpPr>
          <p:cNvPr id="3" name="Content Placeholder 2"/>
          <p:cNvSpPr>
            <a:spLocks noGrp="1"/>
          </p:cNvSpPr>
          <p:nvPr>
            <p:ph idx="1"/>
          </p:nvPr>
        </p:nvSpPr>
        <p:spPr>
          <a:xfrm>
            <a:off x="2303464" y="1712270"/>
            <a:ext cx="7583487" cy="4565291"/>
          </a:xfrm>
        </p:spPr>
        <p:txBody>
          <a:bodyPr/>
          <a:lstStyle/>
          <a:p>
            <a:pPr marL="0" indent="0">
              <a:buNone/>
            </a:pPr>
            <a:r>
              <a:rPr lang="en" sz="2400" b="1" dirty="0">
                <a:latin typeface="Arial"/>
                <a:ea typeface="Arial"/>
                <a:cs typeface="Arial"/>
                <a:sym typeface="Arial"/>
              </a:rPr>
              <a:t>Latency and Jitter affect streams of packets travelling across the network</a:t>
            </a:r>
          </a:p>
          <a:p>
            <a:pPr marL="0" indent="0">
              <a:buNone/>
            </a:pPr>
            <a:endParaRPr lang="en-US" dirty="0"/>
          </a:p>
        </p:txBody>
      </p:sp>
      <p:sp>
        <p:nvSpPr>
          <p:cNvPr id="5" name="Shape 97"/>
          <p:cNvSpPr/>
          <p:nvPr/>
        </p:nvSpPr>
        <p:spPr>
          <a:xfrm>
            <a:off x="2482380" y="2621208"/>
            <a:ext cx="7272808" cy="3485732"/>
          </a:xfrm>
          <a:prstGeom prst="rect">
            <a:avLst/>
          </a:prstGeom>
          <a:blipFill>
            <a:blip r:embed="rId2"/>
            <a:stretch>
              <a:fillRect/>
            </a:stretch>
          </a:blipFill>
        </p:spPr>
      </p:sp>
    </p:spTree>
    <p:extLst>
      <p:ext uri="{BB962C8B-B14F-4D97-AF65-F5344CB8AC3E}">
        <p14:creationId xmlns:p14="http://schemas.microsoft.com/office/powerpoint/2010/main" val="37359313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Group 11"/>
          <p:cNvGrpSpPr>
            <a:grpSpLocks/>
          </p:cNvGrpSpPr>
          <p:nvPr/>
        </p:nvGrpSpPr>
        <p:grpSpPr bwMode="auto">
          <a:xfrm>
            <a:off x="3943350" y="2998788"/>
            <a:ext cx="4362450" cy="3422650"/>
            <a:chOff x="2571736" y="3286124"/>
            <a:chExt cx="4000528" cy="3138007"/>
          </a:xfrm>
        </p:grpSpPr>
        <p:cxnSp>
          <p:nvCxnSpPr>
            <p:cNvPr id="4" name="Straight Arrow Connector 3"/>
            <p:cNvCxnSpPr/>
            <p:nvPr/>
          </p:nvCxnSpPr>
          <p:spPr>
            <a:xfrm>
              <a:off x="3571868" y="3929445"/>
              <a:ext cx="1857596" cy="427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2321614" y="4536379"/>
              <a:ext cx="250050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4179210" y="4536379"/>
              <a:ext cx="2500508"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9701" name="TextBox 6"/>
            <p:cNvSpPr txBox="1">
              <a:spLocks noChangeArrowheads="1"/>
            </p:cNvSpPr>
            <p:nvPr/>
          </p:nvSpPr>
          <p:spPr bwMode="auto">
            <a:xfrm>
              <a:off x="2786050" y="6000768"/>
              <a:ext cx="1571636" cy="42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a:latin typeface="Tw Cen MT" charset="0"/>
                </a:rPr>
                <a:t>Client</a:t>
              </a:r>
              <a:r>
                <a:rPr lang="en-GB" baseline="-25000">
                  <a:latin typeface="Tw Cen MT" charset="0"/>
                </a:rPr>
                <a:t>A</a:t>
              </a:r>
            </a:p>
          </p:txBody>
        </p:sp>
        <p:sp>
          <p:nvSpPr>
            <p:cNvPr id="29702" name="TextBox 7"/>
            <p:cNvSpPr txBox="1">
              <a:spLocks noChangeArrowheads="1"/>
            </p:cNvSpPr>
            <p:nvPr/>
          </p:nvSpPr>
          <p:spPr bwMode="auto">
            <a:xfrm>
              <a:off x="4500562" y="6000768"/>
              <a:ext cx="2071702" cy="42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a:latin typeface="Tw Cen MT" charset="0"/>
                </a:rPr>
                <a:t>Client</a:t>
              </a:r>
              <a:r>
                <a:rPr lang="en-GB" baseline="-25000">
                  <a:latin typeface="Tw Cen MT" charset="0"/>
                </a:rPr>
                <a:t>B</a:t>
              </a:r>
            </a:p>
          </p:txBody>
        </p:sp>
        <p:cxnSp>
          <p:nvCxnSpPr>
            <p:cNvPr id="10" name="Straight Arrow Connector 9"/>
            <p:cNvCxnSpPr/>
            <p:nvPr/>
          </p:nvCxnSpPr>
          <p:spPr>
            <a:xfrm rot="10800000" flipV="1">
              <a:off x="3571868" y="4929356"/>
              <a:ext cx="1857596" cy="427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04" name="TextBox 35"/>
            <p:cNvSpPr txBox="1">
              <a:spLocks noChangeArrowheads="1"/>
            </p:cNvSpPr>
            <p:nvPr/>
          </p:nvSpPr>
          <p:spPr bwMode="auto">
            <a:xfrm>
              <a:off x="2571736" y="3714752"/>
              <a:ext cx="1571636" cy="42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dirty="0">
                  <a:latin typeface="Tw Cen MT" charset="0"/>
                </a:rPr>
                <a:t>T</a:t>
              </a:r>
              <a:r>
                <a:rPr lang="en-GB" baseline="-25000" dirty="0">
                  <a:latin typeface="Tw Cen MT" charset="0"/>
                </a:rPr>
                <a:t>A0</a:t>
              </a:r>
            </a:p>
          </p:txBody>
        </p:sp>
        <p:sp>
          <p:nvSpPr>
            <p:cNvPr id="29705" name="TextBox 36"/>
            <p:cNvSpPr txBox="1">
              <a:spLocks noChangeArrowheads="1"/>
            </p:cNvSpPr>
            <p:nvPr/>
          </p:nvSpPr>
          <p:spPr bwMode="auto">
            <a:xfrm>
              <a:off x="2571736" y="5192925"/>
              <a:ext cx="1571636" cy="42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a:latin typeface="Tw Cen MT" charset="0"/>
                </a:rPr>
                <a:t>T</a:t>
              </a:r>
              <a:r>
                <a:rPr lang="en-GB" baseline="-25000">
                  <a:latin typeface="Tw Cen MT" charset="0"/>
                </a:rPr>
                <a:t>A1</a:t>
              </a:r>
            </a:p>
          </p:txBody>
        </p:sp>
        <p:sp>
          <p:nvSpPr>
            <p:cNvPr id="29706" name="TextBox 38"/>
            <p:cNvSpPr txBox="1">
              <a:spLocks noChangeArrowheads="1"/>
            </p:cNvSpPr>
            <p:nvPr/>
          </p:nvSpPr>
          <p:spPr bwMode="auto">
            <a:xfrm>
              <a:off x="4857752" y="4214818"/>
              <a:ext cx="1571636" cy="42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a:latin typeface="Tw Cen MT" charset="0"/>
                </a:rPr>
                <a:t>T</a:t>
              </a:r>
              <a:r>
                <a:rPr lang="en-GB" baseline="-25000">
                  <a:latin typeface="Tw Cen MT" charset="0"/>
                </a:rPr>
                <a:t>B0</a:t>
              </a:r>
            </a:p>
          </p:txBody>
        </p:sp>
        <p:sp>
          <p:nvSpPr>
            <p:cNvPr id="29707" name="TextBox 39"/>
            <p:cNvSpPr txBox="1">
              <a:spLocks noChangeArrowheads="1"/>
            </p:cNvSpPr>
            <p:nvPr/>
          </p:nvSpPr>
          <p:spPr bwMode="auto">
            <a:xfrm>
              <a:off x="4857752" y="4764297"/>
              <a:ext cx="1571636" cy="42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a:latin typeface="Tw Cen MT" charset="0"/>
                </a:rPr>
                <a:t>T</a:t>
              </a:r>
              <a:r>
                <a:rPr lang="en-GB" baseline="-25000">
                  <a:latin typeface="Tw Cen MT" charset="0"/>
                </a:rPr>
                <a:t>B1</a:t>
              </a:r>
            </a:p>
          </p:txBody>
        </p:sp>
      </p:grpSp>
      <p:sp>
        <p:nvSpPr>
          <p:cNvPr id="13" name="Title 1"/>
          <p:cNvSpPr>
            <a:spLocks noGrp="1"/>
          </p:cNvSpPr>
          <p:nvPr>
            <p:ph type="title"/>
          </p:nvPr>
        </p:nvSpPr>
        <p:spPr>
          <a:xfrm>
            <a:off x="2136648" y="228600"/>
            <a:ext cx="8153400" cy="990600"/>
          </a:xfrm>
        </p:spPr>
        <p:txBody>
          <a:bodyPr/>
          <a:lstStyle/>
          <a:p>
            <a:r>
              <a:rPr lang="en-US" altLang="en-US" dirty="0" smtClean="0">
                <a:sym typeface="Arial"/>
              </a:rPr>
              <a:t>Network </a:t>
            </a:r>
            <a:r>
              <a:rPr lang="en" altLang="en-US" dirty="0" smtClean="0">
                <a:sym typeface="Arial"/>
              </a:rPr>
              <a:t>Latency</a:t>
            </a:r>
            <a:r>
              <a:rPr lang="en-US" altLang="en-US" dirty="0" smtClean="0">
                <a:sym typeface="Arial"/>
              </a:rPr>
              <a:t> Estimate</a:t>
            </a:r>
            <a:endParaRPr lang="en-US" dirty="0"/>
          </a:p>
        </p:txBody>
      </p:sp>
      <p:sp>
        <p:nvSpPr>
          <p:cNvPr id="2" name="TextBox 1"/>
          <p:cNvSpPr txBox="1"/>
          <p:nvPr/>
        </p:nvSpPr>
        <p:spPr>
          <a:xfrm>
            <a:off x="2495600" y="1700808"/>
            <a:ext cx="5897448" cy="923330"/>
          </a:xfrm>
          <a:prstGeom prst="rect">
            <a:avLst/>
          </a:prstGeom>
          <a:noFill/>
        </p:spPr>
        <p:txBody>
          <a:bodyPr wrap="none" rtlCol="0">
            <a:spAutoFit/>
          </a:bodyPr>
          <a:lstStyle/>
          <a:p>
            <a:r>
              <a:rPr lang="en-US" dirty="0"/>
              <a:t>Network Latency Estimate = ((T</a:t>
            </a:r>
            <a:r>
              <a:rPr lang="en-US" baseline="-25000" dirty="0"/>
              <a:t>A1</a:t>
            </a:r>
            <a:r>
              <a:rPr lang="en-US" dirty="0"/>
              <a:t> – T</a:t>
            </a:r>
            <a:r>
              <a:rPr lang="en-US" baseline="-25000" dirty="0"/>
              <a:t>A0</a:t>
            </a:r>
            <a:r>
              <a:rPr lang="en-US" dirty="0"/>
              <a:t>) - (T</a:t>
            </a:r>
            <a:r>
              <a:rPr lang="en-US" baseline="-25000" dirty="0"/>
              <a:t>B1</a:t>
            </a:r>
            <a:r>
              <a:rPr lang="en-US" dirty="0"/>
              <a:t> – T</a:t>
            </a:r>
            <a:r>
              <a:rPr lang="en-US" baseline="-25000" dirty="0"/>
              <a:t>B0</a:t>
            </a:r>
            <a:r>
              <a:rPr lang="en-US" dirty="0"/>
              <a:t>))/2</a:t>
            </a:r>
          </a:p>
          <a:p>
            <a:endParaRPr lang="en-US" dirty="0"/>
          </a:p>
          <a:p>
            <a:r>
              <a:rPr lang="en-US" dirty="0"/>
              <a:t>Clock Offset Estimate = (T</a:t>
            </a:r>
            <a:r>
              <a:rPr lang="en-US" baseline="-25000" dirty="0"/>
              <a:t>B0 </a:t>
            </a:r>
            <a:r>
              <a:rPr lang="en-US" dirty="0"/>
              <a:t>- T</a:t>
            </a:r>
            <a:r>
              <a:rPr lang="en-US" baseline="-25000" dirty="0"/>
              <a:t>A0</a:t>
            </a:r>
            <a:r>
              <a:rPr lang="en-US" dirty="0"/>
              <a:t>) – Network Latency Estimate</a:t>
            </a:r>
          </a:p>
        </p:txBody>
      </p:sp>
    </p:spTree>
    <p:extLst>
      <p:ext uri="{BB962C8B-B14F-4D97-AF65-F5344CB8AC3E}">
        <p14:creationId xmlns:p14="http://schemas.microsoft.com/office/powerpoint/2010/main" val="2585285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p:cNvCxnSpPr/>
          <p:nvPr/>
        </p:nvCxnSpPr>
        <p:spPr>
          <a:xfrm>
            <a:off x="5095876" y="1990726"/>
            <a:ext cx="1857375"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087889" y="1776414"/>
            <a:ext cx="9575" cy="374082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954838" y="1776414"/>
            <a:ext cx="5258" cy="388483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604" name="TextBox 34"/>
          <p:cNvSpPr txBox="1">
            <a:spLocks noChangeArrowheads="1"/>
          </p:cNvSpPr>
          <p:nvPr/>
        </p:nvSpPr>
        <p:spPr bwMode="auto">
          <a:xfrm>
            <a:off x="2639617" y="1700808"/>
            <a:ext cx="15716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dirty="0">
                <a:latin typeface="Tw Cen MT" charset="0"/>
              </a:rPr>
              <a:t>Sender</a:t>
            </a:r>
          </a:p>
        </p:txBody>
      </p:sp>
      <p:sp>
        <p:nvSpPr>
          <p:cNvPr id="25605" name="TextBox 35"/>
          <p:cNvSpPr txBox="1">
            <a:spLocks noChangeArrowheads="1"/>
          </p:cNvSpPr>
          <p:nvPr/>
        </p:nvSpPr>
        <p:spPr bwMode="auto">
          <a:xfrm>
            <a:off x="7464152" y="1772816"/>
            <a:ext cx="20716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dirty="0">
                <a:latin typeface="Tw Cen MT" charset="0"/>
              </a:rPr>
              <a:t>Receiver</a:t>
            </a:r>
          </a:p>
        </p:txBody>
      </p:sp>
      <p:cxnSp>
        <p:nvCxnSpPr>
          <p:cNvPr id="53" name="Straight Arrow Connector 52"/>
          <p:cNvCxnSpPr/>
          <p:nvPr/>
        </p:nvCxnSpPr>
        <p:spPr>
          <a:xfrm>
            <a:off x="5095876" y="2633664"/>
            <a:ext cx="1857375" cy="100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095876" y="3276601"/>
            <a:ext cx="1857375"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95876" y="3919539"/>
            <a:ext cx="1857375" cy="128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095876" y="4562475"/>
            <a:ext cx="1857375" cy="928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981576" y="1919288"/>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981576" y="2562225"/>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97451" y="3205163"/>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981576" y="3848100"/>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997451" y="4491038"/>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838951" y="1919288"/>
            <a:ext cx="214313"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840538" y="2562225"/>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56413" y="3205163"/>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840538" y="3848100"/>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856413" y="4491038"/>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837363" y="5133975"/>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989513" y="5133975"/>
            <a:ext cx="214312" cy="0"/>
          </a:xfrm>
          <a:prstGeom prst="line">
            <a:avLst/>
          </a:prstGeom>
          <a:ln w="22225">
            <a:headEnd type="none"/>
            <a:tailEnd type="none"/>
          </a:ln>
        </p:spPr>
        <p:style>
          <a:lnRef idx="1">
            <a:schemeClr val="accent1"/>
          </a:lnRef>
          <a:fillRef idx="0">
            <a:schemeClr val="accent1"/>
          </a:fillRef>
          <a:effectRef idx="0">
            <a:schemeClr val="accent1"/>
          </a:effectRef>
          <a:fontRef idx="minor">
            <a:schemeClr val="tx1"/>
          </a:fontRef>
        </p:style>
      </p:cxnSp>
      <p:sp>
        <p:nvSpPr>
          <p:cNvPr id="25" name="Title 1"/>
          <p:cNvSpPr>
            <a:spLocks noGrp="1"/>
          </p:cNvSpPr>
          <p:nvPr>
            <p:ph type="title"/>
          </p:nvPr>
        </p:nvSpPr>
        <p:spPr>
          <a:xfrm>
            <a:off x="2136648" y="228600"/>
            <a:ext cx="8153400" cy="990600"/>
          </a:xfrm>
        </p:spPr>
        <p:txBody>
          <a:bodyPr/>
          <a:lstStyle/>
          <a:p>
            <a:r>
              <a:rPr lang="en-US" altLang="en-US" dirty="0" smtClean="0">
                <a:sym typeface="Arial"/>
              </a:rPr>
              <a:t>Network Jitter Estimate</a:t>
            </a:r>
            <a:endParaRPr lang="en-US" dirty="0"/>
          </a:p>
        </p:txBody>
      </p:sp>
      <p:sp>
        <p:nvSpPr>
          <p:cNvPr id="2" name="Rectangle 1"/>
          <p:cNvSpPr/>
          <p:nvPr/>
        </p:nvSpPr>
        <p:spPr>
          <a:xfrm>
            <a:off x="7104113" y="2564904"/>
            <a:ext cx="447621" cy="369332"/>
          </a:xfrm>
          <a:prstGeom prst="rect">
            <a:avLst/>
          </a:prstGeom>
        </p:spPr>
        <p:txBody>
          <a:bodyPr wrap="none">
            <a:spAutoFit/>
          </a:bodyPr>
          <a:lstStyle/>
          <a:p>
            <a:pPr algn="ctr" eaLnBrk="1" hangingPunct="1"/>
            <a:r>
              <a:rPr lang="en-GB" dirty="0">
                <a:latin typeface="Tw Cen MT" charset="0"/>
              </a:rPr>
              <a:t>T</a:t>
            </a:r>
            <a:r>
              <a:rPr lang="en-GB" baseline="-25000" dirty="0">
                <a:latin typeface="Tw Cen MT" charset="0"/>
              </a:rPr>
              <a:t>R0</a:t>
            </a:r>
          </a:p>
        </p:txBody>
      </p:sp>
      <p:sp>
        <p:nvSpPr>
          <p:cNvPr id="3" name="Rectangle 2"/>
          <p:cNvSpPr/>
          <p:nvPr/>
        </p:nvSpPr>
        <p:spPr>
          <a:xfrm>
            <a:off x="7104113" y="3429000"/>
            <a:ext cx="447621" cy="369332"/>
          </a:xfrm>
          <a:prstGeom prst="rect">
            <a:avLst/>
          </a:prstGeom>
        </p:spPr>
        <p:txBody>
          <a:bodyPr wrap="none">
            <a:spAutoFit/>
          </a:bodyPr>
          <a:lstStyle/>
          <a:p>
            <a:pPr algn="ctr" eaLnBrk="1" hangingPunct="1"/>
            <a:r>
              <a:rPr lang="en-GB" dirty="0">
                <a:latin typeface="Tw Cen MT" charset="0"/>
              </a:rPr>
              <a:t>T</a:t>
            </a:r>
            <a:r>
              <a:rPr lang="en-GB" baseline="-25000" dirty="0">
                <a:latin typeface="Tw Cen MT" charset="0"/>
              </a:rPr>
              <a:t>R1</a:t>
            </a:r>
          </a:p>
        </p:txBody>
      </p:sp>
      <p:sp>
        <p:nvSpPr>
          <p:cNvPr id="4" name="Rectangle 3"/>
          <p:cNvSpPr/>
          <p:nvPr/>
        </p:nvSpPr>
        <p:spPr>
          <a:xfrm>
            <a:off x="4511825" y="1772816"/>
            <a:ext cx="447621" cy="369332"/>
          </a:xfrm>
          <a:prstGeom prst="rect">
            <a:avLst/>
          </a:prstGeom>
        </p:spPr>
        <p:txBody>
          <a:bodyPr wrap="none">
            <a:spAutoFit/>
          </a:bodyPr>
          <a:lstStyle/>
          <a:p>
            <a:pPr algn="ctr" eaLnBrk="1" hangingPunct="1"/>
            <a:r>
              <a:rPr lang="en-GB" dirty="0">
                <a:latin typeface="Tw Cen MT" charset="0"/>
              </a:rPr>
              <a:t>T</a:t>
            </a:r>
            <a:r>
              <a:rPr lang="en-GB" baseline="-25000" dirty="0">
                <a:latin typeface="Tw Cen MT" charset="0"/>
              </a:rPr>
              <a:t>S0</a:t>
            </a:r>
          </a:p>
        </p:txBody>
      </p:sp>
      <p:sp>
        <p:nvSpPr>
          <p:cNvPr id="31" name="Rectangle 30"/>
          <p:cNvSpPr/>
          <p:nvPr/>
        </p:nvSpPr>
        <p:spPr>
          <a:xfrm>
            <a:off x="4511825" y="2420888"/>
            <a:ext cx="447621" cy="369332"/>
          </a:xfrm>
          <a:prstGeom prst="rect">
            <a:avLst/>
          </a:prstGeom>
        </p:spPr>
        <p:txBody>
          <a:bodyPr wrap="none">
            <a:spAutoFit/>
          </a:bodyPr>
          <a:lstStyle/>
          <a:p>
            <a:pPr algn="ctr" eaLnBrk="1" hangingPunct="1"/>
            <a:r>
              <a:rPr lang="en-GB" dirty="0">
                <a:latin typeface="Tw Cen MT" charset="0"/>
              </a:rPr>
              <a:t>T</a:t>
            </a:r>
            <a:r>
              <a:rPr lang="en-GB" baseline="-25000" dirty="0">
                <a:latin typeface="Tw Cen MT" charset="0"/>
              </a:rPr>
              <a:t>S1</a:t>
            </a:r>
          </a:p>
        </p:txBody>
      </p:sp>
      <p:sp>
        <p:nvSpPr>
          <p:cNvPr id="7" name="TextBox 6"/>
          <p:cNvSpPr txBox="1"/>
          <p:nvPr/>
        </p:nvSpPr>
        <p:spPr>
          <a:xfrm>
            <a:off x="1719031" y="5816734"/>
            <a:ext cx="8128059" cy="1015663"/>
          </a:xfrm>
          <a:prstGeom prst="rect">
            <a:avLst/>
          </a:prstGeom>
          <a:noFill/>
        </p:spPr>
        <p:txBody>
          <a:bodyPr wrap="none" rtlCol="0">
            <a:spAutoFit/>
          </a:bodyPr>
          <a:lstStyle/>
          <a:p>
            <a:r>
              <a:rPr lang="en-US" sz="2000" dirty="0"/>
              <a:t>Jitter Estimate = (T</a:t>
            </a:r>
            <a:r>
              <a:rPr lang="en-US" sz="2000" baseline="-25000" dirty="0"/>
              <a:t>R1</a:t>
            </a:r>
            <a:r>
              <a:rPr lang="en-US" sz="2000" dirty="0"/>
              <a:t> – T</a:t>
            </a:r>
            <a:r>
              <a:rPr lang="en-US" sz="2000" baseline="-25000" dirty="0"/>
              <a:t>R0</a:t>
            </a:r>
            <a:r>
              <a:rPr lang="en-US" sz="2000" dirty="0"/>
              <a:t>) - (T</a:t>
            </a:r>
            <a:r>
              <a:rPr lang="en-US" sz="2000" baseline="-25000" dirty="0"/>
              <a:t>S1</a:t>
            </a:r>
            <a:r>
              <a:rPr lang="en-US" sz="2000" dirty="0"/>
              <a:t> – T</a:t>
            </a:r>
            <a:r>
              <a:rPr lang="en-US" sz="2000" baseline="-25000" dirty="0"/>
              <a:t>S0</a:t>
            </a:r>
            <a:r>
              <a:rPr lang="en-US" sz="2000" dirty="0"/>
              <a:t>)</a:t>
            </a:r>
          </a:p>
          <a:p>
            <a:r>
              <a:rPr lang="en-US" sz="2000" dirty="0"/>
              <a:t>Jitter Moving </a:t>
            </a:r>
            <a:r>
              <a:rPr lang="en-US" sz="2000" dirty="0" err="1"/>
              <a:t>Average</a:t>
            </a:r>
            <a:r>
              <a:rPr lang="en-US" sz="2800" b="1" baseline="-25000" dirty="0" err="1"/>
              <a:t>i</a:t>
            </a:r>
            <a:r>
              <a:rPr lang="en-US" sz="2000" dirty="0"/>
              <a:t> = a x Jitter </a:t>
            </a:r>
            <a:r>
              <a:rPr lang="en-US" sz="2000" dirty="0" err="1"/>
              <a:t>Estimate</a:t>
            </a:r>
            <a:r>
              <a:rPr lang="en-US" sz="2800" b="1" baseline="-25000" dirty="0" err="1"/>
              <a:t>i</a:t>
            </a:r>
            <a:r>
              <a:rPr lang="en-US" sz="2000" dirty="0"/>
              <a:t> + (1-a) x Jitter Moving Average</a:t>
            </a:r>
            <a:r>
              <a:rPr lang="en-US" sz="2800" b="1" baseline="-25000" dirty="0"/>
              <a:t>i-1</a:t>
            </a:r>
          </a:p>
          <a:p>
            <a:r>
              <a:rPr lang="en-US" sz="2000" dirty="0"/>
              <a:t>where  0 &lt; a &lt; 1</a:t>
            </a:r>
          </a:p>
        </p:txBody>
      </p:sp>
    </p:spTree>
    <p:extLst>
      <p:ext uri="{BB962C8B-B14F-4D97-AF65-F5344CB8AC3E}">
        <p14:creationId xmlns:p14="http://schemas.microsoft.com/office/powerpoint/2010/main" val="2865406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Throughput &amp; Loss</a:t>
            </a:r>
            <a:endParaRPr lang="en-US" dirty="0"/>
          </a:p>
        </p:txBody>
      </p:sp>
    </p:spTree>
    <p:extLst>
      <p:ext uri="{BB962C8B-B14F-4D97-AF65-F5344CB8AC3E}">
        <p14:creationId xmlns:p14="http://schemas.microsoft.com/office/powerpoint/2010/main" val="19811887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Bandwidth/Capacity</a:t>
            </a:r>
            <a:endParaRPr lang="en-US" dirty="0"/>
          </a:p>
        </p:txBody>
      </p:sp>
      <p:sp>
        <p:nvSpPr>
          <p:cNvPr id="3" name="Content Placeholder 2"/>
          <p:cNvSpPr>
            <a:spLocks noGrp="1"/>
          </p:cNvSpPr>
          <p:nvPr>
            <p:ph sz="quarter" idx="1"/>
          </p:nvPr>
        </p:nvSpPr>
        <p:spPr/>
        <p:txBody>
          <a:bodyPr/>
          <a:lstStyle/>
          <a:p>
            <a:r>
              <a:rPr lang="en-US" dirty="0" smtClean="0"/>
              <a:t>Bandwidth is a shared resource</a:t>
            </a:r>
          </a:p>
          <a:p>
            <a:r>
              <a:rPr lang="en-US" dirty="0" smtClean="0"/>
              <a:t>At local level we share the wireless or share a home or office router</a:t>
            </a:r>
          </a:p>
          <a:p>
            <a:r>
              <a:rPr lang="en-US" dirty="0" smtClean="0"/>
              <a:t>However probably, the bottleneck is likely to be upstream to our ISP</a:t>
            </a:r>
          </a:p>
          <a:p>
            <a:r>
              <a:rPr lang="en-US" dirty="0" smtClean="0"/>
              <a:t>ISP have intra-ISP bottlenecks</a:t>
            </a:r>
          </a:p>
          <a:p>
            <a:r>
              <a:rPr lang="en-US" dirty="0" smtClean="0"/>
              <a:t>The destination site (BBC, Facebook) might have inbound capacity limits</a:t>
            </a:r>
          </a:p>
        </p:txBody>
      </p:sp>
    </p:spTree>
    <p:extLst>
      <p:ext uri="{BB962C8B-B14F-4D97-AF65-F5344CB8AC3E}">
        <p14:creationId xmlns:p14="http://schemas.microsoft.com/office/powerpoint/2010/main" val="9884889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a:t>
            </a:r>
            <a:endParaRPr lang="en-US" dirty="0"/>
          </a:p>
        </p:txBody>
      </p:sp>
      <p:sp>
        <p:nvSpPr>
          <p:cNvPr id="4" name="Rectangle 3"/>
          <p:cNvSpPr txBox="1">
            <a:spLocks noChangeArrowheads="1"/>
          </p:cNvSpPr>
          <p:nvPr/>
        </p:nvSpPr>
        <p:spPr>
          <a:xfrm>
            <a:off x="1036638" y="1700808"/>
            <a:ext cx="9631362"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Tx/>
              <a:buNone/>
            </a:pPr>
            <a:r>
              <a:rPr lang="en-GB" sz="3500" dirty="0">
                <a:solidFill>
                  <a:srgbClr val="FF9900"/>
                </a:solidFill>
              </a:rPr>
              <a:t>Another GOLDEN RULE</a:t>
            </a:r>
          </a:p>
          <a:p>
            <a:pPr algn="ctr">
              <a:buFontTx/>
              <a:buNone/>
            </a:pPr>
            <a:r>
              <a:rPr lang="en-GB" dirty="0"/>
              <a:t>Packet Loss is a Good Thing</a:t>
            </a:r>
          </a:p>
        </p:txBody>
      </p:sp>
      <p:grpSp>
        <p:nvGrpSpPr>
          <p:cNvPr id="5" name="Group 8"/>
          <p:cNvGrpSpPr>
            <a:grpSpLocks/>
          </p:cNvGrpSpPr>
          <p:nvPr/>
        </p:nvGrpSpPr>
        <p:grpSpPr bwMode="auto">
          <a:xfrm>
            <a:off x="2057398" y="2996210"/>
            <a:ext cx="7883532" cy="2857501"/>
            <a:chOff x="864" y="2160"/>
            <a:chExt cx="4966" cy="1800"/>
          </a:xfrm>
        </p:grpSpPr>
        <p:sp>
          <p:nvSpPr>
            <p:cNvPr id="6" name="Rectangle 6"/>
            <p:cNvSpPr>
              <a:spLocks noChangeArrowheads="1"/>
            </p:cNvSpPr>
            <p:nvPr/>
          </p:nvSpPr>
          <p:spPr bwMode="auto">
            <a:xfrm>
              <a:off x="864" y="2880"/>
              <a:ext cx="4966" cy="108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spcBef>
                  <a:spcPct val="20000"/>
                </a:spcBef>
                <a:buClr>
                  <a:srgbClr val="A9A5A5"/>
                </a:buClr>
                <a:buSzPct val="120000"/>
              </a:pPr>
              <a:r>
                <a:rPr lang="en-GB" sz="3100" b="1" dirty="0">
                  <a:latin typeface="Arial" charset="0"/>
                </a:rPr>
                <a:t>It is the Internet’s defence against failure</a:t>
              </a:r>
            </a:p>
            <a:p>
              <a:pPr algn="ctr">
                <a:spcBef>
                  <a:spcPct val="20000"/>
                </a:spcBef>
                <a:buClr>
                  <a:srgbClr val="A9A5A5"/>
                </a:buClr>
                <a:buSzPct val="120000"/>
              </a:pPr>
              <a:r>
                <a:rPr lang="en-GB" sz="3100" b="1" dirty="0"/>
                <a:t>Dropping packets (hopefully) causes senders</a:t>
              </a:r>
            </a:p>
            <a:p>
              <a:pPr algn="ctr">
                <a:spcBef>
                  <a:spcPct val="20000"/>
                </a:spcBef>
                <a:buClr>
                  <a:srgbClr val="A9A5A5"/>
                </a:buClr>
                <a:buSzPct val="120000"/>
              </a:pPr>
              <a:r>
                <a:rPr lang="en-GB" sz="3100" b="1" dirty="0">
                  <a:latin typeface="Arial" charset="0"/>
                </a:rPr>
                <a:t>(processes or users) to rate-limit</a:t>
              </a:r>
            </a:p>
          </p:txBody>
        </p:sp>
        <p:sp>
          <p:nvSpPr>
            <p:cNvPr id="7" name="AutoShape 7"/>
            <p:cNvSpPr>
              <a:spLocks noChangeArrowheads="1"/>
            </p:cNvSpPr>
            <p:nvPr/>
          </p:nvSpPr>
          <p:spPr bwMode="auto">
            <a:xfrm>
              <a:off x="2160" y="2160"/>
              <a:ext cx="2160" cy="624"/>
            </a:xfrm>
            <a:prstGeom prst="downArrow">
              <a:avLst>
                <a:gd name="adj1" fmla="val 50000"/>
                <a:gd name="adj2" fmla="val 25000"/>
              </a:avLst>
            </a:prstGeom>
            <a:solidFill>
              <a:srgbClr val="9E0000"/>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nchor="ctr"/>
            <a:lstStyle/>
            <a:p>
              <a:endParaRPr lang="en-GB"/>
            </a:p>
          </p:txBody>
        </p:sp>
      </p:grpSp>
    </p:spTree>
    <p:extLst>
      <p:ext uri="{BB962C8B-B14F-4D97-AF65-F5344CB8AC3E}">
        <p14:creationId xmlns:p14="http://schemas.microsoft.com/office/powerpoint/2010/main" val="312136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2524100" y="1643050"/>
            <a:ext cx="7000924" cy="3929090"/>
          </a:xfrm>
          <a:prstGeom prst="rect">
            <a:avLst/>
          </a:prstGeom>
          <a:solidFill>
            <a:schemeClr val="accent6">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Title 2"/>
          <p:cNvSpPr>
            <a:spLocks noGrp="1"/>
          </p:cNvSpPr>
          <p:nvPr>
            <p:ph type="title"/>
          </p:nvPr>
        </p:nvSpPr>
        <p:spPr/>
        <p:txBody>
          <a:bodyPr>
            <a:normAutofit/>
          </a:bodyPr>
          <a:lstStyle/>
          <a:p>
            <a:r>
              <a:rPr lang="en-GB" dirty="0" smtClean="0"/>
              <a:t>Loss : Network Perspective</a:t>
            </a:r>
            <a:endParaRPr lang="en-GB" dirty="0"/>
          </a:p>
        </p:txBody>
      </p:sp>
      <p:sp>
        <p:nvSpPr>
          <p:cNvPr id="79" name="Oval 78"/>
          <p:cNvSpPr/>
          <p:nvPr/>
        </p:nvSpPr>
        <p:spPr>
          <a:xfrm>
            <a:off x="5238744" y="3355776"/>
            <a:ext cx="1500198" cy="789390"/>
          </a:xfrm>
          <a:prstGeom prst="ellipse">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rial" pitchFamily="34" charset="0"/>
                <a:cs typeface="Arial" pitchFamily="34" charset="0"/>
              </a:rPr>
              <a:t>Handler</a:t>
            </a:r>
          </a:p>
        </p:txBody>
      </p:sp>
      <p:sp>
        <p:nvSpPr>
          <p:cNvPr id="80" name="Rectangle 79"/>
          <p:cNvSpPr/>
          <p:nvPr/>
        </p:nvSpPr>
        <p:spPr>
          <a:xfrm>
            <a:off x="2684836" y="2071678"/>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447078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4127431"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3784076"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3440721"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2666977" y="4639874"/>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p:cNvSpPr/>
          <p:nvPr/>
        </p:nvSpPr>
        <p:spPr>
          <a:xfrm>
            <a:off x="445292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409573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flipH="1">
            <a:off x="7239009" y="2071678"/>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flipH="1">
            <a:off x="8024827"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flipH="1">
            <a:off x="7667637"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flipH="1">
            <a:off x="7310447" y="2121685"/>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flipH="1">
            <a:off x="7221150" y="4639874"/>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flipH="1">
            <a:off x="766763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flipH="1">
            <a:off x="7310447" y="4689881"/>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flipH="1">
            <a:off x="7239009" y="3357562"/>
            <a:ext cx="2125281" cy="78939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flipH="1">
            <a:off x="7310447" y="3407569"/>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Arrow Connector 105"/>
          <p:cNvCxnSpPr>
            <a:stCxn id="80" idx="3"/>
            <a:endCxn id="79" idx="1"/>
          </p:cNvCxnSpPr>
          <p:nvPr/>
        </p:nvCxnSpPr>
        <p:spPr>
          <a:xfrm>
            <a:off x="4810117" y="2466373"/>
            <a:ext cx="648327" cy="1005006"/>
          </a:xfrm>
          <a:prstGeom prst="bentConnector2">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5"/>
          <p:cNvCxnSpPr>
            <a:stCxn id="86" idx="3"/>
            <a:endCxn id="79" idx="3"/>
          </p:cNvCxnSpPr>
          <p:nvPr/>
        </p:nvCxnSpPr>
        <p:spPr>
          <a:xfrm flipV="1">
            <a:off x="4792257" y="4029563"/>
            <a:ext cx="666186" cy="1005006"/>
          </a:xfrm>
          <a:prstGeom prst="bentConnector2">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5"/>
          <p:cNvCxnSpPr>
            <a:stCxn id="79" idx="6"/>
            <a:endCxn id="100" idx="3"/>
          </p:cNvCxnSpPr>
          <p:nvPr/>
        </p:nvCxnSpPr>
        <p:spPr>
          <a:xfrm>
            <a:off x="6738942" y="3750471"/>
            <a:ext cx="500066" cy="1786"/>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05"/>
          <p:cNvCxnSpPr>
            <a:stCxn id="79" idx="6"/>
            <a:endCxn id="92" idx="3"/>
          </p:cNvCxnSpPr>
          <p:nvPr/>
        </p:nvCxnSpPr>
        <p:spPr>
          <a:xfrm flipV="1">
            <a:off x="6738942" y="2466373"/>
            <a:ext cx="500066" cy="1284098"/>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05"/>
          <p:cNvCxnSpPr>
            <a:stCxn id="79" idx="6"/>
            <a:endCxn id="97" idx="3"/>
          </p:cNvCxnSpPr>
          <p:nvPr/>
        </p:nvCxnSpPr>
        <p:spPr>
          <a:xfrm>
            <a:off x="6738943" y="3750471"/>
            <a:ext cx="482207" cy="1284098"/>
          </a:xfrm>
          <a:prstGeom prst="bent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9" name="Right Arrow 118"/>
          <p:cNvSpPr/>
          <p:nvPr/>
        </p:nvSpPr>
        <p:spPr>
          <a:xfrm>
            <a:off x="2095472" y="2285992"/>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ight Arrow 119"/>
          <p:cNvSpPr/>
          <p:nvPr/>
        </p:nvSpPr>
        <p:spPr>
          <a:xfrm>
            <a:off x="2095472" y="4857760"/>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ight Arrow 120"/>
          <p:cNvSpPr/>
          <p:nvPr/>
        </p:nvSpPr>
        <p:spPr>
          <a:xfrm>
            <a:off x="9453586" y="2285992"/>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ight Arrow 121"/>
          <p:cNvSpPr/>
          <p:nvPr/>
        </p:nvSpPr>
        <p:spPr>
          <a:xfrm>
            <a:off x="9453586" y="3500438"/>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ight Arrow 122"/>
          <p:cNvSpPr/>
          <p:nvPr/>
        </p:nvSpPr>
        <p:spPr>
          <a:xfrm>
            <a:off x="9453586" y="4857760"/>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ectangle 123"/>
          <p:cNvSpPr/>
          <p:nvPr/>
        </p:nvSpPr>
        <p:spPr>
          <a:xfrm>
            <a:off x="5738810" y="2285992"/>
            <a:ext cx="928694" cy="785818"/>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rial" pitchFamily="34" charset="0"/>
                <a:cs typeface="Arial" pitchFamily="34" charset="0"/>
              </a:rPr>
              <a:t>Routing Table</a:t>
            </a:r>
          </a:p>
        </p:txBody>
      </p:sp>
      <p:cxnSp>
        <p:nvCxnSpPr>
          <p:cNvPr id="126" name="Straight Connector 125"/>
          <p:cNvCxnSpPr>
            <a:stCxn id="79" idx="0"/>
            <a:endCxn id="124" idx="2"/>
          </p:cNvCxnSpPr>
          <p:nvPr/>
        </p:nvCxnSpPr>
        <p:spPr>
          <a:xfrm rot="5400000" flipH="1" flipV="1">
            <a:off x="5954017" y="3106636"/>
            <a:ext cx="283966" cy="214314"/>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3167042" y="1714488"/>
            <a:ext cx="1085554" cy="261610"/>
          </a:xfrm>
          <a:prstGeom prst="rect">
            <a:avLst/>
          </a:prstGeom>
          <a:noFill/>
        </p:spPr>
        <p:txBody>
          <a:bodyPr wrap="none" rtlCol="0">
            <a:spAutoFit/>
          </a:bodyPr>
          <a:lstStyle/>
          <a:p>
            <a:r>
              <a:rPr lang="en-GB" sz="1100" b="1" dirty="0">
                <a:latin typeface="Arial" pitchFamily="34" charset="0"/>
                <a:cs typeface="Arial" pitchFamily="34" charset="0"/>
              </a:rPr>
              <a:t>Input Queues</a:t>
            </a:r>
          </a:p>
        </p:txBody>
      </p:sp>
      <p:sp>
        <p:nvSpPr>
          <p:cNvPr id="131" name="TextBox 130"/>
          <p:cNvSpPr txBox="1"/>
          <p:nvPr/>
        </p:nvSpPr>
        <p:spPr>
          <a:xfrm>
            <a:off x="7739075" y="1714488"/>
            <a:ext cx="1202573" cy="261610"/>
          </a:xfrm>
          <a:prstGeom prst="rect">
            <a:avLst/>
          </a:prstGeom>
          <a:noFill/>
        </p:spPr>
        <p:txBody>
          <a:bodyPr wrap="none" rtlCol="0">
            <a:spAutoFit/>
          </a:bodyPr>
          <a:lstStyle/>
          <a:p>
            <a:r>
              <a:rPr lang="en-GB" sz="1100" b="1" dirty="0">
                <a:latin typeface="Arial" pitchFamily="34" charset="0"/>
                <a:cs typeface="Arial" pitchFamily="34" charset="0"/>
              </a:rPr>
              <a:t>Output Queues</a:t>
            </a:r>
          </a:p>
        </p:txBody>
      </p:sp>
      <p:sp>
        <p:nvSpPr>
          <p:cNvPr id="40" name="Rectangle 39"/>
          <p:cNvSpPr/>
          <p:nvPr/>
        </p:nvSpPr>
        <p:spPr>
          <a:xfrm>
            <a:off x="3097366" y="2134392"/>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2754011" y="2147099"/>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p:cNvSpPr/>
          <p:nvPr/>
        </p:nvSpPr>
        <p:spPr>
          <a:xfrm>
            <a:off x="1719538" y="2106285"/>
            <a:ext cx="2068944" cy="900120"/>
          </a:xfrm>
          <a:prstGeom prst="ellipse">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latin typeface="Arial" pitchFamily="34" charset="0"/>
                <a:cs typeface="Arial" pitchFamily="34" charset="0"/>
              </a:rPr>
              <a:t>Loss</a:t>
            </a:r>
          </a:p>
        </p:txBody>
      </p:sp>
      <p:sp>
        <p:nvSpPr>
          <p:cNvPr id="42" name="Rectangle 41"/>
          <p:cNvSpPr/>
          <p:nvPr/>
        </p:nvSpPr>
        <p:spPr>
          <a:xfrm>
            <a:off x="2095473" y="2134392"/>
            <a:ext cx="250033" cy="66794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472301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2"/>
          <p:cNvSpPr>
            <a:spLocks noGrp="1" noChangeArrowheads="1"/>
          </p:cNvSpPr>
          <p:nvPr>
            <p:ph type="title"/>
          </p:nvPr>
        </p:nvSpPr>
        <p:spPr/>
        <p:txBody>
          <a:bodyPr/>
          <a:lstStyle/>
          <a:p>
            <a:r>
              <a:rPr lang="en-US" dirty="0"/>
              <a:t>Packet loss</a:t>
            </a:r>
          </a:p>
        </p:txBody>
      </p:sp>
      <p:sp>
        <p:nvSpPr>
          <p:cNvPr id="121863" name="Rectangle 3"/>
          <p:cNvSpPr>
            <a:spLocks noGrp="1" noChangeArrowheads="1"/>
          </p:cNvSpPr>
          <p:nvPr>
            <p:ph type="body" idx="1"/>
          </p:nvPr>
        </p:nvSpPr>
        <p:spPr>
          <a:xfrm>
            <a:off x="1878013" y="1546226"/>
            <a:ext cx="8394700" cy="2098799"/>
          </a:xfrm>
        </p:spPr>
        <p:txBody>
          <a:bodyPr>
            <a:normAutofit/>
          </a:bodyPr>
          <a:lstStyle/>
          <a:p>
            <a:r>
              <a:rPr lang="en-US" sz="2400" dirty="0"/>
              <a:t>queue (aka buffer) preceding link has finite capacity</a:t>
            </a:r>
          </a:p>
          <a:p>
            <a:r>
              <a:rPr lang="en-US" sz="2400" dirty="0"/>
              <a:t>packet arriving to full queue dropped (aka lost)</a:t>
            </a:r>
          </a:p>
          <a:p>
            <a:r>
              <a:rPr lang="en-US" sz="2400" dirty="0"/>
              <a:t>lost packet may be retransmitted by previous node, by source end system, or not at all</a:t>
            </a:r>
          </a:p>
        </p:txBody>
      </p:sp>
      <p:graphicFrame>
        <p:nvGraphicFramePr>
          <p:cNvPr id="121858" name="Object 2"/>
          <p:cNvGraphicFramePr>
            <a:graphicFrameLocks noChangeAspect="1"/>
          </p:cNvGraphicFramePr>
          <p:nvPr/>
        </p:nvGraphicFramePr>
        <p:xfrm>
          <a:off x="3575051" y="5346700"/>
          <a:ext cx="646113" cy="533400"/>
        </p:xfrm>
        <a:graphic>
          <a:graphicData uri="http://schemas.openxmlformats.org/presentationml/2006/ole">
            <mc:AlternateContent xmlns:mc="http://schemas.openxmlformats.org/markup-compatibility/2006">
              <mc:Choice xmlns:v="urn:schemas-microsoft-com:vml" Requires="v">
                <p:oleObj spid="_x0000_s5164" name="Clip" r:id="rId4" imgW="1305000" imgH="1085760" progId="MS_ClipArt_Gallery.2">
                  <p:embed/>
                </p:oleObj>
              </mc:Choice>
              <mc:Fallback>
                <p:oleObj name="Clip" r:id="rId4" imgW="1305000" imgH="1085760" progId="MS_ClipArt_Gallery.2">
                  <p:embed/>
                  <p:pic>
                    <p:nvPicPr>
                      <p:cNvPr id="12185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051" y="5346700"/>
                        <a:ext cx="646113"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1864" name="Oval 6"/>
          <p:cNvSpPr>
            <a:spLocks noChangeArrowheads="1"/>
          </p:cNvSpPr>
          <p:nvPr/>
        </p:nvSpPr>
        <p:spPr bwMode="auto">
          <a:xfrm>
            <a:off x="4616451" y="5105400"/>
            <a:ext cx="1198563" cy="369888"/>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sp>
        <p:nvSpPr>
          <p:cNvPr id="121865" name="Rectangle 7"/>
          <p:cNvSpPr>
            <a:spLocks noChangeArrowheads="1"/>
          </p:cNvSpPr>
          <p:nvPr/>
        </p:nvSpPr>
        <p:spPr bwMode="auto">
          <a:xfrm>
            <a:off x="4616451" y="5037139"/>
            <a:ext cx="1198563" cy="263525"/>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21866" name="Oval 8"/>
          <p:cNvSpPr>
            <a:spLocks noChangeArrowheads="1"/>
          </p:cNvSpPr>
          <p:nvPr/>
        </p:nvSpPr>
        <p:spPr bwMode="auto">
          <a:xfrm>
            <a:off x="4625976" y="4808538"/>
            <a:ext cx="1198563" cy="430212"/>
          </a:xfrm>
          <a:prstGeom prst="ellipse">
            <a:avLst/>
          </a:prstGeom>
          <a:solidFill>
            <a:schemeClr val="hlink"/>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grpSp>
        <p:nvGrpSpPr>
          <p:cNvPr id="121867" name="Group 9"/>
          <p:cNvGrpSpPr>
            <a:grpSpLocks/>
          </p:cNvGrpSpPr>
          <p:nvPr/>
        </p:nvGrpSpPr>
        <p:grpSpPr bwMode="auto">
          <a:xfrm>
            <a:off x="4972051" y="4838701"/>
            <a:ext cx="498475" cy="119063"/>
            <a:chOff x="2208" y="2184"/>
            <a:chExt cx="176" cy="69"/>
          </a:xfrm>
        </p:grpSpPr>
        <p:grpSp>
          <p:nvGrpSpPr>
            <p:cNvPr id="121893" name="Group 10"/>
            <p:cNvGrpSpPr>
              <a:grpSpLocks/>
            </p:cNvGrpSpPr>
            <p:nvPr/>
          </p:nvGrpSpPr>
          <p:grpSpPr bwMode="auto">
            <a:xfrm>
              <a:off x="2208" y="2185"/>
              <a:ext cx="176" cy="68"/>
              <a:chOff x="2848" y="848"/>
              <a:chExt cx="140" cy="98"/>
            </a:xfrm>
          </p:grpSpPr>
          <p:sp>
            <p:nvSpPr>
              <p:cNvPr id="121898" name="Line 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99" name="Line 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900" name="Line 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21894" name="Group 14"/>
            <p:cNvGrpSpPr>
              <a:grpSpLocks/>
            </p:cNvGrpSpPr>
            <p:nvPr/>
          </p:nvGrpSpPr>
          <p:grpSpPr bwMode="auto">
            <a:xfrm flipV="1">
              <a:off x="2208" y="2184"/>
              <a:ext cx="176" cy="68"/>
              <a:chOff x="2848" y="848"/>
              <a:chExt cx="140" cy="98"/>
            </a:xfrm>
          </p:grpSpPr>
          <p:sp>
            <p:nvSpPr>
              <p:cNvPr id="121895" name="Line 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96" name="Line 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97" name="Line 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aphicFrame>
        <p:nvGraphicFramePr>
          <p:cNvPr id="121859" name="Object 3"/>
          <p:cNvGraphicFramePr>
            <a:graphicFrameLocks noChangeAspect="1"/>
          </p:cNvGraphicFramePr>
          <p:nvPr/>
        </p:nvGraphicFramePr>
        <p:xfrm>
          <a:off x="3260726" y="4337050"/>
          <a:ext cx="646113" cy="533400"/>
        </p:xfrm>
        <a:graphic>
          <a:graphicData uri="http://schemas.openxmlformats.org/presentationml/2006/ole">
            <mc:AlternateContent xmlns:mc="http://schemas.openxmlformats.org/markup-compatibility/2006">
              <mc:Choice xmlns:v="urn:schemas-microsoft-com:vml" Requires="v">
                <p:oleObj spid="_x0000_s5165" name="Clip" r:id="rId6" imgW="1305000" imgH="1085760" progId="MS_ClipArt_Gallery.2">
                  <p:embed/>
                </p:oleObj>
              </mc:Choice>
              <mc:Fallback>
                <p:oleObj name="Clip" r:id="rId6" imgW="1305000" imgH="1085760" progId="MS_ClipArt_Gallery.2">
                  <p:embed/>
                  <p:pic>
                    <p:nvPicPr>
                      <p:cNvPr id="1218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726" y="4337050"/>
                        <a:ext cx="646113"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1868" name="Line 23"/>
          <p:cNvSpPr>
            <a:spLocks noChangeShapeType="1"/>
          </p:cNvSpPr>
          <p:nvPr/>
        </p:nvSpPr>
        <p:spPr bwMode="auto">
          <a:xfrm>
            <a:off x="3886201" y="4743450"/>
            <a:ext cx="504825"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69" name="Line 24"/>
          <p:cNvSpPr>
            <a:spLocks noChangeShapeType="1"/>
          </p:cNvSpPr>
          <p:nvPr/>
        </p:nvSpPr>
        <p:spPr bwMode="auto">
          <a:xfrm flipV="1">
            <a:off x="4191001" y="5729288"/>
            <a:ext cx="195263" cy="476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70" name="Line 25"/>
          <p:cNvSpPr>
            <a:spLocks noChangeShapeType="1"/>
          </p:cNvSpPr>
          <p:nvPr/>
        </p:nvSpPr>
        <p:spPr bwMode="auto">
          <a:xfrm>
            <a:off x="5810251" y="5162551"/>
            <a:ext cx="1933575" cy="952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71" name="Line 26"/>
          <p:cNvSpPr>
            <a:spLocks noChangeShapeType="1"/>
          </p:cNvSpPr>
          <p:nvPr/>
        </p:nvSpPr>
        <p:spPr bwMode="auto">
          <a:xfrm flipH="1">
            <a:off x="4391025" y="4733926"/>
            <a:ext cx="0" cy="100012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72" name="Line 27"/>
          <p:cNvSpPr>
            <a:spLocks noChangeShapeType="1"/>
          </p:cNvSpPr>
          <p:nvPr/>
        </p:nvSpPr>
        <p:spPr bwMode="auto">
          <a:xfrm>
            <a:off x="4400551" y="5167313"/>
            <a:ext cx="200025"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73" name="Rectangle 28"/>
          <p:cNvSpPr>
            <a:spLocks noChangeArrowheads="1"/>
          </p:cNvSpPr>
          <p:nvPr/>
        </p:nvSpPr>
        <p:spPr bwMode="auto">
          <a:xfrm>
            <a:off x="6729414" y="4962526"/>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1874" name="Rectangle 29"/>
          <p:cNvSpPr>
            <a:spLocks noChangeArrowheads="1"/>
          </p:cNvSpPr>
          <p:nvPr/>
        </p:nvSpPr>
        <p:spPr bwMode="auto">
          <a:xfrm>
            <a:off x="5476875" y="5033964"/>
            <a:ext cx="147638"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1875" name="Rectangle 30"/>
          <p:cNvSpPr>
            <a:spLocks noChangeArrowheads="1"/>
          </p:cNvSpPr>
          <p:nvPr/>
        </p:nvSpPr>
        <p:spPr bwMode="auto">
          <a:xfrm>
            <a:off x="5638800" y="5033964"/>
            <a:ext cx="147638"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1876" name="Rectangle 31"/>
          <p:cNvSpPr>
            <a:spLocks noChangeArrowheads="1"/>
          </p:cNvSpPr>
          <p:nvPr/>
        </p:nvSpPr>
        <p:spPr bwMode="auto">
          <a:xfrm>
            <a:off x="4329114" y="5208589"/>
            <a:ext cx="147637"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1877" name="Freeform 32"/>
          <p:cNvSpPr>
            <a:spLocks/>
          </p:cNvSpPr>
          <p:nvPr/>
        </p:nvSpPr>
        <p:spPr bwMode="auto">
          <a:xfrm>
            <a:off x="4427538" y="5087939"/>
            <a:ext cx="228600" cy="103187"/>
          </a:xfrm>
          <a:custGeom>
            <a:avLst/>
            <a:gdLst>
              <a:gd name="T0" fmla="*/ 0 w 111"/>
              <a:gd name="T1" fmla="*/ 67 h 67"/>
              <a:gd name="T2" fmla="*/ 0 w 111"/>
              <a:gd name="T3" fmla="*/ 0 h 67"/>
              <a:gd name="T4" fmla="*/ 111 w 111"/>
              <a:gd name="T5" fmla="*/ 1 h 67"/>
              <a:gd name="T6" fmla="*/ 0 60000 65536"/>
              <a:gd name="T7" fmla="*/ 0 60000 65536"/>
              <a:gd name="T8" fmla="*/ 0 60000 65536"/>
              <a:gd name="T9" fmla="*/ 0 w 111"/>
              <a:gd name="T10" fmla="*/ 0 h 67"/>
              <a:gd name="T11" fmla="*/ 111 w 111"/>
              <a:gd name="T12" fmla="*/ 67 h 67"/>
            </a:gdLst>
            <a:ahLst/>
            <a:cxnLst>
              <a:cxn ang="T6">
                <a:pos x="T0" y="T1"/>
              </a:cxn>
              <a:cxn ang="T7">
                <a:pos x="T2" y="T3"/>
              </a:cxn>
              <a:cxn ang="T8">
                <a:pos x="T4" y="T5"/>
              </a:cxn>
            </a:cxnLst>
            <a:rect l="T9" t="T10" r="T11" b="T12"/>
            <a:pathLst>
              <a:path w="111" h="67">
                <a:moveTo>
                  <a:pt x="0" y="67"/>
                </a:moveTo>
                <a:lnTo>
                  <a:pt x="0" y="0"/>
                </a:lnTo>
                <a:lnTo>
                  <a:pt x="111" y="1"/>
                </a:ln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1878" name="Line 33"/>
          <p:cNvSpPr>
            <a:spLocks noChangeShapeType="1"/>
          </p:cNvSpPr>
          <p:nvPr/>
        </p:nvSpPr>
        <p:spPr bwMode="auto">
          <a:xfrm flipV="1">
            <a:off x="4333875" y="5451476"/>
            <a:ext cx="0" cy="17621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1879" name="Text Box 35"/>
          <p:cNvSpPr txBox="1">
            <a:spLocks noChangeArrowheads="1"/>
          </p:cNvSpPr>
          <p:nvPr/>
        </p:nvSpPr>
        <p:spPr bwMode="auto">
          <a:xfrm>
            <a:off x="2908300" y="4360863"/>
            <a:ext cx="406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1"/>
                </a:solidFill>
                <a:latin typeface="Comic Sans MS" charset="0"/>
              </a:rPr>
              <a:t>A</a:t>
            </a:r>
            <a:endParaRPr lang="en-US">
              <a:solidFill>
                <a:schemeClr val="accent1"/>
              </a:solidFill>
            </a:endParaRPr>
          </a:p>
        </p:txBody>
      </p:sp>
      <p:sp>
        <p:nvSpPr>
          <p:cNvPr id="121880" name="Text Box 36"/>
          <p:cNvSpPr txBox="1">
            <a:spLocks noChangeArrowheads="1"/>
          </p:cNvSpPr>
          <p:nvPr/>
        </p:nvSpPr>
        <p:spPr bwMode="auto">
          <a:xfrm>
            <a:off x="3184525" y="5380038"/>
            <a:ext cx="3762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solidFill>
                  <a:schemeClr val="accent2"/>
                </a:solidFill>
                <a:latin typeface="Comic Sans MS" charset="0"/>
              </a:rPr>
              <a:t>B</a:t>
            </a:r>
            <a:endParaRPr lang="en-US">
              <a:solidFill>
                <a:schemeClr val="accent1"/>
              </a:solidFill>
            </a:endParaRPr>
          </a:p>
        </p:txBody>
      </p:sp>
      <p:sp>
        <p:nvSpPr>
          <p:cNvPr id="121881" name="Text Box 40"/>
          <p:cNvSpPr txBox="1">
            <a:spLocks noChangeArrowheads="1"/>
          </p:cNvSpPr>
          <p:nvPr/>
        </p:nvSpPr>
        <p:spPr bwMode="auto">
          <a:xfrm>
            <a:off x="6289676" y="4203701"/>
            <a:ext cx="28813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packet being transmitted</a:t>
            </a:r>
            <a:endParaRPr lang="en-US" sz="1800"/>
          </a:p>
        </p:txBody>
      </p:sp>
      <p:sp>
        <p:nvSpPr>
          <p:cNvPr id="121882" name="Line 41"/>
          <p:cNvSpPr>
            <a:spLocks noChangeShapeType="1"/>
          </p:cNvSpPr>
          <p:nvPr/>
        </p:nvSpPr>
        <p:spPr bwMode="auto">
          <a:xfrm rot="10800000" flipV="1">
            <a:off x="5807076" y="4495800"/>
            <a:ext cx="727075" cy="57785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83" name="Rectangle 56"/>
          <p:cNvSpPr>
            <a:spLocks noChangeArrowheads="1"/>
          </p:cNvSpPr>
          <p:nvPr/>
        </p:nvSpPr>
        <p:spPr bwMode="auto">
          <a:xfrm>
            <a:off x="5313364" y="5032376"/>
            <a:ext cx="147637"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1884" name="Rectangle 57"/>
          <p:cNvSpPr>
            <a:spLocks noChangeArrowheads="1"/>
          </p:cNvSpPr>
          <p:nvPr/>
        </p:nvSpPr>
        <p:spPr bwMode="auto">
          <a:xfrm>
            <a:off x="5151439" y="5032376"/>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1885" name="Rectangle 58"/>
          <p:cNvSpPr>
            <a:spLocks noChangeArrowheads="1"/>
          </p:cNvSpPr>
          <p:nvPr/>
        </p:nvSpPr>
        <p:spPr bwMode="auto">
          <a:xfrm>
            <a:off x="6110289" y="5375276"/>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1886" name="Rectangle 59"/>
          <p:cNvSpPr>
            <a:spLocks noChangeArrowheads="1"/>
          </p:cNvSpPr>
          <p:nvPr/>
        </p:nvSpPr>
        <p:spPr bwMode="auto">
          <a:xfrm>
            <a:off x="4822825" y="5032376"/>
            <a:ext cx="147638"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1887" name="Rectangle 61"/>
          <p:cNvSpPr>
            <a:spLocks noChangeArrowheads="1"/>
          </p:cNvSpPr>
          <p:nvPr/>
        </p:nvSpPr>
        <p:spPr bwMode="auto">
          <a:xfrm>
            <a:off x="4657725" y="5033964"/>
            <a:ext cx="147638"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1888" name="Rectangle 62"/>
          <p:cNvSpPr>
            <a:spLocks noChangeArrowheads="1"/>
          </p:cNvSpPr>
          <p:nvPr/>
        </p:nvSpPr>
        <p:spPr bwMode="auto">
          <a:xfrm>
            <a:off x="4629151" y="5010150"/>
            <a:ext cx="1171575" cy="242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1889" name="Line 63"/>
          <p:cNvSpPr>
            <a:spLocks noChangeShapeType="1"/>
          </p:cNvSpPr>
          <p:nvPr/>
        </p:nvSpPr>
        <p:spPr bwMode="auto">
          <a:xfrm rot="10800000">
            <a:off x="4532314" y="5448301"/>
            <a:ext cx="771525" cy="396875"/>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1890" name="Text Box 64"/>
          <p:cNvSpPr txBox="1">
            <a:spLocks noChangeArrowheads="1"/>
          </p:cNvSpPr>
          <p:nvPr/>
        </p:nvSpPr>
        <p:spPr bwMode="auto">
          <a:xfrm>
            <a:off x="5232400" y="5661025"/>
            <a:ext cx="207803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FF0000"/>
                </a:solidFill>
                <a:latin typeface="Comic Sans MS" charset="0"/>
              </a:rPr>
              <a:t>packet arriving to</a:t>
            </a:r>
          </a:p>
          <a:p>
            <a:r>
              <a:rPr lang="en-US" sz="1800">
                <a:solidFill>
                  <a:srgbClr val="FF0000"/>
                </a:solidFill>
                <a:latin typeface="Comic Sans MS" charset="0"/>
              </a:rPr>
              <a:t>full buffer</a:t>
            </a:r>
            <a:r>
              <a:rPr lang="en-US" sz="1800">
                <a:latin typeface="Comic Sans MS" charset="0"/>
              </a:rPr>
              <a:t> </a:t>
            </a:r>
            <a:r>
              <a:rPr lang="en-US" sz="1800">
                <a:solidFill>
                  <a:srgbClr val="FF0000"/>
                </a:solidFill>
                <a:latin typeface="Comic Sans MS" charset="0"/>
              </a:rPr>
              <a:t>is </a:t>
            </a:r>
            <a:r>
              <a:rPr lang="en-US" sz="1800" i="1">
                <a:solidFill>
                  <a:srgbClr val="FF0000"/>
                </a:solidFill>
                <a:latin typeface="Comic Sans MS" charset="0"/>
              </a:rPr>
              <a:t>lost</a:t>
            </a:r>
          </a:p>
        </p:txBody>
      </p:sp>
      <p:sp>
        <p:nvSpPr>
          <p:cNvPr id="121891" name="Text Box 65"/>
          <p:cNvSpPr txBox="1">
            <a:spLocks noChangeArrowheads="1"/>
          </p:cNvSpPr>
          <p:nvPr/>
        </p:nvSpPr>
        <p:spPr bwMode="auto">
          <a:xfrm>
            <a:off x="4470400" y="4022725"/>
            <a:ext cx="163988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800">
                <a:solidFill>
                  <a:srgbClr val="FF0000"/>
                </a:solidFill>
                <a:latin typeface="Comic Sans MS" charset="0"/>
              </a:rPr>
              <a:t>buffer </a:t>
            </a:r>
          </a:p>
          <a:p>
            <a:pPr algn="ctr"/>
            <a:r>
              <a:rPr lang="en-US" sz="1800">
                <a:solidFill>
                  <a:srgbClr val="FF0000"/>
                </a:solidFill>
                <a:latin typeface="Comic Sans MS" charset="0"/>
              </a:rPr>
              <a:t>(waiting area)</a:t>
            </a:r>
            <a:endParaRPr lang="en-US" sz="1800"/>
          </a:p>
        </p:txBody>
      </p:sp>
      <p:sp>
        <p:nvSpPr>
          <p:cNvPr id="121892" name="Line 66"/>
          <p:cNvSpPr>
            <a:spLocks noChangeShapeType="1"/>
          </p:cNvSpPr>
          <p:nvPr/>
        </p:nvSpPr>
        <p:spPr bwMode="auto">
          <a:xfrm>
            <a:off x="4762500" y="4619626"/>
            <a:ext cx="0" cy="333375"/>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1677614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200" y="708230"/>
            <a:ext cx="979755" cy="338554"/>
          </a:xfrm>
          <a:prstGeom prst="rect">
            <a:avLst/>
          </a:prstGeom>
        </p:spPr>
        <p:txBody>
          <a:bodyPr wrap="none">
            <a:spAutoFit/>
          </a:bodyPr>
          <a:lstStyle/>
          <a:p>
            <a:r>
              <a:rPr lang="en-US" sz="1600" dirty="0" err="1"/>
              <a:t>Bandwith</a:t>
            </a:r>
            <a:endParaRPr lang="en-US" sz="1600" dirty="0"/>
          </a:p>
        </p:txBody>
      </p:sp>
      <p:sp>
        <p:nvSpPr>
          <p:cNvPr id="3" name="Rectangle 2"/>
          <p:cNvSpPr/>
          <p:nvPr/>
        </p:nvSpPr>
        <p:spPr>
          <a:xfrm>
            <a:off x="711200" y="1016007"/>
            <a:ext cx="5151120" cy="4524315"/>
          </a:xfrm>
          <a:prstGeom prst="rect">
            <a:avLst/>
          </a:prstGeom>
        </p:spPr>
        <p:txBody>
          <a:bodyPr wrap="square">
            <a:spAutoFit/>
          </a:bodyPr>
          <a:lstStyle/>
          <a:p>
            <a:pPr algn="just"/>
            <a:r>
              <a:rPr lang="en-US" sz="1600" dirty="0"/>
              <a:t>Bandwidth </a:t>
            </a:r>
            <a:r>
              <a:rPr lang="en-US" sz="1600" dirty="0" err="1"/>
              <a:t>merupakan</a:t>
            </a:r>
            <a:r>
              <a:rPr lang="en-US" sz="1600" dirty="0"/>
              <a:t> </a:t>
            </a:r>
            <a:r>
              <a:rPr lang="en-US" sz="1600" dirty="0" err="1"/>
              <a:t>istilah</a:t>
            </a:r>
            <a:r>
              <a:rPr lang="en-US" sz="1600" dirty="0"/>
              <a:t> yang </a:t>
            </a:r>
            <a:r>
              <a:rPr lang="en-US" sz="1600" dirty="0" err="1"/>
              <a:t>digunakan</a:t>
            </a:r>
            <a:r>
              <a:rPr lang="en-US" sz="1600" dirty="0"/>
              <a:t> </a:t>
            </a:r>
            <a:r>
              <a:rPr lang="en-US" sz="1600" dirty="0" err="1"/>
              <a:t>untuk</a:t>
            </a:r>
            <a:r>
              <a:rPr lang="en-US" sz="1600" dirty="0"/>
              <a:t> </a:t>
            </a:r>
            <a:r>
              <a:rPr lang="en-US" sz="1600" dirty="0" err="1"/>
              <a:t>mengukur</a:t>
            </a:r>
            <a:r>
              <a:rPr lang="en-US" sz="1600" dirty="0"/>
              <a:t> </a:t>
            </a:r>
            <a:r>
              <a:rPr lang="en-US" sz="1600" dirty="0" err="1"/>
              <a:t>seberapa</a:t>
            </a:r>
            <a:r>
              <a:rPr lang="en-US" sz="1600" dirty="0"/>
              <a:t> </a:t>
            </a:r>
            <a:r>
              <a:rPr lang="en-US" sz="1600" dirty="0" err="1"/>
              <a:t>banyak</a:t>
            </a:r>
            <a:r>
              <a:rPr lang="en-US" sz="1600" dirty="0"/>
              <a:t> </a:t>
            </a:r>
            <a:r>
              <a:rPr lang="en-US" sz="1600" dirty="0" err="1"/>
              <a:t>informasi</a:t>
            </a:r>
            <a:r>
              <a:rPr lang="en-US" sz="1600" dirty="0"/>
              <a:t> yang </a:t>
            </a:r>
            <a:r>
              <a:rPr lang="en-US" sz="1600" dirty="0" err="1"/>
              <a:t>bisa</a:t>
            </a:r>
            <a:r>
              <a:rPr lang="en-US" sz="1600" dirty="0"/>
              <a:t> </a:t>
            </a:r>
            <a:r>
              <a:rPr lang="en-US" sz="1600" dirty="0" err="1"/>
              <a:t>dikirimkan</a:t>
            </a:r>
            <a:r>
              <a:rPr lang="en-US" sz="1600" dirty="0"/>
              <a:t> </a:t>
            </a:r>
            <a:r>
              <a:rPr lang="en-US" sz="1600" dirty="0" err="1"/>
              <a:t>oleh</a:t>
            </a:r>
            <a:r>
              <a:rPr lang="en-US" sz="1600" dirty="0"/>
              <a:t> </a:t>
            </a:r>
            <a:r>
              <a:rPr lang="en-US" sz="1600" dirty="0" err="1"/>
              <a:t>jaringan</a:t>
            </a:r>
            <a:r>
              <a:rPr lang="en-US" sz="1600" dirty="0"/>
              <a:t> internet yang </a:t>
            </a:r>
            <a:r>
              <a:rPr lang="en-US" sz="1600" dirty="0" err="1"/>
              <a:t>dihitung</a:t>
            </a:r>
            <a:r>
              <a:rPr lang="en-US" sz="1600" dirty="0"/>
              <a:t> </a:t>
            </a:r>
            <a:r>
              <a:rPr lang="en-US" sz="1600" dirty="0" err="1"/>
              <a:t>dalam</a:t>
            </a:r>
            <a:r>
              <a:rPr lang="en-US" sz="1600" dirty="0"/>
              <a:t> </a:t>
            </a:r>
            <a:r>
              <a:rPr lang="en-US" sz="1600" dirty="0" err="1"/>
              <a:t>satuan</a:t>
            </a:r>
            <a:r>
              <a:rPr lang="en-US" sz="1600" dirty="0"/>
              <a:t> Bps </a:t>
            </a:r>
            <a:r>
              <a:rPr lang="en-US" sz="1600" dirty="0" err="1"/>
              <a:t>atau</a:t>
            </a:r>
            <a:r>
              <a:rPr lang="en-US" sz="1600" dirty="0"/>
              <a:t> bit per </a:t>
            </a:r>
            <a:r>
              <a:rPr lang="en-US" sz="1600" dirty="0" err="1"/>
              <a:t>detik</a:t>
            </a:r>
            <a:r>
              <a:rPr lang="en-US" sz="1600" dirty="0"/>
              <a:t>. </a:t>
            </a:r>
            <a:r>
              <a:rPr lang="en-US" sz="1600" dirty="0" err="1"/>
              <a:t>Selain</a:t>
            </a:r>
            <a:r>
              <a:rPr lang="en-US" sz="1600" dirty="0"/>
              <a:t> </a:t>
            </a:r>
            <a:r>
              <a:rPr lang="en-US" sz="1600" dirty="0" err="1"/>
              <a:t>itu</a:t>
            </a:r>
            <a:r>
              <a:rPr lang="en-US" sz="1600" dirty="0"/>
              <a:t>, </a:t>
            </a:r>
            <a:r>
              <a:rPr lang="en-US" sz="1600" dirty="0" err="1"/>
              <a:t>kecepatan</a:t>
            </a:r>
            <a:r>
              <a:rPr lang="en-US" sz="1600" dirty="0"/>
              <a:t> bandwidth </a:t>
            </a:r>
            <a:r>
              <a:rPr lang="en-US" sz="1600" dirty="0" err="1"/>
              <a:t>juga</a:t>
            </a:r>
            <a:r>
              <a:rPr lang="en-US" sz="1600" dirty="0"/>
              <a:t> </a:t>
            </a:r>
            <a:r>
              <a:rPr lang="en-US" sz="1600" dirty="0" err="1"/>
              <a:t>ditunjukkan</a:t>
            </a:r>
            <a:r>
              <a:rPr lang="en-US" sz="1600" dirty="0"/>
              <a:t> </a:t>
            </a:r>
            <a:r>
              <a:rPr lang="en-US" sz="1600" dirty="0" err="1"/>
              <a:t>dalam</a:t>
            </a:r>
            <a:r>
              <a:rPr lang="en-US" sz="1600" dirty="0"/>
              <a:t> </a:t>
            </a:r>
            <a:r>
              <a:rPr lang="en-US" sz="1600" dirty="0" err="1"/>
              <a:t>satuan</a:t>
            </a:r>
            <a:r>
              <a:rPr lang="en-US" sz="1600" dirty="0"/>
              <a:t> lain </a:t>
            </a:r>
            <a:r>
              <a:rPr lang="en-US" sz="1600" dirty="0" err="1"/>
              <a:t>seperti</a:t>
            </a:r>
            <a:r>
              <a:rPr lang="en-US" sz="1600" dirty="0"/>
              <a:t> Mbps (megabit) </a:t>
            </a:r>
            <a:r>
              <a:rPr lang="en-US" sz="1600" dirty="0" err="1"/>
              <a:t>serta</a:t>
            </a:r>
            <a:r>
              <a:rPr lang="en-US" sz="1600" dirty="0"/>
              <a:t> </a:t>
            </a:r>
            <a:r>
              <a:rPr lang="en-US" sz="1600" dirty="0" err="1"/>
              <a:t>Gbps</a:t>
            </a:r>
            <a:r>
              <a:rPr lang="en-US" sz="1600" dirty="0"/>
              <a:t> (gigabit) yang </a:t>
            </a:r>
            <a:r>
              <a:rPr lang="en-US" sz="1600" dirty="0" err="1"/>
              <a:t>tergolong</a:t>
            </a:r>
            <a:r>
              <a:rPr lang="en-US" sz="1600" dirty="0"/>
              <a:t> </a:t>
            </a:r>
            <a:r>
              <a:rPr lang="en-US" sz="1600" dirty="0" err="1"/>
              <a:t>satuan</a:t>
            </a:r>
            <a:r>
              <a:rPr lang="en-US" sz="1600" dirty="0"/>
              <a:t> </a:t>
            </a:r>
            <a:r>
              <a:rPr lang="en-US" sz="1600" dirty="0" err="1"/>
              <a:t>miliaran</a:t>
            </a:r>
            <a:r>
              <a:rPr lang="en-US" sz="1600" dirty="0"/>
              <a:t> Bps.</a:t>
            </a:r>
          </a:p>
          <a:p>
            <a:pPr algn="just"/>
            <a:endParaRPr lang="en-US" sz="1600" dirty="0"/>
          </a:p>
          <a:p>
            <a:pPr algn="just"/>
            <a:r>
              <a:rPr lang="en-US" sz="1600" dirty="0"/>
              <a:t>Bandwidth </a:t>
            </a:r>
            <a:r>
              <a:rPr lang="en-US" sz="1600" dirty="0" err="1"/>
              <a:t>mempengaruhi</a:t>
            </a:r>
            <a:r>
              <a:rPr lang="en-US" sz="1600" dirty="0"/>
              <a:t> </a:t>
            </a:r>
            <a:r>
              <a:rPr lang="en-US" sz="1600" dirty="0" err="1"/>
              <a:t>seberapa</a:t>
            </a:r>
            <a:r>
              <a:rPr lang="en-US" sz="1600" dirty="0"/>
              <a:t> </a:t>
            </a:r>
            <a:r>
              <a:rPr lang="en-US" sz="1600" dirty="0" err="1"/>
              <a:t>cepat</a:t>
            </a:r>
            <a:r>
              <a:rPr lang="en-US" sz="1600" dirty="0"/>
              <a:t> </a:t>
            </a:r>
            <a:r>
              <a:rPr lang="en-US" sz="1600" dirty="0" err="1"/>
              <a:t>dan</a:t>
            </a:r>
            <a:r>
              <a:rPr lang="en-US" sz="1600" dirty="0"/>
              <a:t> </a:t>
            </a:r>
            <a:r>
              <a:rPr lang="en-US" sz="1600" dirty="0" err="1"/>
              <a:t>efektif</a:t>
            </a:r>
            <a:r>
              <a:rPr lang="en-US" sz="1600" dirty="0"/>
              <a:t> media </a:t>
            </a:r>
            <a:r>
              <a:rPr lang="en-US" sz="1600" dirty="0" err="1"/>
              <a:t>dalam</a:t>
            </a:r>
            <a:r>
              <a:rPr lang="en-US" sz="1600" dirty="0"/>
              <a:t> </a:t>
            </a:r>
            <a:r>
              <a:rPr lang="en-US" sz="1600" dirty="0" err="1"/>
              <a:t>melakukan</a:t>
            </a:r>
            <a:r>
              <a:rPr lang="en-US" sz="1600" dirty="0"/>
              <a:t> </a:t>
            </a:r>
            <a:r>
              <a:rPr lang="en-US" sz="1600" dirty="0" err="1"/>
              <a:t>transmisi</a:t>
            </a:r>
            <a:r>
              <a:rPr lang="en-US" sz="1600" dirty="0"/>
              <a:t> </a:t>
            </a:r>
            <a:r>
              <a:rPr lang="en-US" sz="1600" dirty="0" err="1"/>
              <a:t>seperti</a:t>
            </a:r>
            <a:r>
              <a:rPr lang="en-US" sz="1600" dirty="0"/>
              <a:t> </a:t>
            </a:r>
            <a:r>
              <a:rPr lang="en-US" sz="1600" dirty="0" err="1"/>
              <a:t>saat</a:t>
            </a:r>
            <a:r>
              <a:rPr lang="en-US" sz="1600" dirty="0"/>
              <a:t> </a:t>
            </a:r>
            <a:r>
              <a:rPr lang="en-US" sz="1600" dirty="0" err="1"/>
              <a:t>mengakses</a:t>
            </a:r>
            <a:r>
              <a:rPr lang="en-US" sz="1600" dirty="0"/>
              <a:t> </a:t>
            </a:r>
            <a:r>
              <a:rPr lang="en-US" sz="1600" dirty="0" err="1"/>
              <a:t>jaringan</a:t>
            </a:r>
            <a:r>
              <a:rPr lang="en-US" sz="1600" dirty="0"/>
              <a:t> </a:t>
            </a:r>
            <a:r>
              <a:rPr lang="en-US" sz="1600" dirty="0" err="1"/>
              <a:t>atau</a:t>
            </a:r>
            <a:r>
              <a:rPr lang="en-US" sz="1600" dirty="0"/>
              <a:t> </a:t>
            </a:r>
            <a:r>
              <a:rPr lang="en-US" sz="1600" dirty="0" err="1"/>
              <a:t>koneksi</a:t>
            </a:r>
            <a:r>
              <a:rPr lang="en-US" sz="1600" dirty="0"/>
              <a:t> internet.</a:t>
            </a:r>
          </a:p>
          <a:p>
            <a:pPr algn="just"/>
            <a:endParaRPr lang="en-US" sz="1600" dirty="0"/>
          </a:p>
          <a:p>
            <a:pPr algn="just"/>
            <a:r>
              <a:rPr lang="en-US" sz="1600" dirty="0" err="1"/>
              <a:t>Semakin</a:t>
            </a:r>
            <a:r>
              <a:rPr lang="en-US" sz="1600" dirty="0"/>
              <a:t> </a:t>
            </a:r>
            <a:r>
              <a:rPr lang="en-US" sz="1600" dirty="0" err="1"/>
              <a:t>tinggi</a:t>
            </a:r>
            <a:r>
              <a:rPr lang="en-US" sz="1600" dirty="0"/>
              <a:t> </a:t>
            </a:r>
            <a:r>
              <a:rPr lang="en-US" sz="1600" dirty="0" err="1"/>
              <a:t>ukuran</a:t>
            </a:r>
            <a:r>
              <a:rPr lang="en-US" sz="1600" dirty="0"/>
              <a:t> </a:t>
            </a:r>
            <a:r>
              <a:rPr lang="en-US" sz="1600" dirty="0" err="1"/>
              <a:t>dan</a:t>
            </a:r>
            <a:r>
              <a:rPr lang="en-US" sz="1600" dirty="0"/>
              <a:t> </a:t>
            </a:r>
            <a:r>
              <a:rPr lang="en-US" sz="1600" dirty="0" err="1"/>
              <a:t>kecepatan</a:t>
            </a:r>
            <a:r>
              <a:rPr lang="en-US" sz="1600" dirty="0"/>
              <a:t> bandwidth, </a:t>
            </a:r>
            <a:r>
              <a:rPr lang="en-US" sz="1600" dirty="0" err="1"/>
              <a:t>maka</a:t>
            </a:r>
            <a:r>
              <a:rPr lang="en-US" sz="1600" dirty="0"/>
              <a:t> </a:t>
            </a:r>
            <a:r>
              <a:rPr lang="en-US" sz="1600" dirty="0" err="1"/>
              <a:t>semakin</a:t>
            </a:r>
            <a:r>
              <a:rPr lang="en-US" sz="1600" dirty="0"/>
              <a:t> </a:t>
            </a:r>
            <a:r>
              <a:rPr lang="en-US" sz="1600" dirty="0" err="1"/>
              <a:t>tinggi</a:t>
            </a:r>
            <a:r>
              <a:rPr lang="en-US" sz="1600" dirty="0"/>
              <a:t> pula proses </a:t>
            </a:r>
            <a:r>
              <a:rPr lang="en-US" sz="1600" dirty="0" err="1"/>
              <a:t>pengunduhan</a:t>
            </a:r>
            <a:r>
              <a:rPr lang="en-US" sz="1600" dirty="0"/>
              <a:t> </a:t>
            </a:r>
            <a:r>
              <a:rPr lang="en-US" sz="1600" dirty="0" err="1"/>
              <a:t>informasi</a:t>
            </a:r>
            <a:r>
              <a:rPr lang="en-US" sz="1600" dirty="0"/>
              <a:t> di </a:t>
            </a:r>
            <a:r>
              <a:rPr lang="en-US" sz="1600" dirty="0" err="1"/>
              <a:t>jejaring</a:t>
            </a:r>
            <a:r>
              <a:rPr lang="en-US" sz="1600" dirty="0"/>
              <a:t> internet. </a:t>
            </a:r>
            <a:r>
              <a:rPr lang="en-US" sz="1600" dirty="0" err="1"/>
              <a:t>Selain</a:t>
            </a:r>
            <a:r>
              <a:rPr lang="en-US" sz="1600" dirty="0"/>
              <a:t> </a:t>
            </a:r>
            <a:r>
              <a:rPr lang="en-US" sz="1600" dirty="0" err="1"/>
              <a:t>itu</a:t>
            </a:r>
            <a:r>
              <a:rPr lang="en-US" sz="1600" dirty="0"/>
              <a:t>, bandwidth </a:t>
            </a:r>
            <a:r>
              <a:rPr lang="en-US" sz="1600" dirty="0" err="1"/>
              <a:t>merupakan</a:t>
            </a:r>
            <a:r>
              <a:rPr lang="en-US" sz="1600" dirty="0"/>
              <a:t> </a:t>
            </a:r>
            <a:r>
              <a:rPr lang="en-US" sz="1600" dirty="0" err="1"/>
              <a:t>pengukuran</a:t>
            </a:r>
            <a:r>
              <a:rPr lang="en-US" sz="1600" dirty="0"/>
              <a:t> yang </a:t>
            </a:r>
            <a:r>
              <a:rPr lang="en-US" sz="1600" dirty="0" err="1"/>
              <a:t>dapat</a:t>
            </a:r>
            <a:r>
              <a:rPr lang="en-US" sz="1600" dirty="0"/>
              <a:t> </a:t>
            </a:r>
            <a:r>
              <a:rPr lang="en-US" sz="1600" dirty="0" err="1"/>
              <a:t>menunjukkan</a:t>
            </a:r>
            <a:r>
              <a:rPr lang="en-US" sz="1600" dirty="0"/>
              <a:t> </a:t>
            </a:r>
            <a:r>
              <a:rPr lang="en-US" sz="1600" dirty="0" err="1"/>
              <a:t>kapasitas</a:t>
            </a:r>
            <a:r>
              <a:rPr lang="en-US" sz="1600" dirty="0"/>
              <a:t> </a:t>
            </a:r>
            <a:r>
              <a:rPr lang="en-US" sz="1600" dirty="0" err="1"/>
              <a:t>maksimal</a:t>
            </a:r>
            <a:r>
              <a:rPr lang="en-US" sz="1600" dirty="0"/>
              <a:t> </a:t>
            </a:r>
            <a:r>
              <a:rPr lang="en-US" sz="1600" dirty="0" err="1"/>
              <a:t>dari</a:t>
            </a:r>
            <a:r>
              <a:rPr lang="en-US" sz="1600" dirty="0"/>
              <a:t> </a:t>
            </a:r>
            <a:r>
              <a:rPr lang="en-US" sz="1600" dirty="0" err="1"/>
              <a:t>tautan</a:t>
            </a:r>
            <a:r>
              <a:rPr lang="en-US" sz="1600" dirty="0"/>
              <a:t> </a:t>
            </a:r>
            <a:r>
              <a:rPr lang="en-US" sz="1600" dirty="0" err="1"/>
              <a:t>komunikasi</a:t>
            </a:r>
            <a:r>
              <a:rPr lang="en-US" sz="1600" dirty="0"/>
              <a:t> </a:t>
            </a:r>
            <a:r>
              <a:rPr lang="en-US" sz="1600" dirty="0" err="1"/>
              <a:t>kabel</a:t>
            </a:r>
            <a:r>
              <a:rPr lang="en-US" sz="1600" dirty="0"/>
              <a:t> </a:t>
            </a:r>
            <a:r>
              <a:rPr lang="en-US" sz="1600" dirty="0" err="1"/>
              <a:t>maupun</a:t>
            </a:r>
            <a:r>
              <a:rPr lang="en-US" sz="1600" dirty="0"/>
              <a:t> </a:t>
            </a:r>
            <a:r>
              <a:rPr lang="en-US" sz="1600" dirty="0" err="1"/>
              <a:t>nirkabel</a:t>
            </a:r>
            <a:r>
              <a:rPr lang="en-US" sz="1600" dirty="0"/>
              <a:t>. </a:t>
            </a:r>
            <a:r>
              <a:rPr lang="en-US" sz="1600" dirty="0" err="1"/>
              <a:t>Sehingga</a:t>
            </a:r>
            <a:r>
              <a:rPr lang="en-US" sz="1600" dirty="0"/>
              <a:t> </a:t>
            </a:r>
            <a:r>
              <a:rPr lang="en-US" sz="1600" dirty="0" err="1"/>
              <a:t>bisa</a:t>
            </a:r>
            <a:r>
              <a:rPr lang="en-US" sz="1600" dirty="0"/>
              <a:t> </a:t>
            </a:r>
            <a:r>
              <a:rPr lang="en-US" sz="1600" dirty="0" err="1"/>
              <a:t>juga</a:t>
            </a:r>
            <a:r>
              <a:rPr lang="en-US" sz="1600" dirty="0"/>
              <a:t> </a:t>
            </a:r>
            <a:r>
              <a:rPr lang="en-US" sz="1600" dirty="0" err="1"/>
              <a:t>digunakan</a:t>
            </a:r>
            <a:r>
              <a:rPr lang="en-US" sz="1600" dirty="0"/>
              <a:t> </a:t>
            </a:r>
            <a:r>
              <a:rPr lang="en-US" sz="1600" dirty="0" err="1"/>
              <a:t>untuk</a:t>
            </a:r>
            <a:r>
              <a:rPr lang="en-US" sz="1600" dirty="0"/>
              <a:t> </a:t>
            </a:r>
            <a:r>
              <a:rPr lang="en-US" sz="1600" dirty="0" err="1"/>
              <a:t>mengukur</a:t>
            </a:r>
            <a:r>
              <a:rPr lang="en-US" sz="1600" dirty="0"/>
              <a:t> lama </a:t>
            </a:r>
            <a:r>
              <a:rPr lang="en-US" sz="1600" dirty="0" err="1"/>
              <a:t>waktu</a:t>
            </a:r>
            <a:r>
              <a:rPr lang="en-US" sz="1600" dirty="0"/>
              <a:t> </a:t>
            </a:r>
            <a:r>
              <a:rPr lang="en-US" sz="1600" dirty="0" err="1"/>
              <a:t>tertentu</a:t>
            </a:r>
            <a:r>
              <a:rPr lang="en-US" sz="1600" dirty="0"/>
              <a:t> </a:t>
            </a:r>
            <a:r>
              <a:rPr lang="en-US" sz="1600" dirty="0" err="1"/>
              <a:t>dalam</a:t>
            </a:r>
            <a:r>
              <a:rPr lang="en-US" sz="1600" dirty="0"/>
              <a:t> proses </a:t>
            </a:r>
            <a:r>
              <a:rPr lang="en-US" sz="1600" dirty="0" err="1"/>
              <a:t>pengiriman</a:t>
            </a:r>
            <a:r>
              <a:rPr lang="en-US" sz="1600" dirty="0"/>
              <a:t> data </a:t>
            </a:r>
            <a:r>
              <a:rPr lang="en-US" sz="1600" dirty="0" err="1"/>
              <a:t>melalui</a:t>
            </a:r>
            <a:r>
              <a:rPr lang="en-US" sz="1600" dirty="0"/>
              <a:t> </a:t>
            </a:r>
            <a:r>
              <a:rPr lang="en-US" sz="1600" dirty="0" err="1"/>
              <a:t>jaringan</a:t>
            </a:r>
            <a:r>
              <a:rPr lang="en-US" sz="1600" dirty="0"/>
              <a:t> internet.</a:t>
            </a:r>
          </a:p>
        </p:txBody>
      </p:sp>
      <p:sp>
        <p:nvSpPr>
          <p:cNvPr id="6" name="Rectangle 5"/>
          <p:cNvSpPr/>
          <p:nvPr/>
        </p:nvSpPr>
        <p:spPr>
          <a:xfrm>
            <a:off x="6238240" y="1097287"/>
            <a:ext cx="5151120" cy="4524315"/>
          </a:xfrm>
          <a:prstGeom prst="rect">
            <a:avLst/>
          </a:prstGeom>
        </p:spPr>
        <p:txBody>
          <a:bodyPr wrap="square">
            <a:spAutoFit/>
          </a:bodyPr>
          <a:lstStyle/>
          <a:p>
            <a:pPr algn="just"/>
            <a:r>
              <a:rPr lang="en-US" sz="1600" dirty="0" err="1"/>
              <a:t>Jumlah</a:t>
            </a:r>
            <a:r>
              <a:rPr lang="en-US" sz="1600" dirty="0"/>
              <a:t> bandwidth yang </a:t>
            </a:r>
            <a:r>
              <a:rPr lang="en-US" sz="1600" dirty="0" err="1"/>
              <a:t>dibutuhkan</a:t>
            </a:r>
            <a:r>
              <a:rPr lang="en-US" sz="1600" dirty="0"/>
              <a:t> = </a:t>
            </a:r>
            <a:r>
              <a:rPr lang="en-US" sz="1600" dirty="0" err="1"/>
              <a:t>Jumlah</a:t>
            </a:r>
            <a:r>
              <a:rPr lang="en-US" sz="1600" dirty="0"/>
              <a:t> </a:t>
            </a:r>
            <a:r>
              <a:rPr lang="en-US" sz="1600" dirty="0" err="1"/>
              <a:t>Perangkat</a:t>
            </a:r>
            <a:r>
              <a:rPr lang="en-US" sz="1600" dirty="0"/>
              <a:t> (user) × Batas </a:t>
            </a:r>
            <a:r>
              <a:rPr lang="en-US" sz="1600" dirty="0" err="1"/>
              <a:t>Maksimal</a:t>
            </a:r>
            <a:r>
              <a:rPr lang="en-US" sz="1600" dirty="0"/>
              <a:t> Bandwidth </a:t>
            </a:r>
            <a:r>
              <a:rPr lang="en-US" sz="1600" dirty="0" err="1"/>
              <a:t>untuk</a:t>
            </a:r>
            <a:r>
              <a:rPr lang="en-US" sz="1600" dirty="0"/>
              <a:t> </a:t>
            </a:r>
            <a:r>
              <a:rPr lang="en-US" sz="1600" dirty="0" err="1"/>
              <a:t>Setiap</a:t>
            </a:r>
            <a:r>
              <a:rPr lang="en-US" sz="1600" dirty="0"/>
              <a:t> </a:t>
            </a:r>
            <a:r>
              <a:rPr lang="en-US" sz="1600" dirty="0" err="1"/>
              <a:t>Perangkat</a:t>
            </a:r>
            <a:r>
              <a:rPr lang="en-US" sz="1600" dirty="0"/>
              <a:t>.</a:t>
            </a:r>
          </a:p>
          <a:p>
            <a:pPr algn="just"/>
            <a:endParaRPr lang="en-US" sz="1600" dirty="0"/>
          </a:p>
          <a:p>
            <a:pPr algn="just"/>
            <a:r>
              <a:rPr lang="en-US" sz="1600" dirty="0" err="1"/>
              <a:t>Rumah</a:t>
            </a:r>
            <a:r>
              <a:rPr lang="en-US" sz="1600" dirty="0"/>
              <a:t> </a:t>
            </a:r>
            <a:r>
              <a:rPr lang="en-US" sz="1600" dirty="0" err="1"/>
              <a:t>ada</a:t>
            </a:r>
            <a:r>
              <a:rPr lang="en-US" sz="1600" dirty="0"/>
              <a:t> 5 </a:t>
            </a:r>
            <a:r>
              <a:rPr lang="en-US" sz="1600" dirty="0" err="1"/>
              <a:t>pengguna</a:t>
            </a:r>
            <a:r>
              <a:rPr lang="en-US" sz="1600" dirty="0"/>
              <a:t> </a:t>
            </a:r>
            <a:r>
              <a:rPr lang="en-US" sz="1600" dirty="0" err="1"/>
              <a:t>dengan</a:t>
            </a:r>
            <a:r>
              <a:rPr lang="en-US" sz="1600" dirty="0"/>
              <a:t> </a:t>
            </a:r>
            <a:r>
              <a:rPr lang="en-US" sz="1600" dirty="0" err="1"/>
              <a:t>masing-masing</a:t>
            </a:r>
            <a:r>
              <a:rPr lang="en-US" sz="1600" dirty="0"/>
              <a:t> 2 </a:t>
            </a:r>
            <a:r>
              <a:rPr lang="en-US" sz="1600" dirty="0" err="1"/>
              <a:t>perangkat</a:t>
            </a:r>
            <a:r>
              <a:rPr lang="en-US" sz="1600" dirty="0"/>
              <a:t> laptop </a:t>
            </a:r>
            <a:r>
              <a:rPr lang="en-US" sz="1600" dirty="0" err="1"/>
              <a:t>dan</a:t>
            </a:r>
            <a:r>
              <a:rPr lang="en-US" sz="1600" dirty="0"/>
              <a:t> </a:t>
            </a:r>
            <a:r>
              <a:rPr lang="en-US" sz="1600" dirty="0" err="1"/>
              <a:t>handphone</a:t>
            </a:r>
            <a:r>
              <a:rPr lang="en-US" sz="1600" dirty="0"/>
              <a:t> </a:t>
            </a:r>
            <a:r>
              <a:rPr lang="en-US" sz="1600" dirty="0" err="1"/>
              <a:t>dengan</a:t>
            </a:r>
            <a:r>
              <a:rPr lang="en-US" sz="1600" dirty="0"/>
              <a:t> </a:t>
            </a:r>
            <a:r>
              <a:rPr lang="en-US" sz="1600" dirty="0" err="1"/>
              <a:t>rincian</a:t>
            </a:r>
            <a:r>
              <a:rPr lang="en-US" sz="1600" dirty="0"/>
              <a:t> </a:t>
            </a:r>
            <a:r>
              <a:rPr lang="en-US" sz="1600" dirty="0" err="1"/>
              <a:t>sebagai</a:t>
            </a:r>
            <a:r>
              <a:rPr lang="en-US" sz="1600" dirty="0"/>
              <a:t> </a:t>
            </a:r>
            <a:r>
              <a:rPr lang="en-US" sz="1600" dirty="0" err="1"/>
              <a:t>berikut</a:t>
            </a:r>
            <a:r>
              <a:rPr lang="en-US" sz="1600" dirty="0"/>
              <a:t>:</a:t>
            </a:r>
          </a:p>
          <a:p>
            <a:pPr algn="just"/>
            <a:r>
              <a:rPr lang="en-US" sz="1600" dirty="0"/>
              <a:t>3 </a:t>
            </a:r>
            <a:r>
              <a:rPr lang="en-US" sz="1600" dirty="0" err="1"/>
              <a:t>pengguna</a:t>
            </a:r>
            <a:r>
              <a:rPr lang="en-US" sz="1600" dirty="0"/>
              <a:t> </a:t>
            </a:r>
            <a:r>
              <a:rPr lang="en-US" sz="1600" dirty="0" err="1"/>
              <a:t>dengan</a:t>
            </a:r>
            <a:r>
              <a:rPr lang="en-US" sz="1600" dirty="0"/>
              <a:t> 6 </a:t>
            </a:r>
            <a:r>
              <a:rPr lang="en-US" sz="1600" dirty="0" err="1"/>
              <a:t>perangkat</a:t>
            </a:r>
            <a:r>
              <a:rPr lang="en-US" sz="1600" dirty="0"/>
              <a:t> = </a:t>
            </a:r>
            <a:r>
              <a:rPr lang="en-US" sz="1600" dirty="0" err="1"/>
              <a:t>pengguna</a:t>
            </a:r>
            <a:r>
              <a:rPr lang="en-US" sz="1600" dirty="0"/>
              <a:t> </a:t>
            </a:r>
            <a:r>
              <a:rPr lang="en-US" sz="1600" dirty="0" err="1"/>
              <a:t>berat</a:t>
            </a:r>
            <a:r>
              <a:rPr lang="en-US" sz="1600" dirty="0"/>
              <a:t> yang </a:t>
            </a:r>
            <a:r>
              <a:rPr lang="en-US" sz="1600" dirty="0" err="1"/>
              <a:t>memerlukan</a:t>
            </a:r>
            <a:r>
              <a:rPr lang="en-US" sz="1600" dirty="0"/>
              <a:t> bandwidth </a:t>
            </a:r>
            <a:r>
              <a:rPr lang="en-US" sz="1600" dirty="0" err="1"/>
              <a:t>dengan</a:t>
            </a:r>
            <a:r>
              <a:rPr lang="en-US" sz="1600" dirty="0"/>
              <a:t> </a:t>
            </a:r>
            <a:r>
              <a:rPr lang="en-US" sz="1600" dirty="0" err="1"/>
              <a:t>kapasitas</a:t>
            </a:r>
            <a:r>
              <a:rPr lang="en-US" sz="1600" dirty="0"/>
              <a:t> 120 Kbps.</a:t>
            </a:r>
          </a:p>
          <a:p>
            <a:pPr algn="just"/>
            <a:r>
              <a:rPr lang="en-US" sz="1600" dirty="0"/>
              <a:t>1 </a:t>
            </a:r>
            <a:r>
              <a:rPr lang="en-US" sz="1600" dirty="0" err="1"/>
              <a:t>pengguna</a:t>
            </a:r>
            <a:r>
              <a:rPr lang="en-US" sz="1600" dirty="0"/>
              <a:t> </a:t>
            </a:r>
            <a:r>
              <a:rPr lang="en-US" sz="1600" dirty="0" err="1"/>
              <a:t>dengan</a:t>
            </a:r>
            <a:r>
              <a:rPr lang="en-US" sz="1600" dirty="0"/>
              <a:t> 2 </a:t>
            </a:r>
            <a:r>
              <a:rPr lang="en-US" sz="1600" dirty="0" err="1"/>
              <a:t>perangkat</a:t>
            </a:r>
            <a:r>
              <a:rPr lang="en-US" sz="1600" dirty="0"/>
              <a:t> =  </a:t>
            </a:r>
            <a:r>
              <a:rPr lang="en-US" sz="1600" dirty="0" err="1"/>
              <a:t>pengguna</a:t>
            </a:r>
            <a:r>
              <a:rPr lang="en-US" sz="1600" dirty="0"/>
              <a:t> </a:t>
            </a:r>
            <a:r>
              <a:rPr lang="en-US" sz="1600" dirty="0" err="1"/>
              <a:t>sedang</a:t>
            </a:r>
            <a:r>
              <a:rPr lang="en-US" sz="1600" dirty="0"/>
              <a:t> </a:t>
            </a:r>
            <a:r>
              <a:rPr lang="en-US" sz="1600" dirty="0" err="1"/>
              <a:t>dengan</a:t>
            </a:r>
            <a:r>
              <a:rPr lang="en-US" sz="1600" dirty="0"/>
              <a:t> </a:t>
            </a:r>
            <a:r>
              <a:rPr lang="en-US" sz="1600" dirty="0" err="1"/>
              <a:t>kebutuhan</a:t>
            </a:r>
            <a:r>
              <a:rPr lang="en-US" sz="1600" dirty="0"/>
              <a:t> bandwidth 80 Kbps.</a:t>
            </a:r>
          </a:p>
          <a:p>
            <a:pPr algn="just"/>
            <a:r>
              <a:rPr lang="en-US" sz="1600" dirty="0"/>
              <a:t>1 </a:t>
            </a:r>
            <a:r>
              <a:rPr lang="en-US" sz="1600" dirty="0" err="1"/>
              <a:t>pengguna</a:t>
            </a:r>
            <a:r>
              <a:rPr lang="en-US" sz="1600" dirty="0"/>
              <a:t> </a:t>
            </a:r>
            <a:r>
              <a:rPr lang="en-US" sz="1600" dirty="0" err="1"/>
              <a:t>dengan</a:t>
            </a:r>
            <a:r>
              <a:rPr lang="en-US" sz="1600" dirty="0"/>
              <a:t> 2 </a:t>
            </a:r>
            <a:r>
              <a:rPr lang="en-US" sz="1600" dirty="0" err="1"/>
              <a:t>perangkat</a:t>
            </a:r>
            <a:r>
              <a:rPr lang="en-US" sz="1600" dirty="0"/>
              <a:t> = </a:t>
            </a:r>
            <a:r>
              <a:rPr lang="en-US" sz="1600" dirty="0" err="1"/>
              <a:t>pengguna</a:t>
            </a:r>
            <a:r>
              <a:rPr lang="en-US" sz="1600" dirty="0"/>
              <a:t> </a:t>
            </a:r>
            <a:r>
              <a:rPr lang="en-US" sz="1600" dirty="0" err="1"/>
              <a:t>ringan</a:t>
            </a:r>
            <a:r>
              <a:rPr lang="en-US" sz="1600" dirty="0"/>
              <a:t> </a:t>
            </a:r>
            <a:r>
              <a:rPr lang="en-US" sz="1600" dirty="0" err="1"/>
              <a:t>dengan</a:t>
            </a:r>
            <a:r>
              <a:rPr lang="en-US" sz="1600" dirty="0"/>
              <a:t> </a:t>
            </a:r>
            <a:r>
              <a:rPr lang="en-US" sz="1600" dirty="0" err="1"/>
              <a:t>kebutuhan</a:t>
            </a:r>
            <a:r>
              <a:rPr lang="en-US" sz="1600" dirty="0"/>
              <a:t> bandwidth 50 Kbps.</a:t>
            </a:r>
          </a:p>
          <a:p>
            <a:pPr algn="just"/>
            <a:r>
              <a:rPr lang="en-US" sz="1600" dirty="0"/>
              <a:t>Cara </a:t>
            </a:r>
            <a:r>
              <a:rPr lang="en-US" sz="1600" dirty="0" err="1"/>
              <a:t>menghitung</a:t>
            </a:r>
            <a:r>
              <a:rPr lang="en-US" sz="1600" dirty="0"/>
              <a:t> bandwidth yang ideal </a:t>
            </a:r>
            <a:r>
              <a:rPr lang="en-US" sz="1600" dirty="0" err="1"/>
              <a:t>untuk</a:t>
            </a:r>
            <a:r>
              <a:rPr lang="en-US" sz="1600" dirty="0"/>
              <a:t> di </a:t>
            </a:r>
            <a:r>
              <a:rPr lang="en-US" sz="1600" dirty="0" err="1"/>
              <a:t>rumah</a:t>
            </a:r>
            <a:r>
              <a:rPr lang="en-US" sz="1600" dirty="0"/>
              <a:t> </a:t>
            </a:r>
            <a:r>
              <a:rPr lang="en-US" sz="1600" dirty="0" err="1"/>
              <a:t>tersebut</a:t>
            </a:r>
            <a:r>
              <a:rPr lang="en-US" sz="1600" dirty="0"/>
              <a:t> </a:t>
            </a:r>
            <a:r>
              <a:rPr lang="en-US" sz="1600" dirty="0" err="1"/>
              <a:t>adalah</a:t>
            </a:r>
            <a:r>
              <a:rPr lang="en-US" sz="1600" dirty="0"/>
              <a:t>:</a:t>
            </a:r>
          </a:p>
          <a:p>
            <a:pPr algn="just"/>
            <a:r>
              <a:rPr lang="en-US" sz="1600" dirty="0"/>
              <a:t>(6x500 Kbps) + (2x300 Kbps) + (2x120 Kbps) = 3.840 Kbps </a:t>
            </a:r>
            <a:r>
              <a:rPr lang="en-US" sz="1600" dirty="0" err="1"/>
              <a:t>atau</a:t>
            </a:r>
            <a:r>
              <a:rPr lang="en-US" sz="1600" dirty="0"/>
              <a:t> 3,8 Mbps. </a:t>
            </a:r>
            <a:r>
              <a:rPr lang="en-US" sz="1600" dirty="0" err="1"/>
              <a:t>Jadi</a:t>
            </a:r>
            <a:r>
              <a:rPr lang="en-US" sz="1600" dirty="0"/>
              <a:t> </a:t>
            </a:r>
            <a:r>
              <a:rPr lang="en-US" sz="1600" dirty="0" err="1"/>
              <a:t>sepesifikasi</a:t>
            </a:r>
            <a:r>
              <a:rPr lang="en-US" sz="1600" dirty="0"/>
              <a:t> bandwidth </a:t>
            </a:r>
            <a:r>
              <a:rPr lang="en-US" sz="1600" dirty="0" err="1"/>
              <a:t>pada</a:t>
            </a:r>
            <a:r>
              <a:rPr lang="en-US" sz="1600" dirty="0"/>
              <a:t> modem yang </a:t>
            </a:r>
            <a:r>
              <a:rPr lang="en-US" sz="1600" dirty="0" err="1"/>
              <a:t>diperlukan</a:t>
            </a:r>
            <a:r>
              <a:rPr lang="en-US" sz="1600" dirty="0"/>
              <a:t> </a:t>
            </a:r>
            <a:r>
              <a:rPr lang="en-US" sz="1600" dirty="0" err="1"/>
              <a:t>rumah</a:t>
            </a:r>
            <a:r>
              <a:rPr lang="en-US" sz="1600" dirty="0"/>
              <a:t> </a:t>
            </a:r>
            <a:r>
              <a:rPr lang="en-US" sz="1600" dirty="0" err="1"/>
              <a:t>tersebut</a:t>
            </a:r>
            <a:r>
              <a:rPr lang="en-US" sz="1600" dirty="0"/>
              <a:t> </a:t>
            </a:r>
            <a:r>
              <a:rPr lang="en-US" sz="1600" dirty="0" err="1"/>
              <a:t>supaya</a:t>
            </a:r>
            <a:r>
              <a:rPr lang="en-US" sz="1600" dirty="0"/>
              <a:t> internet </a:t>
            </a:r>
            <a:r>
              <a:rPr lang="en-US" sz="1600" dirty="0" err="1"/>
              <a:t>lancar</a:t>
            </a:r>
            <a:r>
              <a:rPr lang="en-US" sz="1600" dirty="0"/>
              <a:t> </a:t>
            </a:r>
            <a:r>
              <a:rPr lang="en-US" sz="1600" dirty="0" err="1"/>
              <a:t>adalah</a:t>
            </a:r>
            <a:r>
              <a:rPr lang="en-US" sz="1600" dirty="0"/>
              <a:t> </a:t>
            </a:r>
            <a:r>
              <a:rPr lang="en-US" sz="1600" dirty="0" err="1"/>
              <a:t>setidaknya</a:t>
            </a:r>
            <a:r>
              <a:rPr lang="en-US" sz="1600" dirty="0"/>
              <a:t> 3,8 Mbps.</a:t>
            </a:r>
          </a:p>
          <a:p>
            <a:pPr algn="just"/>
            <a:endParaRPr lang="en-US" sz="1600" dirty="0"/>
          </a:p>
        </p:txBody>
      </p:sp>
      <p:sp>
        <p:nvSpPr>
          <p:cNvPr id="7" name="Rectangle 6"/>
          <p:cNvSpPr/>
          <p:nvPr/>
        </p:nvSpPr>
        <p:spPr>
          <a:xfrm>
            <a:off x="6238240" y="822100"/>
            <a:ext cx="1705916" cy="276999"/>
          </a:xfrm>
          <a:prstGeom prst="rect">
            <a:avLst/>
          </a:prstGeom>
        </p:spPr>
        <p:txBody>
          <a:bodyPr wrap="none">
            <a:spAutoFit/>
          </a:bodyPr>
          <a:lstStyle/>
          <a:p>
            <a:r>
              <a:rPr lang="en-US" sz="1200" b="1" dirty="0" err="1"/>
              <a:t>Menghitung</a:t>
            </a:r>
            <a:r>
              <a:rPr lang="en-US" sz="1200" b="1" dirty="0"/>
              <a:t> Bandwidth</a:t>
            </a:r>
            <a:endParaRPr lang="en-US" sz="1200" dirty="0"/>
          </a:p>
        </p:txBody>
      </p:sp>
      <p:sp>
        <p:nvSpPr>
          <p:cNvPr id="8" name="Rectangle 7"/>
          <p:cNvSpPr/>
          <p:nvPr/>
        </p:nvSpPr>
        <p:spPr>
          <a:xfrm>
            <a:off x="6268720" y="5467714"/>
            <a:ext cx="2556597" cy="276999"/>
          </a:xfrm>
          <a:prstGeom prst="rect">
            <a:avLst/>
          </a:prstGeom>
        </p:spPr>
        <p:txBody>
          <a:bodyPr wrap="none">
            <a:spAutoFit/>
          </a:bodyPr>
          <a:lstStyle/>
          <a:p>
            <a:r>
              <a:rPr lang="en-US" sz="1200" dirty="0" err="1"/>
              <a:t>Kunjungi</a:t>
            </a:r>
            <a:r>
              <a:rPr lang="en-US" sz="1200" dirty="0"/>
              <a:t> https://www.speedtest.net/ </a:t>
            </a:r>
          </a:p>
        </p:txBody>
      </p:sp>
      <p:sp>
        <p:nvSpPr>
          <p:cNvPr id="9" name="Rectangle 8"/>
          <p:cNvSpPr/>
          <p:nvPr/>
        </p:nvSpPr>
        <p:spPr>
          <a:xfrm>
            <a:off x="6892649" y="5713936"/>
            <a:ext cx="1478290" cy="276999"/>
          </a:xfrm>
          <a:prstGeom prst="rect">
            <a:avLst/>
          </a:prstGeom>
        </p:spPr>
        <p:txBody>
          <a:bodyPr wrap="none">
            <a:spAutoFit/>
          </a:bodyPr>
          <a:lstStyle/>
          <a:p>
            <a:r>
              <a:rPr lang="en-US" sz="1200" u="sng" dirty="0">
                <a:solidFill>
                  <a:srgbClr val="0056B3"/>
                </a:solidFill>
                <a:latin typeface="Muli"/>
                <a:hlinkClick r:id="rId3"/>
              </a:rPr>
              <a:t>https://fast.com/id/</a:t>
            </a:r>
            <a:r>
              <a:rPr lang="en-US" sz="1200" dirty="0">
                <a:solidFill>
                  <a:srgbClr val="212529"/>
                </a:solidFill>
                <a:latin typeface="Muli"/>
              </a:rPr>
              <a:t> </a:t>
            </a:r>
            <a:endParaRPr lang="en-US" sz="1200" dirty="0"/>
          </a:p>
        </p:txBody>
      </p:sp>
    </p:spTree>
    <p:extLst>
      <p:ext uri="{BB962C8B-B14F-4D97-AF65-F5344CB8AC3E}">
        <p14:creationId xmlns:p14="http://schemas.microsoft.com/office/powerpoint/2010/main" val="40261157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Throughput : Network Perspective</a:t>
            </a:r>
            <a:endParaRPr lang="en-GB" dirty="0"/>
          </a:p>
        </p:txBody>
      </p:sp>
      <p:sp>
        <p:nvSpPr>
          <p:cNvPr id="4" name="Can 3"/>
          <p:cNvSpPr/>
          <p:nvPr/>
        </p:nvSpPr>
        <p:spPr>
          <a:xfrm rot="16200000">
            <a:off x="7788188" y="2312875"/>
            <a:ext cx="648072" cy="2592288"/>
          </a:xfrm>
          <a:prstGeom prst="can">
            <a:avLst/>
          </a:prstGeom>
          <a:solidFill>
            <a:schemeClr val="accent2"/>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an 4"/>
          <p:cNvSpPr/>
          <p:nvPr/>
        </p:nvSpPr>
        <p:spPr>
          <a:xfrm rot="16200000">
            <a:off x="3179676" y="2318753"/>
            <a:ext cx="1512168" cy="2592288"/>
          </a:xfrm>
          <a:prstGeom prst="can">
            <a:avLst/>
          </a:prstGeom>
          <a:solidFill>
            <a:schemeClr val="accent2"/>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571421" y="1700808"/>
            <a:ext cx="4737194" cy="369332"/>
          </a:xfrm>
          <a:prstGeom prst="rect">
            <a:avLst/>
          </a:prstGeom>
        </p:spPr>
        <p:txBody>
          <a:bodyPr wrap="none">
            <a:spAutoFit/>
          </a:bodyPr>
          <a:lstStyle/>
          <a:p>
            <a:r>
              <a:rPr lang="en-GB" b="1" dirty="0">
                <a:latin typeface="Arial" pitchFamily="34" charset="0"/>
                <a:cs typeface="Arial" pitchFamily="34" charset="0"/>
              </a:rPr>
              <a:t>Throughput : </a:t>
            </a:r>
            <a:r>
              <a:rPr lang="en-GB" dirty="0">
                <a:latin typeface="Arial" pitchFamily="34" charset="0"/>
                <a:cs typeface="Arial" pitchFamily="34" charset="0"/>
              </a:rPr>
              <a:t>number of bits per time of unit</a:t>
            </a:r>
            <a:endParaRPr lang="en-GB" dirty="0"/>
          </a:p>
        </p:txBody>
      </p:sp>
      <p:sp>
        <p:nvSpPr>
          <p:cNvPr id="8" name="Right Arrow 7"/>
          <p:cNvSpPr/>
          <p:nvPr/>
        </p:nvSpPr>
        <p:spPr>
          <a:xfrm>
            <a:off x="2095472" y="3035014"/>
            <a:ext cx="760168" cy="1159765"/>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9479246" y="3436301"/>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a:off x="5296357" y="3284982"/>
            <a:ext cx="1591731" cy="648073"/>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73287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Throughput : Network Perspective</a:t>
            </a:r>
            <a:endParaRPr lang="en-GB" dirty="0"/>
          </a:p>
        </p:txBody>
      </p:sp>
      <p:sp>
        <p:nvSpPr>
          <p:cNvPr id="4" name="Can 3"/>
          <p:cNvSpPr/>
          <p:nvPr/>
        </p:nvSpPr>
        <p:spPr>
          <a:xfrm rot="16200000">
            <a:off x="7788188" y="2312875"/>
            <a:ext cx="648072" cy="2592288"/>
          </a:xfrm>
          <a:prstGeom prst="can">
            <a:avLst/>
          </a:prstGeom>
          <a:solidFill>
            <a:schemeClr val="accent2"/>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an 4"/>
          <p:cNvSpPr/>
          <p:nvPr/>
        </p:nvSpPr>
        <p:spPr>
          <a:xfrm rot="16200000">
            <a:off x="3179676" y="2318753"/>
            <a:ext cx="1512168" cy="2592288"/>
          </a:xfrm>
          <a:prstGeom prst="can">
            <a:avLst/>
          </a:prstGeom>
          <a:solidFill>
            <a:schemeClr val="accent2"/>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571421" y="1700808"/>
            <a:ext cx="4737194" cy="369332"/>
          </a:xfrm>
          <a:prstGeom prst="rect">
            <a:avLst/>
          </a:prstGeom>
        </p:spPr>
        <p:txBody>
          <a:bodyPr wrap="none">
            <a:spAutoFit/>
          </a:bodyPr>
          <a:lstStyle/>
          <a:p>
            <a:r>
              <a:rPr lang="en-GB" b="1" dirty="0">
                <a:latin typeface="Arial" pitchFamily="34" charset="0"/>
                <a:cs typeface="Arial" pitchFamily="34" charset="0"/>
              </a:rPr>
              <a:t>Throughput : </a:t>
            </a:r>
            <a:r>
              <a:rPr lang="en-GB" dirty="0">
                <a:latin typeface="Arial" pitchFamily="34" charset="0"/>
                <a:cs typeface="Arial" pitchFamily="34" charset="0"/>
              </a:rPr>
              <a:t>number of bits per time of unit</a:t>
            </a:r>
            <a:endParaRPr lang="en-GB" dirty="0"/>
          </a:p>
        </p:txBody>
      </p:sp>
      <p:sp>
        <p:nvSpPr>
          <p:cNvPr id="8" name="Right Arrow 7"/>
          <p:cNvSpPr/>
          <p:nvPr/>
        </p:nvSpPr>
        <p:spPr>
          <a:xfrm>
            <a:off x="2095472" y="3035014"/>
            <a:ext cx="760168" cy="1159765"/>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9479246" y="3436301"/>
            <a:ext cx="500066" cy="357190"/>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a:off x="5296357" y="3284982"/>
            <a:ext cx="1591731" cy="648073"/>
          </a:xfrm>
          <a:prstGeom prst="rightArrow">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223792" y="2299589"/>
            <a:ext cx="3600400" cy="2618859"/>
          </a:xfrm>
          <a:prstGeom prst="ellipse">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latin typeface="Arial" pitchFamily="34" charset="0"/>
                <a:cs typeface="Arial" pitchFamily="34" charset="0"/>
              </a:rPr>
              <a:t>Potential Loss and Increased Delay</a:t>
            </a:r>
          </a:p>
        </p:txBody>
      </p:sp>
    </p:spTree>
    <p:extLst>
      <p:ext uri="{BB962C8B-B14F-4D97-AF65-F5344CB8AC3E}">
        <p14:creationId xmlns:p14="http://schemas.microsoft.com/office/powerpoint/2010/main" val="23171325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Line 321"/>
          <p:cNvSpPr>
            <a:spLocks noChangeShapeType="1"/>
          </p:cNvSpPr>
          <p:nvPr/>
        </p:nvSpPr>
        <p:spPr bwMode="auto">
          <a:xfrm>
            <a:off x="2965451" y="4530725"/>
            <a:ext cx="63166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910" name="Rectangle 2"/>
          <p:cNvSpPr>
            <a:spLocks noGrp="1" noChangeArrowheads="1"/>
          </p:cNvSpPr>
          <p:nvPr>
            <p:ph type="title"/>
          </p:nvPr>
        </p:nvSpPr>
        <p:spPr>
          <a:xfrm>
            <a:off x="2303464" y="381000"/>
            <a:ext cx="7583487" cy="798546"/>
          </a:xfrm>
        </p:spPr>
        <p:txBody>
          <a:bodyPr/>
          <a:lstStyle/>
          <a:p>
            <a:r>
              <a:rPr lang="en-US" dirty="0"/>
              <a:t>Throughput</a:t>
            </a:r>
          </a:p>
        </p:txBody>
      </p:sp>
      <p:sp>
        <p:nvSpPr>
          <p:cNvPr id="123911" name="Rectangle 3"/>
          <p:cNvSpPr>
            <a:spLocks noGrp="1" noChangeArrowheads="1"/>
          </p:cNvSpPr>
          <p:nvPr>
            <p:ph type="body" idx="1"/>
          </p:nvPr>
        </p:nvSpPr>
        <p:spPr>
          <a:xfrm>
            <a:off x="2043113" y="1447801"/>
            <a:ext cx="7239000" cy="2193925"/>
          </a:xfrm>
        </p:spPr>
        <p:txBody>
          <a:bodyPr>
            <a:noAutofit/>
          </a:bodyPr>
          <a:lstStyle/>
          <a:p>
            <a:r>
              <a:rPr lang="en-US" sz="2400" i="1" dirty="0">
                <a:solidFill>
                  <a:srgbClr val="FF3300"/>
                </a:solidFill>
              </a:rPr>
              <a:t>throughput:</a:t>
            </a:r>
            <a:r>
              <a:rPr lang="en-US" sz="2400" dirty="0"/>
              <a:t> rate (bits/time unit) at which bits transferred between sender/receiver</a:t>
            </a:r>
          </a:p>
          <a:p>
            <a:pPr lvl="1"/>
            <a:r>
              <a:rPr lang="en-US" i="1" dirty="0">
                <a:solidFill>
                  <a:srgbClr val="FF3300"/>
                </a:solidFill>
                <a:ea typeface="ＭＳ Ｐゴシック" charset="0"/>
              </a:rPr>
              <a:t>instantaneous</a:t>
            </a:r>
            <a:r>
              <a:rPr lang="en-US" i="1" dirty="0">
                <a:ea typeface="ＭＳ Ｐゴシック" charset="0"/>
              </a:rPr>
              <a:t>:</a:t>
            </a:r>
            <a:r>
              <a:rPr lang="en-US" dirty="0">
                <a:ea typeface="ＭＳ Ｐゴシック" charset="0"/>
              </a:rPr>
              <a:t> rate at given point in time</a:t>
            </a:r>
          </a:p>
          <a:p>
            <a:pPr lvl="1"/>
            <a:r>
              <a:rPr lang="en-US" i="1" dirty="0">
                <a:solidFill>
                  <a:srgbClr val="FF3300"/>
                </a:solidFill>
                <a:ea typeface="ＭＳ Ｐゴシック" charset="0"/>
              </a:rPr>
              <a:t>average:</a:t>
            </a:r>
            <a:r>
              <a:rPr lang="en-US" dirty="0">
                <a:ea typeface="ＭＳ Ｐゴシック" charset="0"/>
              </a:rPr>
              <a:t> rate over longer period of time</a:t>
            </a:r>
          </a:p>
        </p:txBody>
      </p:sp>
      <p:grpSp>
        <p:nvGrpSpPr>
          <p:cNvPr id="123912" name="Group 246"/>
          <p:cNvGrpSpPr>
            <a:grpSpLocks/>
          </p:cNvGrpSpPr>
          <p:nvPr/>
        </p:nvGrpSpPr>
        <p:grpSpPr bwMode="auto">
          <a:xfrm>
            <a:off x="5330825" y="4394201"/>
            <a:ext cx="1055688" cy="360363"/>
            <a:chOff x="3600" y="219"/>
            <a:chExt cx="360" cy="175"/>
          </a:xfrm>
        </p:grpSpPr>
        <p:sp>
          <p:nvSpPr>
            <p:cNvPr id="123947" name="Oval 24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3948" name="Line 24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49" name="Line 24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50" name="Rectangle 25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23951" name="Oval 25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3952" name="Group 252"/>
            <p:cNvGrpSpPr>
              <a:grpSpLocks/>
            </p:cNvGrpSpPr>
            <p:nvPr/>
          </p:nvGrpSpPr>
          <p:grpSpPr bwMode="auto">
            <a:xfrm>
              <a:off x="3686" y="244"/>
              <a:ext cx="177" cy="66"/>
              <a:chOff x="2848" y="848"/>
              <a:chExt cx="140" cy="98"/>
            </a:xfrm>
          </p:grpSpPr>
          <p:sp>
            <p:nvSpPr>
              <p:cNvPr id="123957" name="Line 2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58" name="Line 2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59" name="Line 2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23953" name="Group 256"/>
            <p:cNvGrpSpPr>
              <a:grpSpLocks/>
            </p:cNvGrpSpPr>
            <p:nvPr/>
          </p:nvGrpSpPr>
          <p:grpSpPr bwMode="auto">
            <a:xfrm flipV="1">
              <a:off x="3686" y="243"/>
              <a:ext cx="177" cy="66"/>
              <a:chOff x="2848" y="848"/>
              <a:chExt cx="140" cy="98"/>
            </a:xfrm>
          </p:grpSpPr>
          <p:sp>
            <p:nvSpPr>
              <p:cNvPr id="123954" name="Line 25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55" name="Line 25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56" name="Line 25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aphicFrame>
        <p:nvGraphicFramePr>
          <p:cNvPr id="123906" name="Object 2"/>
          <p:cNvGraphicFramePr>
            <a:graphicFrameLocks noChangeAspect="1"/>
          </p:cNvGraphicFramePr>
          <p:nvPr/>
        </p:nvGraphicFramePr>
        <p:xfrm>
          <a:off x="9245601" y="4062414"/>
          <a:ext cx="785813" cy="655637"/>
        </p:xfrm>
        <a:graphic>
          <a:graphicData uri="http://schemas.openxmlformats.org/presentationml/2006/ole">
            <mc:AlternateContent xmlns:mc="http://schemas.openxmlformats.org/markup-compatibility/2006">
              <mc:Choice xmlns:v="urn:schemas-microsoft-com:vml" Requires="v">
                <p:oleObj spid="_x0000_s6167" name="Clip" r:id="rId3" imgW="1305000" imgH="1085760" progId="MS_ClipArt_Gallery.2">
                  <p:embed/>
                </p:oleObj>
              </mc:Choice>
              <mc:Fallback>
                <p:oleObj name="Clip" r:id="rId3" imgW="1305000" imgH="1085760" progId="MS_ClipArt_Gallery.2">
                  <p:embed/>
                  <p:pic>
                    <p:nvPicPr>
                      <p:cNvPr id="1239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5601" y="4062414"/>
                        <a:ext cx="785813" cy="6556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3913" name="Group 300"/>
          <p:cNvGrpSpPr>
            <a:grpSpLocks/>
          </p:cNvGrpSpPr>
          <p:nvPr/>
        </p:nvGrpSpPr>
        <p:grpSpPr bwMode="auto">
          <a:xfrm>
            <a:off x="2466975" y="3981450"/>
            <a:ext cx="374650" cy="838200"/>
            <a:chOff x="4180" y="783"/>
            <a:chExt cx="150" cy="307"/>
          </a:xfrm>
        </p:grpSpPr>
        <p:sp>
          <p:nvSpPr>
            <p:cNvPr id="123939" name="AutoShape 30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23940" name="Rectangle 30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23941" name="Rectangle 30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3942" name="AutoShape 30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3943" name="Line 30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44" name="Line 30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945" name="Rectangle 30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3946" name="Rectangle 30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123914" name="Text Box 325"/>
          <p:cNvSpPr txBox="1">
            <a:spLocks noChangeArrowheads="1"/>
          </p:cNvSpPr>
          <p:nvPr/>
        </p:nvSpPr>
        <p:spPr bwMode="auto">
          <a:xfrm>
            <a:off x="1766888" y="5043489"/>
            <a:ext cx="212725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server, with</a:t>
            </a:r>
          </a:p>
          <a:p>
            <a:pPr algn="ctr"/>
            <a:r>
              <a:rPr lang="en-US" sz="2000">
                <a:latin typeface="Comic Sans MS" charset="0"/>
              </a:rPr>
              <a:t>file of F bits </a:t>
            </a:r>
          </a:p>
          <a:p>
            <a:pPr algn="ctr"/>
            <a:r>
              <a:rPr lang="en-US" sz="2000">
                <a:latin typeface="Comic Sans MS" charset="0"/>
              </a:rPr>
              <a:t>to send to client</a:t>
            </a:r>
          </a:p>
        </p:txBody>
      </p:sp>
      <p:sp>
        <p:nvSpPr>
          <p:cNvPr id="123915" name="AutoShape 327"/>
          <p:cNvSpPr>
            <a:spLocks noChangeArrowheads="1"/>
          </p:cNvSpPr>
          <p:nvPr/>
        </p:nvSpPr>
        <p:spPr bwMode="auto">
          <a:xfrm>
            <a:off x="1943101" y="3641726"/>
            <a:ext cx="449263" cy="581025"/>
          </a:xfrm>
          <a:prstGeom prst="can">
            <a:avLst>
              <a:gd name="adj" fmla="val 26147"/>
            </a:avLst>
          </a:prstGeom>
          <a:solidFill>
            <a:schemeClr val="accent1"/>
          </a:solidFill>
          <a:ln w="9525">
            <a:solidFill>
              <a:schemeClr val="tx1"/>
            </a:solidFill>
            <a:round/>
            <a:headEnd/>
            <a:tailEnd/>
          </a:ln>
        </p:spPr>
        <p:txBody>
          <a:bodyPr wrap="none" anchor="ctr"/>
          <a:lstStyle/>
          <a:p>
            <a:endParaRPr lang="en-US"/>
          </a:p>
        </p:txBody>
      </p:sp>
      <p:sp>
        <p:nvSpPr>
          <p:cNvPr id="123916" name="Text Box 328"/>
          <p:cNvSpPr txBox="1">
            <a:spLocks noChangeArrowheads="1"/>
          </p:cNvSpPr>
          <p:nvPr/>
        </p:nvSpPr>
        <p:spPr bwMode="auto">
          <a:xfrm>
            <a:off x="4198938" y="4973639"/>
            <a:ext cx="1651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link capacity</a:t>
            </a:r>
          </a:p>
          <a:p>
            <a:pPr algn="ctr"/>
            <a:r>
              <a:rPr lang="en-US" sz="2000">
                <a:latin typeface="Comic Sans MS" charset="0"/>
              </a:rPr>
              <a:t> R</a:t>
            </a:r>
            <a:r>
              <a:rPr lang="en-US" sz="2800" baseline="-25000">
                <a:latin typeface="Comic Sans MS" charset="0"/>
              </a:rPr>
              <a:t>s</a:t>
            </a:r>
            <a:r>
              <a:rPr lang="en-US" sz="2000" baseline="-25000">
                <a:latin typeface="Comic Sans MS" charset="0"/>
              </a:rPr>
              <a:t> </a:t>
            </a:r>
            <a:r>
              <a:rPr lang="en-US" sz="2000">
                <a:latin typeface="Comic Sans MS" charset="0"/>
              </a:rPr>
              <a:t>bits/sec</a:t>
            </a:r>
          </a:p>
        </p:txBody>
      </p:sp>
      <p:sp>
        <p:nvSpPr>
          <p:cNvPr id="123917" name="Text Box 329"/>
          <p:cNvSpPr txBox="1">
            <a:spLocks noChangeArrowheads="1"/>
          </p:cNvSpPr>
          <p:nvPr/>
        </p:nvSpPr>
        <p:spPr bwMode="auto">
          <a:xfrm>
            <a:off x="7067550" y="4970464"/>
            <a:ext cx="1651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link capacity</a:t>
            </a:r>
          </a:p>
          <a:p>
            <a:pPr algn="ctr"/>
            <a:r>
              <a:rPr lang="en-US" sz="2000">
                <a:latin typeface="Comic Sans MS" charset="0"/>
              </a:rPr>
              <a:t> R</a:t>
            </a:r>
            <a:r>
              <a:rPr lang="en-US" sz="2800" baseline="-25000">
                <a:latin typeface="Comic Sans MS" charset="0"/>
              </a:rPr>
              <a:t>c</a:t>
            </a:r>
            <a:r>
              <a:rPr lang="en-US" sz="2000" baseline="-25000">
                <a:latin typeface="Comic Sans MS" charset="0"/>
              </a:rPr>
              <a:t> </a:t>
            </a:r>
            <a:r>
              <a:rPr lang="en-US" sz="2000">
                <a:latin typeface="Comic Sans MS" charset="0"/>
              </a:rPr>
              <a:t>bits/sec</a:t>
            </a:r>
          </a:p>
        </p:txBody>
      </p:sp>
      <p:grpSp>
        <p:nvGrpSpPr>
          <p:cNvPr id="6" name="Group 338"/>
          <p:cNvGrpSpPr>
            <a:grpSpLocks/>
          </p:cNvGrpSpPr>
          <p:nvPr/>
        </p:nvGrpSpPr>
        <p:grpSpPr bwMode="auto">
          <a:xfrm>
            <a:off x="2928938" y="4371975"/>
            <a:ext cx="3568700" cy="1676400"/>
            <a:chOff x="913" y="2726"/>
            <a:chExt cx="2248" cy="1056"/>
          </a:xfrm>
        </p:grpSpPr>
        <p:grpSp>
          <p:nvGrpSpPr>
            <p:cNvPr id="123933" name="Group 335"/>
            <p:cNvGrpSpPr>
              <a:grpSpLocks/>
            </p:cNvGrpSpPr>
            <p:nvPr/>
          </p:nvGrpSpPr>
          <p:grpSpPr bwMode="auto">
            <a:xfrm>
              <a:off x="913" y="2726"/>
              <a:ext cx="1463" cy="247"/>
              <a:chOff x="2249" y="3430"/>
              <a:chExt cx="1389" cy="256"/>
            </a:xfrm>
          </p:grpSpPr>
          <p:sp>
            <p:nvSpPr>
              <p:cNvPr id="255309" name="Oval 333"/>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endParaRPr lang="en-US"/>
              </a:p>
            </p:txBody>
          </p:sp>
          <p:sp>
            <p:nvSpPr>
              <p:cNvPr id="255308" name="Rectangle 332"/>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endParaRPr lang="en-US"/>
              </a:p>
            </p:txBody>
          </p:sp>
          <p:sp>
            <p:nvSpPr>
              <p:cNvPr id="123937" name="Oval 331"/>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5310" name="Rectangle 334"/>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endParaRPr lang="en-US"/>
              </a:p>
            </p:txBody>
          </p:sp>
        </p:grpSp>
        <p:sp>
          <p:nvSpPr>
            <p:cNvPr id="123934" name="Text Box 336"/>
            <p:cNvSpPr txBox="1">
              <a:spLocks noChangeArrowheads="1"/>
            </p:cNvSpPr>
            <p:nvPr/>
          </p:nvSpPr>
          <p:spPr bwMode="auto">
            <a:xfrm>
              <a:off x="1392" y="3148"/>
              <a:ext cx="1769" cy="63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 pipe that can carry</a:t>
              </a:r>
            </a:p>
            <a:p>
              <a:pPr algn="ctr"/>
              <a:r>
                <a:rPr lang="en-US" sz="2000">
                  <a:latin typeface="Comic Sans MS" charset="0"/>
                </a:rPr>
                <a:t>fluid at rate</a:t>
              </a:r>
            </a:p>
            <a:p>
              <a:pPr algn="ctr"/>
              <a:r>
                <a:rPr lang="en-US" sz="2000">
                  <a:latin typeface="Comic Sans MS" charset="0"/>
                </a:rPr>
                <a:t> R</a:t>
              </a:r>
              <a:r>
                <a:rPr lang="en-US" sz="2800" baseline="-25000">
                  <a:latin typeface="Comic Sans MS" charset="0"/>
                </a:rPr>
                <a:t>s</a:t>
              </a:r>
              <a:r>
                <a:rPr lang="en-US" sz="2000" baseline="-25000">
                  <a:latin typeface="Comic Sans MS" charset="0"/>
                </a:rPr>
                <a:t> </a:t>
              </a:r>
              <a:r>
                <a:rPr lang="en-US" sz="2000">
                  <a:latin typeface="Comic Sans MS" charset="0"/>
                </a:rPr>
                <a:t>bits/sec)</a:t>
              </a:r>
            </a:p>
          </p:txBody>
        </p:sp>
      </p:grpSp>
      <p:sp>
        <p:nvSpPr>
          <p:cNvPr id="123919" name="Line 337"/>
          <p:cNvSpPr>
            <a:spLocks noChangeShapeType="1"/>
          </p:cNvSpPr>
          <p:nvPr/>
        </p:nvSpPr>
        <p:spPr bwMode="auto">
          <a:xfrm flipH="1" flipV="1">
            <a:off x="4325939" y="4614863"/>
            <a:ext cx="477837" cy="4508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920" name="Line 347"/>
          <p:cNvSpPr>
            <a:spLocks noChangeShapeType="1"/>
          </p:cNvSpPr>
          <p:nvPr/>
        </p:nvSpPr>
        <p:spPr bwMode="auto">
          <a:xfrm flipH="1" flipV="1">
            <a:off x="7358064" y="4557714"/>
            <a:ext cx="479425" cy="5222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921" name="AutoShape 349"/>
          <p:cNvSpPr>
            <a:spLocks noChangeArrowheads="1"/>
          </p:cNvSpPr>
          <p:nvPr/>
        </p:nvSpPr>
        <p:spPr bwMode="auto">
          <a:xfrm flipV="1">
            <a:off x="2032001" y="4064001"/>
            <a:ext cx="974725" cy="720725"/>
          </a:xfrm>
          <a:custGeom>
            <a:avLst/>
            <a:gdLst>
              <a:gd name="T0" fmla="*/ 682578 w 21600"/>
              <a:gd name="T1" fmla="*/ 0 h 21600"/>
              <a:gd name="T2" fmla="*/ 682578 w 21600"/>
              <a:gd name="T3" fmla="*/ 405675 h 21600"/>
              <a:gd name="T4" fmla="*/ 146073 w 21600"/>
              <a:gd name="T5" fmla="*/ 720725 h 21600"/>
              <a:gd name="T6" fmla="*/ 974725 w 21600"/>
              <a:gd name="T7" fmla="*/ 202837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23922" name="AutoShape 350"/>
          <p:cNvSpPr>
            <a:spLocks noChangeArrowheads="1"/>
          </p:cNvSpPr>
          <p:nvPr/>
        </p:nvSpPr>
        <p:spPr bwMode="auto">
          <a:xfrm>
            <a:off x="8810625" y="4325939"/>
            <a:ext cx="889000" cy="485775"/>
          </a:xfrm>
          <a:prstGeom prst="rightArrow">
            <a:avLst>
              <a:gd name="adj1" fmla="val 50000"/>
              <a:gd name="adj2" fmla="val 45752"/>
            </a:avLst>
          </a:prstGeom>
          <a:solidFill>
            <a:schemeClr val="accent1"/>
          </a:solidFill>
          <a:ln w="9525">
            <a:solidFill>
              <a:schemeClr val="tx1"/>
            </a:solidFill>
            <a:miter lim="800000"/>
            <a:headEnd/>
            <a:tailEnd/>
          </a:ln>
        </p:spPr>
        <p:txBody>
          <a:bodyPr wrap="none" anchor="ctr"/>
          <a:lstStyle/>
          <a:p>
            <a:endParaRPr lang="en-US"/>
          </a:p>
        </p:txBody>
      </p:sp>
      <p:grpSp>
        <p:nvGrpSpPr>
          <p:cNvPr id="8" name="Group 348"/>
          <p:cNvGrpSpPr>
            <a:grpSpLocks/>
          </p:cNvGrpSpPr>
          <p:nvPr/>
        </p:nvGrpSpPr>
        <p:grpSpPr bwMode="auto">
          <a:xfrm>
            <a:off x="6434139" y="4248150"/>
            <a:ext cx="3178175" cy="1822450"/>
            <a:chOff x="3093" y="2676"/>
            <a:chExt cx="2002" cy="1148"/>
          </a:xfrm>
        </p:grpSpPr>
        <p:grpSp>
          <p:nvGrpSpPr>
            <p:cNvPr id="123927" name="Group 341"/>
            <p:cNvGrpSpPr>
              <a:grpSpLocks/>
            </p:cNvGrpSpPr>
            <p:nvPr/>
          </p:nvGrpSpPr>
          <p:grpSpPr bwMode="auto">
            <a:xfrm>
              <a:off x="3093" y="2676"/>
              <a:ext cx="1765" cy="366"/>
              <a:chOff x="2249" y="3430"/>
              <a:chExt cx="1389" cy="256"/>
            </a:xfrm>
          </p:grpSpPr>
          <p:sp>
            <p:nvSpPr>
              <p:cNvPr id="255318" name="Oval 342"/>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endParaRPr lang="en-US"/>
              </a:p>
            </p:txBody>
          </p:sp>
          <p:sp>
            <p:nvSpPr>
              <p:cNvPr id="255319" name="Rectangle 343"/>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endParaRPr lang="en-US"/>
              </a:p>
            </p:txBody>
          </p:sp>
          <p:sp>
            <p:nvSpPr>
              <p:cNvPr id="123931" name="Oval 344"/>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5321" name="Rectangle 345"/>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endParaRPr lang="en-US"/>
              </a:p>
            </p:txBody>
          </p:sp>
        </p:grpSp>
        <p:sp>
          <p:nvSpPr>
            <p:cNvPr id="123928" name="Text Box 346"/>
            <p:cNvSpPr txBox="1">
              <a:spLocks noChangeArrowheads="1"/>
            </p:cNvSpPr>
            <p:nvPr/>
          </p:nvSpPr>
          <p:spPr bwMode="auto">
            <a:xfrm>
              <a:off x="3235" y="3190"/>
              <a:ext cx="1860" cy="63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 pipe that can carry</a:t>
              </a:r>
            </a:p>
            <a:p>
              <a:pPr algn="ctr"/>
              <a:r>
                <a:rPr lang="en-US" sz="2000">
                  <a:latin typeface="Comic Sans MS" charset="0"/>
                </a:rPr>
                <a:t>fluid at rate</a:t>
              </a:r>
            </a:p>
            <a:p>
              <a:pPr algn="ctr"/>
              <a:r>
                <a:rPr lang="en-US" sz="2000">
                  <a:latin typeface="Comic Sans MS" charset="0"/>
                </a:rPr>
                <a:t> R</a:t>
              </a:r>
              <a:r>
                <a:rPr lang="en-US" sz="2800" baseline="-25000">
                  <a:latin typeface="Comic Sans MS" charset="0"/>
                </a:rPr>
                <a:t>c</a:t>
              </a:r>
              <a:r>
                <a:rPr lang="en-US" sz="2000" baseline="-25000">
                  <a:latin typeface="Comic Sans MS" charset="0"/>
                </a:rPr>
                <a:t> </a:t>
              </a:r>
              <a:r>
                <a:rPr lang="en-US" sz="2000">
                  <a:latin typeface="Comic Sans MS" charset="0"/>
                </a:rPr>
                <a:t>bits/sec)</a:t>
              </a:r>
            </a:p>
          </p:txBody>
        </p:sp>
      </p:grpSp>
      <p:sp>
        <p:nvSpPr>
          <p:cNvPr id="123924" name="AutoShape 351"/>
          <p:cNvSpPr>
            <a:spLocks noChangeArrowheads="1"/>
          </p:cNvSpPr>
          <p:nvPr/>
        </p:nvSpPr>
        <p:spPr bwMode="auto">
          <a:xfrm>
            <a:off x="5232401" y="4319589"/>
            <a:ext cx="1484313" cy="485775"/>
          </a:xfrm>
          <a:prstGeom prst="rightArrow">
            <a:avLst>
              <a:gd name="adj1" fmla="val 50000"/>
              <a:gd name="adj2" fmla="val 76389"/>
            </a:avLst>
          </a:prstGeom>
          <a:solidFill>
            <a:schemeClr val="accent1"/>
          </a:solidFill>
          <a:ln w="9525">
            <a:solidFill>
              <a:schemeClr val="tx1"/>
            </a:solidFill>
            <a:miter lim="800000"/>
            <a:headEnd/>
            <a:tailEnd/>
          </a:ln>
        </p:spPr>
        <p:txBody>
          <a:bodyPr wrap="none" anchor="ctr"/>
          <a:lstStyle/>
          <a:p>
            <a:endParaRPr lang="en-US"/>
          </a:p>
        </p:txBody>
      </p:sp>
      <p:sp>
        <p:nvSpPr>
          <p:cNvPr id="123925" name="Line 352"/>
          <p:cNvSpPr>
            <a:spLocks noChangeShapeType="1"/>
          </p:cNvSpPr>
          <p:nvPr/>
        </p:nvSpPr>
        <p:spPr bwMode="auto">
          <a:xfrm>
            <a:off x="2554288" y="4876800"/>
            <a:ext cx="0" cy="2174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5329" name="Text Box 353"/>
          <p:cNvSpPr txBox="1">
            <a:spLocks noChangeArrowheads="1"/>
          </p:cNvSpPr>
          <p:nvPr/>
        </p:nvSpPr>
        <p:spPr bwMode="auto">
          <a:xfrm>
            <a:off x="1524000" y="5067301"/>
            <a:ext cx="2319338" cy="10064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server sends bits </a:t>
            </a:r>
          </a:p>
          <a:p>
            <a:pPr algn="ctr"/>
            <a:r>
              <a:rPr lang="en-US" sz="2000">
                <a:latin typeface="Comic Sans MS" charset="0"/>
              </a:rPr>
              <a:t>(fluid) into pipe</a:t>
            </a:r>
          </a:p>
          <a:p>
            <a:pPr algn="ctr"/>
            <a:endParaRPr lang="en-US" sz="2000">
              <a:latin typeface="Comic Sans MS" charset="0"/>
            </a:endParaRPr>
          </a:p>
        </p:txBody>
      </p:sp>
    </p:spTree>
    <p:extLst>
      <p:ext uri="{BB962C8B-B14F-4D97-AF65-F5344CB8AC3E}">
        <p14:creationId xmlns:p14="http://schemas.microsoft.com/office/powerpoint/2010/main" val="109824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5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32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3"/>
          <p:cNvSpPr>
            <a:spLocks noGrp="1" noChangeArrowheads="1"/>
          </p:cNvSpPr>
          <p:nvPr>
            <p:ph type="title"/>
          </p:nvPr>
        </p:nvSpPr>
        <p:spPr/>
        <p:txBody>
          <a:bodyPr/>
          <a:lstStyle/>
          <a:p>
            <a:r>
              <a:rPr lang="en-US" dirty="0"/>
              <a:t>Throughput (more)</a:t>
            </a:r>
          </a:p>
        </p:txBody>
      </p:sp>
      <p:sp>
        <p:nvSpPr>
          <p:cNvPr id="124935" name="Rectangle 4"/>
          <p:cNvSpPr>
            <a:spLocks noGrp="1" noChangeArrowheads="1"/>
          </p:cNvSpPr>
          <p:nvPr>
            <p:ph type="body" idx="1"/>
          </p:nvPr>
        </p:nvSpPr>
        <p:spPr>
          <a:xfrm>
            <a:off x="2043114" y="1447800"/>
            <a:ext cx="8150225" cy="554038"/>
          </a:xfrm>
        </p:spPr>
        <p:txBody>
          <a:bodyPr>
            <a:normAutofit/>
          </a:bodyPr>
          <a:lstStyle/>
          <a:p>
            <a:r>
              <a:rPr lang="en-US" i="1" dirty="0" err="1">
                <a:solidFill>
                  <a:srgbClr val="FF3300"/>
                </a:solidFill>
              </a:rPr>
              <a:t>R</a:t>
            </a:r>
            <a:r>
              <a:rPr lang="en-US" i="1" baseline="-25000" dirty="0" err="1">
                <a:solidFill>
                  <a:srgbClr val="FF3300"/>
                </a:solidFill>
              </a:rPr>
              <a:t>s</a:t>
            </a:r>
            <a:r>
              <a:rPr lang="en-US" i="1" dirty="0">
                <a:solidFill>
                  <a:srgbClr val="FF3300"/>
                </a:solidFill>
              </a:rPr>
              <a:t> &lt; </a:t>
            </a:r>
            <a:r>
              <a:rPr lang="en-US" i="1" dirty="0" err="1">
                <a:solidFill>
                  <a:srgbClr val="FF3300"/>
                </a:solidFill>
              </a:rPr>
              <a:t>R</a:t>
            </a:r>
            <a:r>
              <a:rPr lang="en-US" i="1" baseline="-25000" dirty="0" err="1">
                <a:solidFill>
                  <a:srgbClr val="FF3300"/>
                </a:solidFill>
              </a:rPr>
              <a:t>c</a:t>
            </a:r>
            <a:r>
              <a:rPr lang="en-US" i="1" dirty="0">
                <a:solidFill>
                  <a:srgbClr val="FF3300"/>
                </a:solidFill>
              </a:rPr>
              <a:t>  </a:t>
            </a:r>
            <a:r>
              <a:rPr lang="en-US" dirty="0"/>
              <a:t>What is average end-end throughput?</a:t>
            </a:r>
          </a:p>
        </p:txBody>
      </p:sp>
      <p:sp>
        <p:nvSpPr>
          <p:cNvPr id="124936" name="Line 2"/>
          <p:cNvSpPr>
            <a:spLocks noChangeShapeType="1"/>
          </p:cNvSpPr>
          <p:nvPr/>
        </p:nvSpPr>
        <p:spPr bwMode="auto">
          <a:xfrm>
            <a:off x="3636964" y="2741613"/>
            <a:ext cx="581183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24937" name="Group 5"/>
          <p:cNvGrpSpPr>
            <a:grpSpLocks/>
          </p:cNvGrpSpPr>
          <p:nvPr/>
        </p:nvGrpSpPr>
        <p:grpSpPr bwMode="auto">
          <a:xfrm>
            <a:off x="5813425" y="2633664"/>
            <a:ext cx="971550" cy="282575"/>
            <a:chOff x="3600" y="219"/>
            <a:chExt cx="360" cy="175"/>
          </a:xfrm>
        </p:grpSpPr>
        <p:sp>
          <p:nvSpPr>
            <p:cNvPr id="125010"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5011"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5012"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5013"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25014"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5015" name="Group 11"/>
            <p:cNvGrpSpPr>
              <a:grpSpLocks/>
            </p:cNvGrpSpPr>
            <p:nvPr/>
          </p:nvGrpSpPr>
          <p:grpSpPr bwMode="auto">
            <a:xfrm>
              <a:off x="3686" y="244"/>
              <a:ext cx="177" cy="66"/>
              <a:chOff x="2848" y="848"/>
              <a:chExt cx="140" cy="98"/>
            </a:xfrm>
          </p:grpSpPr>
          <p:sp>
            <p:nvSpPr>
              <p:cNvPr id="125020"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5021"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5022"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25016" name="Group 15"/>
            <p:cNvGrpSpPr>
              <a:grpSpLocks/>
            </p:cNvGrpSpPr>
            <p:nvPr/>
          </p:nvGrpSpPr>
          <p:grpSpPr bwMode="auto">
            <a:xfrm flipV="1">
              <a:off x="3686" y="243"/>
              <a:ext cx="177" cy="66"/>
              <a:chOff x="2848" y="848"/>
              <a:chExt cx="140" cy="98"/>
            </a:xfrm>
          </p:grpSpPr>
          <p:sp>
            <p:nvSpPr>
              <p:cNvPr id="125017"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5018"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5019"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aphicFrame>
        <p:nvGraphicFramePr>
          <p:cNvPr id="124930" name="Object 2"/>
          <p:cNvGraphicFramePr>
            <a:graphicFrameLocks noChangeAspect="1"/>
          </p:cNvGraphicFramePr>
          <p:nvPr/>
        </p:nvGraphicFramePr>
        <p:xfrm>
          <a:off x="9628188" y="2454276"/>
          <a:ext cx="722312" cy="512763"/>
        </p:xfrm>
        <a:graphic>
          <a:graphicData uri="http://schemas.openxmlformats.org/presentationml/2006/ole">
            <mc:AlternateContent xmlns:mc="http://schemas.openxmlformats.org/markup-compatibility/2006">
              <mc:Choice xmlns:v="urn:schemas-microsoft-com:vml" Requires="v">
                <p:oleObj spid="_x0000_s7212" name="Clip" r:id="rId3" imgW="1305000" imgH="1085760" progId="MS_ClipArt_Gallery.2">
                  <p:embed/>
                </p:oleObj>
              </mc:Choice>
              <mc:Fallback>
                <p:oleObj name="Clip" r:id="rId3" imgW="1305000" imgH="1085760" progId="MS_ClipArt_Gallery.2">
                  <p:embed/>
                  <p:pic>
                    <p:nvPicPr>
                      <p:cNvPr id="1249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8188" y="2454276"/>
                        <a:ext cx="722312" cy="512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4938" name="Group 20"/>
          <p:cNvGrpSpPr>
            <a:grpSpLocks/>
          </p:cNvGrpSpPr>
          <p:nvPr/>
        </p:nvGrpSpPr>
        <p:grpSpPr bwMode="auto">
          <a:xfrm>
            <a:off x="3179764" y="2311400"/>
            <a:ext cx="344487" cy="655638"/>
            <a:chOff x="4180" y="783"/>
            <a:chExt cx="150" cy="307"/>
          </a:xfrm>
        </p:grpSpPr>
        <p:sp>
          <p:nvSpPr>
            <p:cNvPr id="125002" name="AutoShape 2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25003" name="Rectangle 2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25004"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5005"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5006" name="Line 2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5007" name="Line 2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5008"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5009" name="Rectangle 2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124939" name="AutoShape 30"/>
          <p:cNvSpPr>
            <a:spLocks noChangeArrowheads="1"/>
          </p:cNvSpPr>
          <p:nvPr/>
        </p:nvSpPr>
        <p:spPr bwMode="auto">
          <a:xfrm>
            <a:off x="2697163" y="2044701"/>
            <a:ext cx="412750" cy="455613"/>
          </a:xfrm>
          <a:prstGeom prst="can">
            <a:avLst>
              <a:gd name="adj" fmla="val 22317"/>
            </a:avLst>
          </a:prstGeom>
          <a:solidFill>
            <a:schemeClr val="accent1"/>
          </a:solidFill>
          <a:ln w="9525">
            <a:solidFill>
              <a:schemeClr val="tx1"/>
            </a:solidFill>
            <a:round/>
            <a:headEnd/>
            <a:tailEnd/>
          </a:ln>
        </p:spPr>
        <p:txBody>
          <a:bodyPr wrap="none" anchor="ctr"/>
          <a:lstStyle/>
          <a:p>
            <a:endParaRPr lang="en-US"/>
          </a:p>
        </p:txBody>
      </p:sp>
      <p:grpSp>
        <p:nvGrpSpPr>
          <p:cNvPr id="124940" name="Group 34"/>
          <p:cNvGrpSpPr>
            <a:grpSpLocks/>
          </p:cNvGrpSpPr>
          <p:nvPr/>
        </p:nvGrpSpPr>
        <p:grpSpPr bwMode="auto">
          <a:xfrm>
            <a:off x="3590926" y="2606676"/>
            <a:ext cx="2136775" cy="307975"/>
            <a:chOff x="2249" y="3430"/>
            <a:chExt cx="1389" cy="256"/>
          </a:xfrm>
        </p:grpSpPr>
        <p:sp>
          <p:nvSpPr>
            <p:cNvPr id="256035" name="Oval 35"/>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endParaRPr lang="en-US"/>
            </a:p>
          </p:txBody>
        </p:sp>
        <p:sp>
          <p:nvSpPr>
            <p:cNvPr id="256036" name="Rectangle 36"/>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endParaRPr lang="en-US"/>
            </a:p>
          </p:txBody>
        </p:sp>
        <p:sp>
          <p:nvSpPr>
            <p:cNvPr id="125000" name="Oval 37"/>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6038" name="Rectangle 38"/>
            <p:cNvSpPr>
              <a:spLocks noChangeArrowheads="1"/>
            </p:cNvSpPr>
            <p:nvPr/>
          </p:nvSpPr>
          <p:spPr bwMode="auto">
            <a:xfrm>
              <a:off x="3562" y="3438"/>
              <a:ext cx="44" cy="245"/>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endParaRPr lang="en-US"/>
            </a:p>
          </p:txBody>
        </p:sp>
      </p:grpSp>
      <p:sp>
        <p:nvSpPr>
          <p:cNvPr id="124941" name="Text Box 39"/>
          <p:cNvSpPr txBox="1">
            <a:spLocks noChangeArrowheads="1"/>
          </p:cNvSpPr>
          <p:nvPr/>
        </p:nvSpPr>
        <p:spPr bwMode="auto">
          <a:xfrm>
            <a:off x="3379789" y="2562226"/>
            <a:ext cx="25860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  R</a:t>
            </a:r>
            <a:r>
              <a:rPr lang="en-US" sz="2800" baseline="-25000">
                <a:latin typeface="Comic Sans MS" charset="0"/>
              </a:rPr>
              <a:t>s</a:t>
            </a:r>
            <a:r>
              <a:rPr lang="en-US" sz="2000" baseline="-25000">
                <a:latin typeface="Comic Sans MS" charset="0"/>
              </a:rPr>
              <a:t> </a:t>
            </a:r>
            <a:r>
              <a:rPr lang="en-US" sz="2000">
                <a:latin typeface="Comic Sans MS" charset="0"/>
              </a:rPr>
              <a:t>bits/sec</a:t>
            </a:r>
          </a:p>
        </p:txBody>
      </p:sp>
      <p:sp>
        <p:nvSpPr>
          <p:cNvPr id="124942" name="AutoShape 42"/>
          <p:cNvSpPr>
            <a:spLocks noChangeArrowheads="1"/>
          </p:cNvSpPr>
          <p:nvPr/>
        </p:nvSpPr>
        <p:spPr bwMode="auto">
          <a:xfrm flipV="1">
            <a:off x="2779713" y="2374900"/>
            <a:ext cx="895350" cy="565150"/>
          </a:xfrm>
          <a:custGeom>
            <a:avLst/>
            <a:gdLst>
              <a:gd name="T0" fmla="*/ 626994 w 21600"/>
              <a:gd name="T1" fmla="*/ 0 h 21600"/>
              <a:gd name="T2" fmla="*/ 626994 w 21600"/>
              <a:gd name="T3" fmla="*/ 318106 h 21600"/>
              <a:gd name="T4" fmla="*/ 134178 w 21600"/>
              <a:gd name="T5" fmla="*/ 565150 h 21600"/>
              <a:gd name="T6" fmla="*/ 895350 w 21600"/>
              <a:gd name="T7" fmla="*/ 159053 h 21600"/>
              <a:gd name="T8" fmla="*/ 3 60000 65536"/>
              <a:gd name="T9" fmla="*/ 1 60000 65536"/>
              <a:gd name="T10" fmla="*/ 1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24943" name="AutoShape 43"/>
          <p:cNvSpPr>
            <a:spLocks noChangeArrowheads="1"/>
          </p:cNvSpPr>
          <p:nvPr/>
        </p:nvSpPr>
        <p:spPr bwMode="auto">
          <a:xfrm>
            <a:off x="9013826" y="2581276"/>
            <a:ext cx="817563" cy="379413"/>
          </a:xfrm>
          <a:prstGeom prst="rightArrow">
            <a:avLst>
              <a:gd name="adj1" fmla="val 50000"/>
              <a:gd name="adj2" fmla="val 53870"/>
            </a:avLst>
          </a:prstGeom>
          <a:solidFill>
            <a:schemeClr val="accent1"/>
          </a:solidFill>
          <a:ln w="9525">
            <a:solidFill>
              <a:schemeClr val="tx1"/>
            </a:solidFill>
            <a:miter lim="800000"/>
            <a:headEnd/>
            <a:tailEnd/>
          </a:ln>
        </p:spPr>
        <p:txBody>
          <a:bodyPr wrap="none" anchor="ctr"/>
          <a:lstStyle/>
          <a:p>
            <a:endParaRPr lang="en-US"/>
          </a:p>
        </p:txBody>
      </p:sp>
      <p:grpSp>
        <p:nvGrpSpPr>
          <p:cNvPr id="124944" name="Group 54"/>
          <p:cNvGrpSpPr>
            <a:grpSpLocks/>
          </p:cNvGrpSpPr>
          <p:nvPr/>
        </p:nvGrpSpPr>
        <p:grpSpPr bwMode="auto">
          <a:xfrm>
            <a:off x="6964364" y="2473326"/>
            <a:ext cx="2790825" cy="569913"/>
            <a:chOff x="3130" y="3069"/>
            <a:chExt cx="1911" cy="366"/>
          </a:xfrm>
        </p:grpSpPr>
        <p:grpSp>
          <p:nvGrpSpPr>
            <p:cNvPr id="124992" name="Group 45"/>
            <p:cNvGrpSpPr>
              <a:grpSpLocks/>
            </p:cNvGrpSpPr>
            <p:nvPr/>
          </p:nvGrpSpPr>
          <p:grpSpPr bwMode="auto">
            <a:xfrm>
              <a:off x="3130" y="3069"/>
              <a:ext cx="1765" cy="366"/>
              <a:chOff x="2249" y="3430"/>
              <a:chExt cx="1389" cy="256"/>
            </a:xfrm>
          </p:grpSpPr>
          <p:sp>
            <p:nvSpPr>
              <p:cNvPr id="256046" name="Oval 46"/>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endParaRPr lang="en-US"/>
              </a:p>
            </p:txBody>
          </p:sp>
          <p:sp>
            <p:nvSpPr>
              <p:cNvPr id="256047" name="Rectangle 47"/>
              <p:cNvSpPr>
                <a:spLocks noChangeArrowheads="1"/>
              </p:cNvSpPr>
              <p:nvPr/>
            </p:nvSpPr>
            <p:spPr bwMode="auto">
              <a:xfrm>
                <a:off x="2275" y="3433"/>
                <a:ext cx="1327"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endParaRPr lang="en-US"/>
              </a:p>
            </p:txBody>
          </p:sp>
          <p:sp>
            <p:nvSpPr>
              <p:cNvPr id="124996" name="Oval 48"/>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6049" name="Rectangle 49"/>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endParaRPr lang="en-US"/>
              </a:p>
            </p:txBody>
          </p:sp>
        </p:grpSp>
        <p:sp>
          <p:nvSpPr>
            <p:cNvPr id="124993" name="Text Box 50"/>
            <p:cNvSpPr txBox="1">
              <a:spLocks noChangeArrowheads="1"/>
            </p:cNvSpPr>
            <p:nvPr/>
          </p:nvSpPr>
          <p:spPr bwMode="auto">
            <a:xfrm>
              <a:off x="3181" y="3135"/>
              <a:ext cx="1860"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c</a:t>
              </a:r>
              <a:r>
                <a:rPr lang="en-US" sz="2000" baseline="-25000">
                  <a:latin typeface="Comic Sans MS" charset="0"/>
                </a:rPr>
                <a:t> </a:t>
              </a:r>
              <a:r>
                <a:rPr lang="en-US" sz="2000">
                  <a:latin typeface="Comic Sans MS" charset="0"/>
                </a:rPr>
                <a:t>bits/sec</a:t>
              </a:r>
            </a:p>
          </p:txBody>
        </p:sp>
      </p:grpSp>
      <p:sp>
        <p:nvSpPr>
          <p:cNvPr id="124945" name="AutoShape 51"/>
          <p:cNvSpPr>
            <a:spLocks noChangeArrowheads="1"/>
          </p:cNvSpPr>
          <p:nvPr/>
        </p:nvSpPr>
        <p:spPr bwMode="auto">
          <a:xfrm>
            <a:off x="5722938" y="2574925"/>
            <a:ext cx="1365250" cy="381000"/>
          </a:xfrm>
          <a:prstGeom prst="rightArrow">
            <a:avLst>
              <a:gd name="adj1" fmla="val 50000"/>
              <a:gd name="adj2" fmla="val 89583"/>
            </a:avLst>
          </a:prstGeom>
          <a:solidFill>
            <a:schemeClr val="accent1"/>
          </a:solidFill>
          <a:ln w="9525">
            <a:solidFill>
              <a:schemeClr val="tx1"/>
            </a:solidFill>
            <a:miter lim="800000"/>
            <a:headEnd/>
            <a:tailEnd/>
          </a:ln>
        </p:spPr>
        <p:txBody>
          <a:bodyPr wrap="none" anchor="ctr"/>
          <a:lstStyle/>
          <a:p>
            <a:endParaRPr lang="en-US"/>
          </a:p>
        </p:txBody>
      </p:sp>
      <p:grpSp>
        <p:nvGrpSpPr>
          <p:cNvPr id="9" name="Group 109"/>
          <p:cNvGrpSpPr>
            <a:grpSpLocks/>
          </p:cNvGrpSpPr>
          <p:nvPr/>
        </p:nvGrpSpPr>
        <p:grpSpPr bwMode="auto">
          <a:xfrm>
            <a:off x="2079625" y="3341688"/>
            <a:ext cx="8307388" cy="1536700"/>
            <a:chOff x="350" y="2105"/>
            <a:chExt cx="5233" cy="968"/>
          </a:xfrm>
        </p:grpSpPr>
        <p:sp>
          <p:nvSpPr>
            <p:cNvPr id="124951" name="Rectangle 56"/>
            <p:cNvSpPr>
              <a:spLocks noChangeArrowheads="1"/>
            </p:cNvSpPr>
            <p:nvPr/>
          </p:nvSpPr>
          <p:spPr bwMode="auto">
            <a:xfrm>
              <a:off x="350" y="2105"/>
              <a:ext cx="5079"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spcBef>
                  <a:spcPct val="20000"/>
                </a:spcBef>
                <a:buSzPct val="100000"/>
                <a:buFont typeface="Arial"/>
                <a:buChar char="•"/>
              </a:pPr>
              <a:r>
                <a:rPr lang="en-US" sz="2400" i="1" dirty="0" err="1">
                  <a:solidFill>
                    <a:srgbClr val="FF0000"/>
                  </a:solidFill>
                </a:rPr>
                <a:t>R</a:t>
              </a:r>
              <a:r>
                <a:rPr lang="en-US" sz="2400" i="1" baseline="-25000" dirty="0" err="1">
                  <a:solidFill>
                    <a:srgbClr val="FF0000"/>
                  </a:solidFill>
                </a:rPr>
                <a:t>s</a:t>
              </a:r>
              <a:r>
                <a:rPr lang="en-US" sz="2400" i="1" dirty="0">
                  <a:solidFill>
                    <a:srgbClr val="FF0000"/>
                  </a:solidFill>
                </a:rPr>
                <a:t> &gt; </a:t>
              </a:r>
              <a:r>
                <a:rPr lang="en-US" sz="2400" i="1" dirty="0" err="1">
                  <a:solidFill>
                    <a:srgbClr val="FF0000"/>
                  </a:solidFill>
                </a:rPr>
                <a:t>R</a:t>
              </a:r>
              <a:r>
                <a:rPr lang="en-US" sz="2400" i="1" baseline="-25000" dirty="0" err="1">
                  <a:solidFill>
                    <a:srgbClr val="FF0000"/>
                  </a:solidFill>
                </a:rPr>
                <a:t>c</a:t>
              </a:r>
              <a:r>
                <a:rPr lang="en-US" sz="2400" i="1" dirty="0">
                  <a:solidFill>
                    <a:srgbClr val="FF0000"/>
                  </a:solidFill>
                </a:rPr>
                <a:t>  </a:t>
              </a:r>
              <a:r>
                <a:rPr lang="en-US" sz="2400" dirty="0"/>
                <a:t>What </a:t>
              </a:r>
              <a:r>
                <a:rPr lang="en-US" sz="2400" dirty="0">
                  <a:latin typeface="Comic Sans MS" charset="0"/>
                </a:rPr>
                <a:t>is average end-end throughput?</a:t>
              </a:r>
            </a:p>
          </p:txBody>
        </p:sp>
        <p:sp>
          <p:nvSpPr>
            <p:cNvPr id="124952" name="Line 57"/>
            <p:cNvSpPr>
              <a:spLocks noChangeShapeType="1"/>
            </p:cNvSpPr>
            <p:nvPr/>
          </p:nvSpPr>
          <p:spPr bwMode="auto">
            <a:xfrm>
              <a:off x="1354" y="2920"/>
              <a:ext cx="3661"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24953" name="Group 58"/>
            <p:cNvGrpSpPr>
              <a:grpSpLocks/>
            </p:cNvGrpSpPr>
            <p:nvPr/>
          </p:nvGrpSpPr>
          <p:grpSpPr bwMode="auto">
            <a:xfrm>
              <a:off x="2725" y="2852"/>
              <a:ext cx="612" cy="178"/>
              <a:chOff x="3600" y="219"/>
              <a:chExt cx="360" cy="175"/>
            </a:xfrm>
          </p:grpSpPr>
          <p:sp>
            <p:nvSpPr>
              <p:cNvPr id="124979"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4980"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4981"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4982"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p>
            </p:txBody>
          </p:sp>
          <p:sp>
            <p:nvSpPr>
              <p:cNvPr id="124983"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4984" name="Group 64"/>
              <p:cNvGrpSpPr>
                <a:grpSpLocks/>
              </p:cNvGrpSpPr>
              <p:nvPr/>
            </p:nvGrpSpPr>
            <p:grpSpPr bwMode="auto">
              <a:xfrm>
                <a:off x="3686" y="244"/>
                <a:ext cx="177" cy="66"/>
                <a:chOff x="2848" y="848"/>
                <a:chExt cx="140" cy="98"/>
              </a:xfrm>
            </p:grpSpPr>
            <p:sp>
              <p:nvSpPr>
                <p:cNvPr id="124989"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4990"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4991"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24985" name="Group 68"/>
              <p:cNvGrpSpPr>
                <a:grpSpLocks/>
              </p:cNvGrpSpPr>
              <p:nvPr/>
            </p:nvGrpSpPr>
            <p:grpSpPr bwMode="auto">
              <a:xfrm flipV="1">
                <a:off x="3686" y="243"/>
                <a:ext cx="177" cy="66"/>
                <a:chOff x="2848" y="848"/>
                <a:chExt cx="140" cy="98"/>
              </a:xfrm>
            </p:grpSpPr>
            <p:sp>
              <p:nvSpPr>
                <p:cNvPr id="124986"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4987"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4988"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graphicFrame>
          <p:nvGraphicFramePr>
            <p:cNvPr id="124931" name="Object 3"/>
            <p:cNvGraphicFramePr>
              <a:graphicFrameLocks noChangeAspect="1"/>
            </p:cNvGraphicFramePr>
            <p:nvPr/>
          </p:nvGraphicFramePr>
          <p:xfrm>
            <a:off x="5128" y="2739"/>
            <a:ext cx="455" cy="323"/>
          </p:xfrm>
          <a:graphic>
            <a:graphicData uri="http://schemas.openxmlformats.org/presentationml/2006/ole">
              <mc:AlternateContent xmlns:mc="http://schemas.openxmlformats.org/markup-compatibility/2006">
                <mc:Choice xmlns:v="urn:schemas-microsoft-com:vml" Requires="v">
                  <p:oleObj spid="_x0000_s7213" name="Clip" r:id="rId5" imgW="1305000" imgH="1085760" progId="MS_ClipArt_Gallery.2">
                    <p:embed/>
                  </p:oleObj>
                </mc:Choice>
                <mc:Fallback>
                  <p:oleObj name="Clip" r:id="rId5" imgW="1305000" imgH="1085760" progId="MS_ClipArt_Gallery.2">
                    <p:embed/>
                    <p:pic>
                      <p:nvPicPr>
                        <p:cNvPr id="1249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8" y="2739"/>
                          <a:ext cx="455" cy="3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4954" name="Group 73"/>
            <p:cNvGrpSpPr>
              <a:grpSpLocks/>
            </p:cNvGrpSpPr>
            <p:nvPr/>
          </p:nvGrpSpPr>
          <p:grpSpPr bwMode="auto">
            <a:xfrm>
              <a:off x="1066" y="2649"/>
              <a:ext cx="217" cy="413"/>
              <a:chOff x="4180" y="783"/>
              <a:chExt cx="150" cy="307"/>
            </a:xfrm>
          </p:grpSpPr>
          <p:sp>
            <p:nvSpPr>
              <p:cNvPr id="124971" name="AutoShape 7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24972" name="Rectangle 7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24973" name="Rectangle 7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4974" name="AutoShape 7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4975" name="Line 7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4976" name="Line 7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4977" name="Rectangle 8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4978" name="Rectangle 8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124955" name="AutoShape 82"/>
            <p:cNvSpPr>
              <a:spLocks noChangeArrowheads="1"/>
            </p:cNvSpPr>
            <p:nvPr/>
          </p:nvSpPr>
          <p:spPr bwMode="auto">
            <a:xfrm>
              <a:off x="762" y="2481"/>
              <a:ext cx="260" cy="287"/>
            </a:xfrm>
            <a:prstGeom prst="can">
              <a:avLst>
                <a:gd name="adj" fmla="val 22317"/>
              </a:avLst>
            </a:prstGeom>
            <a:solidFill>
              <a:schemeClr val="accent1"/>
            </a:solidFill>
            <a:ln w="9525">
              <a:solidFill>
                <a:schemeClr val="tx1"/>
              </a:solidFill>
              <a:round/>
              <a:headEnd/>
              <a:tailEnd/>
            </a:ln>
          </p:spPr>
          <p:txBody>
            <a:bodyPr wrap="none" anchor="ctr"/>
            <a:lstStyle/>
            <a:p>
              <a:endParaRPr lang="en-US"/>
            </a:p>
          </p:txBody>
        </p:sp>
        <p:sp>
          <p:nvSpPr>
            <p:cNvPr id="124956" name="AutoShape 90"/>
            <p:cNvSpPr>
              <a:spLocks noChangeArrowheads="1"/>
            </p:cNvSpPr>
            <p:nvPr/>
          </p:nvSpPr>
          <p:spPr bwMode="auto">
            <a:xfrm>
              <a:off x="4741" y="2819"/>
              <a:ext cx="515" cy="239"/>
            </a:xfrm>
            <a:prstGeom prst="rightArrow">
              <a:avLst>
                <a:gd name="adj1" fmla="val 50000"/>
                <a:gd name="adj2" fmla="val 53870"/>
              </a:avLst>
            </a:prstGeom>
            <a:solidFill>
              <a:schemeClr val="accent1"/>
            </a:solidFill>
            <a:ln w="9525">
              <a:solidFill>
                <a:schemeClr val="tx1"/>
              </a:solidFill>
              <a:miter lim="800000"/>
              <a:headEnd/>
              <a:tailEnd/>
            </a:ln>
          </p:spPr>
          <p:txBody>
            <a:bodyPr wrap="none" anchor="ctr"/>
            <a:lstStyle/>
            <a:p>
              <a:endParaRPr lang="en-US"/>
            </a:p>
          </p:txBody>
        </p:sp>
        <p:grpSp>
          <p:nvGrpSpPr>
            <p:cNvPr id="124957" name="Group 92"/>
            <p:cNvGrpSpPr>
              <a:grpSpLocks/>
            </p:cNvGrpSpPr>
            <p:nvPr/>
          </p:nvGrpSpPr>
          <p:grpSpPr bwMode="auto">
            <a:xfrm>
              <a:off x="1328" y="2714"/>
              <a:ext cx="1347" cy="359"/>
              <a:chOff x="2249" y="3430"/>
              <a:chExt cx="1389" cy="256"/>
            </a:xfrm>
          </p:grpSpPr>
          <p:sp>
            <p:nvSpPr>
              <p:cNvPr id="256093" name="Oval 93"/>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endParaRPr lang="en-US"/>
              </a:p>
            </p:txBody>
          </p:sp>
          <p:sp>
            <p:nvSpPr>
              <p:cNvPr id="256094" name="Rectangle 94"/>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endParaRPr lang="en-US"/>
              </a:p>
            </p:txBody>
          </p:sp>
          <p:sp>
            <p:nvSpPr>
              <p:cNvPr id="124969" name="Oval 95"/>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6096" name="Rectangle 96"/>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endParaRPr lang="en-US"/>
              </a:p>
            </p:txBody>
          </p:sp>
        </p:grpSp>
        <p:sp>
          <p:nvSpPr>
            <p:cNvPr id="124958" name="Text Box 97"/>
            <p:cNvSpPr txBox="1">
              <a:spLocks noChangeArrowheads="1"/>
            </p:cNvSpPr>
            <p:nvPr/>
          </p:nvSpPr>
          <p:spPr bwMode="auto">
            <a:xfrm>
              <a:off x="1313" y="2788"/>
              <a:ext cx="141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R</a:t>
              </a:r>
              <a:r>
                <a:rPr lang="en-US" sz="2800" baseline="-25000">
                  <a:latin typeface="Comic Sans MS" charset="0"/>
                </a:rPr>
                <a:t>s</a:t>
              </a:r>
              <a:r>
                <a:rPr lang="en-US" sz="2000" baseline="-25000">
                  <a:latin typeface="Comic Sans MS" charset="0"/>
                </a:rPr>
                <a:t> </a:t>
              </a:r>
              <a:r>
                <a:rPr lang="en-US" sz="2000">
                  <a:latin typeface="Comic Sans MS" charset="0"/>
                </a:rPr>
                <a:t>bits/sec</a:t>
              </a:r>
            </a:p>
          </p:txBody>
        </p:sp>
        <p:grpSp>
          <p:nvGrpSpPr>
            <p:cNvPr id="124959" name="Group 83"/>
            <p:cNvGrpSpPr>
              <a:grpSpLocks/>
            </p:cNvGrpSpPr>
            <p:nvPr/>
          </p:nvGrpSpPr>
          <p:grpSpPr bwMode="auto">
            <a:xfrm>
              <a:off x="3419" y="2835"/>
              <a:ext cx="1621" cy="194"/>
              <a:chOff x="2249" y="3430"/>
              <a:chExt cx="1389" cy="256"/>
            </a:xfrm>
          </p:grpSpPr>
          <p:sp>
            <p:nvSpPr>
              <p:cNvPr id="256084" name="Oval 84"/>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endParaRPr lang="en-US"/>
              </a:p>
            </p:txBody>
          </p:sp>
          <p:sp>
            <p:nvSpPr>
              <p:cNvPr id="256085" name="Rectangle 85"/>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endParaRPr lang="en-US"/>
              </a:p>
            </p:txBody>
          </p:sp>
          <p:sp>
            <p:nvSpPr>
              <p:cNvPr id="124965" name="Oval 86"/>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p>
            </p:txBody>
          </p:sp>
          <p:sp>
            <p:nvSpPr>
              <p:cNvPr id="256087" name="Rectangle 87"/>
              <p:cNvSpPr>
                <a:spLocks noChangeArrowheads="1"/>
              </p:cNvSpPr>
              <p:nvPr/>
            </p:nvSpPr>
            <p:spPr bwMode="auto">
              <a:xfrm>
                <a:off x="3562" y="3438"/>
                <a:ext cx="45" cy="245"/>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endParaRPr lang="en-US"/>
              </a:p>
            </p:txBody>
          </p:sp>
        </p:grpSp>
        <p:sp>
          <p:nvSpPr>
            <p:cNvPr id="124960" name="Text Box 88"/>
            <p:cNvSpPr txBox="1">
              <a:spLocks noChangeArrowheads="1"/>
            </p:cNvSpPr>
            <p:nvPr/>
          </p:nvSpPr>
          <p:spPr bwMode="auto">
            <a:xfrm>
              <a:off x="3475" y="2807"/>
              <a:ext cx="162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a:latin typeface="Comic Sans MS" charset="0"/>
                </a:rPr>
                <a:t>  R</a:t>
              </a:r>
              <a:r>
                <a:rPr lang="en-US" sz="2800" baseline="-25000">
                  <a:latin typeface="Comic Sans MS" charset="0"/>
                </a:rPr>
                <a:t>c</a:t>
              </a:r>
              <a:r>
                <a:rPr lang="en-US" sz="2000" baseline="-25000">
                  <a:latin typeface="Comic Sans MS" charset="0"/>
                </a:rPr>
                <a:t> </a:t>
              </a:r>
              <a:r>
                <a:rPr lang="en-US" sz="2000">
                  <a:latin typeface="Comic Sans MS" charset="0"/>
                </a:rPr>
                <a:t>bits/sec</a:t>
              </a:r>
            </a:p>
          </p:txBody>
        </p:sp>
        <p:sp>
          <p:nvSpPr>
            <p:cNvPr id="124961" name="AutoShape 98"/>
            <p:cNvSpPr>
              <a:spLocks noChangeArrowheads="1"/>
            </p:cNvSpPr>
            <p:nvPr/>
          </p:nvSpPr>
          <p:spPr bwMode="auto">
            <a:xfrm>
              <a:off x="2668" y="2815"/>
              <a:ext cx="860" cy="240"/>
            </a:xfrm>
            <a:prstGeom prst="rightArrow">
              <a:avLst>
                <a:gd name="adj1" fmla="val 50000"/>
                <a:gd name="adj2" fmla="val 89583"/>
              </a:avLst>
            </a:prstGeom>
            <a:solidFill>
              <a:schemeClr val="accent1"/>
            </a:solidFill>
            <a:ln w="9525">
              <a:solidFill>
                <a:schemeClr val="tx1"/>
              </a:solidFill>
              <a:miter lim="800000"/>
              <a:headEnd/>
              <a:tailEnd/>
            </a:ln>
          </p:spPr>
          <p:txBody>
            <a:bodyPr wrap="none" anchor="ctr"/>
            <a:lstStyle/>
            <a:p>
              <a:endParaRPr lang="en-US"/>
            </a:p>
          </p:txBody>
        </p:sp>
        <p:sp>
          <p:nvSpPr>
            <p:cNvPr id="124962" name="AutoShape 89"/>
            <p:cNvSpPr>
              <a:spLocks noChangeArrowheads="1"/>
            </p:cNvSpPr>
            <p:nvPr/>
          </p:nvSpPr>
          <p:spPr bwMode="auto">
            <a:xfrm flipV="1">
              <a:off x="814" y="2689"/>
              <a:ext cx="564" cy="356"/>
            </a:xfrm>
            <a:custGeom>
              <a:avLst/>
              <a:gdLst>
                <a:gd name="T0" fmla="*/ 395 w 21600"/>
                <a:gd name="T1" fmla="*/ 0 h 21600"/>
                <a:gd name="T2" fmla="*/ 395 w 21600"/>
                <a:gd name="T3" fmla="*/ 200 h 21600"/>
                <a:gd name="T4" fmla="*/ 85 w 21600"/>
                <a:gd name="T5" fmla="*/ 356 h 21600"/>
                <a:gd name="T6" fmla="*/ 564 w 21600"/>
                <a:gd name="T7" fmla="*/ 100 h 21600"/>
                <a:gd name="T8" fmla="*/ 3 60000 65536"/>
                <a:gd name="T9" fmla="*/ 1 60000 65536"/>
                <a:gd name="T10" fmla="*/ 1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grpSp>
      <p:grpSp>
        <p:nvGrpSpPr>
          <p:cNvPr id="16" name="Group 108"/>
          <p:cNvGrpSpPr>
            <a:grpSpLocks/>
          </p:cNvGrpSpPr>
          <p:nvPr/>
        </p:nvGrpSpPr>
        <p:grpSpPr bwMode="auto">
          <a:xfrm>
            <a:off x="1727201" y="5157792"/>
            <a:ext cx="8607425" cy="1366839"/>
            <a:chOff x="128" y="3249"/>
            <a:chExt cx="5422" cy="861"/>
          </a:xfrm>
        </p:grpSpPr>
        <p:sp>
          <p:nvSpPr>
            <p:cNvPr id="124948" name="Rectangle 102"/>
            <p:cNvSpPr>
              <a:spLocks noChangeArrowheads="1"/>
            </p:cNvSpPr>
            <p:nvPr/>
          </p:nvSpPr>
          <p:spPr bwMode="auto">
            <a:xfrm>
              <a:off x="128" y="3249"/>
              <a:ext cx="5403" cy="861"/>
            </a:xfrm>
            <a:prstGeom prst="rect">
              <a:avLst/>
            </a:prstGeom>
            <a:solidFill>
              <a:schemeClr val="bg1"/>
            </a:solidFill>
            <a:ln w="28575">
              <a:solidFill>
                <a:srgbClr val="FF3300"/>
              </a:solidFill>
              <a:miter lim="800000"/>
              <a:headEnd/>
              <a:tailEnd/>
            </a:ln>
          </p:spPr>
          <p:txBody>
            <a:bodyPr wrap="none" anchor="ctr"/>
            <a:lstStyle/>
            <a:p>
              <a:endParaRPr lang="en-US"/>
            </a:p>
          </p:txBody>
        </p:sp>
        <p:sp>
          <p:nvSpPr>
            <p:cNvPr id="124949" name="Text Box 101"/>
            <p:cNvSpPr txBox="1">
              <a:spLocks noChangeArrowheads="1"/>
            </p:cNvSpPr>
            <p:nvPr/>
          </p:nvSpPr>
          <p:spPr bwMode="auto">
            <a:xfrm>
              <a:off x="208" y="3585"/>
              <a:ext cx="5342"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dirty="0">
                  <a:latin typeface="+mn-lt"/>
                </a:rPr>
                <a:t>link</a:t>
              </a:r>
              <a:r>
                <a:rPr lang="en-US" dirty="0">
                  <a:latin typeface="+mn-lt"/>
                </a:rPr>
                <a:t> on end-2-end path that constrains end-2-end throughput, i.e., the smallest/narrowest link</a:t>
              </a:r>
            </a:p>
          </p:txBody>
        </p:sp>
        <p:sp>
          <p:nvSpPr>
            <p:cNvPr id="124950" name="Text Box 104"/>
            <p:cNvSpPr txBox="1">
              <a:spLocks noChangeArrowheads="1"/>
            </p:cNvSpPr>
            <p:nvPr/>
          </p:nvSpPr>
          <p:spPr bwMode="auto">
            <a:xfrm>
              <a:off x="204" y="3249"/>
              <a:ext cx="1712" cy="2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i="1" dirty="0">
                  <a:solidFill>
                    <a:srgbClr val="FF3300"/>
                  </a:solidFill>
                  <a:latin typeface="+mn-lt"/>
                </a:rPr>
                <a:t>bottleneck link</a:t>
              </a:r>
            </a:p>
          </p:txBody>
        </p:sp>
      </p:grpSp>
    </p:spTree>
    <p:extLst>
      <p:ext uri="{BB962C8B-B14F-4D97-AF65-F5344CB8AC3E}">
        <p14:creationId xmlns:p14="http://schemas.microsoft.com/office/powerpoint/2010/main" val="1415465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Placeholder 1"/>
          <p:cNvSpPr>
            <a:spLocks noGrp="1"/>
          </p:cNvSpPr>
          <p:nvPr>
            <p:ph type="body" idx="1"/>
          </p:nvPr>
        </p:nvSpPr>
        <p:spPr/>
        <p:txBody>
          <a:bodyPr/>
          <a:lstStyle/>
          <a:p>
            <a:endParaRPr lang="en-US">
              <a:latin typeface="Tw Cen MT" charset="0"/>
              <a:ea typeface="ＭＳ Ｐゴシック" charset="0"/>
              <a:cs typeface="ＭＳ Ｐゴシック" charset="0"/>
            </a:endParaRPr>
          </a:p>
        </p:txBody>
      </p:sp>
      <p:sp>
        <p:nvSpPr>
          <p:cNvPr id="3" name="Title 2"/>
          <p:cNvSpPr>
            <a:spLocks noGrp="1"/>
          </p:cNvSpPr>
          <p:nvPr>
            <p:ph type="title"/>
          </p:nvPr>
        </p:nvSpPr>
        <p:spPr/>
        <p:txBody>
          <a:bodyPr/>
          <a:lstStyle/>
          <a:p>
            <a:r>
              <a:rPr lang="en-US" cap="none">
                <a:latin typeface="Tw Cen MT" charset="0"/>
                <a:ea typeface="ＭＳ Ｐゴシック" charset="0"/>
                <a:cs typeface="ＭＳ Ｐゴシック" charset="0"/>
              </a:rPr>
              <a:t>STATE OF THE INTERNET</a:t>
            </a:r>
          </a:p>
        </p:txBody>
      </p:sp>
    </p:spTree>
    <p:extLst>
      <p:ext uri="{BB962C8B-B14F-4D97-AF65-F5344CB8AC3E}">
        <p14:creationId xmlns:p14="http://schemas.microsoft.com/office/powerpoint/2010/main" val="2591131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Bandwidth and Latency: </a:t>
            </a:r>
            <a:r>
              <a:rPr lang="en-US" b="1" dirty="0" smtClean="0">
                <a:solidFill>
                  <a:srgbClr val="FF0000"/>
                </a:solidFill>
              </a:rPr>
              <a:t>Wired</a:t>
            </a:r>
            <a:endParaRPr lang="en-US" b="1" dirty="0">
              <a:solidFill>
                <a:srgbClr val="FF0000"/>
              </a:solidFill>
            </a:endParaRPr>
          </a:p>
        </p:txBody>
      </p:sp>
      <p:sp>
        <p:nvSpPr>
          <p:cNvPr id="6" name="Content Placeholder 5"/>
          <p:cNvSpPr>
            <a:spLocks noGrp="1"/>
          </p:cNvSpPr>
          <p:nvPr>
            <p:ph sz="quarter" idx="1"/>
          </p:nvPr>
        </p:nvSpPr>
        <p:spPr/>
        <p:txBody>
          <a:bodyPr/>
          <a:lstStyle/>
          <a:p>
            <a:r>
              <a:rPr lang="en-US" dirty="0" smtClean="0"/>
              <a:t>Broadband is now common in homes</a:t>
            </a:r>
          </a:p>
          <a:p>
            <a:pPr lvl="1"/>
            <a:r>
              <a:rPr lang="en-US" dirty="0" smtClean="0"/>
              <a:t>500Kbps – 1Gbps</a:t>
            </a:r>
          </a:p>
          <a:p>
            <a:pPr lvl="1"/>
            <a:r>
              <a:rPr lang="en-US" dirty="0" smtClean="0"/>
              <a:t>Depends on technology (twisted-pair v. optical)</a:t>
            </a:r>
          </a:p>
          <a:p>
            <a:r>
              <a:rPr lang="en-US" dirty="0" smtClean="0"/>
              <a:t>Offices have always been different</a:t>
            </a:r>
          </a:p>
          <a:p>
            <a:pPr lvl="1"/>
            <a:r>
              <a:rPr lang="en-US" dirty="0" smtClean="0"/>
              <a:t>1Gbps Ethernet, switched (not shared) is common</a:t>
            </a:r>
          </a:p>
          <a:p>
            <a:pPr lvl="1"/>
            <a:r>
              <a:rPr lang="en-US" dirty="0" smtClean="0"/>
              <a:t>Outbound varies enormously</a:t>
            </a:r>
          </a:p>
          <a:p>
            <a:r>
              <a:rPr lang="en-US" dirty="0" smtClean="0"/>
              <a:t>Low Latency</a:t>
            </a:r>
          </a:p>
        </p:txBody>
      </p:sp>
    </p:spTree>
    <p:extLst>
      <p:ext uri="{BB962C8B-B14F-4D97-AF65-F5344CB8AC3E}">
        <p14:creationId xmlns:p14="http://schemas.microsoft.com/office/powerpoint/2010/main" val="33292156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and Latency: </a:t>
            </a:r>
            <a:r>
              <a:rPr lang="en-US" i="1" dirty="0" smtClean="0">
                <a:solidFill>
                  <a:srgbClr val="FF0000"/>
                </a:solidFill>
              </a:rPr>
              <a:t>Wireless</a:t>
            </a:r>
            <a:endParaRPr lang="en-US" i="1" dirty="0">
              <a:solidFill>
                <a:srgbClr val="FF0000"/>
              </a:solidFill>
            </a:endParaRPr>
          </a:p>
        </p:txBody>
      </p:sp>
      <p:sp>
        <p:nvSpPr>
          <p:cNvPr id="3" name="Content Placeholder 2"/>
          <p:cNvSpPr>
            <a:spLocks noGrp="1"/>
          </p:cNvSpPr>
          <p:nvPr>
            <p:ph sz="quarter" idx="1"/>
          </p:nvPr>
        </p:nvSpPr>
        <p:spPr>
          <a:xfrm>
            <a:off x="2136648" y="1600200"/>
            <a:ext cx="8153400" cy="5141168"/>
          </a:xfrm>
        </p:spPr>
        <p:txBody>
          <a:bodyPr/>
          <a:lstStyle/>
          <a:p>
            <a:r>
              <a:rPr lang="en-US" dirty="0"/>
              <a:t>2G</a:t>
            </a:r>
          </a:p>
          <a:p>
            <a:pPr lvl="1"/>
            <a:r>
              <a:rPr lang="en-US" dirty="0"/>
              <a:t>Don’t try, run web or </a:t>
            </a:r>
            <a:r>
              <a:rPr lang="en-US" dirty="0" err="1"/>
              <a:t>sms</a:t>
            </a:r>
            <a:r>
              <a:rPr lang="en-US" dirty="0"/>
              <a:t>-based applications!</a:t>
            </a:r>
          </a:p>
          <a:p>
            <a:r>
              <a:rPr lang="en-US" dirty="0"/>
              <a:t>3G / 4G</a:t>
            </a:r>
          </a:p>
          <a:p>
            <a:pPr lvl="1"/>
            <a:r>
              <a:rPr lang="en-US" dirty="0"/>
              <a:t>3G: ~2.4Mbps</a:t>
            </a:r>
          </a:p>
          <a:p>
            <a:pPr lvl="1"/>
            <a:r>
              <a:rPr lang="en-US" dirty="0"/>
              <a:t>4G: 100Mbps – 1Gbps</a:t>
            </a:r>
          </a:p>
          <a:p>
            <a:r>
              <a:rPr lang="en-US" dirty="0"/>
              <a:t>802.11a-n, ac</a:t>
            </a:r>
          </a:p>
          <a:p>
            <a:pPr lvl="1"/>
            <a:r>
              <a:rPr lang="en-US" dirty="0"/>
              <a:t>b: 11 Mbps</a:t>
            </a:r>
          </a:p>
          <a:p>
            <a:pPr lvl="1"/>
            <a:r>
              <a:rPr lang="en-US" dirty="0"/>
              <a:t>g: 54 Mbps</a:t>
            </a:r>
          </a:p>
          <a:p>
            <a:pPr lvl="1"/>
            <a:r>
              <a:rPr lang="en-US" dirty="0"/>
              <a:t>n: 74 Mbps</a:t>
            </a:r>
          </a:p>
          <a:p>
            <a:pPr lvl="1"/>
            <a:r>
              <a:rPr lang="en-US" dirty="0"/>
              <a:t>ac: 150Mbps</a:t>
            </a:r>
          </a:p>
          <a:p>
            <a:r>
              <a:rPr lang="en-US" dirty="0"/>
              <a:t>Latency is moderate-poor: its shared bandwidth</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25282056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3600" dirty="0"/>
              <a:t>Effect of distance on throughput and download times</a:t>
            </a:r>
            <a:endParaRPr lang="en-US" sz="3600" dirty="0">
              <a:latin typeface="Tw Cen MT" charset="0"/>
              <a:ea typeface="ＭＳ Ｐゴシック" charset="0"/>
              <a:cs typeface="ＭＳ Ｐゴシック"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394996415"/>
              </p:ext>
            </p:extLst>
          </p:nvPr>
        </p:nvGraphicFramePr>
        <p:xfrm>
          <a:off x="2135560" y="1628800"/>
          <a:ext cx="8044455" cy="2808312"/>
        </p:xfrm>
        <a:graphic>
          <a:graphicData uri="http://schemas.openxmlformats.org/presentationml/2006/ole">
            <mc:AlternateContent xmlns:mc="http://schemas.openxmlformats.org/markup-compatibility/2006">
              <mc:Choice xmlns:v="urn:schemas-microsoft-com:vml" Requires="v">
                <p:oleObj spid="_x0000_s8215" name="Document" r:id="rId3" imgW="5638800" imgH="1968500" progId="Word.Document.12">
                  <p:link updateAutomatic="1"/>
                </p:oleObj>
              </mc:Choice>
              <mc:Fallback>
                <p:oleObj name="Document" r:id="rId3" imgW="5638800" imgH="1968500" progId="Word.Document.12">
                  <p:link updateAutomatic="1"/>
                  <p:pic>
                    <p:nvPicPr>
                      <p:cNvPr id="2" name="Object 1"/>
                      <p:cNvPicPr/>
                      <p:nvPr/>
                    </p:nvPicPr>
                    <p:blipFill>
                      <a:blip r:embed="rId4"/>
                      <a:stretch>
                        <a:fillRect/>
                      </a:stretch>
                    </p:blipFill>
                    <p:spPr>
                      <a:xfrm>
                        <a:off x="2135560" y="1628800"/>
                        <a:ext cx="8044455" cy="2808312"/>
                      </a:xfrm>
                      <a:prstGeom prst="rect">
                        <a:avLst/>
                      </a:prstGeom>
                    </p:spPr>
                  </p:pic>
                </p:oleObj>
              </mc:Fallback>
            </mc:AlternateContent>
          </a:graphicData>
        </a:graphic>
      </p:graphicFrame>
      <p:sp>
        <p:nvSpPr>
          <p:cNvPr id="3" name="Rectangle 2"/>
          <p:cNvSpPr/>
          <p:nvPr/>
        </p:nvSpPr>
        <p:spPr>
          <a:xfrm>
            <a:off x="1991544" y="4653136"/>
            <a:ext cx="4572000" cy="369332"/>
          </a:xfrm>
          <a:prstGeom prst="rect">
            <a:avLst/>
          </a:prstGeom>
        </p:spPr>
        <p:txBody>
          <a:bodyPr>
            <a:spAutoFit/>
          </a:bodyPr>
          <a:lstStyle/>
          <a:p>
            <a:r>
              <a:rPr lang="en-US" dirty="0"/>
              <a:t>Based on (Leighton, 2009</a:t>
            </a:r>
            <a:r>
              <a:rPr lang="en-GB" dirty="0"/>
              <a:t>)</a:t>
            </a:r>
            <a:endParaRPr lang="en-US" dirty="0"/>
          </a:p>
        </p:txBody>
      </p:sp>
    </p:spTree>
    <p:extLst>
      <p:ext uri="{BB962C8B-B14F-4D97-AF65-F5344CB8AC3E}">
        <p14:creationId xmlns:p14="http://schemas.microsoft.com/office/powerpoint/2010/main" val="8923187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32" y="173397"/>
            <a:ext cx="10515600" cy="739056"/>
          </a:xfrm>
        </p:spPr>
        <p:txBody>
          <a:bodyPr/>
          <a:lstStyle/>
          <a:p>
            <a:r>
              <a:rPr lang="en-US" dirty="0" err="1" smtClean="0"/>
              <a:t>QoS</a:t>
            </a:r>
            <a:endParaRPr lang="en-US" dirty="0"/>
          </a:p>
        </p:txBody>
      </p:sp>
      <p:pic>
        <p:nvPicPr>
          <p:cNvPr id="3" name="Picture 2"/>
          <p:cNvPicPr>
            <a:picLocks noChangeAspect="1"/>
          </p:cNvPicPr>
          <p:nvPr/>
        </p:nvPicPr>
        <p:blipFill>
          <a:blip r:embed="rId2"/>
          <a:stretch>
            <a:fillRect/>
          </a:stretch>
        </p:blipFill>
        <p:spPr>
          <a:xfrm>
            <a:off x="6543764" y="516776"/>
            <a:ext cx="5612741" cy="6315075"/>
          </a:xfrm>
          <a:prstGeom prst="rect">
            <a:avLst/>
          </a:prstGeom>
        </p:spPr>
      </p:pic>
      <p:pic>
        <p:nvPicPr>
          <p:cNvPr id="4" name="Picture 3"/>
          <p:cNvPicPr>
            <a:picLocks noChangeAspect="1"/>
          </p:cNvPicPr>
          <p:nvPr/>
        </p:nvPicPr>
        <p:blipFill>
          <a:blip r:embed="rId3"/>
          <a:stretch>
            <a:fillRect/>
          </a:stretch>
        </p:blipFill>
        <p:spPr>
          <a:xfrm>
            <a:off x="1640905" y="173397"/>
            <a:ext cx="4562475" cy="6515100"/>
          </a:xfrm>
          <a:prstGeom prst="rect">
            <a:avLst/>
          </a:prstGeom>
        </p:spPr>
      </p:pic>
    </p:spTree>
    <p:extLst>
      <p:ext uri="{BB962C8B-B14F-4D97-AF65-F5344CB8AC3E}">
        <p14:creationId xmlns:p14="http://schemas.microsoft.com/office/powerpoint/2010/main" val="5456876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74587" y="1932393"/>
            <a:ext cx="966160" cy="785113"/>
          </a:xfrm>
          <a:prstGeom prst="rect">
            <a:avLst/>
          </a:prstGeom>
        </p:spPr>
      </p:pic>
      <p:pic>
        <p:nvPicPr>
          <p:cNvPr id="4" name="Picture 3"/>
          <p:cNvPicPr>
            <a:picLocks noChangeAspect="1"/>
          </p:cNvPicPr>
          <p:nvPr/>
        </p:nvPicPr>
        <p:blipFill>
          <a:blip r:embed="rId3"/>
          <a:stretch>
            <a:fillRect/>
          </a:stretch>
        </p:blipFill>
        <p:spPr>
          <a:xfrm>
            <a:off x="6945374" y="1946420"/>
            <a:ext cx="983412" cy="799133"/>
          </a:xfrm>
          <a:prstGeom prst="rect">
            <a:avLst/>
          </a:prstGeom>
        </p:spPr>
      </p:pic>
      <p:sp>
        <p:nvSpPr>
          <p:cNvPr id="5" name="Title 1"/>
          <p:cNvSpPr>
            <a:spLocks noGrp="1"/>
          </p:cNvSpPr>
          <p:nvPr>
            <p:ph type="title"/>
          </p:nvPr>
        </p:nvSpPr>
        <p:spPr>
          <a:xfrm>
            <a:off x="424132" y="173397"/>
            <a:ext cx="10515600" cy="739056"/>
          </a:xfrm>
        </p:spPr>
        <p:txBody>
          <a:bodyPr/>
          <a:lstStyle/>
          <a:p>
            <a:r>
              <a:rPr lang="en-US" dirty="0" err="1" smtClean="0"/>
              <a:t>VoiP</a:t>
            </a:r>
            <a:endParaRPr lang="en-US" dirty="0"/>
          </a:p>
        </p:txBody>
      </p:sp>
      <p:pic>
        <p:nvPicPr>
          <p:cNvPr id="7" name="Picture 6"/>
          <p:cNvPicPr>
            <a:picLocks noChangeAspect="1"/>
          </p:cNvPicPr>
          <p:nvPr/>
        </p:nvPicPr>
        <p:blipFill rotWithShape="1">
          <a:blip r:embed="rId4"/>
          <a:srcRect t="9282" b="9550"/>
          <a:stretch/>
        </p:blipFill>
        <p:spPr>
          <a:xfrm>
            <a:off x="2810055" y="1700323"/>
            <a:ext cx="947387" cy="672860"/>
          </a:xfrm>
          <a:prstGeom prst="rect">
            <a:avLst/>
          </a:prstGeom>
        </p:spPr>
      </p:pic>
      <p:pic>
        <p:nvPicPr>
          <p:cNvPr id="8" name="Picture 7"/>
          <p:cNvPicPr>
            <a:picLocks noChangeAspect="1"/>
          </p:cNvPicPr>
          <p:nvPr/>
        </p:nvPicPr>
        <p:blipFill>
          <a:blip r:embed="rId5"/>
          <a:stretch>
            <a:fillRect/>
          </a:stretch>
        </p:blipFill>
        <p:spPr>
          <a:xfrm>
            <a:off x="2999836" y="2601067"/>
            <a:ext cx="1092933" cy="743194"/>
          </a:xfrm>
          <a:prstGeom prst="rect">
            <a:avLst/>
          </a:prstGeom>
        </p:spPr>
      </p:pic>
      <p:pic>
        <p:nvPicPr>
          <p:cNvPr id="9" name="Picture 8"/>
          <p:cNvPicPr>
            <a:picLocks noChangeAspect="1"/>
          </p:cNvPicPr>
          <p:nvPr/>
        </p:nvPicPr>
        <p:blipFill>
          <a:blip r:embed="rId5"/>
          <a:stretch>
            <a:fillRect/>
          </a:stretch>
        </p:blipFill>
        <p:spPr>
          <a:xfrm>
            <a:off x="8530764" y="1946420"/>
            <a:ext cx="1092933" cy="743194"/>
          </a:xfrm>
          <a:prstGeom prst="rect">
            <a:avLst/>
          </a:prstGeom>
        </p:spPr>
      </p:pic>
      <p:pic>
        <p:nvPicPr>
          <p:cNvPr id="10" name="Picture 9"/>
          <p:cNvPicPr>
            <a:picLocks noChangeAspect="1"/>
          </p:cNvPicPr>
          <p:nvPr/>
        </p:nvPicPr>
        <p:blipFill rotWithShape="1">
          <a:blip r:embed="rId4"/>
          <a:srcRect t="9282" b="9550"/>
          <a:stretch/>
        </p:blipFill>
        <p:spPr>
          <a:xfrm>
            <a:off x="9904699" y="1363893"/>
            <a:ext cx="947387" cy="672860"/>
          </a:xfrm>
          <a:prstGeom prst="rect">
            <a:avLst/>
          </a:prstGeom>
        </p:spPr>
      </p:pic>
      <p:pic>
        <p:nvPicPr>
          <p:cNvPr id="11" name="Picture 10"/>
          <p:cNvPicPr>
            <a:picLocks noChangeAspect="1"/>
          </p:cNvPicPr>
          <p:nvPr/>
        </p:nvPicPr>
        <p:blipFill>
          <a:blip r:embed="rId6"/>
          <a:stretch>
            <a:fillRect/>
          </a:stretch>
        </p:blipFill>
        <p:spPr>
          <a:xfrm>
            <a:off x="3003684" y="4061797"/>
            <a:ext cx="1105758" cy="1213637"/>
          </a:xfrm>
          <a:prstGeom prst="rect">
            <a:avLst/>
          </a:prstGeom>
        </p:spPr>
      </p:pic>
      <p:pic>
        <p:nvPicPr>
          <p:cNvPr id="12" name="Picture 11"/>
          <p:cNvPicPr>
            <a:picLocks noChangeAspect="1"/>
          </p:cNvPicPr>
          <p:nvPr/>
        </p:nvPicPr>
        <p:blipFill>
          <a:blip r:embed="rId6"/>
          <a:stretch>
            <a:fillRect/>
          </a:stretch>
        </p:blipFill>
        <p:spPr>
          <a:xfrm>
            <a:off x="10004541" y="3227094"/>
            <a:ext cx="1105758" cy="1213637"/>
          </a:xfrm>
          <a:prstGeom prst="rect">
            <a:avLst/>
          </a:prstGeom>
        </p:spPr>
      </p:pic>
      <p:cxnSp>
        <p:nvCxnSpPr>
          <p:cNvPr id="14" name="Straight Connector 13"/>
          <p:cNvCxnSpPr/>
          <p:nvPr/>
        </p:nvCxnSpPr>
        <p:spPr>
          <a:xfrm flipH="1">
            <a:off x="3283748" y="2301326"/>
            <a:ext cx="1" cy="59948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46303" y="3375455"/>
            <a:ext cx="10260" cy="106527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757443" y="2689614"/>
            <a:ext cx="2152470" cy="35567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837759" y="2373183"/>
            <a:ext cx="993826" cy="12222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9304413" y="1930474"/>
            <a:ext cx="1092933" cy="22850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9358233" y="2504046"/>
            <a:ext cx="1092932" cy="90861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3" idx="3"/>
          </p:cNvCxnSpPr>
          <p:nvPr/>
        </p:nvCxnSpPr>
        <p:spPr>
          <a:xfrm>
            <a:off x="6540747" y="2324950"/>
            <a:ext cx="402465" cy="109345"/>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a:off x="2885949" y="2373878"/>
            <a:ext cx="2319078" cy="34362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flipV="1">
            <a:off x="3314625" y="3161053"/>
            <a:ext cx="2259962" cy="60177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757442" y="2158978"/>
            <a:ext cx="1478290" cy="461665"/>
          </a:xfrm>
          <a:prstGeom prst="rect">
            <a:avLst/>
          </a:prstGeom>
          <a:noFill/>
        </p:spPr>
        <p:txBody>
          <a:bodyPr wrap="none" rtlCol="0">
            <a:spAutoFit/>
          </a:bodyPr>
          <a:lstStyle/>
          <a:p>
            <a:r>
              <a:rPr lang="en-US" sz="2400" dirty="0" smtClean="0">
                <a:solidFill>
                  <a:srgbClr val="FF40FF"/>
                </a:solidFill>
              </a:rPr>
              <a:t>1000 </a:t>
            </a:r>
            <a:r>
              <a:rPr lang="en-US" sz="2400" dirty="0" err="1" smtClean="0">
                <a:solidFill>
                  <a:srgbClr val="FF40FF"/>
                </a:solidFill>
              </a:rPr>
              <a:t>MBit</a:t>
            </a:r>
            <a:endParaRPr lang="en-US" sz="2400" dirty="0">
              <a:solidFill>
                <a:srgbClr val="FF40FF"/>
              </a:solidFill>
            </a:endParaRPr>
          </a:p>
        </p:txBody>
      </p:sp>
      <p:sp>
        <p:nvSpPr>
          <p:cNvPr id="36" name="TextBox 35"/>
          <p:cNvSpPr txBox="1"/>
          <p:nvPr/>
        </p:nvSpPr>
        <p:spPr>
          <a:xfrm>
            <a:off x="6035103" y="1609321"/>
            <a:ext cx="1125629" cy="461665"/>
          </a:xfrm>
          <a:prstGeom prst="rect">
            <a:avLst/>
          </a:prstGeom>
          <a:noFill/>
        </p:spPr>
        <p:txBody>
          <a:bodyPr wrap="none" rtlCol="0">
            <a:spAutoFit/>
          </a:bodyPr>
          <a:lstStyle/>
          <a:p>
            <a:r>
              <a:rPr lang="en-US" sz="2400" dirty="0" smtClean="0">
                <a:solidFill>
                  <a:srgbClr val="FF40FF"/>
                </a:solidFill>
              </a:rPr>
              <a:t>256kbit</a:t>
            </a:r>
            <a:endParaRPr lang="en-US" sz="2400" dirty="0">
              <a:solidFill>
                <a:srgbClr val="FF40FF"/>
              </a:solidFill>
            </a:endParaRPr>
          </a:p>
        </p:txBody>
      </p:sp>
      <p:sp>
        <p:nvSpPr>
          <p:cNvPr id="37" name="TextBox 36"/>
          <p:cNvSpPr txBox="1"/>
          <p:nvPr/>
        </p:nvSpPr>
        <p:spPr>
          <a:xfrm>
            <a:off x="9019695" y="2587660"/>
            <a:ext cx="1478290" cy="461665"/>
          </a:xfrm>
          <a:prstGeom prst="rect">
            <a:avLst/>
          </a:prstGeom>
          <a:noFill/>
        </p:spPr>
        <p:txBody>
          <a:bodyPr wrap="none" rtlCol="0">
            <a:spAutoFit/>
          </a:bodyPr>
          <a:lstStyle/>
          <a:p>
            <a:r>
              <a:rPr lang="en-US" sz="2400" dirty="0" smtClean="0">
                <a:solidFill>
                  <a:srgbClr val="FF40FF"/>
                </a:solidFill>
              </a:rPr>
              <a:t>1000 </a:t>
            </a:r>
            <a:r>
              <a:rPr lang="en-US" sz="2400" dirty="0" err="1" smtClean="0">
                <a:solidFill>
                  <a:srgbClr val="FF40FF"/>
                </a:solidFill>
              </a:rPr>
              <a:t>MBit</a:t>
            </a:r>
            <a:endParaRPr lang="en-US" sz="2400" dirty="0">
              <a:solidFill>
                <a:srgbClr val="FF40FF"/>
              </a:solidFill>
            </a:endParaRPr>
          </a:p>
        </p:txBody>
      </p:sp>
    </p:spTree>
    <p:extLst>
      <p:ext uri="{BB962C8B-B14F-4D97-AF65-F5344CB8AC3E}">
        <p14:creationId xmlns:p14="http://schemas.microsoft.com/office/powerpoint/2010/main" val="2496059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200" y="708230"/>
            <a:ext cx="1523046" cy="420564"/>
          </a:xfrm>
          <a:prstGeom prst="rect">
            <a:avLst/>
          </a:prstGeom>
        </p:spPr>
        <p:txBody>
          <a:bodyPr wrap="none">
            <a:spAutoFit/>
          </a:bodyPr>
          <a:lstStyle/>
          <a:p>
            <a:pPr fontAlgn="base"/>
            <a:r>
              <a:rPr lang="en-US" sz="2133" b="1" dirty="0"/>
              <a:t>Throughput</a:t>
            </a:r>
          </a:p>
        </p:txBody>
      </p:sp>
      <p:sp>
        <p:nvSpPr>
          <p:cNvPr id="2" name="Rectangle 1"/>
          <p:cNvSpPr/>
          <p:nvPr/>
        </p:nvSpPr>
        <p:spPr>
          <a:xfrm>
            <a:off x="952500" y="1633776"/>
            <a:ext cx="6096000" cy="4359335"/>
          </a:xfrm>
          <a:prstGeom prst="rect">
            <a:avLst/>
          </a:prstGeom>
        </p:spPr>
        <p:txBody>
          <a:bodyPr>
            <a:spAutoFit/>
          </a:bodyPr>
          <a:lstStyle/>
          <a:p>
            <a:pPr algn="just"/>
            <a:r>
              <a:rPr lang="en-US" sz="2133" dirty="0"/>
              <a:t>Throughput </a:t>
            </a:r>
            <a:r>
              <a:rPr lang="en-US" sz="2133" dirty="0" err="1"/>
              <a:t>merupakan</a:t>
            </a:r>
            <a:r>
              <a:rPr lang="en-US" sz="2133" dirty="0"/>
              <a:t> </a:t>
            </a:r>
            <a:r>
              <a:rPr lang="en-US" sz="2133" dirty="0" err="1"/>
              <a:t>istilah</a:t>
            </a:r>
            <a:r>
              <a:rPr lang="en-US" sz="2133" dirty="0"/>
              <a:t> </a:t>
            </a:r>
            <a:r>
              <a:rPr lang="en-US" sz="2133" dirty="0" err="1"/>
              <a:t>sebenarnya</a:t>
            </a:r>
            <a:r>
              <a:rPr lang="en-US" sz="2133" dirty="0"/>
              <a:t> </a:t>
            </a:r>
            <a:r>
              <a:rPr lang="en-US" sz="2133" dirty="0" err="1"/>
              <a:t>dari</a:t>
            </a:r>
            <a:r>
              <a:rPr lang="en-US" sz="2133" dirty="0"/>
              <a:t> bandwidth yang </a:t>
            </a:r>
            <a:r>
              <a:rPr lang="en-US" sz="2133" dirty="0" err="1"/>
              <a:t>diukur</a:t>
            </a:r>
            <a:r>
              <a:rPr lang="en-US" sz="2133" dirty="0"/>
              <a:t> </a:t>
            </a:r>
            <a:r>
              <a:rPr lang="en-US" sz="2133" dirty="0" err="1"/>
              <a:t>dengan</a:t>
            </a:r>
            <a:r>
              <a:rPr lang="en-US" sz="2133" dirty="0"/>
              <a:t> </a:t>
            </a:r>
            <a:r>
              <a:rPr lang="en-US" sz="2133" dirty="0" err="1"/>
              <a:t>satuan</a:t>
            </a:r>
            <a:r>
              <a:rPr lang="en-US" sz="2133" dirty="0"/>
              <a:t> </a:t>
            </a:r>
            <a:r>
              <a:rPr lang="en-US" sz="2133" dirty="0" err="1"/>
              <a:t>waktu</a:t>
            </a:r>
            <a:r>
              <a:rPr lang="en-US" sz="2133" dirty="0"/>
              <a:t> </a:t>
            </a:r>
            <a:r>
              <a:rPr lang="en-US" sz="2133" dirty="0" err="1"/>
              <a:t>tertentu</a:t>
            </a:r>
            <a:r>
              <a:rPr lang="en-US" sz="2133" dirty="0"/>
              <a:t> </a:t>
            </a:r>
            <a:r>
              <a:rPr lang="en-US" sz="2133" dirty="0" err="1"/>
              <a:t>dan</a:t>
            </a:r>
            <a:r>
              <a:rPr lang="en-US" sz="2133" dirty="0"/>
              <a:t> </a:t>
            </a:r>
            <a:r>
              <a:rPr lang="en-US" sz="2133" dirty="0" err="1"/>
              <a:t>pada</a:t>
            </a:r>
            <a:r>
              <a:rPr lang="en-US" sz="2133" dirty="0"/>
              <a:t> </a:t>
            </a:r>
            <a:r>
              <a:rPr lang="en-US" sz="2133" dirty="0" err="1"/>
              <a:t>kondisi</a:t>
            </a:r>
            <a:r>
              <a:rPr lang="en-US" sz="2133" dirty="0"/>
              <a:t> </a:t>
            </a:r>
            <a:r>
              <a:rPr lang="en-US" sz="2133" dirty="0" err="1"/>
              <a:t>jaringan</a:t>
            </a:r>
            <a:r>
              <a:rPr lang="en-US" sz="2133" dirty="0"/>
              <a:t> </a:t>
            </a:r>
            <a:r>
              <a:rPr lang="en-US" sz="2133" dirty="0" err="1"/>
              <a:t>tertentu</a:t>
            </a:r>
            <a:r>
              <a:rPr lang="en-US" sz="2133" dirty="0"/>
              <a:t> yang </a:t>
            </a:r>
            <a:r>
              <a:rPr lang="en-US" sz="2133" dirty="0" err="1"/>
              <a:t>digunakan</a:t>
            </a:r>
            <a:r>
              <a:rPr lang="en-US" sz="2133" dirty="0"/>
              <a:t> </a:t>
            </a:r>
            <a:r>
              <a:rPr lang="en-US" sz="2133" dirty="0" err="1"/>
              <a:t>untuk</a:t>
            </a:r>
            <a:r>
              <a:rPr lang="en-US" sz="2133" dirty="0"/>
              <a:t> </a:t>
            </a:r>
            <a:r>
              <a:rPr lang="en-US" sz="2133" dirty="0" err="1"/>
              <a:t>melakukan</a:t>
            </a:r>
            <a:r>
              <a:rPr lang="en-US" sz="2133" dirty="0"/>
              <a:t> transfer file </a:t>
            </a:r>
            <a:r>
              <a:rPr lang="en-US" sz="2133" dirty="0" err="1"/>
              <a:t>dengan</a:t>
            </a:r>
            <a:r>
              <a:rPr lang="en-US" sz="2133" dirty="0"/>
              <a:t> </a:t>
            </a:r>
            <a:r>
              <a:rPr lang="en-US" sz="2133" dirty="0" err="1"/>
              <a:t>ukuran</a:t>
            </a:r>
            <a:r>
              <a:rPr lang="en-US" sz="2133" dirty="0"/>
              <a:t> </a:t>
            </a:r>
            <a:r>
              <a:rPr lang="en-US" sz="2133" dirty="0" err="1"/>
              <a:t>tertentu</a:t>
            </a:r>
            <a:r>
              <a:rPr lang="en-US" sz="2133" dirty="0"/>
              <a:t>.</a:t>
            </a:r>
          </a:p>
          <a:p>
            <a:pPr algn="just"/>
            <a:endParaRPr lang="en-US" sz="2133" dirty="0"/>
          </a:p>
          <a:p>
            <a:pPr algn="just"/>
            <a:r>
              <a:rPr lang="en-US" sz="2133" dirty="0"/>
              <a:t> </a:t>
            </a:r>
          </a:p>
          <a:p>
            <a:pPr algn="just"/>
            <a:endParaRPr lang="en-US" sz="2133" dirty="0"/>
          </a:p>
          <a:p>
            <a:pPr algn="just"/>
            <a:r>
              <a:rPr lang="en-US" sz="2133" dirty="0" err="1"/>
              <a:t>Bila</a:t>
            </a:r>
            <a:r>
              <a:rPr lang="en-US" sz="2133" dirty="0"/>
              <a:t> bandwidth </a:t>
            </a:r>
            <a:r>
              <a:rPr lang="en-US" sz="2133" dirty="0" err="1"/>
              <a:t>adalah</a:t>
            </a:r>
            <a:r>
              <a:rPr lang="en-US" sz="2133" dirty="0"/>
              <a:t> </a:t>
            </a:r>
            <a:r>
              <a:rPr lang="en-US" sz="2133" dirty="0" err="1"/>
              <a:t>jumlah</a:t>
            </a:r>
            <a:r>
              <a:rPr lang="en-US" sz="2133" dirty="0"/>
              <a:t> bit yang </a:t>
            </a:r>
            <a:r>
              <a:rPr lang="en-US" sz="2133" dirty="0" err="1"/>
              <a:t>dapat</a:t>
            </a:r>
            <a:r>
              <a:rPr lang="en-US" sz="2133" dirty="0"/>
              <a:t> </a:t>
            </a:r>
            <a:r>
              <a:rPr lang="en-US" sz="2133" dirty="0" err="1"/>
              <a:t>dikirimkan</a:t>
            </a:r>
            <a:r>
              <a:rPr lang="en-US" sz="2133" dirty="0"/>
              <a:t> </a:t>
            </a:r>
            <a:r>
              <a:rPr lang="en-US" sz="2133" dirty="0" err="1"/>
              <a:t>dalam</a:t>
            </a:r>
            <a:r>
              <a:rPr lang="en-US" sz="2133" dirty="0"/>
              <a:t> </a:t>
            </a:r>
            <a:r>
              <a:rPr lang="en-US" sz="2133" dirty="0" err="1"/>
              <a:t>satu</a:t>
            </a:r>
            <a:r>
              <a:rPr lang="en-US" sz="2133" dirty="0"/>
              <a:t> </a:t>
            </a:r>
            <a:r>
              <a:rPr lang="en-US" sz="2133" dirty="0" err="1"/>
              <a:t>detik</a:t>
            </a:r>
            <a:r>
              <a:rPr lang="en-US" sz="2133" dirty="0"/>
              <a:t>, throughput </a:t>
            </a:r>
            <a:r>
              <a:rPr lang="en-US" sz="2133" dirty="0" err="1"/>
              <a:t>lebih</a:t>
            </a:r>
            <a:r>
              <a:rPr lang="en-US" sz="2133" dirty="0"/>
              <a:t> </a:t>
            </a:r>
            <a:r>
              <a:rPr lang="en-US" sz="2133" dirty="0" err="1"/>
              <a:t>menggambarkan</a:t>
            </a:r>
            <a:r>
              <a:rPr lang="en-US" sz="2133" dirty="0"/>
              <a:t> </a:t>
            </a:r>
            <a:r>
              <a:rPr lang="en-US" sz="2133" dirty="0" err="1"/>
              <a:t>tentang</a:t>
            </a:r>
            <a:r>
              <a:rPr lang="en-US" sz="2133" dirty="0"/>
              <a:t> bandwidth </a:t>
            </a:r>
            <a:r>
              <a:rPr lang="en-US" sz="2133" dirty="0" err="1"/>
              <a:t>aktual</a:t>
            </a:r>
            <a:r>
              <a:rPr lang="en-US" sz="2133" dirty="0"/>
              <a:t> </a:t>
            </a:r>
            <a:r>
              <a:rPr lang="en-US" sz="2133" dirty="0" err="1"/>
              <a:t>hingga</a:t>
            </a:r>
            <a:r>
              <a:rPr lang="en-US" sz="2133" dirty="0"/>
              <a:t> </a:t>
            </a:r>
            <a:r>
              <a:rPr lang="en-US" sz="2133" dirty="0" err="1"/>
              <a:t>jaringan</a:t>
            </a:r>
            <a:r>
              <a:rPr lang="en-US" sz="2133" dirty="0"/>
              <a:t> internet </a:t>
            </a:r>
            <a:r>
              <a:rPr lang="en-US" sz="2133" dirty="0" err="1"/>
              <a:t>tertentu</a:t>
            </a:r>
            <a:r>
              <a:rPr lang="en-US" sz="2133" dirty="0"/>
              <a:t> yang </a:t>
            </a:r>
            <a:r>
              <a:rPr lang="en-US" sz="2133" dirty="0" err="1"/>
              <a:t>digunakan</a:t>
            </a:r>
            <a:r>
              <a:rPr lang="en-US" sz="2133" dirty="0"/>
              <a:t> </a:t>
            </a:r>
            <a:r>
              <a:rPr lang="en-US" sz="2133" dirty="0" err="1"/>
              <a:t>untuk</a:t>
            </a:r>
            <a:r>
              <a:rPr lang="en-US" sz="2133" dirty="0"/>
              <a:t> </a:t>
            </a:r>
            <a:r>
              <a:rPr lang="en-US" sz="2133" dirty="0" err="1"/>
              <a:t>mengunduh</a:t>
            </a:r>
            <a:r>
              <a:rPr lang="en-US" sz="2133" dirty="0"/>
              <a:t> </a:t>
            </a:r>
            <a:r>
              <a:rPr lang="en-US" sz="2133" dirty="0" err="1"/>
              <a:t>suatu</a:t>
            </a:r>
            <a:r>
              <a:rPr lang="en-US" sz="2133" dirty="0"/>
              <a:t> file </a:t>
            </a:r>
            <a:r>
              <a:rPr lang="en-US" sz="2133" dirty="0" err="1"/>
              <a:t>dengan</a:t>
            </a:r>
            <a:r>
              <a:rPr lang="en-US" sz="2133" dirty="0"/>
              <a:t> </a:t>
            </a:r>
            <a:r>
              <a:rPr lang="en-US" sz="2133" dirty="0" err="1"/>
              <a:t>ukuran</a:t>
            </a:r>
            <a:r>
              <a:rPr lang="en-US" sz="2133" dirty="0"/>
              <a:t> </a:t>
            </a:r>
            <a:r>
              <a:rPr lang="en-US" sz="2133" dirty="0" err="1"/>
              <a:t>tertentu</a:t>
            </a:r>
            <a:r>
              <a:rPr lang="en-US" sz="2133" dirty="0"/>
              <a:t>.</a:t>
            </a:r>
          </a:p>
        </p:txBody>
      </p:sp>
      <p:pic>
        <p:nvPicPr>
          <p:cNvPr id="3" name="Picture 2"/>
          <p:cNvPicPr>
            <a:picLocks noChangeAspect="1"/>
          </p:cNvPicPr>
          <p:nvPr/>
        </p:nvPicPr>
        <p:blipFill>
          <a:blip r:embed="rId3"/>
          <a:stretch>
            <a:fillRect/>
          </a:stretch>
        </p:blipFill>
        <p:spPr>
          <a:xfrm>
            <a:off x="7981950" y="2032000"/>
            <a:ext cx="4762500" cy="2565400"/>
          </a:xfrm>
          <a:prstGeom prst="rect">
            <a:avLst/>
          </a:prstGeom>
        </p:spPr>
      </p:pic>
    </p:spTree>
    <p:extLst>
      <p:ext uri="{BB962C8B-B14F-4D97-AF65-F5344CB8AC3E}">
        <p14:creationId xmlns:p14="http://schemas.microsoft.com/office/powerpoint/2010/main" val="9686281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Voice and Video Application</a:t>
            </a:r>
            <a:br>
              <a:rPr lang="en-US" dirty="0"/>
            </a:br>
            <a:endParaRPr lang="en-US" dirty="0"/>
          </a:p>
        </p:txBody>
      </p:sp>
      <p:pic>
        <p:nvPicPr>
          <p:cNvPr id="3" name="Picture 2"/>
          <p:cNvPicPr>
            <a:picLocks noChangeAspect="1"/>
          </p:cNvPicPr>
          <p:nvPr/>
        </p:nvPicPr>
        <p:blipFill>
          <a:blip r:embed="rId2"/>
          <a:stretch>
            <a:fillRect/>
          </a:stretch>
        </p:blipFill>
        <p:spPr>
          <a:xfrm>
            <a:off x="234352" y="1397677"/>
            <a:ext cx="4889740" cy="2276475"/>
          </a:xfrm>
          <a:prstGeom prst="rect">
            <a:avLst/>
          </a:prstGeom>
        </p:spPr>
      </p:pic>
      <p:sp>
        <p:nvSpPr>
          <p:cNvPr id="4" name="Rectangle 3"/>
          <p:cNvSpPr/>
          <p:nvPr/>
        </p:nvSpPr>
        <p:spPr>
          <a:xfrm>
            <a:off x="5409212" y="534838"/>
            <a:ext cx="6782787" cy="5509200"/>
          </a:xfrm>
          <a:prstGeom prst="rect">
            <a:avLst/>
          </a:prstGeom>
        </p:spPr>
        <p:txBody>
          <a:bodyPr wrap="square">
            <a:spAutoFit/>
          </a:bodyPr>
          <a:lstStyle/>
          <a:p>
            <a:pPr algn="just"/>
            <a:r>
              <a:rPr lang="en-US" sz="1600" dirty="0"/>
              <a:t>Above we have a user that is speaking. With VoIP, we use a codec that processes the analog sound into a digital signal. The analog sound is digitized for a certain time period which is usually 20 </a:t>
            </a:r>
            <a:r>
              <a:rPr lang="en-US" sz="1600" dirty="0" err="1"/>
              <a:t>ms.</a:t>
            </a:r>
            <a:r>
              <a:rPr lang="en-US" sz="1600" dirty="0"/>
              <a:t> With the G711 codec, each 20 </a:t>
            </a:r>
            <a:r>
              <a:rPr lang="en-US" sz="1600" dirty="0" err="1"/>
              <a:t>ms</a:t>
            </a:r>
            <a:r>
              <a:rPr lang="en-US" sz="1600" dirty="0"/>
              <a:t> of audio is 160 bytes of data.</a:t>
            </a:r>
          </a:p>
          <a:p>
            <a:pPr algn="just"/>
            <a:endParaRPr lang="en-US" sz="1600" dirty="0"/>
          </a:p>
          <a:p>
            <a:pPr algn="just"/>
            <a:r>
              <a:rPr lang="en-US" sz="1600" dirty="0"/>
              <a:t>The phone will then create a new IP packet with an UDP and RTP (</a:t>
            </a:r>
            <a:r>
              <a:rPr lang="en-US" sz="1600" dirty="0" err="1"/>
              <a:t>Realtime</a:t>
            </a:r>
            <a:r>
              <a:rPr lang="en-US" sz="1600" dirty="0"/>
              <a:t> Transport Protocol) header, adds the voice data to it and forwards the IP packet to the destination. The IP, UDP and RTP header add 40 bytes of overhead so the IP packet will be 200 bytes in total.</a:t>
            </a:r>
          </a:p>
          <a:p>
            <a:pPr algn="just"/>
            <a:endParaRPr lang="en-US" sz="1600" dirty="0"/>
          </a:p>
          <a:p>
            <a:pPr algn="just"/>
            <a:r>
              <a:rPr lang="en-US" sz="1600" dirty="0"/>
              <a:t>For one second of audio, the phone will create 50 IP packets. 50 IP packets * 200 bytes = 10000 bytes per second. That’s 80 Kbps. The G.729 codec requires less bandwidth (but with reduced audio quality) and requires only about 24 Kbps.</a:t>
            </a:r>
          </a:p>
          <a:p>
            <a:pPr algn="just"/>
            <a:endParaRPr lang="en-US" sz="1600" dirty="0"/>
          </a:p>
          <a:p>
            <a:pPr algn="just"/>
            <a:r>
              <a:rPr lang="en-US" sz="1600" dirty="0"/>
              <a:t>Bandwidth isn’t much of an issue for VoIP but delay is. If you are speaking with someone on the phone, you expect it to be real-time. If the delay is too high, the conversation becomes a bit like a </a:t>
            </a:r>
            <a:r>
              <a:rPr lang="en-US" sz="1600" dirty="0" err="1"/>
              <a:t>walkie</a:t>
            </a:r>
            <a:r>
              <a:rPr lang="en-US" sz="1600" dirty="0"/>
              <a:t> talkie conversation where you have to wait a few seconds before you get a reply. Jitter is an issue because the codec expects a steady stream of IP packets with voice data that it must convert back into an analog signal. Codecs can work a bit around jitter but there are limitations</a:t>
            </a:r>
            <a:r>
              <a:rPr lang="en-US" sz="1600" dirty="0" smtClean="0"/>
              <a:t>.</a:t>
            </a:r>
            <a:endParaRPr lang="en-US" sz="1600" dirty="0"/>
          </a:p>
        </p:txBody>
      </p:sp>
    </p:spTree>
    <p:extLst>
      <p:ext uri="{BB962C8B-B14F-4D97-AF65-F5344CB8AC3E}">
        <p14:creationId xmlns:p14="http://schemas.microsoft.com/office/powerpoint/2010/main" val="18855739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317" y="0"/>
            <a:ext cx="6096000" cy="7294305"/>
          </a:xfrm>
          <a:prstGeom prst="rect">
            <a:avLst/>
          </a:prstGeom>
        </p:spPr>
        <p:txBody>
          <a:bodyPr>
            <a:spAutoFit/>
          </a:bodyPr>
          <a:lstStyle/>
          <a:p>
            <a:pPr algn="just"/>
            <a:endParaRPr lang="en-US" dirty="0"/>
          </a:p>
          <a:p>
            <a:pPr algn="just"/>
            <a:r>
              <a:rPr lang="en-US" dirty="0"/>
              <a:t>Packet loss is also an issue, too many lost packets and your conversations will have gaps in it. Voice traffic on a data network is possible but you will need </a:t>
            </a:r>
            <a:r>
              <a:rPr lang="en-US" dirty="0" err="1"/>
              <a:t>QoS</a:t>
            </a:r>
            <a:r>
              <a:rPr lang="en-US" dirty="0"/>
              <a:t> to ensure there is enough bandwidth and to keep the delay, jitter and packet loss under control. Here are some guidelines you can follow for voice traffic:</a:t>
            </a:r>
          </a:p>
          <a:p>
            <a:pPr algn="just"/>
            <a:endParaRPr lang="en-US" dirty="0"/>
          </a:p>
          <a:p>
            <a:pPr algn="just"/>
            <a:r>
              <a:rPr lang="en-US" dirty="0"/>
              <a:t>One-way delay: &lt; 150 </a:t>
            </a:r>
            <a:r>
              <a:rPr lang="en-US" dirty="0" err="1"/>
              <a:t>ms.</a:t>
            </a:r>
            <a:endParaRPr lang="en-US" dirty="0"/>
          </a:p>
          <a:p>
            <a:pPr algn="just"/>
            <a:r>
              <a:rPr lang="en-US" dirty="0"/>
              <a:t>Jitter: &lt;30 </a:t>
            </a:r>
            <a:r>
              <a:rPr lang="en-US" dirty="0" err="1"/>
              <a:t>ms.</a:t>
            </a:r>
            <a:endParaRPr lang="en-US" dirty="0"/>
          </a:p>
          <a:p>
            <a:pPr algn="just"/>
            <a:r>
              <a:rPr lang="en-US" dirty="0"/>
              <a:t>Loss: &lt; 1</a:t>
            </a:r>
            <a:r>
              <a:rPr lang="en-US" dirty="0" smtClean="0"/>
              <a:t>%</a:t>
            </a:r>
          </a:p>
          <a:p>
            <a:pPr algn="just"/>
            <a:endParaRPr lang="en-US" dirty="0"/>
          </a:p>
          <a:p>
            <a:pPr algn="just"/>
            <a:r>
              <a:rPr lang="en-US" dirty="0"/>
              <a:t>(Interactive) video traffic has similar requirements to voice traffic. Video traffic requires more bandwidth than voice traffic but this really depends on the codec and the type of video you are streaming. For example, if I record a video of my router console, 90% of the screen remains the same. The background image remains the same, only the text changes every now and then. A video with a lot of action, like a sports video, requires more bandwidth. Like voice traffic, interactive video traffic is sensitive to delay, jitter and packet loss. Here are some guidelines:</a:t>
            </a:r>
          </a:p>
          <a:p>
            <a:pPr algn="just"/>
            <a:r>
              <a:rPr lang="en-US" dirty="0"/>
              <a:t>One-way delay: 200 – 400 </a:t>
            </a:r>
            <a:r>
              <a:rPr lang="en-US" dirty="0" err="1"/>
              <a:t>ms.</a:t>
            </a:r>
            <a:endParaRPr lang="en-US" dirty="0"/>
          </a:p>
          <a:p>
            <a:pPr algn="just"/>
            <a:r>
              <a:rPr lang="en-US" dirty="0"/>
              <a:t>Jitter: 30 – 50 </a:t>
            </a:r>
            <a:r>
              <a:rPr lang="en-US" dirty="0" err="1"/>
              <a:t>ms.</a:t>
            </a:r>
            <a:endParaRPr lang="en-US" dirty="0"/>
          </a:p>
          <a:p>
            <a:pPr algn="just"/>
            <a:r>
              <a:rPr lang="en-US" dirty="0"/>
              <a:t>Loss: 0.1% – 1%</a:t>
            </a:r>
          </a:p>
          <a:p>
            <a:pPr algn="just"/>
            <a:endParaRPr lang="en-US" dirty="0"/>
          </a:p>
        </p:txBody>
      </p:sp>
    </p:spTree>
    <p:extLst>
      <p:ext uri="{BB962C8B-B14F-4D97-AF65-F5344CB8AC3E}">
        <p14:creationId xmlns:p14="http://schemas.microsoft.com/office/powerpoint/2010/main" val="35606188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34" y="-125761"/>
            <a:ext cx="10515600" cy="1385218"/>
          </a:xfrm>
        </p:spPr>
        <p:txBody>
          <a:bodyPr/>
          <a:lstStyle/>
          <a:p>
            <a:r>
              <a:rPr lang="en-US" dirty="0" err="1"/>
              <a:t>QoS</a:t>
            </a:r>
            <a:r>
              <a:rPr lang="en-US" dirty="0"/>
              <a:t> Tools</a:t>
            </a:r>
          </a:p>
        </p:txBody>
      </p:sp>
      <p:sp>
        <p:nvSpPr>
          <p:cNvPr id="3" name="Rectangle 2"/>
          <p:cNvSpPr/>
          <p:nvPr/>
        </p:nvSpPr>
        <p:spPr>
          <a:xfrm>
            <a:off x="1012166" y="1462525"/>
            <a:ext cx="3801374" cy="4801314"/>
          </a:xfrm>
          <a:prstGeom prst="rect">
            <a:avLst/>
          </a:prstGeom>
        </p:spPr>
        <p:txBody>
          <a:bodyPr wrap="square">
            <a:spAutoFit/>
          </a:bodyPr>
          <a:lstStyle/>
          <a:p>
            <a:pPr algn="just"/>
            <a:r>
              <a:rPr lang="en-US" dirty="0" smtClean="0"/>
              <a:t>The </a:t>
            </a:r>
            <a:r>
              <a:rPr lang="en-US" dirty="0"/>
              <a:t>actual tools we can use to implement </a:t>
            </a:r>
            <a:r>
              <a:rPr lang="en-US" dirty="0" err="1"/>
              <a:t>QoS</a:t>
            </a:r>
            <a:r>
              <a:rPr lang="en-US" dirty="0"/>
              <a:t>:</a:t>
            </a:r>
          </a:p>
          <a:p>
            <a:pPr algn="just"/>
            <a:endParaRPr lang="en-US" dirty="0"/>
          </a:p>
          <a:p>
            <a:pPr algn="just"/>
            <a:r>
              <a:rPr lang="en-US" dirty="0"/>
              <a:t>Classification and marking: if we want to give certain packets a different treatment, we have to identify and mark them.</a:t>
            </a:r>
          </a:p>
          <a:p>
            <a:pPr algn="just"/>
            <a:r>
              <a:rPr lang="en-US" dirty="0"/>
              <a:t>Queuing – Congestion Management: instead of having one big queue where packets are treated with FIFO, we can create multiple queues with different priorities.</a:t>
            </a:r>
          </a:p>
          <a:p>
            <a:pPr algn="just"/>
            <a:r>
              <a:rPr lang="en-US" dirty="0"/>
              <a:t>Shaping and Policing: these two tools are used to rate-limit your traffic.</a:t>
            </a:r>
          </a:p>
          <a:p>
            <a:pPr algn="just"/>
            <a:r>
              <a:rPr lang="en-US" dirty="0"/>
              <a:t>Congestion Avoidance: there are some tools we can use to manage packet loss and to reduce congestion.</a:t>
            </a:r>
          </a:p>
        </p:txBody>
      </p:sp>
      <p:sp>
        <p:nvSpPr>
          <p:cNvPr id="4" name="Rectangle 3"/>
          <p:cNvSpPr/>
          <p:nvPr/>
        </p:nvSpPr>
        <p:spPr>
          <a:xfrm>
            <a:off x="5371262" y="152301"/>
            <a:ext cx="6194003" cy="769441"/>
          </a:xfrm>
          <a:prstGeom prst="rect">
            <a:avLst/>
          </a:prstGeom>
        </p:spPr>
        <p:txBody>
          <a:bodyPr wrap="none">
            <a:spAutoFit/>
          </a:bodyPr>
          <a:lstStyle/>
          <a:p>
            <a:r>
              <a:rPr lang="en-US" sz="4400" dirty="0"/>
              <a:t>Classification and Marking</a:t>
            </a:r>
          </a:p>
        </p:txBody>
      </p:sp>
      <p:sp>
        <p:nvSpPr>
          <p:cNvPr id="5" name="Rectangle 4"/>
          <p:cNvSpPr/>
          <p:nvPr/>
        </p:nvSpPr>
        <p:spPr>
          <a:xfrm>
            <a:off x="5756694" y="1052582"/>
            <a:ext cx="5423140" cy="646331"/>
          </a:xfrm>
          <a:prstGeom prst="rect">
            <a:avLst/>
          </a:prstGeom>
        </p:spPr>
        <p:txBody>
          <a:bodyPr wrap="square">
            <a:spAutoFit/>
          </a:bodyPr>
          <a:lstStyle/>
          <a:p>
            <a:r>
              <a:rPr lang="en-US" dirty="0"/>
              <a:t>https://www.cisco.com/c/en/us/td/docs/ios/solutions_docs/qos_solutions/QoSVoIP/QoSVoIP.html</a:t>
            </a:r>
          </a:p>
        </p:txBody>
      </p:sp>
      <p:pic>
        <p:nvPicPr>
          <p:cNvPr id="6" name="Picture 5"/>
          <p:cNvPicPr>
            <a:picLocks noChangeAspect="1"/>
          </p:cNvPicPr>
          <p:nvPr/>
        </p:nvPicPr>
        <p:blipFill>
          <a:blip r:embed="rId3"/>
          <a:stretch>
            <a:fillRect/>
          </a:stretch>
        </p:blipFill>
        <p:spPr>
          <a:xfrm>
            <a:off x="5922034" y="1706910"/>
            <a:ext cx="5372100" cy="2705100"/>
          </a:xfrm>
          <a:prstGeom prst="rect">
            <a:avLst/>
          </a:prstGeom>
        </p:spPr>
      </p:pic>
      <p:pic>
        <p:nvPicPr>
          <p:cNvPr id="7" name="Picture 6"/>
          <p:cNvPicPr>
            <a:picLocks noChangeAspect="1"/>
          </p:cNvPicPr>
          <p:nvPr/>
        </p:nvPicPr>
        <p:blipFill>
          <a:blip r:embed="rId4"/>
          <a:stretch>
            <a:fillRect/>
          </a:stretch>
        </p:blipFill>
        <p:spPr>
          <a:xfrm>
            <a:off x="8134154" y="5105149"/>
            <a:ext cx="969348" cy="786452"/>
          </a:xfrm>
          <a:prstGeom prst="rect">
            <a:avLst/>
          </a:prstGeom>
        </p:spPr>
      </p:pic>
      <p:cxnSp>
        <p:nvCxnSpPr>
          <p:cNvPr id="9" name="Straight Arrow Connector 8"/>
          <p:cNvCxnSpPr/>
          <p:nvPr/>
        </p:nvCxnSpPr>
        <p:spPr>
          <a:xfrm>
            <a:off x="7047225" y="5636398"/>
            <a:ext cx="10869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103502" y="5636398"/>
            <a:ext cx="10869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564254" y="5891601"/>
            <a:ext cx="738995"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7610320" y="5981529"/>
            <a:ext cx="646862" cy="37223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smtClean="0"/>
              <a:t>ACL</a:t>
            </a:r>
            <a:endParaRPr lang="en-US" dirty="0"/>
          </a:p>
        </p:txBody>
      </p:sp>
      <p:pic>
        <p:nvPicPr>
          <p:cNvPr id="16" name="Picture 15"/>
          <p:cNvPicPr>
            <a:picLocks noChangeAspect="1"/>
          </p:cNvPicPr>
          <p:nvPr/>
        </p:nvPicPr>
        <p:blipFill>
          <a:blip r:embed="rId5"/>
          <a:stretch>
            <a:fillRect/>
          </a:stretch>
        </p:blipFill>
        <p:spPr>
          <a:xfrm>
            <a:off x="6955006" y="5267858"/>
            <a:ext cx="1114425" cy="304800"/>
          </a:xfrm>
          <a:prstGeom prst="rect">
            <a:avLst/>
          </a:prstGeom>
        </p:spPr>
      </p:pic>
      <p:pic>
        <p:nvPicPr>
          <p:cNvPr id="17" name="Picture 16"/>
          <p:cNvPicPr>
            <a:picLocks noChangeAspect="1"/>
          </p:cNvPicPr>
          <p:nvPr/>
        </p:nvPicPr>
        <p:blipFill rotWithShape="1">
          <a:blip r:embed="rId5"/>
          <a:srcRect l="49559" t="32985" r="29169" b="-5363"/>
          <a:stretch/>
        </p:blipFill>
        <p:spPr>
          <a:xfrm>
            <a:off x="6483062" y="5094842"/>
            <a:ext cx="240805" cy="224085"/>
          </a:xfrm>
          <a:prstGeom prst="rect">
            <a:avLst/>
          </a:prstGeom>
        </p:spPr>
      </p:pic>
      <p:pic>
        <p:nvPicPr>
          <p:cNvPr id="18" name="Picture 17"/>
          <p:cNvPicPr>
            <a:picLocks noChangeAspect="1"/>
          </p:cNvPicPr>
          <p:nvPr/>
        </p:nvPicPr>
        <p:blipFill rotWithShape="1">
          <a:blip r:embed="rId5"/>
          <a:srcRect l="49559" t="32985" r="29169" b="-5363"/>
          <a:stretch/>
        </p:blipFill>
        <p:spPr>
          <a:xfrm>
            <a:off x="6723867" y="5373907"/>
            <a:ext cx="240805" cy="224085"/>
          </a:xfrm>
          <a:prstGeom prst="rect">
            <a:avLst/>
          </a:prstGeom>
        </p:spPr>
      </p:pic>
      <p:pic>
        <p:nvPicPr>
          <p:cNvPr id="19" name="Picture 18"/>
          <p:cNvPicPr>
            <a:picLocks noChangeAspect="1"/>
          </p:cNvPicPr>
          <p:nvPr/>
        </p:nvPicPr>
        <p:blipFill rotWithShape="1">
          <a:blip r:embed="rId5"/>
          <a:srcRect l="49559" t="32985" r="29169" b="-5363"/>
          <a:stretch/>
        </p:blipFill>
        <p:spPr>
          <a:xfrm>
            <a:off x="6450700" y="5369990"/>
            <a:ext cx="240805" cy="224085"/>
          </a:xfrm>
          <a:prstGeom prst="rect">
            <a:avLst/>
          </a:prstGeom>
        </p:spPr>
      </p:pic>
      <p:pic>
        <p:nvPicPr>
          <p:cNvPr id="20" name="Picture 19"/>
          <p:cNvPicPr>
            <a:picLocks noChangeAspect="1"/>
          </p:cNvPicPr>
          <p:nvPr/>
        </p:nvPicPr>
        <p:blipFill rotWithShape="1">
          <a:blip r:embed="rId5"/>
          <a:srcRect l="49559" t="32985" r="29169" b="-5363"/>
          <a:stretch/>
        </p:blipFill>
        <p:spPr>
          <a:xfrm>
            <a:off x="7861210" y="5086837"/>
            <a:ext cx="240805" cy="224085"/>
          </a:xfrm>
          <a:prstGeom prst="rect">
            <a:avLst/>
          </a:prstGeom>
        </p:spPr>
      </p:pic>
      <p:pic>
        <p:nvPicPr>
          <p:cNvPr id="21" name="Picture 20"/>
          <p:cNvPicPr>
            <a:picLocks noChangeAspect="1"/>
          </p:cNvPicPr>
          <p:nvPr/>
        </p:nvPicPr>
        <p:blipFill>
          <a:blip r:embed="rId5"/>
          <a:stretch>
            <a:fillRect/>
          </a:stretch>
        </p:blipFill>
        <p:spPr>
          <a:xfrm>
            <a:off x="6723867" y="4987238"/>
            <a:ext cx="1114425" cy="304800"/>
          </a:xfrm>
          <a:prstGeom prst="rect">
            <a:avLst/>
          </a:prstGeom>
        </p:spPr>
      </p:pic>
    </p:spTree>
    <p:extLst>
      <p:ext uri="{BB962C8B-B14F-4D97-AF65-F5344CB8AC3E}">
        <p14:creationId xmlns:p14="http://schemas.microsoft.com/office/powerpoint/2010/main" val="2311047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3593" y="317162"/>
            <a:ext cx="6096000" cy="6463308"/>
          </a:xfrm>
          <a:prstGeom prst="rect">
            <a:avLst/>
          </a:prstGeom>
        </p:spPr>
        <p:txBody>
          <a:bodyPr>
            <a:spAutoFit/>
          </a:bodyPr>
          <a:lstStyle/>
          <a:p>
            <a:r>
              <a:rPr lang="en-US" dirty="0"/>
              <a:t>access-list 100 permit </a:t>
            </a:r>
            <a:r>
              <a:rPr lang="en-US" dirty="0" err="1"/>
              <a:t>udp</a:t>
            </a:r>
            <a:r>
              <a:rPr lang="en-US" dirty="0"/>
              <a:t> any </a:t>
            </a:r>
            <a:r>
              <a:rPr lang="en-US" dirty="0" err="1"/>
              <a:t>any</a:t>
            </a:r>
            <a:r>
              <a:rPr lang="en-US" dirty="0"/>
              <a:t> range 16384 32000</a:t>
            </a:r>
          </a:p>
          <a:p>
            <a:r>
              <a:rPr lang="en-US" dirty="0"/>
              <a:t>access-list 100 permit </a:t>
            </a:r>
            <a:r>
              <a:rPr lang="en-US" dirty="0" err="1"/>
              <a:t>tcp</a:t>
            </a:r>
            <a:r>
              <a:rPr lang="en-US" dirty="0"/>
              <a:t> any </a:t>
            </a:r>
            <a:r>
              <a:rPr lang="en-US" dirty="0" err="1"/>
              <a:t>any</a:t>
            </a:r>
            <a:r>
              <a:rPr lang="en-US" dirty="0"/>
              <a:t> </a:t>
            </a:r>
            <a:r>
              <a:rPr lang="en-US" dirty="0" err="1"/>
              <a:t>eq</a:t>
            </a:r>
            <a:r>
              <a:rPr lang="en-US" dirty="0"/>
              <a:t> 1720</a:t>
            </a:r>
          </a:p>
          <a:p>
            <a:r>
              <a:rPr lang="en-US" dirty="0"/>
              <a:t>access-list 101 permit </a:t>
            </a:r>
            <a:r>
              <a:rPr lang="en-US" dirty="0" err="1"/>
              <a:t>tcp</a:t>
            </a:r>
            <a:r>
              <a:rPr lang="en-US" dirty="0"/>
              <a:t> any </a:t>
            </a:r>
            <a:r>
              <a:rPr lang="en-US" dirty="0" err="1"/>
              <a:t>any</a:t>
            </a:r>
            <a:r>
              <a:rPr lang="en-US" dirty="0"/>
              <a:t> </a:t>
            </a:r>
            <a:r>
              <a:rPr lang="en-US" dirty="0" err="1"/>
              <a:t>eq</a:t>
            </a:r>
            <a:r>
              <a:rPr lang="en-US" dirty="0"/>
              <a:t> 80</a:t>
            </a:r>
          </a:p>
          <a:p>
            <a:r>
              <a:rPr lang="en-US" dirty="0"/>
              <a:t>access-list 102 permit </a:t>
            </a:r>
            <a:r>
              <a:rPr lang="en-US" dirty="0" err="1"/>
              <a:t>tcp</a:t>
            </a:r>
            <a:r>
              <a:rPr lang="en-US" dirty="0"/>
              <a:t> any </a:t>
            </a:r>
            <a:r>
              <a:rPr lang="en-US" dirty="0" err="1"/>
              <a:t>any</a:t>
            </a:r>
            <a:r>
              <a:rPr lang="en-US" dirty="0"/>
              <a:t> </a:t>
            </a:r>
            <a:r>
              <a:rPr lang="en-US" dirty="0" err="1"/>
              <a:t>eq</a:t>
            </a:r>
            <a:r>
              <a:rPr lang="en-US" dirty="0"/>
              <a:t> 23</a:t>
            </a:r>
          </a:p>
          <a:p>
            <a:r>
              <a:rPr lang="en-US" dirty="0"/>
              <a:t>!</a:t>
            </a:r>
          </a:p>
          <a:p>
            <a:r>
              <a:rPr lang="en-US" dirty="0"/>
              <a:t>class-map </a:t>
            </a:r>
            <a:r>
              <a:rPr lang="en-US" dirty="0" err="1"/>
              <a:t>voip</a:t>
            </a:r>
            <a:r>
              <a:rPr lang="en-US" dirty="0"/>
              <a:t> </a:t>
            </a:r>
          </a:p>
          <a:p>
            <a:r>
              <a:rPr lang="en-US" dirty="0"/>
              <a:t> match access-group 100</a:t>
            </a:r>
          </a:p>
          <a:p>
            <a:r>
              <a:rPr lang="en-US" dirty="0"/>
              <a:t>class-map data1</a:t>
            </a:r>
          </a:p>
          <a:p>
            <a:r>
              <a:rPr lang="en-US" dirty="0"/>
              <a:t> match protocol</a:t>
            </a:r>
          </a:p>
          <a:p>
            <a:r>
              <a:rPr lang="en-US" dirty="0"/>
              <a:t>class-map data2 </a:t>
            </a:r>
          </a:p>
          <a:p>
            <a:r>
              <a:rPr lang="en-US" dirty="0"/>
              <a:t> match access-group </a:t>
            </a:r>
            <a:r>
              <a:rPr lang="en-US" dirty="0" smtClean="0"/>
              <a:t>102!</a:t>
            </a:r>
            <a:endParaRPr lang="en-US" dirty="0"/>
          </a:p>
          <a:p>
            <a:r>
              <a:rPr lang="en-US" dirty="0"/>
              <a:t>policy-map </a:t>
            </a:r>
            <a:r>
              <a:rPr lang="en-US" dirty="0" err="1"/>
              <a:t>llq</a:t>
            </a:r>
            <a:r>
              <a:rPr lang="en-US" dirty="0"/>
              <a:t> </a:t>
            </a:r>
          </a:p>
          <a:p>
            <a:r>
              <a:rPr lang="en-US" dirty="0"/>
              <a:t> class </a:t>
            </a:r>
            <a:r>
              <a:rPr lang="en-US" dirty="0" err="1"/>
              <a:t>voip</a:t>
            </a:r>
            <a:r>
              <a:rPr lang="en-US" dirty="0"/>
              <a:t> </a:t>
            </a:r>
          </a:p>
          <a:p>
            <a:r>
              <a:rPr lang="en-US" dirty="0"/>
              <a:t>  priority 32 </a:t>
            </a:r>
          </a:p>
          <a:p>
            <a:r>
              <a:rPr lang="en-US" dirty="0"/>
              <a:t> class data1 </a:t>
            </a:r>
          </a:p>
          <a:p>
            <a:r>
              <a:rPr lang="en-US" dirty="0"/>
              <a:t>  bandwidth 64 </a:t>
            </a:r>
          </a:p>
          <a:p>
            <a:r>
              <a:rPr lang="en-US" dirty="0"/>
              <a:t> class data2 </a:t>
            </a:r>
          </a:p>
          <a:p>
            <a:r>
              <a:rPr lang="en-US" dirty="0"/>
              <a:t>  bandwidth 32 </a:t>
            </a:r>
          </a:p>
          <a:p>
            <a:r>
              <a:rPr lang="en-US" dirty="0"/>
              <a:t> class class-default </a:t>
            </a:r>
          </a:p>
          <a:p>
            <a:r>
              <a:rPr lang="en-US" dirty="0"/>
              <a:t>  </a:t>
            </a:r>
            <a:r>
              <a:rPr lang="en-US" dirty="0" smtClean="0"/>
              <a:t>fair-queue !</a:t>
            </a:r>
            <a:endParaRPr lang="en-US" dirty="0"/>
          </a:p>
          <a:p>
            <a:r>
              <a:rPr lang="en-US" dirty="0"/>
              <a:t>interface Serial1/0 </a:t>
            </a:r>
          </a:p>
          <a:p>
            <a:r>
              <a:rPr lang="en-US" dirty="0"/>
              <a:t> bandwidth 256 </a:t>
            </a:r>
          </a:p>
          <a:p>
            <a:r>
              <a:rPr lang="en-US" dirty="0"/>
              <a:t>service-policy output </a:t>
            </a:r>
            <a:r>
              <a:rPr lang="en-US" dirty="0" err="1"/>
              <a:t>llq</a:t>
            </a:r>
            <a:endParaRPr lang="en-US" dirty="0"/>
          </a:p>
        </p:txBody>
      </p:sp>
    </p:spTree>
    <p:extLst>
      <p:ext uri="{BB962C8B-B14F-4D97-AF65-F5344CB8AC3E}">
        <p14:creationId xmlns:p14="http://schemas.microsoft.com/office/powerpoint/2010/main" val="25959356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1600" dirty="0"/>
              <a:t>This forwarding logic is called </a:t>
            </a:r>
            <a:r>
              <a:rPr lang="en-US" sz="1600" b="1" dirty="0"/>
              <a:t>best effort</a:t>
            </a:r>
            <a:r>
              <a:rPr lang="en-US" sz="1600" dirty="0"/>
              <a:t> or </a:t>
            </a:r>
            <a:r>
              <a:rPr lang="en-US" sz="1600" b="1" dirty="0"/>
              <a:t>FIFO (First In First Out)</a:t>
            </a:r>
            <a:endParaRPr lang="en-US" sz="1600" dirty="0"/>
          </a:p>
        </p:txBody>
      </p:sp>
      <p:pic>
        <p:nvPicPr>
          <p:cNvPr id="3" name="Picture 2"/>
          <p:cNvPicPr>
            <a:picLocks noChangeAspect="1"/>
          </p:cNvPicPr>
          <p:nvPr/>
        </p:nvPicPr>
        <p:blipFill>
          <a:blip r:embed="rId2"/>
          <a:stretch>
            <a:fillRect/>
          </a:stretch>
        </p:blipFill>
        <p:spPr>
          <a:xfrm>
            <a:off x="838200" y="914400"/>
            <a:ext cx="6200775" cy="5105400"/>
          </a:xfrm>
          <a:prstGeom prst="rect">
            <a:avLst/>
          </a:prstGeom>
        </p:spPr>
      </p:pic>
      <p:sp>
        <p:nvSpPr>
          <p:cNvPr id="4" name="Rectangle 3"/>
          <p:cNvSpPr/>
          <p:nvPr/>
        </p:nvSpPr>
        <p:spPr>
          <a:xfrm>
            <a:off x="7057664" y="241540"/>
            <a:ext cx="4881293" cy="6463308"/>
          </a:xfrm>
          <a:prstGeom prst="rect">
            <a:avLst/>
          </a:prstGeom>
        </p:spPr>
        <p:txBody>
          <a:bodyPr wrap="square">
            <a:spAutoFit/>
          </a:bodyPr>
          <a:lstStyle/>
          <a:p>
            <a:pPr algn="just"/>
            <a:r>
              <a:rPr lang="en-US" dirty="0"/>
              <a:t>Above we see a small network with two routers, two switches, two host devices and two IP phones. We use Gigabit Ethernet everywhere except between the two routers; this is a slow serial link of, let’s say 1.54 Mbps.</a:t>
            </a:r>
          </a:p>
          <a:p>
            <a:pPr algn="just"/>
            <a:endParaRPr lang="en-US" dirty="0"/>
          </a:p>
          <a:p>
            <a:pPr algn="just"/>
            <a:r>
              <a:rPr lang="en-US" dirty="0"/>
              <a:t>When the host and IP phone transmit data and voice packets destined for the host and IP phone on the other side, it is likely that we get congestion on the serial link. The router will queue packets that are waiting to be transmitted but the queue is not unlimited. What should the router do when the queue is full? drop the data packets? the voice packets? When you drop voice packets, the user on the other side will complain about poor voice quality. When you drop data packets, a user might complain that transfer speeds are poor.</a:t>
            </a:r>
          </a:p>
          <a:p>
            <a:pPr algn="just"/>
            <a:endParaRPr lang="en-US" dirty="0"/>
          </a:p>
          <a:p>
            <a:pPr algn="just"/>
            <a:r>
              <a:rPr lang="en-US" dirty="0" err="1"/>
              <a:t>QoS</a:t>
            </a:r>
            <a:r>
              <a:rPr lang="en-US" dirty="0"/>
              <a:t> is about using tools to change how the router or switch deals with different packets. For example, we can configure the router so that voice traffic is prioritized before data traffic.</a:t>
            </a:r>
          </a:p>
        </p:txBody>
      </p:sp>
    </p:spTree>
    <p:extLst>
      <p:ext uri="{BB962C8B-B14F-4D97-AF65-F5344CB8AC3E}">
        <p14:creationId xmlns:p14="http://schemas.microsoft.com/office/powerpoint/2010/main" val="40221167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a:t>
            </a:r>
            <a:r>
              <a:rPr lang="en-US" dirty="0"/>
              <a:t>of network traffic</a:t>
            </a:r>
            <a:endParaRPr lang="en-US" dirty="0"/>
          </a:p>
        </p:txBody>
      </p:sp>
      <p:sp>
        <p:nvSpPr>
          <p:cNvPr id="3" name="Rectangle 2"/>
          <p:cNvSpPr/>
          <p:nvPr/>
        </p:nvSpPr>
        <p:spPr>
          <a:xfrm>
            <a:off x="1978325" y="1690688"/>
            <a:ext cx="6096000" cy="2800767"/>
          </a:xfrm>
          <a:prstGeom prst="rect">
            <a:avLst/>
          </a:prstGeom>
        </p:spPr>
        <p:txBody>
          <a:bodyPr>
            <a:spAutoFit/>
          </a:bodyPr>
          <a:lstStyle/>
          <a:p>
            <a:pPr marL="742950" indent="-742950">
              <a:buFont typeface="+mj-lt"/>
              <a:buAutoNum type="arabicPeriod"/>
            </a:pPr>
            <a:r>
              <a:rPr lang="en-US" sz="4400" dirty="0"/>
              <a:t>Bandwidth</a:t>
            </a:r>
          </a:p>
          <a:p>
            <a:pPr marL="742950" indent="-742950">
              <a:buFont typeface="+mj-lt"/>
              <a:buAutoNum type="arabicPeriod"/>
            </a:pPr>
            <a:r>
              <a:rPr lang="en-US" sz="4400" dirty="0"/>
              <a:t>Delay</a:t>
            </a:r>
          </a:p>
          <a:p>
            <a:pPr marL="742950" indent="-742950">
              <a:buFont typeface="+mj-lt"/>
              <a:buAutoNum type="arabicPeriod"/>
            </a:pPr>
            <a:r>
              <a:rPr lang="en-US" sz="4400" dirty="0"/>
              <a:t>Jitter</a:t>
            </a:r>
          </a:p>
          <a:p>
            <a:pPr marL="742950" indent="-742950">
              <a:buFont typeface="+mj-lt"/>
              <a:buAutoNum type="arabicPeriod"/>
            </a:pPr>
            <a:r>
              <a:rPr lang="en-US" sz="4400" dirty="0"/>
              <a:t>Loss</a:t>
            </a:r>
          </a:p>
        </p:txBody>
      </p:sp>
    </p:spTree>
    <p:extLst>
      <p:ext uri="{BB962C8B-B14F-4D97-AF65-F5344CB8AC3E}">
        <p14:creationId xmlns:p14="http://schemas.microsoft.com/office/powerpoint/2010/main" val="19773798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a:t>
            </a:r>
            <a:r>
              <a:rPr lang="en-US" dirty="0" smtClean="0"/>
              <a:t>Application</a:t>
            </a:r>
            <a:endParaRPr lang="en-US" dirty="0"/>
          </a:p>
        </p:txBody>
      </p:sp>
      <p:pic>
        <p:nvPicPr>
          <p:cNvPr id="3" name="Picture 2"/>
          <p:cNvPicPr>
            <a:picLocks noChangeAspect="1"/>
          </p:cNvPicPr>
          <p:nvPr/>
        </p:nvPicPr>
        <p:blipFill>
          <a:blip r:embed="rId2"/>
          <a:stretch>
            <a:fillRect/>
          </a:stretch>
        </p:blipFill>
        <p:spPr>
          <a:xfrm>
            <a:off x="2249877" y="1690688"/>
            <a:ext cx="7692246" cy="4882221"/>
          </a:xfrm>
          <a:prstGeom prst="rect">
            <a:avLst/>
          </a:prstGeom>
        </p:spPr>
      </p:pic>
    </p:spTree>
    <p:extLst>
      <p:ext uri="{BB962C8B-B14F-4D97-AF65-F5344CB8AC3E}">
        <p14:creationId xmlns:p14="http://schemas.microsoft.com/office/powerpoint/2010/main" val="21214914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Application</a:t>
            </a:r>
          </a:p>
        </p:txBody>
      </p:sp>
      <p:pic>
        <p:nvPicPr>
          <p:cNvPr id="3" name="Picture 2"/>
          <p:cNvPicPr>
            <a:picLocks noChangeAspect="1"/>
          </p:cNvPicPr>
          <p:nvPr/>
        </p:nvPicPr>
        <p:blipFill>
          <a:blip r:embed="rId2"/>
          <a:stretch>
            <a:fillRect/>
          </a:stretch>
        </p:blipFill>
        <p:spPr>
          <a:xfrm>
            <a:off x="2065936" y="1444311"/>
            <a:ext cx="8060127" cy="4728608"/>
          </a:xfrm>
          <a:prstGeom prst="rect">
            <a:avLst/>
          </a:prstGeom>
        </p:spPr>
      </p:pic>
    </p:spTree>
    <p:extLst>
      <p:ext uri="{BB962C8B-B14F-4D97-AF65-F5344CB8AC3E}">
        <p14:creationId xmlns:p14="http://schemas.microsoft.com/office/powerpoint/2010/main" val="40673974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52" y="16334"/>
            <a:ext cx="10515600" cy="954628"/>
          </a:xfrm>
        </p:spPr>
        <p:txBody>
          <a:bodyPr/>
          <a:lstStyle/>
          <a:p>
            <a:r>
              <a:rPr lang="en-US" dirty="0" smtClean="0"/>
              <a:t>Lab </a:t>
            </a:r>
            <a:r>
              <a:rPr lang="en-US" dirty="0" err="1" smtClean="0"/>
              <a:t>Qos</a:t>
            </a:r>
            <a:endParaRPr lang="en-US" dirty="0"/>
          </a:p>
        </p:txBody>
      </p:sp>
      <p:sp>
        <p:nvSpPr>
          <p:cNvPr id="3" name="Title 1"/>
          <p:cNvSpPr txBox="1">
            <a:spLocks/>
          </p:cNvSpPr>
          <p:nvPr/>
        </p:nvSpPr>
        <p:spPr>
          <a:xfrm>
            <a:off x="715652" y="855320"/>
            <a:ext cx="10515600" cy="539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Topology</a:t>
            </a:r>
            <a:endParaRPr lang="en-US" sz="2000" dirty="0"/>
          </a:p>
        </p:txBody>
      </p:sp>
      <p:pic>
        <p:nvPicPr>
          <p:cNvPr id="4" name="Picture 3"/>
          <p:cNvPicPr>
            <a:picLocks noChangeAspect="1"/>
          </p:cNvPicPr>
          <p:nvPr/>
        </p:nvPicPr>
        <p:blipFill>
          <a:blip r:embed="rId3"/>
          <a:stretch>
            <a:fillRect/>
          </a:stretch>
        </p:blipFill>
        <p:spPr>
          <a:xfrm>
            <a:off x="1206433" y="1973462"/>
            <a:ext cx="9534038" cy="2251200"/>
          </a:xfrm>
          <a:prstGeom prst="rect">
            <a:avLst/>
          </a:prstGeom>
        </p:spPr>
      </p:pic>
      <p:sp>
        <p:nvSpPr>
          <p:cNvPr id="5" name="Title 1"/>
          <p:cNvSpPr txBox="1">
            <a:spLocks/>
          </p:cNvSpPr>
          <p:nvPr/>
        </p:nvSpPr>
        <p:spPr>
          <a:xfrm>
            <a:off x="809920" y="1395168"/>
            <a:ext cx="10515600" cy="539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err="1" smtClean="0"/>
              <a:t>Qos.Pkt</a:t>
            </a:r>
            <a:endParaRPr lang="en-US" sz="2000" b="1" dirty="0"/>
          </a:p>
        </p:txBody>
      </p:sp>
    </p:spTree>
    <p:extLst>
      <p:ext uri="{BB962C8B-B14F-4D97-AF65-F5344CB8AC3E}">
        <p14:creationId xmlns:p14="http://schemas.microsoft.com/office/powerpoint/2010/main" val="36496305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77072"/>
            <a:ext cx="2143125" cy="2143125"/>
          </a:xfrm>
          <a:prstGeom prst="rect">
            <a:avLst/>
          </a:prstGeom>
        </p:spPr>
      </p:pic>
      <p:sp>
        <p:nvSpPr>
          <p:cNvPr id="2" name="Title 1"/>
          <p:cNvSpPr>
            <a:spLocks noGrp="1"/>
          </p:cNvSpPr>
          <p:nvPr>
            <p:ph type="title"/>
          </p:nvPr>
        </p:nvSpPr>
        <p:spPr>
          <a:xfrm>
            <a:off x="348006" y="280285"/>
            <a:ext cx="2310353" cy="96787"/>
          </a:xfrm>
        </p:spPr>
        <p:txBody>
          <a:bodyPr>
            <a:noAutofit/>
          </a:bodyPr>
          <a:lstStyle/>
          <a:p>
            <a:r>
              <a:rPr lang="en-US" sz="2400" dirty="0" smtClean="0"/>
              <a:t>How to process:</a:t>
            </a:r>
            <a:endParaRPr lang="en-US" sz="2400" dirty="0"/>
          </a:p>
        </p:txBody>
      </p:sp>
      <p:sp>
        <p:nvSpPr>
          <p:cNvPr id="3" name="Rectangle 2"/>
          <p:cNvSpPr/>
          <p:nvPr/>
        </p:nvSpPr>
        <p:spPr>
          <a:xfrm>
            <a:off x="842126" y="537328"/>
            <a:ext cx="11205329" cy="4893647"/>
          </a:xfrm>
          <a:prstGeom prst="rect">
            <a:avLst/>
          </a:prstGeom>
        </p:spPr>
        <p:txBody>
          <a:bodyPr wrap="square">
            <a:spAutoFit/>
          </a:bodyPr>
          <a:lstStyle/>
          <a:p>
            <a:pPr algn="just"/>
            <a:r>
              <a:rPr lang="en-US" sz="1200" dirty="0"/>
              <a:t>In packet </a:t>
            </a:r>
            <a:r>
              <a:rPr lang="en-US" sz="1200" dirty="0" smtClean="0"/>
              <a:t>trace on </a:t>
            </a:r>
            <a:r>
              <a:rPr lang="en-US" sz="1200" b="1" dirty="0" err="1" smtClean="0">
                <a:solidFill>
                  <a:srgbClr val="7030A0"/>
                </a:solidFill>
              </a:rPr>
              <a:t>QoS.pkt</a:t>
            </a:r>
            <a:endParaRPr lang="en-US" sz="1200" b="1" dirty="0" smtClean="0">
              <a:solidFill>
                <a:srgbClr val="7030A0"/>
              </a:solidFill>
            </a:endParaRPr>
          </a:p>
          <a:p>
            <a:pPr algn="just"/>
            <a:endParaRPr lang="en-US" sz="1200" dirty="0"/>
          </a:p>
          <a:p>
            <a:pPr algn="just"/>
            <a:r>
              <a:rPr lang="en-US" sz="1200" dirty="0" smtClean="0"/>
              <a:t>We are </a:t>
            </a:r>
            <a:r>
              <a:rPr lang="en-US" sz="1200" dirty="0"/>
              <a:t>going to start simulation mode and then on PC1 </a:t>
            </a:r>
            <a:r>
              <a:rPr lang="en-US" sz="1200" dirty="0" smtClean="0"/>
              <a:t>we’re </a:t>
            </a:r>
            <a:r>
              <a:rPr lang="en-US" sz="1200" dirty="0"/>
              <a:t>going to open up a web browser and go to </a:t>
            </a:r>
            <a:r>
              <a:rPr lang="en-US" sz="1200" dirty="0" smtClean="0"/>
              <a:t>sysco.com. Now </a:t>
            </a:r>
            <a:r>
              <a:rPr lang="en-US" sz="1200" dirty="0"/>
              <a:t>the first thing the PC needs to do is determine the IP address of </a:t>
            </a:r>
            <a:r>
              <a:rPr lang="en-US" sz="1200" dirty="0" smtClean="0"/>
              <a:t>sysco.com. So </a:t>
            </a:r>
            <a:r>
              <a:rPr lang="en-US" sz="1200" dirty="0"/>
              <a:t>it's going to send out a DNS request message for </a:t>
            </a:r>
            <a:r>
              <a:rPr lang="en-US" sz="1200" dirty="0" smtClean="0"/>
              <a:t>sysco.com. So </a:t>
            </a:r>
            <a:r>
              <a:rPr lang="en-US" sz="1200" dirty="0"/>
              <a:t>scrolling down here notice we've got a DNS query for </a:t>
            </a:r>
            <a:r>
              <a:rPr lang="en-US" sz="1200" dirty="0" smtClean="0"/>
              <a:t>sysco.com. Capture </a:t>
            </a:r>
            <a:r>
              <a:rPr lang="en-US" sz="1200" dirty="0"/>
              <a:t>forward that gets sent to the router when it gets sent across the serial </a:t>
            </a:r>
            <a:r>
              <a:rPr lang="en-US" sz="1200" dirty="0" smtClean="0"/>
              <a:t>link, Notice </a:t>
            </a:r>
            <a:r>
              <a:rPr lang="en-US" sz="1200" dirty="0"/>
              <a:t>the DSCP is set to zero. No quality of service is applied to this </a:t>
            </a:r>
            <a:r>
              <a:rPr lang="en-US" sz="1200" dirty="0" smtClean="0"/>
              <a:t>packet. So </a:t>
            </a:r>
            <a:r>
              <a:rPr lang="en-US" sz="1200" dirty="0"/>
              <a:t>that will go to the DNS server. DNS server will reply </a:t>
            </a:r>
            <a:r>
              <a:rPr lang="en-US" sz="1200" dirty="0" err="1"/>
              <a:t>back.Packet</a:t>
            </a:r>
            <a:r>
              <a:rPr lang="en-US" sz="1200" dirty="0"/>
              <a:t> will go back to the PC and now the PC can send TCP traffic to the router</a:t>
            </a:r>
            <a:r>
              <a:rPr lang="en-US" sz="1200" dirty="0" smtClean="0"/>
              <a:t>. PC </a:t>
            </a:r>
            <a:r>
              <a:rPr lang="en-US" sz="1200" dirty="0"/>
              <a:t>is going through the three way handshake. Notice now we get HTTP </a:t>
            </a:r>
            <a:r>
              <a:rPr lang="en-US" sz="1200" dirty="0" err="1"/>
              <a:t>traffic.Notice</a:t>
            </a:r>
            <a:r>
              <a:rPr lang="en-US" sz="1200" dirty="0"/>
              <a:t> on inbound HTTP traffic. In this case we've got an HTTP </a:t>
            </a:r>
            <a:r>
              <a:rPr lang="en-US" sz="1200" dirty="0" err="1"/>
              <a:t>request.It</a:t>
            </a:r>
            <a:r>
              <a:rPr lang="en-US" sz="1200" dirty="0"/>
              <a:t> doesn't have DSCP markings but on outbound out of the router the DSCP is </a:t>
            </a:r>
            <a:r>
              <a:rPr lang="en-US" sz="1200" dirty="0" err="1"/>
              <a:t>set.So</a:t>
            </a:r>
            <a:r>
              <a:rPr lang="en-US" sz="1200" dirty="0"/>
              <a:t> capture forward notice how this packet has a little square here showing us that DSCP was set on ingress</a:t>
            </a:r>
            <a:r>
              <a:rPr lang="en-US" sz="1200" dirty="0" smtClean="0"/>
              <a:t>. DSCP </a:t>
            </a:r>
            <a:r>
              <a:rPr lang="en-US" sz="1200" dirty="0"/>
              <a:t>is also set on address. So capture forward what you'll notice is we have this little square to </a:t>
            </a:r>
            <a:r>
              <a:rPr lang="en-US" sz="1200" dirty="0" err="1"/>
              <a:t>indicatethat</a:t>
            </a:r>
            <a:r>
              <a:rPr lang="en-US" sz="1200" dirty="0"/>
              <a:t> a quality of service value has been specified on the packet. Inbound and outbound shows us the DSCP </a:t>
            </a:r>
            <a:r>
              <a:rPr lang="en-US" sz="1200" dirty="0" err="1"/>
              <a:t>marking.On</a:t>
            </a:r>
            <a:r>
              <a:rPr lang="en-US" sz="1200" dirty="0"/>
              <a:t> the return no quality of service has been applied because we applied the policy inbound on this interface and outbound on this </a:t>
            </a:r>
            <a:r>
              <a:rPr lang="en-US" sz="1200" dirty="0" err="1"/>
              <a:t>interface.So</a:t>
            </a:r>
            <a:r>
              <a:rPr lang="en-US" sz="1200" dirty="0"/>
              <a:t> on router one notice no quality of service is configured on the packet. You have to think about your direction when configuring quality of </a:t>
            </a:r>
            <a:r>
              <a:rPr lang="en-US" sz="1200" dirty="0" err="1"/>
              <a:t>service.No</a:t>
            </a:r>
            <a:r>
              <a:rPr lang="en-US" sz="1200" dirty="0"/>
              <a:t> quality of service is configured here. But notice on this packet going from the inside PC to the outside </a:t>
            </a:r>
            <a:r>
              <a:rPr lang="en-US" sz="1200" dirty="0" err="1"/>
              <a:t>PC.Ingress</a:t>
            </a:r>
            <a:r>
              <a:rPr lang="en-US" sz="1200" dirty="0"/>
              <a:t> has no DSCP, egress however does have a DSCP marking configured</a:t>
            </a:r>
            <a:r>
              <a:rPr lang="en-US" sz="1200" dirty="0" smtClean="0"/>
              <a:t>. So </a:t>
            </a:r>
            <a:r>
              <a:rPr lang="en-US" sz="1200" dirty="0"/>
              <a:t>quality of service has been configured. Ingress on router two and egress on router </a:t>
            </a:r>
            <a:r>
              <a:rPr lang="en-US" sz="1200" dirty="0" err="1"/>
              <a:t>two.So</a:t>
            </a:r>
            <a:r>
              <a:rPr lang="en-US" sz="1200" dirty="0"/>
              <a:t> that was HTTP. Let's try the same thing using ICMP. So ping sysco.com. I'll put this to simulation </a:t>
            </a:r>
            <a:r>
              <a:rPr lang="en-US" sz="1200" dirty="0" err="1"/>
              <a:t>mode.Press</a:t>
            </a:r>
            <a:r>
              <a:rPr lang="en-US" sz="1200" dirty="0"/>
              <a:t> enter. Notice we have a DNS message. No quality of service is applied on this </a:t>
            </a:r>
            <a:r>
              <a:rPr lang="en-US" sz="1200" dirty="0" err="1"/>
              <a:t>packet.So</a:t>
            </a:r>
            <a:r>
              <a:rPr lang="en-US" sz="1200" dirty="0"/>
              <a:t> the packet receive from router one doesn't have the DSCP configured and router two is not setting DSCP on </a:t>
            </a:r>
            <a:r>
              <a:rPr lang="en-US" sz="1200" dirty="0" err="1"/>
              <a:t>egress.Because</a:t>
            </a:r>
            <a:r>
              <a:rPr lang="en-US" sz="1200" dirty="0"/>
              <a:t> back to the PC here's our ICMP message. Notice inbound no DSCP marking but outbound out of the router we do have a DSCP </a:t>
            </a:r>
            <a:r>
              <a:rPr lang="en-US" sz="1200" dirty="0" err="1"/>
              <a:t>marking.And</a:t>
            </a:r>
            <a:r>
              <a:rPr lang="en-US" sz="1200" dirty="0"/>
              <a:t> you can see the color here. Notice the little pink square. Inbound we've got this DSCP marking outbound. We don't have a DSCP </a:t>
            </a:r>
            <a:r>
              <a:rPr lang="en-US" sz="1200" dirty="0" err="1"/>
              <a:t>marking.And</a:t>
            </a:r>
            <a:r>
              <a:rPr lang="en-US" sz="1200" dirty="0"/>
              <a:t> that's because we configured the router to reset the DSCP or IP precedence of value to zero on </a:t>
            </a:r>
            <a:r>
              <a:rPr lang="en-US" sz="1200" dirty="0" err="1"/>
              <a:t>egress.This</a:t>
            </a:r>
            <a:r>
              <a:rPr lang="en-US" sz="1200" dirty="0"/>
              <a:t> is set to zero. Ingress a DSCP value is </a:t>
            </a:r>
            <a:r>
              <a:rPr lang="en-US" sz="1200" dirty="0" err="1"/>
              <a:t>configured.Now</a:t>
            </a:r>
            <a:r>
              <a:rPr lang="en-US" sz="1200" dirty="0"/>
              <a:t> these values can be difficult to read. Remember the type of service field is 8 bits in </a:t>
            </a:r>
            <a:r>
              <a:rPr lang="en-US" sz="1200" dirty="0" err="1"/>
              <a:t>length.So</a:t>
            </a:r>
            <a:r>
              <a:rPr lang="en-US" sz="1200" dirty="0"/>
              <a:t> you'd have to convert this into your DSCP value of AF11. AF11 has a decimal value of 10 or hexadecimal value of A</a:t>
            </a:r>
            <a:r>
              <a:rPr lang="en-US" sz="1200" dirty="0" smtClean="0"/>
              <a:t>. we </a:t>
            </a:r>
            <a:r>
              <a:rPr lang="en-US" sz="1200" dirty="0"/>
              <a:t>can get details of all those calculations in </a:t>
            </a:r>
            <a:r>
              <a:rPr lang="en-US" sz="1200" dirty="0" smtClean="0"/>
              <a:t>and we </a:t>
            </a:r>
            <a:r>
              <a:rPr lang="en-US" sz="1200" dirty="0"/>
              <a:t>can have a look online</a:t>
            </a:r>
            <a:r>
              <a:rPr lang="en-US" sz="1200" dirty="0" smtClean="0"/>
              <a:t>. Capture </a:t>
            </a:r>
            <a:r>
              <a:rPr lang="en-US" sz="1200" dirty="0"/>
              <a:t>forward for that ICMP packet. There is no DSCP value. No precedence value because we reset it to </a:t>
            </a:r>
            <a:r>
              <a:rPr lang="en-US" sz="1200" dirty="0" err="1"/>
              <a:t>zero.Let's</a:t>
            </a:r>
            <a:r>
              <a:rPr lang="en-US" sz="1200" dirty="0"/>
              <a:t> do something similar with PC2. So in PC2 </a:t>
            </a:r>
            <a:r>
              <a:rPr lang="en-US" sz="1200" dirty="0" err="1" smtClean="0"/>
              <a:t>w'll</a:t>
            </a:r>
            <a:r>
              <a:rPr lang="en-US" sz="1200" dirty="0" smtClean="0"/>
              <a:t> </a:t>
            </a:r>
            <a:r>
              <a:rPr lang="en-US" sz="1200" dirty="0"/>
              <a:t>ping facebook.com</a:t>
            </a:r>
            <a:r>
              <a:rPr lang="en-US" sz="1200" dirty="0" smtClean="0"/>
              <a:t>. First </a:t>
            </a:r>
            <a:r>
              <a:rPr lang="en-US" sz="1200" dirty="0"/>
              <a:t>packet generated is DNS. DNS will not have DSCP values configured because we didn't configure that in our policy</a:t>
            </a:r>
            <a:r>
              <a:rPr lang="en-US" sz="1200" dirty="0" smtClean="0"/>
              <a:t>. But </a:t>
            </a:r>
            <a:r>
              <a:rPr lang="en-US" sz="1200" dirty="0"/>
              <a:t>notice now when an ICMP packet hits a router 1, ingress DSCP 0, egress or outbound the DSCP value has been </a:t>
            </a:r>
            <a:r>
              <a:rPr lang="en-US" sz="1200" dirty="0" err="1"/>
              <a:t>configured.Capture</a:t>
            </a:r>
            <a:r>
              <a:rPr lang="en-US" sz="1200" dirty="0"/>
              <a:t> forward when it gets to router 2, ingress a value is </a:t>
            </a:r>
            <a:r>
              <a:rPr lang="en-US" sz="1200" dirty="0" err="1"/>
              <a:t>this.Egress</a:t>
            </a:r>
            <a:r>
              <a:rPr lang="en-US" sz="1200" dirty="0"/>
              <a:t> a value is set to zero because we overwrote it once </a:t>
            </a:r>
            <a:r>
              <a:rPr lang="en-US" sz="1200" dirty="0" err="1"/>
              <a:t>again.Let's</a:t>
            </a:r>
            <a:r>
              <a:rPr lang="en-US" sz="1200" dirty="0"/>
              <a:t> do something similar with HTTP. So in PC2 open up a web browser. Go to </a:t>
            </a:r>
            <a:r>
              <a:rPr lang="en-US" sz="1200" dirty="0" err="1"/>
              <a:t>facebook.com.First</a:t>
            </a:r>
            <a:r>
              <a:rPr lang="en-US" sz="1200" dirty="0"/>
              <a:t> packet generated is DNS. No quality of service is configured on this packet </a:t>
            </a:r>
            <a:r>
              <a:rPr lang="en-US" sz="1200" dirty="0" err="1"/>
              <a:t>again.But</a:t>
            </a:r>
            <a:r>
              <a:rPr lang="en-US" sz="1200" dirty="0"/>
              <a:t> when we get the HTTP packet from PC2 the DSCP value is configured accordingly to 1A, which is AF31.When it gets to router 2, ingress is DSCP 0x1A. Egress is DSCP 0x18.And that's forwarded into the internet. Not that the internet would do anything with the quality of service </a:t>
            </a:r>
            <a:r>
              <a:rPr lang="en-US" sz="1200" dirty="0" err="1"/>
              <a:t>markings.But</a:t>
            </a:r>
            <a:r>
              <a:rPr lang="en-US" sz="1200" dirty="0"/>
              <a:t> the slab shows you how to configure quality of service markings in packet </a:t>
            </a:r>
            <a:r>
              <a:rPr lang="en-US" sz="1200" dirty="0" err="1"/>
              <a:t>tracer.So</a:t>
            </a:r>
            <a:r>
              <a:rPr lang="en-US" sz="1200" dirty="0"/>
              <a:t> were you able to complete the slab? Were you able to configure quality of service in your </a:t>
            </a:r>
            <a:r>
              <a:rPr lang="en-US" sz="1200" dirty="0" err="1"/>
              <a:t>network?Did</a:t>
            </a:r>
            <a:r>
              <a:rPr lang="en-US" sz="1200" dirty="0"/>
              <a:t> you prove that it worked correctly?</a:t>
            </a:r>
          </a:p>
        </p:txBody>
      </p:sp>
      <p:sp>
        <p:nvSpPr>
          <p:cNvPr id="5" name="TextBox 4"/>
          <p:cNvSpPr txBox="1"/>
          <p:nvPr/>
        </p:nvSpPr>
        <p:spPr>
          <a:xfrm>
            <a:off x="122549" y="1263968"/>
            <a:ext cx="845103" cy="369332"/>
          </a:xfrm>
          <a:prstGeom prst="rect">
            <a:avLst/>
          </a:prstGeom>
          <a:noFill/>
        </p:spPr>
        <p:txBody>
          <a:bodyPr wrap="none" rtlCol="0">
            <a:spAutoFit/>
          </a:bodyPr>
          <a:lstStyle/>
          <a:p>
            <a:r>
              <a:rPr lang="en-US" dirty="0" smtClean="0"/>
              <a:t>English</a:t>
            </a:r>
            <a:endParaRPr lang="en-US" dirty="0"/>
          </a:p>
        </p:txBody>
      </p:sp>
    </p:spTree>
    <p:extLst>
      <p:ext uri="{BB962C8B-B14F-4D97-AF65-F5344CB8AC3E}">
        <p14:creationId xmlns:p14="http://schemas.microsoft.com/office/powerpoint/2010/main" val="4088526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2500" y="934760"/>
            <a:ext cx="11239500" cy="3046411"/>
          </a:xfrm>
          <a:prstGeom prst="rect">
            <a:avLst/>
          </a:prstGeom>
        </p:spPr>
        <p:txBody>
          <a:bodyPr wrap="square">
            <a:spAutoFit/>
          </a:bodyPr>
          <a:lstStyle/>
          <a:p>
            <a:pPr algn="just"/>
            <a:r>
              <a:rPr lang="en-US" sz="2133" dirty="0" err="1"/>
              <a:t>Satuan</a:t>
            </a:r>
            <a:r>
              <a:rPr lang="en-US" sz="2133" dirty="0"/>
              <a:t> bandwidth </a:t>
            </a:r>
            <a:r>
              <a:rPr lang="en-US" sz="2133" dirty="0" err="1"/>
              <a:t>diukur</a:t>
            </a:r>
            <a:r>
              <a:rPr lang="en-US" sz="2133" dirty="0"/>
              <a:t> </a:t>
            </a:r>
            <a:r>
              <a:rPr lang="en-US" sz="2133" dirty="0" err="1"/>
              <a:t>dengan</a:t>
            </a:r>
            <a:r>
              <a:rPr lang="en-US" sz="2133" dirty="0"/>
              <a:t> </a:t>
            </a:r>
            <a:r>
              <a:rPr lang="en-US" sz="2133" dirty="0" err="1"/>
              <a:t>satuan</a:t>
            </a:r>
            <a:r>
              <a:rPr lang="en-US" sz="2133" dirty="0"/>
              <a:t> bps. </a:t>
            </a:r>
            <a:r>
              <a:rPr lang="en-US" sz="2133" dirty="0" err="1"/>
              <a:t>Semakin</a:t>
            </a:r>
            <a:r>
              <a:rPr lang="en-US" sz="2133" dirty="0"/>
              <a:t> </a:t>
            </a:r>
            <a:r>
              <a:rPr lang="en-US" sz="2133" dirty="0" err="1"/>
              <a:t>besar</a:t>
            </a:r>
            <a:r>
              <a:rPr lang="en-US" sz="2133" dirty="0"/>
              <a:t> bandwidth yang </a:t>
            </a:r>
            <a:r>
              <a:rPr lang="en-US" sz="2133" dirty="0" err="1"/>
              <a:t>dimiliki</a:t>
            </a:r>
            <a:r>
              <a:rPr lang="en-US" sz="2133" dirty="0"/>
              <a:t> </a:t>
            </a:r>
            <a:r>
              <a:rPr lang="en-US" sz="2133" dirty="0" err="1"/>
              <a:t>oleh</a:t>
            </a:r>
            <a:r>
              <a:rPr lang="en-US" sz="2133" dirty="0"/>
              <a:t> </a:t>
            </a:r>
            <a:r>
              <a:rPr lang="en-US" sz="2133" dirty="0" err="1"/>
              <a:t>jaringan</a:t>
            </a:r>
            <a:r>
              <a:rPr lang="en-US" sz="2133" dirty="0"/>
              <a:t>, </a:t>
            </a:r>
            <a:r>
              <a:rPr lang="en-US" sz="2133" dirty="0" err="1"/>
              <a:t>semakin</a:t>
            </a:r>
            <a:r>
              <a:rPr lang="en-US" sz="2133" dirty="0"/>
              <a:t> </a:t>
            </a:r>
            <a:r>
              <a:rPr lang="en-US" sz="2133" dirty="0" err="1"/>
              <a:t>besar</a:t>
            </a:r>
            <a:r>
              <a:rPr lang="en-US" sz="2133" dirty="0"/>
              <a:t> </a:t>
            </a:r>
            <a:r>
              <a:rPr lang="en-US" sz="2133" dirty="0" err="1"/>
              <a:t>juga</a:t>
            </a:r>
            <a:r>
              <a:rPr lang="en-US" sz="2133" dirty="0"/>
              <a:t> data yang </a:t>
            </a:r>
            <a:r>
              <a:rPr lang="en-US" sz="2133" dirty="0" err="1"/>
              <a:t>dapat</a:t>
            </a:r>
            <a:r>
              <a:rPr lang="en-US" sz="2133" dirty="0"/>
              <a:t> </a:t>
            </a:r>
            <a:r>
              <a:rPr lang="en-US" sz="2133" dirty="0" err="1"/>
              <a:t>ditampung</a:t>
            </a:r>
            <a:r>
              <a:rPr lang="en-US" sz="2133" dirty="0"/>
              <a:t>. </a:t>
            </a:r>
            <a:r>
              <a:rPr lang="en-US" sz="2133" dirty="0" err="1"/>
              <a:t>Namun</a:t>
            </a:r>
            <a:r>
              <a:rPr lang="en-US" sz="2133" dirty="0"/>
              <a:t> </a:t>
            </a:r>
            <a:r>
              <a:rPr lang="en-US" sz="2133" dirty="0" err="1"/>
              <a:t>sebaliknya</a:t>
            </a:r>
            <a:r>
              <a:rPr lang="en-US" sz="2133" dirty="0"/>
              <a:t>, </a:t>
            </a:r>
            <a:r>
              <a:rPr lang="en-US" sz="2133" dirty="0" err="1"/>
              <a:t>semakin</a:t>
            </a:r>
            <a:r>
              <a:rPr lang="en-US" sz="2133" dirty="0"/>
              <a:t> </a:t>
            </a:r>
            <a:r>
              <a:rPr lang="en-US" sz="2133" dirty="0" err="1"/>
              <a:t>kecil</a:t>
            </a:r>
            <a:r>
              <a:rPr lang="en-US" sz="2133" dirty="0"/>
              <a:t> bandwidth yang </a:t>
            </a:r>
            <a:r>
              <a:rPr lang="en-US" sz="2133" dirty="0" err="1"/>
              <a:t>dimiliki</a:t>
            </a:r>
            <a:r>
              <a:rPr lang="en-US" sz="2133" dirty="0"/>
              <a:t>, </a:t>
            </a:r>
            <a:r>
              <a:rPr lang="en-US" sz="2133" dirty="0" err="1"/>
              <a:t>semakin</a:t>
            </a:r>
            <a:r>
              <a:rPr lang="en-US" sz="2133" dirty="0"/>
              <a:t> </a:t>
            </a:r>
            <a:r>
              <a:rPr lang="en-US" sz="2133" dirty="0" err="1"/>
              <a:t>kecil</a:t>
            </a:r>
            <a:r>
              <a:rPr lang="en-US" sz="2133" dirty="0"/>
              <a:t> </a:t>
            </a:r>
            <a:r>
              <a:rPr lang="en-US" sz="2133" dirty="0" err="1"/>
              <a:t>juga</a:t>
            </a:r>
            <a:r>
              <a:rPr lang="en-US" sz="2133" dirty="0"/>
              <a:t> data yang </a:t>
            </a:r>
            <a:r>
              <a:rPr lang="en-US" sz="2133" dirty="0" err="1"/>
              <a:t>bisa</a:t>
            </a:r>
            <a:r>
              <a:rPr lang="en-US" sz="2133" dirty="0"/>
              <a:t> </a:t>
            </a:r>
            <a:r>
              <a:rPr lang="en-US" sz="2133" dirty="0" err="1"/>
              <a:t>ditampung</a:t>
            </a:r>
            <a:r>
              <a:rPr lang="en-US" sz="2133" dirty="0"/>
              <a:t> </a:t>
            </a:r>
            <a:r>
              <a:rPr lang="en-US" sz="2133" dirty="0" err="1"/>
              <a:t>sehingga</a:t>
            </a:r>
            <a:r>
              <a:rPr lang="en-US" sz="2133" dirty="0"/>
              <a:t> </a:t>
            </a:r>
            <a:r>
              <a:rPr lang="en-US" sz="2133" dirty="0" err="1"/>
              <a:t>koneksi</a:t>
            </a:r>
            <a:r>
              <a:rPr lang="en-US" sz="2133" dirty="0"/>
              <a:t> </a:t>
            </a:r>
            <a:r>
              <a:rPr lang="en-US" sz="2133" dirty="0" err="1"/>
              <a:t>atau</a:t>
            </a:r>
            <a:r>
              <a:rPr lang="en-US" sz="2133" dirty="0"/>
              <a:t> proses </a:t>
            </a:r>
            <a:r>
              <a:rPr lang="en-US" sz="2133" dirty="0" err="1"/>
              <a:t>pengiriman</a:t>
            </a:r>
            <a:r>
              <a:rPr lang="en-US" sz="2133" dirty="0"/>
              <a:t> data </a:t>
            </a:r>
            <a:r>
              <a:rPr lang="en-US" sz="2133" dirty="0" err="1"/>
              <a:t>menjadi</a:t>
            </a:r>
            <a:r>
              <a:rPr lang="en-US" sz="2133" dirty="0"/>
              <a:t> </a:t>
            </a:r>
            <a:r>
              <a:rPr lang="en-US" sz="2133" dirty="0" err="1"/>
              <a:t>lebih</a:t>
            </a:r>
            <a:r>
              <a:rPr lang="en-US" sz="2133" dirty="0"/>
              <a:t> </a:t>
            </a:r>
            <a:r>
              <a:rPr lang="en-US" sz="2133" dirty="0" err="1"/>
              <a:t>lambat</a:t>
            </a:r>
            <a:r>
              <a:rPr lang="en-US" sz="2133" dirty="0"/>
              <a:t>.</a:t>
            </a:r>
          </a:p>
          <a:p>
            <a:pPr algn="just"/>
            <a:endParaRPr lang="en-US" sz="2133" dirty="0"/>
          </a:p>
          <a:p>
            <a:pPr algn="just"/>
            <a:r>
              <a:rPr lang="en-US" sz="2133" dirty="0"/>
              <a:t> </a:t>
            </a:r>
            <a:r>
              <a:rPr lang="en-US" sz="2133" dirty="0" err="1"/>
              <a:t>Memang</a:t>
            </a:r>
            <a:r>
              <a:rPr lang="en-US" sz="2133" dirty="0"/>
              <a:t> bandwidth </a:t>
            </a:r>
            <a:r>
              <a:rPr lang="en-US" sz="2133" dirty="0" err="1"/>
              <a:t>digunakan</a:t>
            </a:r>
            <a:r>
              <a:rPr lang="en-US" sz="2133" dirty="0"/>
              <a:t> </a:t>
            </a:r>
            <a:r>
              <a:rPr lang="en-US" sz="2133" dirty="0" err="1"/>
              <a:t>untuk</a:t>
            </a:r>
            <a:r>
              <a:rPr lang="en-US" sz="2133" dirty="0"/>
              <a:t> </a:t>
            </a:r>
            <a:r>
              <a:rPr lang="en-US" sz="2133" dirty="0" err="1"/>
              <a:t>mengetahui</a:t>
            </a:r>
            <a:r>
              <a:rPr lang="en-US" sz="2133" dirty="0"/>
              <a:t> </a:t>
            </a:r>
            <a:r>
              <a:rPr lang="en-US" sz="2133" dirty="0" err="1"/>
              <a:t>transaksi</a:t>
            </a:r>
            <a:r>
              <a:rPr lang="en-US" sz="2133" dirty="0"/>
              <a:t> data yang </a:t>
            </a:r>
            <a:r>
              <a:rPr lang="en-US" sz="2133" dirty="0" err="1"/>
              <a:t>dilakukan</a:t>
            </a:r>
            <a:r>
              <a:rPr lang="en-US" sz="2133" dirty="0"/>
              <a:t>, </a:t>
            </a:r>
            <a:r>
              <a:rPr lang="en-US" sz="2133" dirty="0" err="1"/>
              <a:t>namun</a:t>
            </a:r>
            <a:r>
              <a:rPr lang="en-US" sz="2133" dirty="0"/>
              <a:t> </a:t>
            </a:r>
            <a:r>
              <a:rPr lang="en-US" sz="2133" dirty="0" err="1"/>
              <a:t>tidak</a:t>
            </a:r>
            <a:r>
              <a:rPr lang="en-US" sz="2133" dirty="0"/>
              <a:t> </a:t>
            </a:r>
            <a:r>
              <a:rPr lang="en-US" sz="2133" dirty="0" err="1"/>
              <a:t>berarti</a:t>
            </a:r>
            <a:r>
              <a:rPr lang="en-US" sz="2133" dirty="0"/>
              <a:t> bandwidth </a:t>
            </a:r>
            <a:r>
              <a:rPr lang="en-US" sz="2133" dirty="0" err="1"/>
              <a:t>menjadi</a:t>
            </a:r>
            <a:r>
              <a:rPr lang="en-US" sz="2133" dirty="0"/>
              <a:t> </a:t>
            </a:r>
            <a:r>
              <a:rPr lang="en-US" sz="2133" dirty="0" err="1"/>
              <a:t>satu-satunya</a:t>
            </a:r>
            <a:r>
              <a:rPr lang="en-US" sz="2133" dirty="0"/>
              <a:t> </a:t>
            </a:r>
            <a:r>
              <a:rPr lang="en-US" sz="2133" dirty="0" err="1"/>
              <a:t>alat</a:t>
            </a:r>
            <a:r>
              <a:rPr lang="en-US" sz="2133" dirty="0"/>
              <a:t> yang </a:t>
            </a:r>
            <a:r>
              <a:rPr lang="en-US" sz="2133" dirty="0" err="1"/>
              <a:t>bisa</a:t>
            </a:r>
            <a:r>
              <a:rPr lang="en-US" sz="2133" dirty="0"/>
              <a:t> </a:t>
            </a:r>
            <a:r>
              <a:rPr lang="en-US" sz="2133" dirty="0" err="1"/>
              <a:t>berpengaruh</a:t>
            </a:r>
            <a:r>
              <a:rPr lang="en-US" sz="2133" dirty="0"/>
              <a:t> </a:t>
            </a:r>
            <a:r>
              <a:rPr lang="en-US" sz="2133" dirty="0" err="1"/>
              <a:t>pada</a:t>
            </a:r>
            <a:r>
              <a:rPr lang="en-US" sz="2133" dirty="0"/>
              <a:t> </a:t>
            </a:r>
            <a:r>
              <a:rPr lang="en-US" sz="2133" dirty="0" err="1"/>
              <a:t>kinerja</a:t>
            </a:r>
            <a:r>
              <a:rPr lang="en-US" sz="2133" dirty="0"/>
              <a:t> </a:t>
            </a:r>
            <a:r>
              <a:rPr lang="en-US" sz="2133" dirty="0" err="1"/>
              <a:t>jaringan</a:t>
            </a:r>
            <a:r>
              <a:rPr lang="en-US" sz="2133" dirty="0"/>
              <a:t>. </a:t>
            </a:r>
            <a:r>
              <a:rPr lang="en-US" sz="2133" dirty="0" err="1"/>
              <a:t>Sebab</a:t>
            </a:r>
            <a:r>
              <a:rPr lang="en-US" sz="2133" dirty="0"/>
              <a:t>, </a:t>
            </a:r>
            <a:r>
              <a:rPr lang="en-US" sz="2133" dirty="0" err="1"/>
              <a:t>masih</a:t>
            </a:r>
            <a:r>
              <a:rPr lang="en-US" sz="2133" dirty="0"/>
              <a:t> </a:t>
            </a:r>
            <a:r>
              <a:rPr lang="en-US" sz="2133" dirty="0" err="1"/>
              <a:t>banyak</a:t>
            </a:r>
            <a:r>
              <a:rPr lang="en-US" sz="2133" dirty="0"/>
              <a:t> </a:t>
            </a:r>
            <a:r>
              <a:rPr lang="en-US" sz="2133" dirty="0" err="1"/>
              <a:t>faktor</a:t>
            </a:r>
            <a:r>
              <a:rPr lang="en-US" sz="2133" dirty="0"/>
              <a:t> yang </a:t>
            </a:r>
            <a:r>
              <a:rPr lang="en-US" sz="2133" dirty="0" err="1"/>
              <a:t>bisa</a:t>
            </a:r>
            <a:r>
              <a:rPr lang="en-US" sz="2133" dirty="0"/>
              <a:t> </a:t>
            </a:r>
            <a:r>
              <a:rPr lang="en-US" sz="2133" dirty="0" err="1"/>
              <a:t>mempengaruhi</a:t>
            </a:r>
            <a:r>
              <a:rPr lang="en-US" sz="2133" dirty="0"/>
              <a:t> </a:t>
            </a:r>
            <a:r>
              <a:rPr lang="en-US" sz="2133" dirty="0" err="1"/>
              <a:t>transmisi</a:t>
            </a:r>
            <a:r>
              <a:rPr lang="en-US" sz="2133" dirty="0"/>
              <a:t> data, </a:t>
            </a:r>
            <a:r>
              <a:rPr lang="en-US" sz="2133" dirty="0" err="1"/>
              <a:t>seperti</a:t>
            </a:r>
            <a:r>
              <a:rPr lang="en-US" sz="2133" dirty="0"/>
              <a:t> </a:t>
            </a:r>
            <a:r>
              <a:rPr lang="en-US" sz="2133" dirty="0" err="1"/>
              <a:t>jiter</a:t>
            </a:r>
            <a:r>
              <a:rPr lang="en-US" sz="2133" dirty="0"/>
              <a:t>, latency, </a:t>
            </a:r>
            <a:r>
              <a:rPr lang="en-US" sz="2133" dirty="0" err="1"/>
              <a:t>paket</a:t>
            </a:r>
            <a:r>
              <a:rPr lang="en-US" sz="2133" dirty="0"/>
              <a:t> boss, </a:t>
            </a:r>
            <a:r>
              <a:rPr lang="en-US" sz="2133" dirty="0" err="1"/>
              <a:t>dan</a:t>
            </a:r>
            <a:r>
              <a:rPr lang="en-US" sz="2133" dirty="0"/>
              <a:t> lain-lain.</a:t>
            </a:r>
          </a:p>
        </p:txBody>
      </p:sp>
    </p:spTree>
    <p:extLst>
      <p:ext uri="{BB962C8B-B14F-4D97-AF65-F5344CB8AC3E}">
        <p14:creationId xmlns:p14="http://schemas.microsoft.com/office/powerpoint/2010/main" val="9993854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075" y="340959"/>
            <a:ext cx="6096000" cy="3416320"/>
          </a:xfrm>
          <a:prstGeom prst="rect">
            <a:avLst/>
          </a:prstGeom>
        </p:spPr>
        <p:txBody>
          <a:bodyPr>
            <a:spAutoFit/>
          </a:bodyPr>
          <a:lstStyle/>
          <a:p>
            <a:r>
              <a:rPr lang="en-US" sz="1200" dirty="0" smtClean="0"/>
              <a:t>Setting Router1</a:t>
            </a:r>
            <a:r>
              <a:rPr lang="en-US" sz="1200" dirty="0"/>
              <a:t>:</a:t>
            </a:r>
          </a:p>
          <a:p>
            <a:endParaRPr lang="en-US" sz="1200" dirty="0"/>
          </a:p>
          <a:p>
            <a:r>
              <a:rPr lang="en-US" sz="1200" dirty="0" smtClean="0"/>
              <a:t>a) </a:t>
            </a:r>
            <a:r>
              <a:rPr lang="en-US" sz="1200" dirty="0"/>
              <a:t>Match traffic:</a:t>
            </a:r>
          </a:p>
          <a:p>
            <a:r>
              <a:rPr lang="en-US" sz="1200" dirty="0" smtClean="0"/>
              <a:t>    O Voice </a:t>
            </a:r>
            <a:r>
              <a:rPr lang="en-US" sz="1200" dirty="0"/>
              <a:t>traffic using NBAR (</a:t>
            </a:r>
            <a:r>
              <a:rPr lang="en-US" sz="1200" dirty="0" err="1"/>
              <a:t>rtp</a:t>
            </a:r>
            <a:r>
              <a:rPr lang="en-US" sz="1200" dirty="0"/>
              <a:t>)</a:t>
            </a:r>
          </a:p>
          <a:p>
            <a:r>
              <a:rPr lang="en-US" sz="1200" dirty="0"/>
              <a:t> </a:t>
            </a:r>
            <a:r>
              <a:rPr lang="en-US" sz="1200" dirty="0" smtClean="0"/>
              <a:t>         </a:t>
            </a:r>
            <a:r>
              <a:rPr lang="en-US" sz="1200" dirty="0" smtClean="0">
                <a:sym typeface="Wingdings" panose="05000000000000000000" pitchFamily="2" charset="2"/>
              </a:rPr>
              <a:t></a:t>
            </a:r>
            <a:r>
              <a:rPr lang="en-US" sz="1200" dirty="0" smtClean="0"/>
              <a:t> </a:t>
            </a:r>
            <a:r>
              <a:rPr lang="en-US" sz="1200" dirty="0"/>
              <a:t>Set DSCP to EF</a:t>
            </a:r>
          </a:p>
          <a:p>
            <a:r>
              <a:rPr lang="en-US" sz="1200" dirty="0"/>
              <a:t> </a:t>
            </a:r>
            <a:r>
              <a:rPr lang="en-US" sz="1200" dirty="0" smtClean="0"/>
              <a:t>   O HTTP </a:t>
            </a:r>
            <a:r>
              <a:rPr lang="en-US" sz="1200" dirty="0"/>
              <a:t>using NBAR (http)</a:t>
            </a:r>
          </a:p>
          <a:p>
            <a:r>
              <a:rPr lang="en-US" sz="1200" dirty="0"/>
              <a:t> </a:t>
            </a:r>
            <a:r>
              <a:rPr lang="en-US" sz="1200" dirty="0" smtClean="0"/>
              <a:t>        </a:t>
            </a:r>
            <a:r>
              <a:rPr lang="en-US" sz="1200" dirty="0" smtClean="0">
                <a:sym typeface="Wingdings" panose="05000000000000000000" pitchFamily="2" charset="2"/>
              </a:rPr>
              <a:t></a:t>
            </a:r>
            <a:r>
              <a:rPr lang="en-US" sz="1200" dirty="0" smtClean="0"/>
              <a:t> </a:t>
            </a:r>
            <a:r>
              <a:rPr lang="en-US" sz="1200" dirty="0"/>
              <a:t>Set DSCP to AF31</a:t>
            </a:r>
          </a:p>
          <a:p>
            <a:r>
              <a:rPr lang="en-US" sz="1200" dirty="0" smtClean="0"/>
              <a:t>    O ICMP </a:t>
            </a:r>
            <a:r>
              <a:rPr lang="en-US" sz="1200" dirty="0"/>
              <a:t>using NBAR (</a:t>
            </a:r>
            <a:r>
              <a:rPr lang="en-US" sz="1200" dirty="0" err="1"/>
              <a:t>icmp</a:t>
            </a:r>
            <a:r>
              <a:rPr lang="en-US" sz="1200" dirty="0"/>
              <a:t>)</a:t>
            </a:r>
          </a:p>
          <a:p>
            <a:r>
              <a:rPr lang="en-US" sz="1200" dirty="0" smtClean="0"/>
              <a:t>         </a:t>
            </a:r>
            <a:r>
              <a:rPr lang="en-US" sz="1200" dirty="0" smtClean="0">
                <a:sym typeface="Wingdings" panose="05000000000000000000" pitchFamily="2" charset="2"/>
              </a:rPr>
              <a:t></a:t>
            </a:r>
            <a:r>
              <a:rPr lang="en-US" sz="1200" dirty="0" smtClean="0"/>
              <a:t> </a:t>
            </a:r>
            <a:r>
              <a:rPr lang="en-US" sz="1200" dirty="0"/>
              <a:t>Set DSCP to AF11</a:t>
            </a:r>
          </a:p>
          <a:p>
            <a:r>
              <a:rPr lang="en-US" sz="1200" dirty="0" smtClean="0"/>
              <a:t> b) </a:t>
            </a:r>
            <a:r>
              <a:rPr lang="en-US" sz="1200" dirty="0"/>
              <a:t>Bind outbound on </a:t>
            </a:r>
            <a:r>
              <a:rPr lang="en-US" sz="1200" dirty="0" smtClean="0"/>
              <a:t>S0/1/0</a:t>
            </a:r>
            <a:endParaRPr lang="en-US" sz="1200" dirty="0"/>
          </a:p>
          <a:p>
            <a:pPr lvl="1"/>
            <a:r>
              <a:rPr lang="en-US" sz="1200" dirty="0" smtClean="0"/>
              <a:t>O </a:t>
            </a:r>
            <a:r>
              <a:rPr lang="en-US" sz="1200" dirty="0"/>
              <a:t>Voice should get priority bandwidth of 100kbps</a:t>
            </a:r>
          </a:p>
          <a:p>
            <a:pPr lvl="1"/>
            <a:r>
              <a:rPr lang="en-US" sz="1200" dirty="0" smtClean="0"/>
              <a:t>O HTTP </a:t>
            </a:r>
            <a:r>
              <a:rPr lang="en-US" sz="1200" dirty="0"/>
              <a:t>should get minimum bandwidth of 50kbps</a:t>
            </a:r>
          </a:p>
          <a:p>
            <a:pPr lvl="1"/>
            <a:r>
              <a:rPr lang="en-US" sz="1200" dirty="0" smtClean="0"/>
              <a:t>O ICMP </a:t>
            </a:r>
            <a:r>
              <a:rPr lang="en-US" sz="1200" dirty="0"/>
              <a:t>should get minimum bandwidth of 25kbps</a:t>
            </a:r>
          </a:p>
          <a:p>
            <a:endParaRPr lang="en-US" sz="1200" dirty="0"/>
          </a:p>
          <a:p>
            <a:r>
              <a:rPr lang="en-US" sz="1200" dirty="0" smtClean="0"/>
              <a:t>Note: </a:t>
            </a:r>
            <a:endParaRPr lang="en-US" sz="1200" dirty="0"/>
          </a:p>
          <a:p>
            <a:r>
              <a:rPr lang="en-US" sz="1200" dirty="0" smtClean="0"/>
              <a:t>1. TCP </a:t>
            </a:r>
            <a:r>
              <a:rPr lang="en-US" sz="1200" dirty="0"/>
              <a:t>packet is being marked when it exits Router1's S0/1/0.</a:t>
            </a:r>
          </a:p>
          <a:p>
            <a:r>
              <a:rPr lang="en-US" sz="1200" dirty="0" smtClean="0"/>
              <a:t>      Why </a:t>
            </a:r>
            <a:r>
              <a:rPr lang="en-US" sz="1200" dirty="0"/>
              <a:t>is it doing this?</a:t>
            </a:r>
          </a:p>
          <a:p>
            <a:r>
              <a:rPr lang="en-US" sz="1200" dirty="0" smtClean="0"/>
              <a:t>      </a:t>
            </a:r>
            <a:r>
              <a:rPr lang="en-US" sz="1200" dirty="0" err="1" smtClean="0"/>
              <a:t>Anwered</a:t>
            </a:r>
            <a:r>
              <a:rPr lang="en-US" sz="1200" dirty="0" smtClean="0"/>
              <a:t> : And </a:t>
            </a:r>
            <a:r>
              <a:rPr lang="en-US" sz="1200" dirty="0"/>
              <a:t>can we tell what DSCP value it is by the Hex value of "0x1a"?</a:t>
            </a:r>
          </a:p>
        </p:txBody>
      </p:sp>
      <p:sp>
        <p:nvSpPr>
          <p:cNvPr id="4" name="Rectangle 3"/>
          <p:cNvSpPr/>
          <p:nvPr/>
        </p:nvSpPr>
        <p:spPr>
          <a:xfrm>
            <a:off x="1155662" y="3664945"/>
            <a:ext cx="1596644" cy="276999"/>
          </a:xfrm>
          <a:prstGeom prst="rect">
            <a:avLst/>
          </a:prstGeom>
        </p:spPr>
        <p:txBody>
          <a:bodyPr wrap="none">
            <a:spAutoFit/>
          </a:bodyPr>
          <a:lstStyle/>
          <a:p>
            <a:r>
              <a:rPr lang="en-US" sz="1200" dirty="0">
                <a:solidFill>
                  <a:srgbClr val="58585B"/>
                </a:solidFill>
                <a:latin typeface="CiscoSans-Light"/>
              </a:rPr>
              <a:t>Hex 0x1a is 26 in decimal</a:t>
            </a:r>
            <a:endParaRPr lang="en-US" sz="1200" dirty="0"/>
          </a:p>
        </p:txBody>
      </p:sp>
      <p:pic>
        <p:nvPicPr>
          <p:cNvPr id="5" name="Picture 4"/>
          <p:cNvPicPr>
            <a:picLocks noChangeAspect="1"/>
          </p:cNvPicPr>
          <p:nvPr/>
        </p:nvPicPr>
        <p:blipFill>
          <a:blip r:embed="rId2"/>
          <a:stretch>
            <a:fillRect/>
          </a:stretch>
        </p:blipFill>
        <p:spPr>
          <a:xfrm>
            <a:off x="831217" y="3941944"/>
            <a:ext cx="2245533" cy="2634465"/>
          </a:xfrm>
          <a:prstGeom prst="rect">
            <a:avLst/>
          </a:prstGeom>
        </p:spPr>
      </p:pic>
      <p:sp>
        <p:nvSpPr>
          <p:cNvPr id="6" name="Rectangle 5"/>
          <p:cNvSpPr/>
          <p:nvPr/>
        </p:nvSpPr>
        <p:spPr>
          <a:xfrm>
            <a:off x="5170099" y="482928"/>
            <a:ext cx="6096000" cy="1938992"/>
          </a:xfrm>
          <a:prstGeom prst="rect">
            <a:avLst/>
          </a:prstGeom>
        </p:spPr>
        <p:txBody>
          <a:bodyPr>
            <a:spAutoFit/>
          </a:bodyPr>
          <a:lstStyle/>
          <a:p>
            <a:r>
              <a:rPr lang="en-US" sz="1200" dirty="0" smtClean="0"/>
              <a:t>2. HTTP </a:t>
            </a:r>
            <a:r>
              <a:rPr lang="en-US" sz="1200" dirty="0"/>
              <a:t>protocol uses TCP as its transport. If it is TCP with destination port 80, then it is HTTP, that's why it is matching the policy and is getting marked</a:t>
            </a:r>
            <a:r>
              <a:rPr lang="en-US" sz="1200" dirty="0" smtClean="0"/>
              <a:t>.</a:t>
            </a:r>
          </a:p>
          <a:p>
            <a:endParaRPr lang="en-US" sz="1200" dirty="0"/>
          </a:p>
          <a:p>
            <a:pPr lvl="1" algn="just"/>
            <a:r>
              <a:rPr lang="en-US" sz="1200" dirty="0"/>
              <a:t>this packet is marked with AF31 when it entered Router1. But why? The </a:t>
            </a:r>
            <a:r>
              <a:rPr lang="en-US" sz="1200" dirty="0" err="1"/>
              <a:t>QoS</a:t>
            </a:r>
            <a:r>
              <a:rPr lang="en-US" sz="1200" dirty="0"/>
              <a:t> rule says only HTTP should be marked with AF31. This packet is TCP. I believe it's doing handshaking to establish communication with the web server before web data transfer. But it's not HTTP. So why is it marked with AF31</a:t>
            </a:r>
            <a:r>
              <a:rPr lang="en-US" sz="1200" dirty="0" smtClean="0"/>
              <a:t>?</a:t>
            </a:r>
          </a:p>
          <a:p>
            <a:pPr lvl="1" algn="just"/>
            <a:endParaRPr lang="en-US" sz="1200" dirty="0"/>
          </a:p>
          <a:p>
            <a:pPr lvl="1" algn="just"/>
            <a:r>
              <a:rPr lang="en-US" sz="1200" dirty="0"/>
              <a:t>HTTP protocol uses TCP as its transport. If it is TCP with destination port 80, then it is HTTP, that's why it is matching the policy and is getting marked.</a:t>
            </a:r>
            <a:endParaRPr lang="en-US" sz="1200" dirty="0"/>
          </a:p>
        </p:txBody>
      </p:sp>
      <p:sp>
        <p:nvSpPr>
          <p:cNvPr id="7" name="Rectangle 6"/>
          <p:cNvSpPr/>
          <p:nvPr/>
        </p:nvSpPr>
        <p:spPr>
          <a:xfrm>
            <a:off x="3201598" y="3941944"/>
            <a:ext cx="3043927" cy="2677656"/>
          </a:xfrm>
          <a:prstGeom prst="rect">
            <a:avLst/>
          </a:prstGeom>
        </p:spPr>
        <p:txBody>
          <a:bodyPr wrap="square">
            <a:spAutoFit/>
          </a:bodyPr>
          <a:lstStyle/>
          <a:p>
            <a:pPr algn="just"/>
            <a:r>
              <a:rPr lang="en-US" sz="1200" dirty="0"/>
              <a:t>The 0x1a in Hex is 31 decimal. And why do you say that seeing a market packet on the egress is unexpected? Once the packet is marked with DSCP value, it is unchanged until the packet arrives to another device which does re-marking it. So, as packet enters the router, it gets marked with whatever value you set in your policy and that value stays in the packet when it exits the router. Everything is as expected here. I think your mistake is in marking the packet with the value of 31, when what is required is to set value to AF31 and that is not the same as just decimal 31. AF31 is 26 in decimal</a:t>
            </a:r>
            <a:r>
              <a:rPr lang="en-US" sz="1200" dirty="0" smtClean="0"/>
              <a:t>.</a:t>
            </a:r>
            <a:endParaRPr lang="en-US" sz="1200" dirty="0"/>
          </a:p>
        </p:txBody>
      </p:sp>
    </p:spTree>
    <p:extLst>
      <p:ext uri="{BB962C8B-B14F-4D97-AF65-F5344CB8AC3E}">
        <p14:creationId xmlns:p14="http://schemas.microsoft.com/office/powerpoint/2010/main" val="17259071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Tiga orang berbicara — Foto Stok © orlaimagen #62057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197" y="1808970"/>
            <a:ext cx="4110803" cy="3083102"/>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idx="1"/>
          </p:nvPr>
        </p:nvPicPr>
        <p:blipFill>
          <a:blip r:embed="rId3"/>
          <a:stretch>
            <a:fillRect/>
          </a:stretch>
        </p:blipFill>
        <p:spPr>
          <a:xfrm rot="10800000">
            <a:off x="4086419" y="3508349"/>
            <a:ext cx="1807135" cy="1562275"/>
          </a:xfrm>
          <a:prstGeom prst="ellipse">
            <a:avLst/>
          </a:prstGeom>
          <a:ln>
            <a:noFill/>
          </a:ln>
          <a:effectLst>
            <a:softEdge rad="112500"/>
          </a:effectLst>
        </p:spPr>
      </p:pic>
      <p:sp>
        <p:nvSpPr>
          <p:cNvPr id="5" name="Rectangle 4"/>
          <p:cNvSpPr/>
          <p:nvPr/>
        </p:nvSpPr>
        <p:spPr>
          <a:xfrm>
            <a:off x="838200" y="5374342"/>
            <a:ext cx="9708776" cy="788894"/>
          </a:xfrm>
          <a:prstGeom prst="rect">
            <a:avLst/>
          </a:prstGeom>
          <a:solidFill>
            <a:schemeClr val="bg1">
              <a:lumMod val="75000"/>
            </a:schemeClr>
          </a:solidFill>
          <a:ln>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a:p>
        </p:txBody>
      </p:sp>
      <p:pic>
        <p:nvPicPr>
          <p:cNvPr id="6" name="Picture 5"/>
          <p:cNvPicPr>
            <a:picLocks noChangeAspect="1"/>
          </p:cNvPicPr>
          <p:nvPr/>
        </p:nvPicPr>
        <p:blipFill>
          <a:blip r:embed="rId4"/>
          <a:stretch>
            <a:fillRect/>
          </a:stretch>
        </p:blipFill>
        <p:spPr>
          <a:xfrm>
            <a:off x="977153" y="5451525"/>
            <a:ext cx="812987" cy="634526"/>
          </a:xfrm>
          <a:prstGeom prst="rect">
            <a:avLst/>
          </a:prstGeom>
        </p:spPr>
      </p:pic>
    </p:spTree>
    <p:extLst>
      <p:ext uri="{BB962C8B-B14F-4D97-AF65-F5344CB8AC3E}">
        <p14:creationId xmlns:p14="http://schemas.microsoft.com/office/powerpoint/2010/main" val="2527886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616" y="619840"/>
            <a:ext cx="1572866" cy="276999"/>
          </a:xfrm>
          <a:prstGeom prst="rect">
            <a:avLst/>
          </a:prstGeom>
        </p:spPr>
        <p:txBody>
          <a:bodyPr wrap="none">
            <a:spAutoFit/>
          </a:bodyPr>
          <a:lstStyle/>
          <a:p>
            <a:pPr fontAlgn="base"/>
            <a:r>
              <a:rPr lang="en-US" sz="1200" b="1" dirty="0" err="1">
                <a:solidFill>
                  <a:srgbClr val="000000"/>
                </a:solidFill>
                <a:latin typeface="Source Sans Pro"/>
              </a:rPr>
              <a:t>Kinerja</a:t>
            </a:r>
            <a:r>
              <a:rPr lang="en-US" sz="1200" b="1" dirty="0">
                <a:solidFill>
                  <a:srgbClr val="000000"/>
                </a:solidFill>
                <a:latin typeface="Source Sans Pro"/>
              </a:rPr>
              <a:t> throughput</a:t>
            </a:r>
          </a:p>
        </p:txBody>
      </p:sp>
      <p:sp>
        <p:nvSpPr>
          <p:cNvPr id="5" name="Rectangle 4"/>
          <p:cNvSpPr/>
          <p:nvPr/>
        </p:nvSpPr>
        <p:spPr>
          <a:xfrm>
            <a:off x="400050" y="866061"/>
            <a:ext cx="11658601" cy="5264133"/>
          </a:xfrm>
          <a:prstGeom prst="rect">
            <a:avLst/>
          </a:prstGeom>
        </p:spPr>
        <p:txBody>
          <a:bodyPr wrap="square">
            <a:spAutoFit/>
          </a:bodyPr>
          <a:lstStyle/>
          <a:p>
            <a:r>
              <a:rPr lang="en-US" sz="1867" i="1" dirty="0"/>
              <a:t>Throughput </a:t>
            </a:r>
            <a:r>
              <a:rPr lang="en-US" sz="1867" dirty="0" err="1"/>
              <a:t>memiliki</a:t>
            </a:r>
            <a:r>
              <a:rPr lang="en-US" sz="1867" dirty="0"/>
              <a:t> </a:t>
            </a:r>
            <a:r>
              <a:rPr lang="en-US" sz="1867" dirty="0" err="1"/>
              <a:t>cara</a:t>
            </a:r>
            <a:r>
              <a:rPr lang="en-US" sz="1867" dirty="0"/>
              <a:t> </a:t>
            </a:r>
            <a:r>
              <a:rPr lang="en-US" sz="1867" dirty="0" err="1"/>
              <a:t>kerja</a:t>
            </a:r>
            <a:r>
              <a:rPr lang="en-US" sz="1867" dirty="0"/>
              <a:t> yang </a:t>
            </a:r>
            <a:r>
              <a:rPr lang="en-US" sz="1867" dirty="0" err="1"/>
              <a:t>bervariatif</a:t>
            </a:r>
            <a:r>
              <a:rPr lang="en-US" sz="1867" dirty="0"/>
              <a:t> </a:t>
            </a:r>
            <a:r>
              <a:rPr lang="en-US" sz="1867" dirty="0" err="1"/>
              <a:t>karena</a:t>
            </a:r>
            <a:r>
              <a:rPr lang="en-US" sz="1867" dirty="0"/>
              <a:t> </a:t>
            </a:r>
            <a:r>
              <a:rPr lang="en-US" sz="1867" dirty="0" err="1"/>
              <a:t>bersinggungan</a:t>
            </a:r>
            <a:r>
              <a:rPr lang="en-US" sz="1867" dirty="0"/>
              <a:t> </a:t>
            </a:r>
            <a:r>
              <a:rPr lang="en-US" sz="1867" dirty="0" err="1"/>
              <a:t>langsung</a:t>
            </a:r>
            <a:r>
              <a:rPr lang="en-US" sz="1867" dirty="0"/>
              <a:t> </a:t>
            </a:r>
            <a:r>
              <a:rPr lang="en-US" sz="1867" dirty="0" err="1"/>
              <a:t>dengan</a:t>
            </a:r>
            <a:r>
              <a:rPr lang="en-US" sz="1867" dirty="0"/>
              <a:t> </a:t>
            </a:r>
            <a:r>
              <a:rPr lang="en-US" sz="1867" dirty="0" err="1"/>
              <a:t>tingkat</a:t>
            </a:r>
            <a:r>
              <a:rPr lang="en-US" sz="1867" dirty="0"/>
              <a:t> </a:t>
            </a:r>
            <a:r>
              <a:rPr lang="en-US" sz="1867" dirty="0" err="1"/>
              <a:t>lalu</a:t>
            </a:r>
            <a:r>
              <a:rPr lang="en-US" sz="1867" dirty="0"/>
              <a:t> </a:t>
            </a:r>
            <a:r>
              <a:rPr lang="en-US" sz="1867" dirty="0" err="1"/>
              <a:t>lintas</a:t>
            </a:r>
            <a:r>
              <a:rPr lang="en-US" sz="1867" dirty="0"/>
              <a:t> </a:t>
            </a:r>
            <a:r>
              <a:rPr lang="en-US" sz="1867" dirty="0" err="1"/>
              <a:t>jaringan</a:t>
            </a:r>
            <a:r>
              <a:rPr lang="en-US" sz="1867" dirty="0"/>
              <a:t>, </a:t>
            </a:r>
            <a:r>
              <a:rPr lang="en-US" sz="1867" dirty="0" err="1"/>
              <a:t>jumlah</a:t>
            </a:r>
            <a:r>
              <a:rPr lang="en-US" sz="1867" dirty="0"/>
              <a:t> </a:t>
            </a:r>
            <a:r>
              <a:rPr lang="en-US" sz="1867" dirty="0" err="1"/>
              <a:t>pengguna</a:t>
            </a:r>
            <a:r>
              <a:rPr lang="en-US" sz="1867" dirty="0"/>
              <a:t>, </a:t>
            </a:r>
            <a:r>
              <a:rPr lang="en-US" sz="1867" dirty="0" err="1"/>
              <a:t>latensi</a:t>
            </a:r>
            <a:r>
              <a:rPr lang="en-US" sz="1867" dirty="0"/>
              <a:t>, </a:t>
            </a:r>
            <a:r>
              <a:rPr lang="en-US" sz="1867" dirty="0" err="1"/>
              <a:t>dan</a:t>
            </a:r>
            <a:r>
              <a:rPr lang="en-US" sz="1867" dirty="0"/>
              <a:t> </a:t>
            </a:r>
            <a:r>
              <a:rPr lang="en-US" sz="1867" dirty="0" err="1"/>
              <a:t>masalah</a:t>
            </a:r>
            <a:r>
              <a:rPr lang="en-US" sz="1867" dirty="0"/>
              <a:t> </a:t>
            </a:r>
            <a:r>
              <a:rPr lang="en-US" sz="1867" dirty="0" err="1"/>
              <a:t>jaringan</a:t>
            </a:r>
            <a:r>
              <a:rPr lang="en-US" sz="1867" dirty="0"/>
              <a:t> </a:t>
            </a:r>
            <a:r>
              <a:rPr lang="en-US" sz="1867" dirty="0" err="1"/>
              <a:t>lainnya</a:t>
            </a:r>
            <a:r>
              <a:rPr lang="en-US" sz="1867" dirty="0"/>
              <a:t>.  </a:t>
            </a:r>
          </a:p>
          <a:p>
            <a:r>
              <a:rPr lang="en-US" sz="1867" dirty="0" err="1"/>
              <a:t>Umumnya</a:t>
            </a:r>
            <a:r>
              <a:rPr lang="en-US" sz="1867" dirty="0"/>
              <a:t>, </a:t>
            </a:r>
            <a:r>
              <a:rPr lang="en-US" sz="1867" i="1" dirty="0"/>
              <a:t>throughput</a:t>
            </a:r>
            <a:r>
              <a:rPr lang="en-US" sz="1867" dirty="0"/>
              <a:t> </a:t>
            </a:r>
            <a:r>
              <a:rPr lang="en-US" sz="1867" dirty="0" err="1"/>
              <a:t>memiliki</a:t>
            </a:r>
            <a:r>
              <a:rPr lang="en-US" sz="1867" dirty="0"/>
              <a:t> </a:t>
            </a:r>
            <a:r>
              <a:rPr lang="en-US" sz="1867" dirty="0" err="1"/>
              <a:t>cara</a:t>
            </a:r>
            <a:r>
              <a:rPr lang="en-US" sz="1867" dirty="0"/>
              <a:t> </a:t>
            </a:r>
            <a:r>
              <a:rPr lang="en-US" sz="1867" dirty="0" err="1"/>
              <a:t>kerja</a:t>
            </a:r>
            <a:r>
              <a:rPr lang="en-US" sz="1867" dirty="0"/>
              <a:t> yang </a:t>
            </a:r>
            <a:r>
              <a:rPr lang="en-US" sz="1867" dirty="0" err="1"/>
              <a:t>dapat</a:t>
            </a:r>
            <a:r>
              <a:rPr lang="en-US" sz="1867" dirty="0"/>
              <a:t> </a:t>
            </a:r>
            <a:r>
              <a:rPr lang="en-US" sz="1867" dirty="0" err="1"/>
              <a:t>diukur</a:t>
            </a:r>
            <a:r>
              <a:rPr lang="en-US" sz="1867" dirty="0"/>
              <a:t> </a:t>
            </a:r>
            <a:r>
              <a:rPr lang="en-US" sz="1867" dirty="0" err="1"/>
              <a:t>dalam</a:t>
            </a:r>
            <a:r>
              <a:rPr lang="en-US" sz="1867" dirty="0"/>
              <a:t> bit per </a:t>
            </a:r>
            <a:r>
              <a:rPr lang="en-US" sz="1867" dirty="0" err="1"/>
              <a:t>detik</a:t>
            </a:r>
            <a:r>
              <a:rPr lang="en-US" sz="1867" dirty="0"/>
              <a:t> (bps), kilobit per </a:t>
            </a:r>
            <a:r>
              <a:rPr lang="en-US" sz="1867" dirty="0" err="1"/>
              <a:t>detik</a:t>
            </a:r>
            <a:r>
              <a:rPr lang="en-US" sz="1867" dirty="0"/>
              <a:t> (Kbps), megabit per </a:t>
            </a:r>
            <a:r>
              <a:rPr lang="en-US" sz="1867" dirty="0" err="1"/>
              <a:t>detik</a:t>
            </a:r>
            <a:r>
              <a:rPr lang="en-US" sz="1867" dirty="0"/>
              <a:t> (Mbps), </a:t>
            </a:r>
            <a:r>
              <a:rPr lang="en-US" sz="1867" dirty="0" err="1"/>
              <a:t>atau</a:t>
            </a:r>
            <a:r>
              <a:rPr lang="en-US" sz="1867" dirty="0"/>
              <a:t> gigabit per </a:t>
            </a:r>
            <a:r>
              <a:rPr lang="en-US" sz="1867" dirty="0" err="1"/>
              <a:t>detik</a:t>
            </a:r>
            <a:r>
              <a:rPr lang="en-US" sz="1867" dirty="0"/>
              <a:t> (</a:t>
            </a:r>
            <a:r>
              <a:rPr lang="en-US" sz="1867" dirty="0" err="1"/>
              <a:t>Gbps</a:t>
            </a:r>
            <a:r>
              <a:rPr lang="en-US" sz="1867" dirty="0"/>
              <a:t>). </a:t>
            </a:r>
            <a:r>
              <a:rPr lang="en-US" sz="1867" dirty="0" err="1"/>
              <a:t>Berikut</a:t>
            </a:r>
            <a:r>
              <a:rPr lang="en-US" sz="1867" dirty="0"/>
              <a:t> </a:t>
            </a:r>
            <a:r>
              <a:rPr lang="en-US" sz="1867" dirty="0" err="1"/>
              <a:t>adalah</a:t>
            </a:r>
            <a:r>
              <a:rPr lang="en-US" sz="1867" dirty="0"/>
              <a:t> </a:t>
            </a:r>
            <a:r>
              <a:rPr lang="en-US" sz="1867" dirty="0" err="1"/>
              <a:t>beberapa</a:t>
            </a:r>
            <a:r>
              <a:rPr lang="en-US" sz="1867" dirty="0"/>
              <a:t> point </a:t>
            </a:r>
            <a:r>
              <a:rPr lang="en-US" sz="1867" dirty="0" err="1"/>
              <a:t>cara</a:t>
            </a:r>
            <a:r>
              <a:rPr lang="en-US" sz="1867" dirty="0"/>
              <a:t> </a:t>
            </a:r>
            <a:r>
              <a:rPr lang="en-US" sz="1867" dirty="0" err="1"/>
              <a:t>kerja</a:t>
            </a:r>
            <a:r>
              <a:rPr lang="en-US" sz="1867" dirty="0"/>
              <a:t> </a:t>
            </a:r>
            <a:r>
              <a:rPr lang="en-US" sz="1867" i="1" dirty="0"/>
              <a:t>throughput</a:t>
            </a:r>
            <a:r>
              <a:rPr lang="en-US" sz="1867" dirty="0"/>
              <a:t>.</a:t>
            </a:r>
          </a:p>
          <a:p>
            <a:r>
              <a:rPr lang="en-US" sz="1867" b="1" dirty="0"/>
              <a:t>1. </a:t>
            </a:r>
            <a:r>
              <a:rPr lang="en-US" sz="1867" b="1" i="1" dirty="0"/>
              <a:t>Bandwidth </a:t>
            </a:r>
            <a:endParaRPr lang="en-US" sz="1867" b="1" dirty="0"/>
          </a:p>
          <a:p>
            <a:r>
              <a:rPr lang="en-US" sz="1867" dirty="0" err="1"/>
              <a:t>Semakin</a:t>
            </a:r>
            <a:r>
              <a:rPr lang="en-US" sz="1867" dirty="0"/>
              <a:t> </a:t>
            </a:r>
            <a:r>
              <a:rPr lang="en-US" sz="1867" dirty="0" err="1"/>
              <a:t>besar</a:t>
            </a:r>
            <a:r>
              <a:rPr lang="en-US" sz="1867" dirty="0"/>
              <a:t> </a:t>
            </a:r>
            <a:r>
              <a:rPr lang="en-US" sz="1867" i="1" dirty="0"/>
              <a:t>bandwidth</a:t>
            </a:r>
            <a:r>
              <a:rPr lang="en-US" sz="1867" dirty="0"/>
              <a:t>, </a:t>
            </a:r>
            <a:r>
              <a:rPr lang="en-US" sz="1867" dirty="0" err="1"/>
              <a:t>potensi</a:t>
            </a:r>
            <a:r>
              <a:rPr lang="en-US" sz="1867" dirty="0"/>
              <a:t> </a:t>
            </a:r>
            <a:r>
              <a:rPr lang="en-US" sz="1867" i="1" dirty="0"/>
              <a:t>throughput</a:t>
            </a:r>
            <a:r>
              <a:rPr lang="en-US" sz="1867" dirty="0"/>
              <a:t> </a:t>
            </a:r>
            <a:r>
              <a:rPr lang="en-US" sz="1867" dirty="0" err="1"/>
              <a:t>juga</a:t>
            </a:r>
            <a:r>
              <a:rPr lang="en-US" sz="1867" dirty="0"/>
              <a:t> </a:t>
            </a:r>
            <a:r>
              <a:rPr lang="en-US" sz="1867" dirty="0" err="1"/>
              <a:t>semakin</a:t>
            </a:r>
            <a:r>
              <a:rPr lang="en-US" sz="1867" dirty="0"/>
              <a:t> </a:t>
            </a:r>
            <a:r>
              <a:rPr lang="en-US" sz="1867" dirty="0" err="1"/>
              <a:t>tinggi</a:t>
            </a:r>
            <a:r>
              <a:rPr lang="en-US" sz="1867" dirty="0"/>
              <a:t>. </a:t>
            </a:r>
            <a:r>
              <a:rPr lang="en-US" sz="1867" dirty="0" err="1"/>
              <a:t>Hanya</a:t>
            </a:r>
            <a:r>
              <a:rPr lang="en-US" sz="1867" dirty="0"/>
              <a:t> </a:t>
            </a:r>
            <a:r>
              <a:rPr lang="en-US" sz="1867" dirty="0" err="1"/>
              <a:t>saja</a:t>
            </a:r>
            <a:r>
              <a:rPr lang="en-US" sz="1867" dirty="0"/>
              <a:t> yang </a:t>
            </a:r>
            <a:r>
              <a:rPr lang="en-US" sz="1867" dirty="0" err="1"/>
              <a:t>perlu</a:t>
            </a:r>
            <a:r>
              <a:rPr lang="en-US" sz="1867" dirty="0"/>
              <a:t> </a:t>
            </a:r>
            <a:r>
              <a:rPr lang="en-US" sz="1867" dirty="0" err="1"/>
              <a:t>diketahui</a:t>
            </a:r>
            <a:r>
              <a:rPr lang="en-US" sz="1867" dirty="0"/>
              <a:t> </a:t>
            </a:r>
            <a:r>
              <a:rPr lang="en-US" sz="1867" dirty="0" err="1"/>
              <a:t>bahwa</a:t>
            </a:r>
            <a:r>
              <a:rPr lang="en-US" sz="1867" dirty="0"/>
              <a:t> </a:t>
            </a:r>
            <a:r>
              <a:rPr lang="en-US" sz="1867" i="1" dirty="0"/>
              <a:t>throughput</a:t>
            </a:r>
            <a:r>
              <a:rPr lang="en-US" sz="1867" dirty="0"/>
              <a:t> </a:t>
            </a:r>
            <a:r>
              <a:rPr lang="en-US" sz="1867" dirty="0" err="1"/>
              <a:t>selalu</a:t>
            </a:r>
            <a:r>
              <a:rPr lang="en-US" sz="1867" dirty="0"/>
              <a:t> </a:t>
            </a:r>
            <a:r>
              <a:rPr lang="en-US" sz="1867" dirty="0" err="1"/>
              <a:t>lebih</a:t>
            </a:r>
            <a:r>
              <a:rPr lang="en-US" sz="1867" dirty="0"/>
              <a:t> </a:t>
            </a:r>
            <a:r>
              <a:rPr lang="en-US" sz="1867" dirty="0" err="1"/>
              <a:t>kecil</a:t>
            </a:r>
            <a:r>
              <a:rPr lang="en-US" sz="1867" dirty="0"/>
              <a:t> </a:t>
            </a:r>
            <a:r>
              <a:rPr lang="en-US" sz="1867" dirty="0" err="1"/>
              <a:t>daripada</a:t>
            </a:r>
            <a:r>
              <a:rPr lang="en-US" sz="1867" dirty="0"/>
              <a:t> </a:t>
            </a:r>
            <a:r>
              <a:rPr lang="en-US" sz="1867" i="1" dirty="0"/>
              <a:t>bandwidth</a:t>
            </a:r>
            <a:r>
              <a:rPr lang="en-US" sz="1867" dirty="0"/>
              <a:t> </a:t>
            </a:r>
            <a:r>
              <a:rPr lang="en-US" sz="1867" dirty="0" err="1"/>
              <a:t>karena</a:t>
            </a:r>
            <a:r>
              <a:rPr lang="en-US" sz="1867" dirty="0"/>
              <a:t> </a:t>
            </a:r>
            <a:r>
              <a:rPr lang="en-US" sz="1867" dirty="0" err="1"/>
              <a:t>faktor</a:t>
            </a:r>
            <a:r>
              <a:rPr lang="en-US" sz="1867" dirty="0"/>
              <a:t> </a:t>
            </a:r>
            <a:r>
              <a:rPr lang="en-US" sz="1867" dirty="0" err="1"/>
              <a:t>jumlah</a:t>
            </a:r>
            <a:r>
              <a:rPr lang="en-US" sz="1867" dirty="0"/>
              <a:t> </a:t>
            </a:r>
            <a:r>
              <a:rPr lang="en-US" sz="1867" dirty="0" err="1"/>
              <a:t>pengguna</a:t>
            </a:r>
            <a:r>
              <a:rPr lang="en-US" sz="1867" dirty="0"/>
              <a:t>, </a:t>
            </a:r>
            <a:r>
              <a:rPr lang="en-US" sz="1867" dirty="0" err="1"/>
              <a:t>latensi</a:t>
            </a:r>
            <a:r>
              <a:rPr lang="en-US" sz="1867" dirty="0"/>
              <a:t> </a:t>
            </a:r>
            <a:r>
              <a:rPr lang="en-US" sz="1867" dirty="0" err="1"/>
              <a:t>dan</a:t>
            </a:r>
            <a:r>
              <a:rPr lang="en-US" sz="1867" dirty="0"/>
              <a:t> </a:t>
            </a:r>
            <a:r>
              <a:rPr lang="en-US" sz="1867" dirty="0" err="1"/>
              <a:t>lainnya</a:t>
            </a:r>
            <a:r>
              <a:rPr lang="en-US" sz="1867" dirty="0"/>
              <a:t>.</a:t>
            </a:r>
          </a:p>
          <a:p>
            <a:r>
              <a:rPr lang="en-US" sz="1867" b="1" dirty="0"/>
              <a:t>2. </a:t>
            </a:r>
            <a:r>
              <a:rPr lang="en-US" sz="1867" b="1" dirty="0" err="1"/>
              <a:t>Jarak</a:t>
            </a:r>
            <a:endParaRPr lang="en-US" sz="1867" b="1" dirty="0"/>
          </a:p>
          <a:p>
            <a:r>
              <a:rPr lang="en-US" sz="1867" dirty="0" err="1"/>
              <a:t>Jarak</a:t>
            </a:r>
            <a:r>
              <a:rPr lang="en-US" sz="1867" dirty="0"/>
              <a:t> </a:t>
            </a:r>
            <a:r>
              <a:rPr lang="en-US" sz="1867" dirty="0" err="1"/>
              <a:t>antara</a:t>
            </a:r>
            <a:r>
              <a:rPr lang="en-US" sz="1867" dirty="0"/>
              <a:t> </a:t>
            </a:r>
            <a:r>
              <a:rPr lang="en-US" sz="1867" dirty="0" err="1"/>
              <a:t>perangkat</a:t>
            </a:r>
            <a:r>
              <a:rPr lang="en-US" sz="1867" dirty="0"/>
              <a:t> </a:t>
            </a:r>
            <a:r>
              <a:rPr lang="en-US" sz="1867" dirty="0" err="1"/>
              <a:t>dan</a:t>
            </a:r>
            <a:r>
              <a:rPr lang="en-US" sz="1867" dirty="0"/>
              <a:t> media </a:t>
            </a:r>
            <a:r>
              <a:rPr lang="en-US" sz="1867" dirty="0" err="1"/>
              <a:t>transmisi</a:t>
            </a:r>
            <a:r>
              <a:rPr lang="en-US" sz="1867" dirty="0"/>
              <a:t> </a:t>
            </a:r>
            <a:r>
              <a:rPr lang="en-US" sz="1867" dirty="0" err="1"/>
              <a:t>seperti</a:t>
            </a:r>
            <a:r>
              <a:rPr lang="en-US" sz="1867" dirty="0"/>
              <a:t> modem </a:t>
            </a:r>
            <a:r>
              <a:rPr lang="en-US" sz="1867" dirty="0" err="1"/>
              <a:t>atau</a:t>
            </a:r>
            <a:r>
              <a:rPr lang="en-US" sz="1867" dirty="0"/>
              <a:t> router </a:t>
            </a:r>
            <a:r>
              <a:rPr lang="en-US" sz="1867" dirty="0" err="1"/>
              <a:t>dapat</a:t>
            </a:r>
            <a:r>
              <a:rPr lang="en-US" sz="1867" dirty="0"/>
              <a:t> </a:t>
            </a:r>
            <a:r>
              <a:rPr lang="en-US" sz="1867" dirty="0" err="1"/>
              <a:t>mempengaruhi</a:t>
            </a:r>
            <a:r>
              <a:rPr lang="en-US" sz="1867" dirty="0"/>
              <a:t> </a:t>
            </a:r>
            <a:r>
              <a:rPr lang="en-US" sz="1867" i="1" dirty="0"/>
              <a:t>throughput</a:t>
            </a:r>
            <a:r>
              <a:rPr lang="en-US" sz="1867" dirty="0"/>
              <a:t>. </a:t>
            </a:r>
            <a:r>
              <a:rPr lang="en-US" sz="1867" dirty="0" err="1"/>
              <a:t>Misalnya</a:t>
            </a:r>
            <a:r>
              <a:rPr lang="en-US" sz="1867" dirty="0"/>
              <a:t> </a:t>
            </a:r>
            <a:r>
              <a:rPr lang="en-US" sz="1867" dirty="0" err="1"/>
              <a:t>semakin</a:t>
            </a:r>
            <a:r>
              <a:rPr lang="en-US" sz="1867" dirty="0"/>
              <a:t> </a:t>
            </a:r>
            <a:r>
              <a:rPr lang="en-US" sz="1867" dirty="0" err="1"/>
              <a:t>jauh</a:t>
            </a:r>
            <a:r>
              <a:rPr lang="en-US" sz="1867" dirty="0"/>
              <a:t> </a:t>
            </a:r>
            <a:r>
              <a:rPr lang="en-US" sz="1867" dirty="0" err="1"/>
              <a:t>jarak</a:t>
            </a:r>
            <a:r>
              <a:rPr lang="en-US" sz="1867" dirty="0"/>
              <a:t>, </a:t>
            </a:r>
            <a:r>
              <a:rPr lang="en-US" sz="1867" dirty="0" err="1"/>
              <a:t>semakin</a:t>
            </a:r>
            <a:r>
              <a:rPr lang="en-US" sz="1867" dirty="0"/>
              <a:t> </a:t>
            </a:r>
            <a:r>
              <a:rPr lang="en-US" sz="1867" dirty="0" err="1"/>
              <a:t>besar</a:t>
            </a:r>
            <a:r>
              <a:rPr lang="en-US" sz="1867" dirty="0"/>
              <a:t> </a:t>
            </a:r>
            <a:r>
              <a:rPr lang="en-US" sz="1867" dirty="0" err="1"/>
              <a:t>kemungkinan</a:t>
            </a:r>
            <a:r>
              <a:rPr lang="en-US" sz="1867" dirty="0"/>
              <a:t> </a:t>
            </a:r>
            <a:r>
              <a:rPr lang="en-US" sz="1867" dirty="0" err="1"/>
              <a:t>penurunan</a:t>
            </a:r>
            <a:r>
              <a:rPr lang="en-US" sz="1867" dirty="0"/>
              <a:t> </a:t>
            </a:r>
            <a:r>
              <a:rPr lang="en-US" sz="1867" dirty="0" err="1"/>
              <a:t>kecepatan</a:t>
            </a:r>
            <a:r>
              <a:rPr lang="en-US" sz="1867" dirty="0"/>
              <a:t>.</a:t>
            </a:r>
          </a:p>
          <a:p>
            <a:r>
              <a:rPr lang="en-US" sz="1867" b="1" dirty="0"/>
              <a:t>3. </a:t>
            </a:r>
            <a:r>
              <a:rPr lang="en-US" sz="1867" b="1" dirty="0" err="1"/>
              <a:t>Interferensi</a:t>
            </a:r>
            <a:endParaRPr lang="en-US" sz="1867" b="1" dirty="0"/>
          </a:p>
          <a:p>
            <a:r>
              <a:rPr lang="en-US" sz="1867" dirty="0" err="1"/>
              <a:t>Gangguan</a:t>
            </a:r>
            <a:r>
              <a:rPr lang="en-US" sz="1867" dirty="0"/>
              <a:t> </a:t>
            </a:r>
            <a:r>
              <a:rPr lang="en-US" sz="1867" dirty="0" err="1"/>
              <a:t>elektromagnetik</a:t>
            </a:r>
            <a:r>
              <a:rPr lang="en-US" sz="1867" dirty="0"/>
              <a:t> </a:t>
            </a:r>
            <a:r>
              <a:rPr lang="en-US" sz="1867" dirty="0" err="1"/>
              <a:t>atau</a:t>
            </a:r>
            <a:r>
              <a:rPr lang="en-US" sz="1867" dirty="0"/>
              <a:t> </a:t>
            </a:r>
            <a:r>
              <a:rPr lang="en-US" sz="1867" dirty="0" err="1"/>
              <a:t>terhalang</a:t>
            </a:r>
            <a:r>
              <a:rPr lang="en-US" sz="1867" dirty="0"/>
              <a:t> </a:t>
            </a:r>
            <a:r>
              <a:rPr lang="en-US" sz="1867" dirty="0" err="1"/>
              <a:t>bangunan</a:t>
            </a:r>
            <a:r>
              <a:rPr lang="en-US" sz="1867" dirty="0"/>
              <a:t> yang </a:t>
            </a:r>
            <a:r>
              <a:rPr lang="en-US" sz="1867" dirty="0" err="1"/>
              <a:t>tinggi</a:t>
            </a:r>
            <a:r>
              <a:rPr lang="en-US" sz="1867" dirty="0"/>
              <a:t> </a:t>
            </a:r>
            <a:r>
              <a:rPr lang="en-US" sz="1867" dirty="0" err="1"/>
              <a:t>dapat</a:t>
            </a:r>
            <a:r>
              <a:rPr lang="en-US" sz="1867" dirty="0"/>
              <a:t> </a:t>
            </a:r>
            <a:r>
              <a:rPr lang="en-US" sz="1867" dirty="0" err="1"/>
              <a:t>mengurangi</a:t>
            </a:r>
            <a:r>
              <a:rPr lang="en-US" sz="1867" dirty="0"/>
              <a:t> </a:t>
            </a:r>
            <a:r>
              <a:rPr lang="en-US" sz="1867" dirty="0" err="1"/>
              <a:t>kualitas</a:t>
            </a:r>
            <a:r>
              <a:rPr lang="en-US" sz="1867" dirty="0"/>
              <a:t> </a:t>
            </a:r>
            <a:r>
              <a:rPr lang="en-US" sz="1867" dirty="0" err="1"/>
              <a:t>koneksi</a:t>
            </a:r>
            <a:r>
              <a:rPr lang="en-US" sz="1867" dirty="0"/>
              <a:t> yang </a:t>
            </a:r>
            <a:r>
              <a:rPr lang="en-US" sz="1867" dirty="0" err="1"/>
              <a:t>berdampak</a:t>
            </a:r>
            <a:r>
              <a:rPr lang="en-US" sz="1867" dirty="0"/>
              <a:t> </a:t>
            </a:r>
            <a:r>
              <a:rPr lang="en-US" sz="1867" dirty="0" err="1"/>
              <a:t>ke</a:t>
            </a:r>
            <a:r>
              <a:rPr lang="en-US" sz="1867" dirty="0"/>
              <a:t> </a:t>
            </a:r>
            <a:r>
              <a:rPr lang="en-US" sz="1867" i="1" dirty="0"/>
              <a:t>throughput</a:t>
            </a:r>
            <a:r>
              <a:rPr lang="en-US" sz="1867" dirty="0"/>
              <a:t> </a:t>
            </a:r>
            <a:r>
              <a:rPr lang="en-US" sz="1867" dirty="0" err="1"/>
              <a:t>secara</a:t>
            </a:r>
            <a:r>
              <a:rPr lang="en-US" sz="1867" dirty="0"/>
              <a:t> </a:t>
            </a:r>
            <a:r>
              <a:rPr lang="en-US" sz="1867" dirty="0" err="1"/>
              <a:t>langsung</a:t>
            </a:r>
            <a:r>
              <a:rPr lang="en-US" sz="1867" dirty="0"/>
              <a:t>.</a:t>
            </a:r>
          </a:p>
          <a:p>
            <a:r>
              <a:rPr lang="en-US" sz="1867" b="1" dirty="0"/>
              <a:t>4. </a:t>
            </a:r>
            <a:r>
              <a:rPr lang="en-US" sz="1867" b="1" dirty="0" err="1"/>
              <a:t>Protokol</a:t>
            </a:r>
            <a:r>
              <a:rPr lang="en-US" sz="1867" b="1" dirty="0"/>
              <a:t> </a:t>
            </a:r>
            <a:r>
              <a:rPr lang="en-US" sz="1867" b="1" dirty="0" err="1"/>
              <a:t>jaringan</a:t>
            </a:r>
            <a:endParaRPr lang="en-US" sz="1867" b="1" dirty="0"/>
          </a:p>
          <a:p>
            <a:r>
              <a:rPr lang="en-US" sz="1867" dirty="0" err="1"/>
              <a:t>Protokol</a:t>
            </a:r>
            <a:r>
              <a:rPr lang="en-US" sz="1867" dirty="0"/>
              <a:t> yang </a:t>
            </a:r>
            <a:r>
              <a:rPr lang="en-US" sz="1867" dirty="0" err="1"/>
              <a:t>digunakan</a:t>
            </a:r>
            <a:r>
              <a:rPr lang="en-US" sz="1867" dirty="0"/>
              <a:t> </a:t>
            </a:r>
            <a:r>
              <a:rPr lang="en-US" sz="1867" dirty="0" err="1"/>
              <a:t>untuk</a:t>
            </a:r>
            <a:r>
              <a:rPr lang="en-US" sz="1867" dirty="0"/>
              <a:t> </a:t>
            </a:r>
            <a:r>
              <a:rPr lang="en-US" sz="1867" dirty="0" err="1"/>
              <a:t>mengirimkan</a:t>
            </a:r>
            <a:r>
              <a:rPr lang="en-US" sz="1867" dirty="0"/>
              <a:t> data </a:t>
            </a:r>
            <a:r>
              <a:rPr lang="en-US" sz="1867" dirty="0" err="1"/>
              <a:t>dapat</a:t>
            </a:r>
            <a:r>
              <a:rPr lang="en-US" sz="1867" dirty="0"/>
              <a:t> </a:t>
            </a:r>
            <a:r>
              <a:rPr lang="en-US" sz="1867" dirty="0" err="1"/>
              <a:t>mempengaruhi</a:t>
            </a:r>
            <a:r>
              <a:rPr lang="en-US" sz="1867" dirty="0"/>
              <a:t> </a:t>
            </a:r>
            <a:r>
              <a:rPr lang="en-US" sz="1867" dirty="0" err="1"/>
              <a:t>efisiensi</a:t>
            </a:r>
            <a:r>
              <a:rPr lang="en-US" sz="1867" dirty="0"/>
              <a:t> </a:t>
            </a:r>
            <a:r>
              <a:rPr lang="en-US" sz="1867" dirty="0" err="1"/>
              <a:t>dan</a:t>
            </a:r>
            <a:r>
              <a:rPr lang="en-US" sz="1867" dirty="0"/>
              <a:t> </a:t>
            </a:r>
            <a:r>
              <a:rPr lang="en-US" sz="1867" dirty="0" err="1"/>
              <a:t>kecepatan</a:t>
            </a:r>
            <a:r>
              <a:rPr lang="en-US" sz="1867" dirty="0"/>
              <a:t> transfer.</a:t>
            </a:r>
          </a:p>
          <a:p>
            <a:r>
              <a:rPr lang="en-US" sz="1867" b="1" dirty="0"/>
              <a:t>5. Beban </a:t>
            </a:r>
            <a:r>
              <a:rPr lang="en-US" sz="1867" b="1" dirty="0" err="1"/>
              <a:t>jaringan</a:t>
            </a:r>
            <a:endParaRPr lang="en-US" sz="1867" b="1" dirty="0"/>
          </a:p>
          <a:p>
            <a:r>
              <a:rPr lang="en-US" sz="1867" dirty="0" err="1"/>
              <a:t>Semakin</a:t>
            </a:r>
            <a:r>
              <a:rPr lang="en-US" sz="1867" dirty="0"/>
              <a:t> </a:t>
            </a:r>
            <a:r>
              <a:rPr lang="en-US" sz="1867" dirty="0" err="1"/>
              <a:t>banyak</a:t>
            </a:r>
            <a:r>
              <a:rPr lang="en-US" sz="1867" dirty="0"/>
              <a:t> </a:t>
            </a:r>
            <a:r>
              <a:rPr lang="en-US" sz="1867" dirty="0" err="1"/>
              <a:t>perangkat</a:t>
            </a:r>
            <a:r>
              <a:rPr lang="en-US" sz="1867" dirty="0"/>
              <a:t> yang </a:t>
            </a:r>
            <a:r>
              <a:rPr lang="en-US" sz="1867" dirty="0" err="1"/>
              <a:t>menggunakan</a:t>
            </a:r>
            <a:r>
              <a:rPr lang="en-US" sz="1867" dirty="0"/>
              <a:t> </a:t>
            </a:r>
            <a:r>
              <a:rPr lang="en-US" sz="1867" dirty="0" err="1">
                <a:hlinkClick r:id="rId3" tooltip="jaringan komputer"/>
              </a:rPr>
              <a:t>jaringan</a:t>
            </a:r>
            <a:r>
              <a:rPr lang="en-US" sz="1867" dirty="0"/>
              <a:t>, </a:t>
            </a:r>
            <a:r>
              <a:rPr lang="en-US" sz="1867" dirty="0" err="1"/>
              <a:t>semakin</a:t>
            </a:r>
            <a:r>
              <a:rPr lang="en-US" sz="1867" dirty="0"/>
              <a:t> </a:t>
            </a:r>
            <a:r>
              <a:rPr lang="en-US" sz="1867" dirty="0" err="1"/>
              <a:t>rendah</a:t>
            </a:r>
            <a:r>
              <a:rPr lang="en-US" sz="1867" dirty="0"/>
              <a:t> </a:t>
            </a:r>
            <a:r>
              <a:rPr lang="en-US" sz="1867" i="1" dirty="0"/>
              <a:t>throughput</a:t>
            </a:r>
            <a:r>
              <a:rPr lang="en-US" sz="1867" dirty="0"/>
              <a:t> yang </a:t>
            </a:r>
            <a:r>
              <a:rPr lang="en-US" sz="1867" dirty="0" err="1"/>
              <a:t>dapat</a:t>
            </a:r>
            <a:r>
              <a:rPr lang="en-US" sz="1867" dirty="0"/>
              <a:t> </a:t>
            </a:r>
            <a:r>
              <a:rPr lang="en-US" sz="1867" dirty="0" err="1"/>
              <a:t>diharapkan</a:t>
            </a:r>
            <a:r>
              <a:rPr lang="en-US" sz="1867" dirty="0"/>
              <a:t>.</a:t>
            </a:r>
          </a:p>
          <a:p>
            <a:r>
              <a:rPr lang="en-US" sz="1867" b="1" dirty="0"/>
              <a:t>6. </a:t>
            </a:r>
            <a:r>
              <a:rPr lang="en-US" sz="1867" b="1" dirty="0" err="1"/>
              <a:t>Kualitas</a:t>
            </a:r>
            <a:r>
              <a:rPr lang="en-US" sz="1867" b="1" dirty="0"/>
              <a:t> </a:t>
            </a:r>
            <a:r>
              <a:rPr lang="en-US" sz="1867" b="1" dirty="0" err="1"/>
              <a:t>layanan</a:t>
            </a:r>
            <a:r>
              <a:rPr lang="en-US" sz="1867" b="1" dirty="0"/>
              <a:t> (</a:t>
            </a:r>
            <a:r>
              <a:rPr lang="en-US" sz="1867" b="1" dirty="0" err="1"/>
              <a:t>QoS</a:t>
            </a:r>
            <a:r>
              <a:rPr lang="en-US" sz="1867" b="1" dirty="0"/>
              <a:t>)</a:t>
            </a:r>
          </a:p>
        </p:txBody>
      </p:sp>
    </p:spTree>
    <p:extLst>
      <p:ext uri="{BB962C8B-B14F-4D97-AF65-F5344CB8AC3E}">
        <p14:creationId xmlns:p14="http://schemas.microsoft.com/office/powerpoint/2010/main" val="2866190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1463</TotalTime>
  <Words>5152</Words>
  <Application>Microsoft Office PowerPoint</Application>
  <PresentationFormat>Widescreen</PresentationFormat>
  <Paragraphs>784</Paragraphs>
  <Slides>81</Slides>
  <Notes>31</Notes>
  <HiddenSlides>4</HiddenSlides>
  <MMClips>0</MMClips>
  <ScaleCrop>false</ScaleCrop>
  <HeadingPairs>
    <vt:vector size="10" baseType="variant">
      <vt:variant>
        <vt:lpstr>Fonts Used</vt:lpstr>
      </vt:variant>
      <vt:variant>
        <vt:i4>17</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81</vt:i4>
      </vt:variant>
    </vt:vector>
  </HeadingPairs>
  <TitlesOfParts>
    <vt:vector size="101" baseType="lpstr">
      <vt:lpstr>Malgun Gothic</vt:lpstr>
      <vt:lpstr>MS PGothic</vt:lpstr>
      <vt:lpstr>Yu Gothic</vt:lpstr>
      <vt:lpstr>Yu Gothic Light</vt:lpstr>
      <vt:lpstr>Arial</vt:lpstr>
      <vt:lpstr>Arial Narrow</vt:lpstr>
      <vt:lpstr>Calibri</vt:lpstr>
      <vt:lpstr>Calibri Light</vt:lpstr>
      <vt:lpstr>CiscoSans-Light</vt:lpstr>
      <vt:lpstr>Comic Sans MS</vt:lpstr>
      <vt:lpstr>Courier New</vt:lpstr>
      <vt:lpstr>Muli</vt:lpstr>
      <vt:lpstr>Segoe UI Symbol</vt:lpstr>
      <vt:lpstr>Source Sans Pro</vt:lpstr>
      <vt:lpstr>Times New Roman</vt:lpstr>
      <vt:lpstr>Tw Cen MT</vt:lpstr>
      <vt:lpstr>Wingdings</vt:lpstr>
      <vt:lpstr>Office Theme</vt:lpstr>
      <vt:lpstr>file:///\\localhost\Users\anthonysteed\Desktop\Macintosh%20HD:Users:anthonysteed:Dropbox:netbook:chapter%2010.docx!OLE_LINK3</vt:lpstr>
      <vt:lpstr>Clip</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RouterOS Virtual Labs</vt:lpstr>
      <vt:lpstr>PowerPoint Presentation</vt:lpstr>
      <vt:lpstr>PowerPoint Presentation</vt:lpstr>
      <vt:lpstr>MIKROTIK PORT SCANNER / ROUTER OS PORT TESTER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Performance</vt:lpstr>
      <vt:lpstr>Network properties</vt:lpstr>
      <vt:lpstr>Latency &amp; Jitter</vt:lpstr>
      <vt:lpstr>Reality Check</vt:lpstr>
      <vt:lpstr>Impact on the Shared Experience</vt:lpstr>
      <vt:lpstr>Overview of the Challenge</vt:lpstr>
      <vt:lpstr>Latency and Jitter : Single Host</vt:lpstr>
      <vt:lpstr>Latency and Jitter : Networked Host</vt:lpstr>
      <vt:lpstr>Latency and Jitter : Client and Server</vt:lpstr>
      <vt:lpstr>Latency and Jitter : Single Host</vt:lpstr>
      <vt:lpstr>Latency and Jitter : Client and Server</vt:lpstr>
      <vt:lpstr>Latency : Network Perspective</vt:lpstr>
      <vt:lpstr>Latency : Network Perspective</vt:lpstr>
      <vt:lpstr>Network Delay : 4 Components</vt:lpstr>
      <vt:lpstr>How do loss and delay (latency/lag) occur?</vt:lpstr>
      <vt:lpstr>Four sources of packet delay</vt:lpstr>
      <vt:lpstr>Delay in packet-switched networks</vt:lpstr>
      <vt:lpstr>A note on Queueing delay</vt:lpstr>
      <vt:lpstr>Total delay</vt:lpstr>
      <vt:lpstr>“Real” Internet delays and routes</vt:lpstr>
      <vt:lpstr>Real Internet delays and routes</vt:lpstr>
      <vt:lpstr>Traceroute Command</vt:lpstr>
      <vt:lpstr>Jitter</vt:lpstr>
      <vt:lpstr>Jitter</vt:lpstr>
      <vt:lpstr>Variance of inter-packet arrival times</vt:lpstr>
      <vt:lpstr>Latency and Jitter : Network Perspective</vt:lpstr>
      <vt:lpstr>Difference: Jitter and Latency</vt:lpstr>
      <vt:lpstr>Network Latency Estimate</vt:lpstr>
      <vt:lpstr>Network Jitter Estimate</vt:lpstr>
      <vt:lpstr>Throughput &amp; Loss</vt:lpstr>
      <vt:lpstr>Network Bandwidth/Capacity</vt:lpstr>
      <vt:lpstr>Loss</vt:lpstr>
      <vt:lpstr>Loss : Network Perspective</vt:lpstr>
      <vt:lpstr>Packet loss</vt:lpstr>
      <vt:lpstr>Throughput : Network Perspective</vt:lpstr>
      <vt:lpstr>Throughput : Network Perspective</vt:lpstr>
      <vt:lpstr>Throughput</vt:lpstr>
      <vt:lpstr>Throughput (more)</vt:lpstr>
      <vt:lpstr>STATE OF THE INTERNET</vt:lpstr>
      <vt:lpstr>Bandwidth and Latency: Wired</vt:lpstr>
      <vt:lpstr>Bandwidth and Latency: Wireless</vt:lpstr>
      <vt:lpstr>Effect of distance on throughput and download times</vt:lpstr>
      <vt:lpstr>QoS</vt:lpstr>
      <vt:lpstr>VoiP</vt:lpstr>
      <vt:lpstr>Voice and Video Application </vt:lpstr>
      <vt:lpstr>PowerPoint Presentation</vt:lpstr>
      <vt:lpstr>QoS Tools</vt:lpstr>
      <vt:lpstr>PowerPoint Presentation</vt:lpstr>
      <vt:lpstr>This forwarding logic is called best effort or FIFO (First In First Out)</vt:lpstr>
      <vt:lpstr>Characteristics of network traffic</vt:lpstr>
      <vt:lpstr>Batch Application</vt:lpstr>
      <vt:lpstr>Interactive Application</vt:lpstr>
      <vt:lpstr>Lab Qos</vt:lpstr>
      <vt:lpstr>How to process: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pds</dc:creator>
  <cp:lastModifiedBy>Gde</cp:lastModifiedBy>
  <cp:revision>60</cp:revision>
  <dcterms:created xsi:type="dcterms:W3CDTF">2022-08-25T13:17:53Z</dcterms:created>
  <dcterms:modified xsi:type="dcterms:W3CDTF">2025-03-20T02:47:22Z</dcterms:modified>
</cp:coreProperties>
</file>